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9" r:id="rId7"/>
    <p:sldId id="263" r:id="rId8"/>
    <p:sldId id="268" r:id="rId9"/>
    <p:sldId id="264" r:id="rId10"/>
    <p:sldId id="266" r:id="rId11"/>
    <p:sldId id="267" r:id="rId12"/>
    <p:sldId id="262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>
      <p:cViewPr varScale="1">
        <p:scale>
          <a:sx n="88" d="100"/>
          <a:sy n="88" d="100"/>
        </p:scale>
        <p:origin x="-126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A74E1-5631-4FEE-A1D8-4F9DFF3CEFAD}" type="datetimeFigureOut">
              <a:rPr lang="fr-FR" smtClean="0"/>
              <a:t>18/01/2020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62C5C-FE81-4F50-8C49-77ED90548F21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AB17-71E0-45A5-9A3C-F88DFCA6A3F4}" type="datetime1">
              <a:rPr lang="fr-FR" smtClean="0"/>
              <a:t>18/01/2020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5468-0E32-405F-A1BA-605913C36164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E0E2-C9F0-401F-BCBC-9F5A831D980E}" type="datetime1">
              <a:rPr lang="fr-FR" smtClean="0"/>
              <a:t>18/01/2020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5468-0E32-405F-A1BA-605913C3616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862A-CA4B-4923-AEB4-C0807D2542C3}" type="datetime1">
              <a:rPr lang="fr-FR" smtClean="0"/>
              <a:t>18/01/2020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5468-0E32-405F-A1BA-605913C3616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815F-3AD1-41AE-997A-6EFA842780B3}" type="datetime1">
              <a:rPr lang="fr-FR" smtClean="0"/>
              <a:t>18/01/2020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5468-0E32-405F-A1BA-605913C3616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AFAD-BE55-4CA1-97A9-BEDFA4DDBABC}" type="datetime1">
              <a:rPr lang="fr-FR" smtClean="0"/>
              <a:t>18/01/2020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5468-0E32-405F-A1BA-605913C36164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90C38-0674-46FE-A7AF-503C215DC6DD}" type="datetime1">
              <a:rPr lang="fr-FR" smtClean="0"/>
              <a:t>18/01/2020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5468-0E32-405F-A1BA-605913C3616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56A9-ADDE-4531-BA78-2871BD57746D}" type="datetime1">
              <a:rPr lang="fr-FR" smtClean="0"/>
              <a:t>18/01/2020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5468-0E32-405F-A1BA-605913C3616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3CB8-30B6-4771-A310-568DB9D4FE32}" type="datetime1">
              <a:rPr lang="fr-FR" smtClean="0"/>
              <a:t>18/01/2020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5468-0E32-405F-A1BA-605913C3616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BA3E-EDC5-4FAC-AAA3-11CE4713EFD6}" type="datetime1">
              <a:rPr lang="fr-FR" smtClean="0"/>
              <a:t>18/01/2020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5468-0E32-405F-A1BA-605913C3616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1B1F-5D52-4234-BCB7-D3BAC3481A84}" type="datetime1">
              <a:rPr lang="fr-FR" smtClean="0"/>
              <a:t>18/01/2020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5468-0E32-405F-A1BA-605913C3616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0BAF-737A-4996-987C-1C327BCE023D}" type="datetime1">
              <a:rPr lang="fr-FR" smtClean="0"/>
              <a:t>18/01/2020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5395468-0E32-405F-A1BA-605913C36164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40DCF4B-F50D-42BA-B7A0-BACBD9B5F6B8}" type="datetime1">
              <a:rPr lang="fr-FR" smtClean="0"/>
              <a:t>18/01/2020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5395468-0E32-405F-A1BA-605913C36164}" type="slidenum">
              <a:rPr lang="fr-FR" smtClean="0"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wipe dir="d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836712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Automated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Resume</a:t>
            </a:r>
            <a:r>
              <a:rPr lang="fr-FR" dirty="0" smtClean="0">
                <a:solidFill>
                  <a:schemeClr val="tx1"/>
                </a:solidFill>
              </a:rPr>
              <a:t> classification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fr-FR" dirty="0" err="1" smtClean="0"/>
              <a:t>Presented</a:t>
            </a:r>
            <a:r>
              <a:rPr lang="fr-FR" dirty="0" smtClean="0"/>
              <a:t> by :</a:t>
            </a:r>
          </a:p>
          <a:p>
            <a:pPr algn="ctr"/>
            <a:r>
              <a:rPr lang="fr-FR" dirty="0" smtClean="0"/>
              <a:t>Mohamed Salem </a:t>
            </a:r>
            <a:r>
              <a:rPr lang="fr-FR" dirty="0" err="1" smtClean="0"/>
              <a:t>Krichen</a:t>
            </a:r>
            <a:endParaRPr lang="fr-FR" dirty="0" smtClean="0"/>
          </a:p>
          <a:p>
            <a:pPr algn="ctr"/>
            <a:r>
              <a:rPr lang="fr-FR" dirty="0" smtClean="0"/>
              <a:t>Fatma Ghorbel</a:t>
            </a:r>
          </a:p>
          <a:p>
            <a:pPr algn="ctr"/>
            <a:r>
              <a:rPr lang="fr-FR" dirty="0" smtClean="0"/>
              <a:t>Salah </a:t>
            </a:r>
            <a:r>
              <a:rPr lang="fr-FR" dirty="0" err="1" smtClean="0"/>
              <a:t>Marzougui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5468-0E32-405F-A1BA-605913C36164}" type="slidenum">
              <a:rPr lang="fr-FR" smtClean="0"/>
              <a:t>1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059832" y="558924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2020/2021</a:t>
            </a:r>
            <a:endParaRPr lang="fr-FR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908720"/>
            <a:ext cx="8229600" cy="4389120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TF-IDF</a:t>
            </a:r>
            <a:r>
              <a:rPr lang="en-US" dirty="0" smtClean="0">
                <a:solidFill>
                  <a:srgbClr val="00B0F0"/>
                </a:solidFill>
              </a:rPr>
              <a:t> (Term </a:t>
            </a:r>
            <a:r>
              <a:rPr lang="en-US" dirty="0" smtClean="0">
                <a:solidFill>
                  <a:srgbClr val="00B0F0"/>
                </a:solidFill>
              </a:rPr>
              <a:t>Frequency-Inverse Document Frequency) </a:t>
            </a:r>
            <a:r>
              <a:rPr lang="en-US" dirty="0" smtClean="0"/>
              <a:t>normalizes the document term matrix. It is the product </a:t>
            </a:r>
            <a:r>
              <a:rPr lang="en-US" dirty="0" smtClean="0"/>
              <a:t>  of     </a:t>
            </a:r>
            <a:r>
              <a:rPr lang="en-US" dirty="0" smtClean="0">
                <a:solidFill>
                  <a:srgbClr val="00B0F0"/>
                </a:solidFill>
              </a:rPr>
              <a:t>TF</a:t>
            </a:r>
            <a:r>
              <a:rPr lang="en-US" dirty="0" smtClean="0"/>
              <a:t>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00B0F0"/>
                </a:solidFill>
              </a:rPr>
              <a:t> IDF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5468-0E32-405F-A1BA-605913C36164}" type="slidenum">
              <a:rPr lang="fr-FR" smtClean="0"/>
              <a:t>10</a:t>
            </a:fld>
            <a:endParaRPr lang="fr-FR"/>
          </a:p>
        </p:txBody>
      </p:sp>
      <p:sp>
        <p:nvSpPr>
          <p:cNvPr id="5" name="Flèche vers le bas 4"/>
          <p:cNvSpPr/>
          <p:nvPr/>
        </p:nvSpPr>
        <p:spPr>
          <a:xfrm rot="2250631">
            <a:off x="3222973" y="2124184"/>
            <a:ext cx="216024" cy="720080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 vers le bas 5"/>
          <p:cNvSpPr/>
          <p:nvPr/>
        </p:nvSpPr>
        <p:spPr>
          <a:xfrm rot="19956828">
            <a:off x="5279506" y="2117383"/>
            <a:ext cx="216024" cy="720080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51520" y="2996952"/>
            <a:ext cx="3024336" cy="10801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number of words occurred in each document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5364088" y="2996952"/>
            <a:ext cx="3528392" cy="10801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easures the amount of information a given word provides across the document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539552" y="4293096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dirty="0" smtClean="0"/>
              <a:t>In </a:t>
            </a:r>
            <a:r>
              <a:rPr lang="fr-FR" dirty="0" err="1" smtClean="0"/>
              <a:t>our</a:t>
            </a:r>
            <a:r>
              <a:rPr lang="fr-FR" dirty="0" smtClean="0"/>
              <a:t> code ,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rgbClr val="00B0F0"/>
                </a:solidFill>
              </a:rPr>
              <a:t>scikit-learn's</a:t>
            </a:r>
            <a:r>
              <a:rPr lang="fr-FR" b="1" dirty="0" smtClean="0">
                <a:solidFill>
                  <a:srgbClr val="00B0F0"/>
                </a:solidFill>
              </a:rPr>
              <a:t> </a:t>
            </a:r>
            <a:r>
              <a:rPr lang="fr-FR" b="1" dirty="0" err="1" smtClean="0">
                <a:solidFill>
                  <a:srgbClr val="00B0F0"/>
                </a:solidFill>
              </a:rPr>
              <a:t>TfidfTransformer</a:t>
            </a:r>
            <a:r>
              <a:rPr lang="fr-FR" dirty="0" smtClean="0"/>
              <a:t> to </a:t>
            </a:r>
            <a:r>
              <a:rPr lang="fr-FR" dirty="0" err="1" smtClean="0"/>
              <a:t>normalize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document </a:t>
            </a:r>
            <a:r>
              <a:rPr lang="fr-FR" dirty="0" err="1" smtClean="0"/>
              <a:t>term</a:t>
            </a:r>
            <a:r>
              <a:rPr lang="fr-FR" dirty="0" smtClean="0"/>
              <a:t> </a:t>
            </a:r>
            <a:r>
              <a:rPr lang="fr-FR" dirty="0" err="1" smtClean="0"/>
              <a:t>Matrix</a:t>
            </a:r>
            <a:r>
              <a:rPr lang="fr-FR" dirty="0" smtClean="0"/>
              <a:t> :</a:t>
            </a:r>
            <a:endParaRPr lang="fr-FR" dirty="0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971600" y="5229200"/>
            <a:ext cx="6768752" cy="128342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b="1" dirty="0"/>
              <a:t>from</a:t>
            </a:r>
            <a:r>
              <a:rPr lang="en-US" dirty="0" smtClean="0"/>
              <a:t> </a:t>
            </a:r>
            <a:r>
              <a:rPr lang="en-US" b="1" dirty="0" err="1"/>
              <a:t>sklearn.feature_extraction.text</a:t>
            </a:r>
            <a:r>
              <a:rPr lang="en-US" dirty="0" smtClean="0"/>
              <a:t> </a:t>
            </a:r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TfidfTransformer</a:t>
            </a:r>
            <a:r>
              <a:rPr lang="en-US" dirty="0" smtClean="0"/>
              <a:t> </a:t>
            </a:r>
            <a:endParaRPr kumimoji="0" 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tfidf_transformer</a:t>
            </a:r>
            <a:r>
              <a:rPr lang="fr-FR" sz="1200" dirty="0" smtClean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</a:rPr>
              <a:t>=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TfidfTransformer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dirty="0" err="1" smtClean="0"/>
              <a:t>X_train_tfidf</a:t>
            </a:r>
            <a:r>
              <a:rPr lang="fr-FR" dirty="0" smtClean="0"/>
              <a:t> = </a:t>
            </a:r>
            <a:r>
              <a:rPr lang="fr-FR" dirty="0" err="1" smtClean="0"/>
              <a:t>tfidf_transformer</a:t>
            </a:r>
            <a:r>
              <a:rPr lang="fr-FR" dirty="0" smtClean="0"/>
              <a:t>.</a:t>
            </a:r>
            <a:r>
              <a:rPr lang="fr-FR" dirty="0" err="1" smtClean="0"/>
              <a:t>fit_transform</a:t>
            </a:r>
            <a:r>
              <a:rPr lang="fr-FR" dirty="0" smtClean="0"/>
              <a:t>(</a:t>
            </a:r>
            <a:r>
              <a:rPr lang="fr-FR" dirty="0" err="1" smtClean="0"/>
              <a:t>X_train_counts</a:t>
            </a:r>
            <a:r>
              <a:rPr lang="fr-FR" dirty="0" smtClean="0"/>
              <a:t>) </a:t>
            </a:r>
          </a:p>
          <a:p>
            <a:pPr algn="ctr"/>
            <a:endParaRPr lang="fr-FR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389120"/>
          </a:xfrm>
        </p:spPr>
        <p:txBody>
          <a:bodyPr>
            <a:normAutofit/>
          </a:bodyPr>
          <a:lstStyle/>
          <a:p>
            <a:r>
              <a:rPr lang="fr-FR" dirty="0" smtClean="0"/>
              <a:t>Classifier:</a:t>
            </a:r>
          </a:p>
          <a:p>
            <a:pPr>
              <a:buNone/>
            </a:pPr>
            <a:r>
              <a:rPr lang="en-US" dirty="0" smtClean="0"/>
              <a:t>  The </a:t>
            </a:r>
            <a:r>
              <a:rPr lang="en-US" dirty="0" smtClean="0"/>
              <a:t>class </a:t>
            </a:r>
            <a:r>
              <a:rPr lang="en-US" b="1" dirty="0" err="1" smtClean="0">
                <a:solidFill>
                  <a:srgbClr val="00B0F0"/>
                </a:solidFill>
              </a:rPr>
              <a:t>SGDClassifier</a:t>
            </a:r>
            <a:r>
              <a:rPr lang="en-US" dirty="0" smtClean="0"/>
              <a:t> implements a plain stochastic gradient descent learning routine which supports different loss functions and penalties for classification.</a:t>
            </a:r>
          </a:p>
          <a:p>
            <a:pPr>
              <a:buNone/>
            </a:pPr>
            <a:r>
              <a:rPr lang="fr-FR" dirty="0" smtClean="0"/>
              <a:t>In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used</a:t>
            </a:r>
            <a:r>
              <a:rPr lang="fr-FR" dirty="0" smtClean="0"/>
              <a:t> :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err="1" smtClean="0"/>
              <a:t>clf</a:t>
            </a:r>
            <a:r>
              <a:rPr lang="fr-FR" dirty="0" smtClean="0"/>
              <a:t> </a:t>
            </a:r>
            <a:r>
              <a:rPr lang="fr-FR" dirty="0" smtClean="0"/>
              <a:t>= </a:t>
            </a:r>
            <a:r>
              <a:rPr lang="fr-FR" dirty="0" err="1" smtClean="0"/>
              <a:t>SGDClassifier</a:t>
            </a:r>
            <a:r>
              <a:rPr lang="fr-FR" dirty="0" smtClean="0"/>
              <a:t>(</a:t>
            </a:r>
            <a:r>
              <a:rPr lang="fr-FR" dirty="0" err="1" smtClean="0"/>
              <a:t>loss</a:t>
            </a:r>
            <a:r>
              <a:rPr lang="fr-FR" dirty="0" smtClean="0"/>
              <a:t>='</a:t>
            </a:r>
            <a:r>
              <a:rPr lang="fr-FR" dirty="0" err="1" smtClean="0"/>
              <a:t>hinge</a:t>
            </a:r>
            <a:r>
              <a:rPr lang="fr-FR" dirty="0" smtClean="0"/>
              <a:t>', penalty='l1', alpha=1e-3, </a:t>
            </a:r>
            <a:r>
              <a:rPr lang="fr-FR" dirty="0" err="1" smtClean="0"/>
              <a:t>random_state</a:t>
            </a:r>
            <a:r>
              <a:rPr lang="fr-FR" dirty="0" smtClean="0"/>
              <a:t>=42, </a:t>
            </a:r>
            <a:r>
              <a:rPr lang="fr-FR" dirty="0" err="1" smtClean="0"/>
              <a:t>max_iter</a:t>
            </a:r>
            <a:r>
              <a:rPr lang="fr-FR" dirty="0" smtClean="0"/>
              <a:t>=5, </a:t>
            </a:r>
            <a:r>
              <a:rPr lang="fr-FR" dirty="0" err="1" smtClean="0"/>
              <a:t>tol</a:t>
            </a:r>
            <a:r>
              <a:rPr lang="fr-FR" dirty="0" smtClean="0"/>
              <a:t>=</a:t>
            </a:r>
            <a:r>
              <a:rPr lang="fr-FR" b="1" dirty="0" smtClean="0"/>
              <a:t>None</a:t>
            </a:r>
            <a:r>
              <a:rPr lang="fr-FR" dirty="0" smtClean="0"/>
              <a:t>) clf.fit(</a:t>
            </a:r>
            <a:r>
              <a:rPr lang="fr-FR" dirty="0" err="1" smtClean="0"/>
              <a:t>X_train_tfidf</a:t>
            </a:r>
            <a:r>
              <a:rPr lang="fr-FR" dirty="0" smtClean="0"/>
              <a:t>, </a:t>
            </a:r>
            <a:r>
              <a:rPr lang="fr-FR" dirty="0" err="1" smtClean="0"/>
              <a:t>y_train</a:t>
            </a:r>
            <a:r>
              <a:rPr lang="fr-FR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5468-0E32-405F-A1BA-605913C36164}" type="slidenum">
              <a:rPr lang="fr-FR" smtClean="0"/>
              <a:t>11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95536" y="3986416"/>
            <a:ext cx="8280920" cy="15841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problems that the HR team face while </a:t>
            </a:r>
            <a:r>
              <a:rPr lang="en-US" sz="2800" dirty="0" err="1" smtClean="0"/>
              <a:t>shortlisting</a:t>
            </a:r>
            <a:r>
              <a:rPr lang="en-US" sz="2800" dirty="0" smtClean="0"/>
              <a:t> candidates CV are very time consuming and involves lots of human efforts. </a:t>
            </a:r>
          </a:p>
          <a:p>
            <a:pPr>
              <a:buNone/>
            </a:pPr>
            <a:r>
              <a:rPr lang="en-US" sz="2800" dirty="0" smtClean="0"/>
              <a:t> So using our proposed solution :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sz="2800" dirty="0" smtClean="0"/>
              <a:t>eliminate </a:t>
            </a:r>
            <a:r>
              <a:rPr lang="en-US" sz="2800" dirty="0" smtClean="0"/>
              <a:t>the manual process of </a:t>
            </a:r>
            <a:r>
              <a:rPr lang="en-US" sz="2800" dirty="0" smtClean="0"/>
              <a:t>CV and reduce human error for choosing the suited candidate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sz="2800" dirty="0" smtClean="0"/>
              <a:t>reduce time and efforts of HR department in CV selection process.</a:t>
            </a:r>
          </a:p>
          <a:p>
            <a:pPr marL="514350" indent="-514350">
              <a:buFont typeface="Wingdings" pitchFamily="2" charset="2"/>
              <a:buChar char="ü"/>
            </a:pPr>
            <a:endParaRPr lang="en-US" sz="2800" dirty="0" smtClean="0"/>
          </a:p>
          <a:p>
            <a:pPr marL="514350" indent="-514350">
              <a:buFont typeface="Wingdings" pitchFamily="2" charset="2"/>
              <a:buChar char="ü"/>
            </a:pP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5468-0E32-405F-A1BA-605913C36164}" type="slidenum">
              <a:rPr lang="fr-FR" smtClean="0"/>
              <a:t>12</a:t>
            </a:fld>
            <a:endParaRPr lang="fr-FR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rgbClr val="00B0F0"/>
                </a:solidFill>
              </a:rPr>
              <a:t>Plan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438912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4000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4000" dirty="0" smtClean="0"/>
              <a:t>Traditional </a:t>
            </a:r>
            <a:r>
              <a:rPr lang="fr-FR" sz="4000" dirty="0" err="1" smtClean="0"/>
              <a:t>Approach</a:t>
            </a:r>
            <a:endParaRPr lang="fr-FR" sz="4000" dirty="0" smtClean="0"/>
          </a:p>
          <a:p>
            <a:pPr marL="514350" indent="-514350">
              <a:buFont typeface="+mj-lt"/>
              <a:buAutoNum type="arabicPeriod"/>
            </a:pPr>
            <a:r>
              <a:rPr lang="fr-FR" sz="4000" dirty="0" err="1" smtClean="0"/>
              <a:t>Proposed</a:t>
            </a:r>
            <a:r>
              <a:rPr lang="fr-FR" sz="4000" dirty="0" smtClean="0"/>
              <a:t> solution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4000" dirty="0" smtClean="0"/>
              <a:t>Conclusion</a:t>
            </a:r>
            <a:endParaRPr lang="fr-FR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5468-0E32-405F-A1BA-605913C36164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00B0F0"/>
                </a:solidFill>
              </a:rPr>
              <a:t>Introduction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352839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Today , It has become challenging task for the job provider as well as seeker to get the one as they expect. The main challenge is at initial level. </a:t>
            </a:r>
          </a:p>
          <a:p>
            <a:r>
              <a:rPr lang="en-US" sz="2400" dirty="0" smtClean="0"/>
              <a:t>For</a:t>
            </a:r>
            <a:r>
              <a:rPr lang="en-US" sz="2400" dirty="0" smtClean="0">
                <a:solidFill>
                  <a:srgbClr val="00B0F0"/>
                </a:solidFill>
              </a:rPr>
              <a:t> job provider </a:t>
            </a:r>
            <a:r>
              <a:rPr lang="en-US" sz="2400" dirty="0" smtClean="0"/>
              <a:t>the challenge is the extraction of the required data. In case of </a:t>
            </a:r>
            <a:r>
              <a:rPr lang="en-US" sz="2400" dirty="0" smtClean="0">
                <a:solidFill>
                  <a:srgbClr val="00B0F0"/>
                </a:solidFill>
              </a:rPr>
              <a:t>job seeker </a:t>
            </a:r>
            <a:r>
              <a:rPr lang="en-US" sz="2400" dirty="0" smtClean="0"/>
              <a:t>the challenge to get to the place where their talent could be utilized or to the place they deserve.</a:t>
            </a:r>
            <a:endParaRPr lang="fr-FR" sz="2400" dirty="0"/>
          </a:p>
        </p:txBody>
      </p:sp>
      <p:pic>
        <p:nvPicPr>
          <p:cNvPr id="5122" name="Picture 2" descr="Image associé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581128"/>
            <a:ext cx="2143125" cy="2143125"/>
          </a:xfrm>
          <a:prstGeom prst="rect">
            <a:avLst/>
          </a:prstGeom>
          <a:noFill/>
        </p:spPr>
      </p:pic>
      <p:pic>
        <p:nvPicPr>
          <p:cNvPr id="5126" name="Picture 6" descr="Image associé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4470225"/>
            <a:ext cx="1952625" cy="2343151"/>
          </a:xfrm>
          <a:prstGeom prst="rect">
            <a:avLst/>
          </a:prstGeom>
          <a:noFill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5468-0E32-405F-A1BA-605913C36164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00B0F0"/>
                </a:solidFill>
              </a:rPr>
              <a:t>Traditional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00B0F0"/>
                </a:solidFill>
              </a:rPr>
              <a:t>approach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3891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Traditional approach of applying to the job is to look for the job and then apply by sending resume or CV to the place. 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Manually</a:t>
            </a:r>
            <a:r>
              <a:rPr lang="en-US" sz="2400" dirty="0" smtClean="0"/>
              <a:t> it is </a:t>
            </a:r>
            <a:r>
              <a:rPr lang="en-US" sz="2400" dirty="0" smtClean="0">
                <a:solidFill>
                  <a:srgbClr val="00B0F0"/>
                </a:solidFill>
              </a:rPr>
              <a:t>difficult</a:t>
            </a:r>
            <a:r>
              <a:rPr lang="en-US" sz="2400" dirty="0" smtClean="0"/>
              <a:t> to extract. One method is of filtering but to identify the potential resumes by examining each resume, since these filtered resumes are similar to each other.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5468-0E32-405F-A1BA-605913C36164}" type="slidenum">
              <a:rPr lang="fr-FR" smtClean="0"/>
              <a:t>4</a:t>
            </a:fld>
            <a:endParaRPr lang="fr-FR"/>
          </a:p>
        </p:txBody>
      </p:sp>
      <p:pic>
        <p:nvPicPr>
          <p:cNvPr id="4098" name="Picture 2" descr="Résultat de recherche d'images pour &quot;resume selection&quot;"/>
          <p:cNvPicPr>
            <a:picLocks noChangeAspect="1" noChangeArrowheads="1"/>
          </p:cNvPicPr>
          <p:nvPr/>
        </p:nvPicPr>
        <p:blipFill>
          <a:blip r:embed="rId2" cstate="print"/>
          <a:srcRect b="9524"/>
          <a:stretch>
            <a:fillRect/>
          </a:stretch>
        </p:blipFill>
        <p:spPr bwMode="auto">
          <a:xfrm>
            <a:off x="5148064" y="4221088"/>
            <a:ext cx="3279191" cy="2088232"/>
          </a:xfrm>
          <a:prstGeom prst="rect">
            <a:avLst/>
          </a:prstGeom>
          <a:noFill/>
        </p:spPr>
      </p:pic>
      <p:pic>
        <p:nvPicPr>
          <p:cNvPr id="4100" name="Picture 4" descr="Résultat de recherche d'images pour &quot;confused employé clipart&quot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437112"/>
            <a:ext cx="1728191" cy="2074467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/>
          <a:lstStyle/>
          <a:p>
            <a:pPr algn="ctr"/>
            <a:r>
              <a:rPr lang="fr-FR" dirty="0" err="1" smtClean="0">
                <a:solidFill>
                  <a:srgbClr val="00B0F0"/>
                </a:solidFill>
              </a:rPr>
              <a:t>Proposed</a:t>
            </a:r>
            <a:r>
              <a:rPr lang="fr-FR" dirty="0" smtClean="0">
                <a:solidFill>
                  <a:srgbClr val="00B0F0"/>
                </a:solidFill>
              </a:rPr>
              <a:t> Solution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326896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In this proposed method we have focused in improving the </a:t>
            </a:r>
            <a:r>
              <a:rPr lang="en-US" sz="2800" dirty="0" smtClean="0">
                <a:solidFill>
                  <a:srgbClr val="00B0F0"/>
                </a:solidFill>
              </a:rPr>
              <a:t>performance of resume selection process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A method is proposed to categorize a given resume and job profile accordingly . </a:t>
            </a:r>
          </a:p>
          <a:p>
            <a:r>
              <a:rPr lang="en-US" sz="2800" dirty="0" smtClean="0"/>
              <a:t>This solution will provide HR team option to customize each and every job before uploading as per requirement and skill set required.</a:t>
            </a:r>
            <a:endParaRPr lang="fr-FR" sz="2800" dirty="0"/>
          </a:p>
        </p:txBody>
      </p:sp>
      <p:pic>
        <p:nvPicPr>
          <p:cNvPr id="3074" name="Picture 2" descr="Image associé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5013176"/>
            <a:ext cx="3312368" cy="1656184"/>
          </a:xfrm>
          <a:prstGeom prst="rect">
            <a:avLst/>
          </a:prstGeom>
          <a:noFill/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5468-0E32-405F-A1BA-605913C36164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>
                <a:solidFill>
                  <a:srgbClr val="00B0F0"/>
                </a:solidFill>
              </a:rPr>
              <a:t>Dataset</a:t>
            </a:r>
            <a:r>
              <a:rPr lang="fr-FR" dirty="0" smtClean="0">
                <a:solidFill>
                  <a:srgbClr val="00B0F0"/>
                </a:solidFill>
              </a:rPr>
              <a:t> Description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Our </a:t>
            </a:r>
            <a:r>
              <a:rPr lang="fr-FR" dirty="0" err="1" smtClean="0"/>
              <a:t>dataset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composed</a:t>
            </a:r>
            <a:r>
              <a:rPr lang="fr-FR" dirty="0" smtClean="0"/>
              <a:t> of : </a:t>
            </a:r>
          </a:p>
          <a:p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Columns</a:t>
            </a:r>
            <a:r>
              <a:rPr lang="fr-FR" dirty="0" smtClean="0"/>
              <a:t> and 168 </a:t>
            </a:r>
            <a:r>
              <a:rPr lang="fr-FR" dirty="0" err="1" smtClean="0"/>
              <a:t>rows</a:t>
            </a:r>
            <a:r>
              <a:rPr lang="fr-FR" dirty="0" smtClean="0"/>
              <a:t> .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5468-0E32-405F-A1BA-605913C36164}" type="slidenum">
              <a:rPr lang="fr-FR" smtClean="0"/>
              <a:t>6</a:t>
            </a:fld>
            <a:endParaRPr lang="fr-FR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3212976"/>
            <a:ext cx="4752527" cy="3053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>
                <a:solidFill>
                  <a:srgbClr val="00B0F0"/>
                </a:solidFill>
              </a:rPr>
              <a:t>Process</a:t>
            </a:r>
            <a:r>
              <a:rPr lang="fr-FR" dirty="0" smtClean="0">
                <a:solidFill>
                  <a:srgbClr val="00B0F0"/>
                </a:solidFill>
              </a:rPr>
              <a:t> for </a:t>
            </a:r>
            <a:r>
              <a:rPr lang="fr-FR" dirty="0" err="1" smtClean="0">
                <a:solidFill>
                  <a:srgbClr val="00B0F0"/>
                </a:solidFill>
              </a:rPr>
              <a:t>Text</a:t>
            </a:r>
            <a:r>
              <a:rPr lang="fr-FR" dirty="0" smtClean="0">
                <a:solidFill>
                  <a:srgbClr val="00B0F0"/>
                </a:solidFill>
              </a:rPr>
              <a:t> Classification</a:t>
            </a:r>
            <a:endParaRPr lang="fr-FR" dirty="0">
              <a:solidFill>
                <a:srgbClr val="00B0F0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636912"/>
            <a:ext cx="7146547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5468-0E32-405F-A1BA-605913C36164}" type="slidenum">
              <a:rPr lang="fr-FR" smtClean="0"/>
              <a:t>7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012160" y="3140968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0B0F0"/>
                </a:solidFill>
              </a:rPr>
              <a:t>Classification</a:t>
            </a:r>
            <a:endParaRPr lang="fr-FR" sz="12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>
                <a:solidFill>
                  <a:srgbClr val="00B0F0"/>
                </a:solidFill>
              </a:rPr>
              <a:t>Algorithms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6896" y="2208232"/>
            <a:ext cx="8229600" cy="438912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00B0F0"/>
                </a:solidFill>
              </a:rPr>
              <a:t>  Text </a:t>
            </a:r>
            <a:r>
              <a:rPr lang="en-US" b="1" dirty="0" smtClean="0">
                <a:solidFill>
                  <a:srgbClr val="00B0F0"/>
                </a:solidFill>
              </a:rPr>
              <a:t>mining </a:t>
            </a:r>
            <a:r>
              <a:rPr lang="en-US" b="1" dirty="0" smtClean="0">
                <a:solidFill>
                  <a:srgbClr val="00B0F0"/>
                </a:solidFill>
              </a:rPr>
              <a:t>:</a:t>
            </a:r>
          </a:p>
          <a:p>
            <a:pPr>
              <a:buNone/>
            </a:pP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  </a:t>
            </a:r>
            <a:r>
              <a:rPr lang="en-US" dirty="0" smtClean="0"/>
              <a:t>is </a:t>
            </a:r>
            <a:r>
              <a:rPr lang="en-US" dirty="0" smtClean="0"/>
              <a:t>a process of exploring </a:t>
            </a:r>
            <a:r>
              <a:rPr lang="en-US" dirty="0" smtClean="0"/>
              <a:t>sizeable </a:t>
            </a:r>
            <a:r>
              <a:rPr lang="en-US" dirty="0" smtClean="0"/>
              <a:t>unstructured and structured</a:t>
            </a:r>
            <a:r>
              <a:rPr lang="en-US" dirty="0" smtClean="0"/>
              <a:t> textual data to extract high-quality information  </a:t>
            </a:r>
            <a:r>
              <a:rPr lang="en-US" dirty="0" smtClean="0"/>
              <a:t>and find patterns. 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5468-0E32-405F-A1BA-605913C36164}" type="slidenum">
              <a:rPr lang="fr-FR" smtClean="0"/>
              <a:t>8</a:t>
            </a:fld>
            <a:endParaRPr lang="fr-FR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pPr algn="ctr"/>
            <a:r>
              <a:rPr lang="fr-FR" dirty="0" err="1" smtClean="0">
                <a:solidFill>
                  <a:srgbClr val="00B0F0"/>
                </a:solidFill>
              </a:rPr>
              <a:t>Algorithm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04056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Stopwords</a:t>
            </a:r>
          </a:p>
          <a:p>
            <a:pPr>
              <a:buNone/>
            </a:pPr>
            <a:r>
              <a:rPr lang="en-US" dirty="0" smtClean="0"/>
              <a:t>    Stopwords </a:t>
            </a:r>
            <a:r>
              <a:rPr lang="en-US" dirty="0" smtClean="0"/>
              <a:t>considered as noise in the text. Text may contain stop words such as is, am, are, this, a, an, the…</a:t>
            </a:r>
            <a:endParaRPr lang="en-US" b="1" dirty="0" smtClean="0"/>
          </a:p>
          <a:p>
            <a:endParaRPr lang="en-US" dirty="0" smtClean="0"/>
          </a:p>
          <a:p>
            <a:r>
              <a:rPr lang="en-US" b="1" u="sng" dirty="0" smtClean="0">
                <a:solidFill>
                  <a:srgbClr val="00B0F0"/>
                </a:solidFill>
              </a:rPr>
              <a:t>Bag-of-words model(n-gram) </a:t>
            </a:r>
            <a:r>
              <a:rPr lang="en-US" dirty="0" smtClean="0"/>
              <a:t>converts </a:t>
            </a:r>
            <a:r>
              <a:rPr lang="en-US" dirty="0" smtClean="0"/>
              <a:t>text into the matrix of occurrence of words within a document</a:t>
            </a:r>
            <a:endParaRPr lang="en-US" b="1" dirty="0" smtClean="0"/>
          </a:p>
          <a:p>
            <a:pPr>
              <a:buNone/>
            </a:pPr>
            <a:r>
              <a:rPr lang="fr-FR" dirty="0" smtClean="0"/>
              <a:t>  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In </a:t>
            </a:r>
            <a:r>
              <a:rPr lang="fr-FR" dirty="0" err="1" smtClean="0"/>
              <a:t>our</a:t>
            </a:r>
            <a:r>
              <a:rPr lang="fr-FR" dirty="0" smtClean="0"/>
              <a:t> code ,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rgbClr val="00B0F0"/>
                </a:solidFill>
              </a:rPr>
              <a:t>scikit-learn's</a:t>
            </a:r>
            <a:r>
              <a:rPr lang="fr-FR" b="1" dirty="0" smtClean="0">
                <a:solidFill>
                  <a:srgbClr val="00B0F0"/>
                </a:solidFill>
              </a:rPr>
              <a:t> </a:t>
            </a:r>
            <a:r>
              <a:rPr lang="fr-FR" b="1" dirty="0" err="1" smtClean="0">
                <a:solidFill>
                  <a:srgbClr val="00B0F0"/>
                </a:solidFill>
              </a:rPr>
              <a:t>CountVectorizer</a:t>
            </a:r>
            <a:r>
              <a:rPr lang="fr-FR" dirty="0" smtClean="0"/>
              <a:t> </a:t>
            </a:r>
            <a:r>
              <a:rPr lang="fr-FR" dirty="0" smtClean="0"/>
              <a:t>to </a:t>
            </a:r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Matrix</a:t>
            </a:r>
            <a:r>
              <a:rPr lang="fr-FR" dirty="0" smtClean="0"/>
              <a:t> 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              </a:t>
            </a:r>
          </a:p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en-US" b="1" dirty="0" smtClean="0"/>
              <a:t>from</a:t>
            </a:r>
            <a:r>
              <a:rPr lang="en-US" dirty="0" smtClean="0"/>
              <a:t> </a:t>
            </a:r>
            <a:r>
              <a:rPr lang="en-US" b="1" dirty="0" err="1" smtClean="0"/>
              <a:t>sklearn.feature_extraction.text</a:t>
            </a:r>
            <a:r>
              <a:rPr lang="en-US" dirty="0" smtClean="0"/>
              <a:t> </a:t>
            </a:r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CountVectorizer</a:t>
            </a:r>
            <a:r>
              <a:rPr lang="fr-FR" dirty="0" smtClean="0"/>
              <a:t>                    </a:t>
            </a:r>
          </a:p>
          <a:p>
            <a:pPr algn="ctr">
              <a:buNone/>
            </a:pPr>
            <a:r>
              <a:rPr lang="fr-FR" dirty="0" err="1" smtClean="0"/>
              <a:t>count_vect</a:t>
            </a:r>
            <a:r>
              <a:rPr lang="fr-FR" dirty="0" smtClean="0"/>
              <a:t> = </a:t>
            </a:r>
            <a:r>
              <a:rPr lang="fr-FR" dirty="0" err="1" smtClean="0"/>
              <a:t>CountVectorizer</a:t>
            </a:r>
            <a:r>
              <a:rPr lang="fr-FR" dirty="0" smtClean="0"/>
              <a:t>(</a:t>
            </a:r>
            <a:r>
              <a:rPr lang="fr-FR" dirty="0" err="1" smtClean="0">
                <a:solidFill>
                  <a:srgbClr val="00B0F0"/>
                </a:solidFill>
              </a:rPr>
              <a:t>stop_words</a:t>
            </a:r>
            <a:r>
              <a:rPr lang="fr-FR" dirty="0" smtClean="0"/>
              <a:t>='</a:t>
            </a:r>
            <a:r>
              <a:rPr lang="fr-FR" dirty="0" err="1" smtClean="0"/>
              <a:t>english</a:t>
            </a:r>
            <a:r>
              <a:rPr lang="fr-FR" dirty="0" smtClean="0"/>
              <a:t>') </a:t>
            </a:r>
          </a:p>
          <a:p>
            <a:pPr algn="ctr">
              <a:buNone/>
            </a:pPr>
            <a:r>
              <a:rPr lang="fr-FR" dirty="0" err="1" smtClean="0"/>
              <a:t>X_train_counts</a:t>
            </a:r>
            <a:r>
              <a:rPr lang="fr-FR" dirty="0" smtClean="0"/>
              <a:t> = </a:t>
            </a:r>
            <a:r>
              <a:rPr lang="fr-FR" dirty="0" err="1" smtClean="0"/>
              <a:t>count_vect</a:t>
            </a:r>
            <a:r>
              <a:rPr lang="fr-FR" dirty="0" smtClean="0"/>
              <a:t>.</a:t>
            </a:r>
            <a:r>
              <a:rPr lang="fr-FR" dirty="0" err="1" smtClean="0"/>
              <a:t>fit_transform</a:t>
            </a:r>
            <a:r>
              <a:rPr lang="fr-FR" dirty="0" smtClean="0"/>
              <a:t>(</a:t>
            </a:r>
            <a:r>
              <a:rPr lang="fr-FR" dirty="0" err="1" smtClean="0"/>
              <a:t>X_train</a:t>
            </a:r>
            <a:r>
              <a:rPr lang="fr-FR" dirty="0" smtClean="0"/>
              <a:t>) </a:t>
            </a:r>
            <a:br>
              <a:rPr lang="fr-FR" dirty="0" smtClean="0"/>
            </a:br>
            <a:r>
              <a:rPr lang="fr-FR" dirty="0" smtClean="0"/>
              <a:t> </a:t>
            </a:r>
            <a:r>
              <a:rPr lang="fr-FR" dirty="0" smtClean="0"/>
              <a:t/>
            </a:r>
            <a:br>
              <a:rPr lang="fr-FR" dirty="0" smtClean="0"/>
            </a:b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endParaRPr lang="en-US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5468-0E32-405F-A1BA-605913C36164}" type="slidenum">
              <a:rPr lang="fr-FR" smtClean="0"/>
              <a:t>9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403648" y="4077072"/>
            <a:ext cx="6624736" cy="10801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1348</TotalTime>
  <Words>469</Words>
  <Application>Microsoft Office PowerPoint</Application>
  <PresentationFormat>Affichage à l'écran (4:3)</PresentationFormat>
  <Paragraphs>74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Débit</vt:lpstr>
      <vt:lpstr>Automated Resume classification</vt:lpstr>
      <vt:lpstr>Plan</vt:lpstr>
      <vt:lpstr>Introduction</vt:lpstr>
      <vt:lpstr>Traditional approach</vt:lpstr>
      <vt:lpstr>Proposed Solution</vt:lpstr>
      <vt:lpstr>Dataset Description</vt:lpstr>
      <vt:lpstr>Process for Text Classification</vt:lpstr>
      <vt:lpstr>Algorithms</vt:lpstr>
      <vt:lpstr>Algorithm</vt:lpstr>
      <vt:lpstr>Diapositive 10</vt:lpstr>
      <vt:lpstr>Diapositive 11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Utilisateur Windows</dc:creator>
  <cp:lastModifiedBy>Utilisateur Windows</cp:lastModifiedBy>
  <cp:revision>28</cp:revision>
  <dcterms:created xsi:type="dcterms:W3CDTF">2020-01-17T12:48:11Z</dcterms:created>
  <dcterms:modified xsi:type="dcterms:W3CDTF">2020-01-18T11:16:35Z</dcterms:modified>
</cp:coreProperties>
</file>