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6" r:id="rId3"/>
    <p:sldId id="257" r:id="rId4"/>
    <p:sldId id="258" r:id="rId5"/>
    <p:sldId id="259" r:id="rId6"/>
    <p:sldId id="260" r:id="rId7"/>
    <p:sldId id="273" r:id="rId8"/>
    <p:sldId id="266" r:id="rId9"/>
    <p:sldId id="267" r:id="rId10"/>
    <p:sldId id="274" r:id="rId11"/>
    <p:sldId id="261" r:id="rId12"/>
    <p:sldId id="271" r:id="rId13"/>
    <p:sldId id="272" r:id="rId14"/>
    <p:sldId id="275" r:id="rId15"/>
    <p:sldId id="262" r:id="rId16"/>
    <p:sldId id="269" r:id="rId17"/>
    <p:sldId id="270" r:id="rId18"/>
    <p:sldId id="264" r:id="rId19"/>
  </p:sldIdLst>
  <p:sldSz cx="18288000" cy="10287000"/>
  <p:notesSz cx="6858000" cy="9144000"/>
  <p:embeddedFontLst>
    <p:embeddedFont>
      <p:font typeface="Bloom Skirt" panose="020B0604020202020204" charset="0"/>
      <p:regular r:id="rId20"/>
    </p:embeddedFont>
    <p:embeddedFont>
      <p:font typeface="Bobby Jones Soft" panose="020B0604020202020204" charset="0"/>
      <p:regular r:id="rId21"/>
    </p:embeddedFont>
    <p:embeddedFont>
      <p:font typeface="Now"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4.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E4"/>
        </a:solidFill>
        <a:effectLst/>
      </p:bgPr>
    </p:bg>
    <p:spTree>
      <p:nvGrpSpPr>
        <p:cNvPr id="1" name=""/>
        <p:cNvGrpSpPr/>
        <p:nvPr/>
      </p:nvGrpSpPr>
      <p:grpSpPr>
        <a:xfrm>
          <a:off x="0" y="0"/>
          <a:ext cx="0" cy="0"/>
          <a:chOff x="0" y="0"/>
          <a:chExt cx="0" cy="0"/>
        </a:xfrm>
      </p:grpSpPr>
      <p:sp>
        <p:nvSpPr>
          <p:cNvPr id="2" name="TextBox 2"/>
          <p:cNvSpPr txBox="1"/>
          <p:nvPr/>
        </p:nvSpPr>
        <p:spPr>
          <a:xfrm>
            <a:off x="4319798" y="6985640"/>
            <a:ext cx="9648403" cy="2277100"/>
          </a:xfrm>
          <a:prstGeom prst="rect">
            <a:avLst/>
          </a:prstGeom>
        </p:spPr>
        <p:txBody>
          <a:bodyPr lIns="0" tIns="0" rIns="0" bIns="0" rtlCol="0" anchor="t">
            <a:spAutoFit/>
          </a:bodyPr>
          <a:lstStyle/>
          <a:p>
            <a:pPr algn="ctr">
              <a:lnSpc>
                <a:spcPts val="3640"/>
              </a:lnSpc>
            </a:pPr>
            <a:r>
              <a:rPr lang="en-US" sz="2600" dirty="0">
                <a:solidFill>
                  <a:srgbClr val="334492"/>
                </a:solidFill>
                <a:latin typeface="Now"/>
                <a:ea typeface="Monotype Koufi" pitchFamily="2" charset="-78"/>
                <a:cs typeface="Monotype Koufi" pitchFamily="2" charset="-78"/>
                <a:sym typeface="Now"/>
              </a:rPr>
              <a:t>by :</a:t>
            </a:r>
          </a:p>
          <a:p>
            <a:pPr algn="ctr">
              <a:lnSpc>
                <a:spcPts val="3640"/>
              </a:lnSpc>
            </a:pPr>
            <a:r>
              <a:rPr lang="ar-SA" sz="2600" dirty="0">
                <a:solidFill>
                  <a:srgbClr val="334492"/>
                </a:solidFill>
                <a:latin typeface="Now"/>
                <a:ea typeface="Monotype Koufi" pitchFamily="2" charset="-78"/>
                <a:cs typeface="Monotype Koufi" pitchFamily="2" charset="-78"/>
                <a:sym typeface="Now"/>
              </a:rPr>
              <a:t>الاء  </a:t>
            </a:r>
            <a:endParaRPr lang="en-US" sz="2600" dirty="0">
              <a:solidFill>
                <a:srgbClr val="334492"/>
              </a:solidFill>
              <a:latin typeface="Now"/>
              <a:ea typeface="Monotype Koufi" pitchFamily="2" charset="-78"/>
              <a:cs typeface="Monotype Koufi" pitchFamily="2" charset="-78"/>
              <a:sym typeface="Now"/>
            </a:endParaRPr>
          </a:p>
          <a:p>
            <a:pPr algn="ctr">
              <a:lnSpc>
                <a:spcPts val="3640"/>
              </a:lnSpc>
            </a:pPr>
            <a:r>
              <a:rPr lang="ar-SA" sz="2600" dirty="0">
                <a:solidFill>
                  <a:srgbClr val="334492"/>
                </a:solidFill>
                <a:latin typeface="Now"/>
                <a:ea typeface="Monotype Koufi" pitchFamily="2" charset="-78"/>
                <a:cs typeface="Monotype Koufi" pitchFamily="2" charset="-78"/>
                <a:sym typeface="Now"/>
              </a:rPr>
              <a:t>باسل الطاسان</a:t>
            </a:r>
            <a:endParaRPr lang="en-US" sz="2600" dirty="0">
              <a:solidFill>
                <a:srgbClr val="334492"/>
              </a:solidFill>
              <a:latin typeface="Now"/>
              <a:ea typeface="Monotype Koufi" pitchFamily="2" charset="-78"/>
              <a:cs typeface="Monotype Koufi" pitchFamily="2" charset="-78"/>
              <a:sym typeface="Now"/>
            </a:endParaRPr>
          </a:p>
          <a:p>
            <a:pPr algn="ctr">
              <a:lnSpc>
                <a:spcPts val="3640"/>
              </a:lnSpc>
            </a:pPr>
            <a:r>
              <a:rPr lang="ar-SA" sz="2600" dirty="0">
                <a:solidFill>
                  <a:srgbClr val="334492"/>
                </a:solidFill>
                <a:latin typeface="Now"/>
                <a:ea typeface="Monotype Koufi" pitchFamily="2" charset="-78"/>
                <a:cs typeface="Monotype Koufi" pitchFamily="2" charset="-78"/>
                <a:sym typeface="Now"/>
              </a:rPr>
              <a:t>سالم المطيري</a:t>
            </a:r>
            <a:endParaRPr lang="en-US" sz="2600" dirty="0">
              <a:solidFill>
                <a:srgbClr val="334492"/>
              </a:solidFill>
              <a:latin typeface="Now"/>
              <a:ea typeface="Monotype Koufi" pitchFamily="2" charset="-78"/>
              <a:cs typeface="Monotype Koufi" pitchFamily="2" charset="-78"/>
              <a:sym typeface="Now"/>
            </a:endParaRPr>
          </a:p>
          <a:p>
            <a:pPr algn="ctr">
              <a:lnSpc>
                <a:spcPts val="3640"/>
              </a:lnSpc>
            </a:pPr>
            <a:endParaRPr lang="en-US" sz="2600" dirty="0">
              <a:solidFill>
                <a:srgbClr val="334492"/>
              </a:solidFill>
              <a:latin typeface="Now"/>
              <a:ea typeface="Monotype Koufi" pitchFamily="2" charset="-78"/>
              <a:cs typeface="Monotype Koufi" pitchFamily="2" charset="-78"/>
              <a:sym typeface="Now"/>
            </a:endParaRPr>
          </a:p>
        </p:txBody>
      </p:sp>
      <p:sp>
        <p:nvSpPr>
          <p:cNvPr id="3" name="TextBox 3"/>
          <p:cNvSpPr txBox="1"/>
          <p:nvPr/>
        </p:nvSpPr>
        <p:spPr>
          <a:xfrm>
            <a:off x="3015956" y="3803040"/>
            <a:ext cx="11632676" cy="1745765"/>
          </a:xfrm>
          <a:prstGeom prst="rect">
            <a:avLst/>
          </a:prstGeom>
        </p:spPr>
        <p:txBody>
          <a:bodyPr lIns="0" tIns="0" rIns="0" bIns="0" rtlCol="0" anchor="t">
            <a:spAutoFit/>
          </a:bodyPr>
          <a:lstStyle/>
          <a:p>
            <a:pPr algn="ctr">
              <a:lnSpc>
                <a:spcPts val="14026"/>
              </a:lnSpc>
            </a:pPr>
            <a:r>
              <a:rPr lang="en-US" sz="10019">
                <a:solidFill>
                  <a:srgbClr val="334492"/>
                </a:solidFill>
                <a:latin typeface="Bobby Jones Soft"/>
                <a:ea typeface="Bobby Jones Soft"/>
                <a:cs typeface="Bobby Jones Soft"/>
                <a:sym typeface="Bobby Jones Soft"/>
              </a:rPr>
              <a:t>DEAL HUB</a:t>
            </a:r>
          </a:p>
        </p:txBody>
      </p:sp>
      <p:sp>
        <p:nvSpPr>
          <p:cNvPr id="4" name="TextBox 4"/>
          <p:cNvSpPr txBox="1"/>
          <p:nvPr/>
        </p:nvSpPr>
        <p:spPr>
          <a:xfrm>
            <a:off x="5514291" y="5698662"/>
            <a:ext cx="7259418" cy="1149646"/>
          </a:xfrm>
          <a:prstGeom prst="rect">
            <a:avLst/>
          </a:prstGeom>
        </p:spPr>
        <p:txBody>
          <a:bodyPr lIns="0" tIns="0" rIns="0" bIns="0" rtlCol="0" anchor="t">
            <a:spAutoFit/>
          </a:bodyPr>
          <a:lstStyle/>
          <a:p>
            <a:pPr algn="ctr">
              <a:lnSpc>
                <a:spcPts val="9364"/>
              </a:lnSpc>
            </a:pPr>
            <a:r>
              <a:rPr lang="en-US" sz="6689">
                <a:solidFill>
                  <a:srgbClr val="4D8BD1"/>
                </a:solidFill>
                <a:latin typeface="Bloom Skirt"/>
                <a:ea typeface="Bloom Skirt"/>
                <a:cs typeface="Bloom Skirt"/>
                <a:sym typeface="Bloom Skirt"/>
              </a:rPr>
              <a:t>capstone 3</a:t>
            </a:r>
          </a:p>
        </p:txBody>
      </p:sp>
      <p:sp>
        <p:nvSpPr>
          <p:cNvPr id="5" name="Freeform 5"/>
          <p:cNvSpPr/>
          <p:nvPr/>
        </p:nvSpPr>
        <p:spPr>
          <a:xfrm>
            <a:off x="7734052" y="1028700"/>
            <a:ext cx="2196485" cy="2539289"/>
          </a:xfrm>
          <a:custGeom>
            <a:avLst/>
            <a:gdLst/>
            <a:ahLst/>
            <a:cxnLst/>
            <a:rect l="l" t="t" r="r" b="b"/>
            <a:pathLst>
              <a:path w="2196485" h="2539289">
                <a:moveTo>
                  <a:pt x="0" y="0"/>
                </a:moveTo>
                <a:lnTo>
                  <a:pt x="2196485" y="0"/>
                </a:lnTo>
                <a:lnTo>
                  <a:pt x="2196485" y="2539289"/>
                </a:lnTo>
                <a:lnTo>
                  <a:pt x="0" y="25392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8182302" y="1501243"/>
            <a:ext cx="1299985" cy="1594202"/>
          </a:xfrm>
          <a:custGeom>
            <a:avLst/>
            <a:gdLst/>
            <a:ahLst/>
            <a:cxnLst/>
            <a:rect l="l" t="t" r="r" b="b"/>
            <a:pathLst>
              <a:path w="1299985" h="1594202">
                <a:moveTo>
                  <a:pt x="0" y="0"/>
                </a:moveTo>
                <a:lnTo>
                  <a:pt x="1299985" y="0"/>
                </a:lnTo>
                <a:lnTo>
                  <a:pt x="1299985" y="1594202"/>
                </a:lnTo>
                <a:lnTo>
                  <a:pt x="0" y="15942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AE4"/>
        </a:solidFill>
        <a:effectLst/>
      </p:bgPr>
    </p:bg>
    <p:spTree>
      <p:nvGrpSpPr>
        <p:cNvPr id="1" name="">
          <a:extLst>
            <a:ext uri="{FF2B5EF4-FFF2-40B4-BE49-F238E27FC236}">
              <a16:creationId xmlns:a16="http://schemas.microsoft.com/office/drawing/2014/main" id="{9DE57DB5-07F2-359A-E899-1BFBD4DEA878}"/>
            </a:ext>
          </a:extLst>
        </p:cNvPr>
        <p:cNvGrpSpPr/>
        <p:nvPr/>
      </p:nvGrpSpPr>
      <p:grpSpPr>
        <a:xfrm>
          <a:off x="0" y="0"/>
          <a:ext cx="0" cy="0"/>
          <a:chOff x="0" y="0"/>
          <a:chExt cx="0" cy="0"/>
        </a:xfrm>
      </p:grpSpPr>
      <p:sp>
        <p:nvSpPr>
          <p:cNvPr id="3" name="Freeform 3">
            <a:extLst>
              <a:ext uri="{FF2B5EF4-FFF2-40B4-BE49-F238E27FC236}">
                <a16:creationId xmlns:a16="http://schemas.microsoft.com/office/drawing/2014/main" id="{2EB1FA67-54ED-26BB-953B-54D5B462ED2A}"/>
              </a:ext>
            </a:extLst>
          </p:cNvPr>
          <p:cNvSpPr/>
          <p:nvPr/>
        </p:nvSpPr>
        <p:spPr>
          <a:xfrm>
            <a:off x="1333785" y="2364308"/>
            <a:ext cx="15166695" cy="7243096"/>
          </a:xfrm>
          <a:custGeom>
            <a:avLst/>
            <a:gdLst/>
            <a:ahLst/>
            <a:cxnLst/>
            <a:rect l="l" t="t" r="r" b="b"/>
            <a:pathLst>
              <a:path w="8749462" h="4481242">
                <a:moveTo>
                  <a:pt x="0" y="0"/>
                </a:moveTo>
                <a:lnTo>
                  <a:pt x="8749462" y="0"/>
                </a:lnTo>
                <a:lnTo>
                  <a:pt x="8749462" y="4481242"/>
                </a:lnTo>
                <a:lnTo>
                  <a:pt x="0" y="4481242"/>
                </a:lnTo>
                <a:lnTo>
                  <a:pt x="0" y="0"/>
                </a:lnTo>
                <a:close/>
              </a:path>
            </a:pathLst>
          </a:custGeom>
          <a:blipFill>
            <a:blip r:embed="rId2"/>
            <a:stretch>
              <a:fillRect r="-247"/>
            </a:stretch>
          </a:blipFill>
        </p:spPr>
        <p:txBody>
          <a:bodyPr/>
          <a:lstStyle/>
          <a:p>
            <a:endParaRPr lang="en-US" dirty="0"/>
          </a:p>
        </p:txBody>
      </p:sp>
      <p:sp>
        <p:nvSpPr>
          <p:cNvPr id="4" name="TextBox 4">
            <a:extLst>
              <a:ext uri="{FF2B5EF4-FFF2-40B4-BE49-F238E27FC236}">
                <a16:creationId xmlns:a16="http://schemas.microsoft.com/office/drawing/2014/main" id="{3271EC6F-DC93-15AC-E7CF-5B438FBBAA87}"/>
              </a:ext>
            </a:extLst>
          </p:cNvPr>
          <p:cNvSpPr txBox="1"/>
          <p:nvPr/>
        </p:nvSpPr>
        <p:spPr>
          <a:xfrm>
            <a:off x="7132321" y="508000"/>
            <a:ext cx="4023359" cy="936625"/>
          </a:xfrm>
          <a:prstGeom prst="rect">
            <a:avLst/>
          </a:prstGeom>
        </p:spPr>
        <p:txBody>
          <a:bodyPr lIns="0" tIns="0" rIns="0" bIns="0" rtlCol="0" anchor="t">
            <a:spAutoFit/>
          </a:bodyPr>
          <a:lstStyle/>
          <a:p>
            <a:pPr marL="0" lvl="0" indent="0" algn="ctr">
              <a:lnSpc>
                <a:spcPts val="7699"/>
              </a:lnSpc>
              <a:spcBef>
                <a:spcPct val="0"/>
              </a:spcBef>
            </a:pPr>
            <a:r>
              <a:rPr lang="en-US" sz="5499">
                <a:solidFill>
                  <a:srgbClr val="334492"/>
                </a:solidFill>
                <a:latin typeface="Bobby Jones Soft"/>
                <a:ea typeface="Bobby Jones Soft"/>
                <a:cs typeface="Bobby Jones Soft"/>
                <a:sym typeface="Bobby Jones Soft"/>
              </a:rPr>
              <a:t>second flow</a:t>
            </a:r>
          </a:p>
        </p:txBody>
      </p:sp>
      <p:sp>
        <p:nvSpPr>
          <p:cNvPr id="5" name="TextBox 5">
            <a:extLst>
              <a:ext uri="{FF2B5EF4-FFF2-40B4-BE49-F238E27FC236}">
                <a16:creationId xmlns:a16="http://schemas.microsoft.com/office/drawing/2014/main" id="{FC8CAADA-F6E9-0458-85E5-0AF0FCAE7564}"/>
              </a:ext>
            </a:extLst>
          </p:cNvPr>
          <p:cNvSpPr txBox="1"/>
          <p:nvPr/>
        </p:nvSpPr>
        <p:spPr>
          <a:xfrm>
            <a:off x="3616051" y="1649952"/>
            <a:ext cx="10602164" cy="481320"/>
          </a:xfrm>
          <a:prstGeom prst="rect">
            <a:avLst/>
          </a:prstGeom>
        </p:spPr>
        <p:txBody>
          <a:bodyPr lIns="0" tIns="0" rIns="0" bIns="0" rtlCol="0" anchor="t">
            <a:spAutoFit/>
          </a:bodyPr>
          <a:lstStyle/>
          <a:p>
            <a:pPr algn="ctr">
              <a:lnSpc>
                <a:spcPts val="3920"/>
              </a:lnSpc>
            </a:pPr>
            <a:r>
              <a:rPr lang="en-US" sz="2800">
                <a:solidFill>
                  <a:srgbClr val="334492"/>
                </a:solidFill>
                <a:latin typeface="Now"/>
                <a:ea typeface="Now"/>
                <a:cs typeface="Now"/>
                <a:sym typeface="Now"/>
              </a:rPr>
              <a:t>Rental requests</a:t>
            </a:r>
          </a:p>
        </p:txBody>
      </p:sp>
      <p:sp>
        <p:nvSpPr>
          <p:cNvPr id="6" name="Freeform 6">
            <a:extLst>
              <a:ext uri="{FF2B5EF4-FFF2-40B4-BE49-F238E27FC236}">
                <a16:creationId xmlns:a16="http://schemas.microsoft.com/office/drawing/2014/main" id="{317055C7-6D41-4198-886E-0191BB95526E}"/>
              </a:ext>
            </a:extLst>
          </p:cNvPr>
          <p:cNvSpPr/>
          <p:nvPr/>
        </p:nvSpPr>
        <p:spPr>
          <a:xfrm>
            <a:off x="461537" y="373021"/>
            <a:ext cx="1134325" cy="1311358"/>
          </a:xfrm>
          <a:custGeom>
            <a:avLst/>
            <a:gdLst/>
            <a:ahLst/>
            <a:cxnLst/>
            <a:rect l="l" t="t" r="r" b="b"/>
            <a:pathLst>
              <a:path w="1134325" h="1311358">
                <a:moveTo>
                  <a:pt x="0" y="0"/>
                </a:moveTo>
                <a:lnTo>
                  <a:pt x="1134326" y="0"/>
                </a:lnTo>
                <a:lnTo>
                  <a:pt x="1134326" y="1311358"/>
                </a:lnTo>
                <a:lnTo>
                  <a:pt x="0" y="131135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a:extLst>
              <a:ext uri="{FF2B5EF4-FFF2-40B4-BE49-F238E27FC236}">
                <a16:creationId xmlns:a16="http://schemas.microsoft.com/office/drawing/2014/main" id="{BF98CA12-6412-2AF1-28CC-390ED33D7454}"/>
              </a:ext>
            </a:extLst>
          </p:cNvPr>
          <p:cNvSpPr/>
          <p:nvPr/>
        </p:nvSpPr>
        <p:spPr>
          <a:xfrm>
            <a:off x="706009" y="599628"/>
            <a:ext cx="671348" cy="823290"/>
          </a:xfrm>
          <a:custGeom>
            <a:avLst/>
            <a:gdLst/>
            <a:ahLst/>
            <a:cxnLst/>
            <a:rect l="l" t="t" r="r" b="b"/>
            <a:pathLst>
              <a:path w="671348" h="823290">
                <a:moveTo>
                  <a:pt x="0" y="0"/>
                </a:moveTo>
                <a:lnTo>
                  <a:pt x="671348" y="0"/>
                </a:lnTo>
                <a:lnTo>
                  <a:pt x="671348" y="823289"/>
                </a:lnTo>
                <a:lnTo>
                  <a:pt x="0" y="8232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a:extLst>
              <a:ext uri="{FF2B5EF4-FFF2-40B4-BE49-F238E27FC236}">
                <a16:creationId xmlns:a16="http://schemas.microsoft.com/office/drawing/2014/main" id="{3EF89B71-FBAF-C28F-5CE6-63CC87F36412}"/>
              </a:ext>
            </a:extLst>
          </p:cNvPr>
          <p:cNvSpPr txBox="1"/>
          <p:nvPr/>
        </p:nvSpPr>
        <p:spPr>
          <a:xfrm>
            <a:off x="1860541" y="696914"/>
            <a:ext cx="1886470" cy="520698"/>
          </a:xfrm>
          <a:prstGeom prst="rect">
            <a:avLst/>
          </a:prstGeom>
        </p:spPr>
        <p:txBody>
          <a:bodyPr lIns="0" tIns="0" rIns="0" bIns="0" rtlCol="0" anchor="t">
            <a:spAutoFit/>
          </a:bodyPr>
          <a:lstStyle/>
          <a:p>
            <a:pPr algn="just">
              <a:lnSpc>
                <a:spcPts val="4525"/>
              </a:lnSpc>
            </a:pPr>
            <a:r>
              <a:rPr lang="en-US" sz="2500">
                <a:solidFill>
                  <a:srgbClr val="000000"/>
                </a:solidFill>
                <a:latin typeface="Now"/>
                <a:ea typeface="Now"/>
                <a:cs typeface="Now"/>
                <a:sym typeface="Now"/>
              </a:rPr>
              <a:t>Deal Hub</a:t>
            </a:r>
          </a:p>
        </p:txBody>
      </p:sp>
    </p:spTree>
    <p:extLst>
      <p:ext uri="{BB962C8B-B14F-4D97-AF65-F5344CB8AC3E}">
        <p14:creationId xmlns:p14="http://schemas.microsoft.com/office/powerpoint/2010/main" val="3728351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AE4"/>
        </a:solidFill>
        <a:effectLst/>
      </p:bgPr>
    </p:bg>
    <p:spTree>
      <p:nvGrpSpPr>
        <p:cNvPr id="1" name=""/>
        <p:cNvGrpSpPr/>
        <p:nvPr/>
      </p:nvGrpSpPr>
      <p:grpSpPr>
        <a:xfrm>
          <a:off x="0" y="0"/>
          <a:ext cx="0" cy="0"/>
          <a:chOff x="0" y="0"/>
          <a:chExt cx="0" cy="0"/>
        </a:xfrm>
      </p:grpSpPr>
      <p:sp>
        <p:nvSpPr>
          <p:cNvPr id="2" name="Freeform 2"/>
          <p:cNvSpPr/>
          <p:nvPr/>
        </p:nvSpPr>
        <p:spPr>
          <a:xfrm>
            <a:off x="1595862" y="2298499"/>
            <a:ext cx="14249400" cy="7659456"/>
          </a:xfrm>
          <a:custGeom>
            <a:avLst/>
            <a:gdLst/>
            <a:ahLst/>
            <a:cxnLst/>
            <a:rect l="l" t="t" r="r" b="b"/>
            <a:pathLst>
              <a:path w="8491517" h="4481242">
                <a:moveTo>
                  <a:pt x="0" y="0"/>
                </a:moveTo>
                <a:lnTo>
                  <a:pt x="8491517" y="0"/>
                </a:lnTo>
                <a:lnTo>
                  <a:pt x="8491517" y="4481242"/>
                </a:lnTo>
                <a:lnTo>
                  <a:pt x="0" y="4481242"/>
                </a:lnTo>
                <a:lnTo>
                  <a:pt x="0" y="0"/>
                </a:lnTo>
                <a:close/>
              </a:path>
            </a:pathLst>
          </a:custGeom>
          <a:blipFill>
            <a:blip r:embed="rId2"/>
            <a:stretch>
              <a:fillRect l="-2016" r="-2016"/>
            </a:stretch>
          </a:blipFill>
        </p:spPr>
        <p:txBody>
          <a:bodyPr/>
          <a:lstStyle/>
          <a:p>
            <a:endParaRPr lang="en-US" dirty="0"/>
          </a:p>
        </p:txBody>
      </p:sp>
      <p:sp>
        <p:nvSpPr>
          <p:cNvPr id="4" name="TextBox 4"/>
          <p:cNvSpPr txBox="1"/>
          <p:nvPr/>
        </p:nvSpPr>
        <p:spPr>
          <a:xfrm>
            <a:off x="7132321" y="508000"/>
            <a:ext cx="4023359" cy="936625"/>
          </a:xfrm>
          <a:prstGeom prst="rect">
            <a:avLst/>
          </a:prstGeom>
        </p:spPr>
        <p:txBody>
          <a:bodyPr lIns="0" tIns="0" rIns="0" bIns="0" rtlCol="0" anchor="t">
            <a:spAutoFit/>
          </a:bodyPr>
          <a:lstStyle/>
          <a:p>
            <a:pPr marL="0" lvl="0" indent="0" algn="ctr">
              <a:lnSpc>
                <a:spcPts val="7699"/>
              </a:lnSpc>
              <a:spcBef>
                <a:spcPct val="0"/>
              </a:spcBef>
            </a:pPr>
            <a:r>
              <a:rPr lang="en-US" sz="5499">
                <a:solidFill>
                  <a:srgbClr val="334492"/>
                </a:solidFill>
                <a:latin typeface="Bobby Jones Soft"/>
                <a:ea typeface="Bobby Jones Soft"/>
                <a:cs typeface="Bobby Jones Soft"/>
                <a:sym typeface="Bobby Jones Soft"/>
              </a:rPr>
              <a:t>second flow</a:t>
            </a:r>
          </a:p>
        </p:txBody>
      </p:sp>
      <p:sp>
        <p:nvSpPr>
          <p:cNvPr id="5" name="TextBox 5"/>
          <p:cNvSpPr txBox="1"/>
          <p:nvPr/>
        </p:nvSpPr>
        <p:spPr>
          <a:xfrm>
            <a:off x="3616051" y="1649952"/>
            <a:ext cx="10602164" cy="481320"/>
          </a:xfrm>
          <a:prstGeom prst="rect">
            <a:avLst/>
          </a:prstGeom>
        </p:spPr>
        <p:txBody>
          <a:bodyPr lIns="0" tIns="0" rIns="0" bIns="0" rtlCol="0" anchor="t">
            <a:spAutoFit/>
          </a:bodyPr>
          <a:lstStyle/>
          <a:p>
            <a:pPr algn="ctr">
              <a:lnSpc>
                <a:spcPts val="3920"/>
              </a:lnSpc>
            </a:pPr>
            <a:r>
              <a:rPr lang="en-US" sz="2800">
                <a:solidFill>
                  <a:srgbClr val="334492"/>
                </a:solidFill>
                <a:latin typeface="Now"/>
                <a:ea typeface="Now"/>
                <a:cs typeface="Now"/>
                <a:sym typeface="Now"/>
              </a:rPr>
              <a:t>Rental requests</a:t>
            </a:r>
          </a:p>
        </p:txBody>
      </p:sp>
      <p:sp>
        <p:nvSpPr>
          <p:cNvPr id="6" name="Freeform 6"/>
          <p:cNvSpPr/>
          <p:nvPr/>
        </p:nvSpPr>
        <p:spPr>
          <a:xfrm>
            <a:off x="461537" y="373021"/>
            <a:ext cx="1134325" cy="1311358"/>
          </a:xfrm>
          <a:custGeom>
            <a:avLst/>
            <a:gdLst/>
            <a:ahLst/>
            <a:cxnLst/>
            <a:rect l="l" t="t" r="r" b="b"/>
            <a:pathLst>
              <a:path w="1134325" h="1311358">
                <a:moveTo>
                  <a:pt x="0" y="0"/>
                </a:moveTo>
                <a:lnTo>
                  <a:pt x="1134326" y="0"/>
                </a:lnTo>
                <a:lnTo>
                  <a:pt x="1134326" y="1311358"/>
                </a:lnTo>
                <a:lnTo>
                  <a:pt x="0" y="131135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706009" y="599628"/>
            <a:ext cx="671348" cy="823290"/>
          </a:xfrm>
          <a:custGeom>
            <a:avLst/>
            <a:gdLst/>
            <a:ahLst/>
            <a:cxnLst/>
            <a:rect l="l" t="t" r="r" b="b"/>
            <a:pathLst>
              <a:path w="671348" h="823290">
                <a:moveTo>
                  <a:pt x="0" y="0"/>
                </a:moveTo>
                <a:lnTo>
                  <a:pt x="671348" y="0"/>
                </a:lnTo>
                <a:lnTo>
                  <a:pt x="671348" y="823289"/>
                </a:lnTo>
                <a:lnTo>
                  <a:pt x="0" y="8232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1860541" y="696914"/>
            <a:ext cx="1886470" cy="520698"/>
          </a:xfrm>
          <a:prstGeom prst="rect">
            <a:avLst/>
          </a:prstGeom>
        </p:spPr>
        <p:txBody>
          <a:bodyPr lIns="0" tIns="0" rIns="0" bIns="0" rtlCol="0" anchor="t">
            <a:spAutoFit/>
          </a:bodyPr>
          <a:lstStyle/>
          <a:p>
            <a:pPr algn="just">
              <a:lnSpc>
                <a:spcPts val="4525"/>
              </a:lnSpc>
            </a:pPr>
            <a:r>
              <a:rPr lang="en-US" sz="2500">
                <a:solidFill>
                  <a:srgbClr val="000000"/>
                </a:solidFill>
                <a:latin typeface="Now"/>
                <a:ea typeface="Now"/>
                <a:cs typeface="Now"/>
                <a:sym typeface="Now"/>
              </a:rPr>
              <a:t>Deal Hub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9F371-9F10-1D89-8389-B525AB53999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56DC903-55DB-3C41-FB16-2A4A80053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87697"/>
            <a:ext cx="18516601" cy="10465905"/>
          </a:xfrm>
          <a:prstGeom prst="rect">
            <a:avLst/>
          </a:prstGeom>
        </p:spPr>
      </p:pic>
      <p:pic>
        <p:nvPicPr>
          <p:cNvPr id="4" name="Picture 3">
            <a:extLst>
              <a:ext uri="{FF2B5EF4-FFF2-40B4-BE49-F238E27FC236}">
                <a16:creationId xmlns:a16="http://schemas.microsoft.com/office/drawing/2014/main" id="{5FE70C8B-DB16-91AC-8DBC-19084E5FC3D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011400" y="3086100"/>
            <a:ext cx="2908300" cy="6299566"/>
          </a:xfrm>
          <a:prstGeom prst="rect">
            <a:avLst/>
          </a:prstGeom>
        </p:spPr>
      </p:pic>
    </p:spTree>
    <p:extLst>
      <p:ext uri="{BB962C8B-B14F-4D97-AF65-F5344CB8AC3E}">
        <p14:creationId xmlns:p14="http://schemas.microsoft.com/office/powerpoint/2010/main" val="2599493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DD335-EDFE-0848-73E9-84CE68401FB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A18469E-0AC9-2CFE-979D-FD7BAADCC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9695"/>
            <a:ext cx="18288000" cy="10336695"/>
          </a:xfrm>
          <a:prstGeom prst="rect">
            <a:avLst/>
          </a:prstGeom>
        </p:spPr>
      </p:pic>
      <p:pic>
        <p:nvPicPr>
          <p:cNvPr id="5" name="Picture 4">
            <a:extLst>
              <a:ext uri="{FF2B5EF4-FFF2-40B4-BE49-F238E27FC236}">
                <a16:creationId xmlns:a16="http://schemas.microsoft.com/office/drawing/2014/main" id="{30F27914-6DCD-E333-3EA1-1BB3E21AEA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671628">
            <a:off x="13373455" y="3401958"/>
            <a:ext cx="2898898" cy="5520229"/>
          </a:xfrm>
          <a:prstGeom prst="rect">
            <a:avLst/>
          </a:prstGeom>
        </p:spPr>
      </p:pic>
    </p:spTree>
    <p:extLst>
      <p:ext uri="{BB962C8B-B14F-4D97-AF65-F5344CB8AC3E}">
        <p14:creationId xmlns:p14="http://schemas.microsoft.com/office/powerpoint/2010/main" val="398882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AE4"/>
        </a:solidFill>
        <a:effectLst/>
      </p:bgPr>
    </p:bg>
    <p:spTree>
      <p:nvGrpSpPr>
        <p:cNvPr id="1" name="">
          <a:extLst>
            <a:ext uri="{FF2B5EF4-FFF2-40B4-BE49-F238E27FC236}">
              <a16:creationId xmlns:a16="http://schemas.microsoft.com/office/drawing/2014/main" id="{0DB38585-6E1D-691D-47A8-ECA4A5C36C73}"/>
            </a:ext>
          </a:extLst>
        </p:cNvPr>
        <p:cNvGrpSpPr/>
        <p:nvPr/>
      </p:nvGrpSpPr>
      <p:grpSpPr>
        <a:xfrm>
          <a:off x="0" y="0"/>
          <a:ext cx="0" cy="0"/>
          <a:chOff x="0" y="0"/>
          <a:chExt cx="0" cy="0"/>
        </a:xfrm>
      </p:grpSpPr>
      <p:sp>
        <p:nvSpPr>
          <p:cNvPr id="3" name="Freeform 3">
            <a:extLst>
              <a:ext uri="{FF2B5EF4-FFF2-40B4-BE49-F238E27FC236}">
                <a16:creationId xmlns:a16="http://schemas.microsoft.com/office/drawing/2014/main" id="{C947A5B8-396F-C882-CD61-7266585C3669}"/>
              </a:ext>
            </a:extLst>
          </p:cNvPr>
          <p:cNvSpPr/>
          <p:nvPr/>
        </p:nvSpPr>
        <p:spPr>
          <a:xfrm>
            <a:off x="1219200" y="2563612"/>
            <a:ext cx="15568775" cy="6976642"/>
          </a:xfrm>
          <a:custGeom>
            <a:avLst/>
            <a:gdLst/>
            <a:ahLst/>
            <a:cxnLst/>
            <a:rect l="l" t="t" r="r" b="b"/>
            <a:pathLst>
              <a:path w="8132916" h="4726414">
                <a:moveTo>
                  <a:pt x="0" y="0"/>
                </a:moveTo>
                <a:lnTo>
                  <a:pt x="8132916" y="0"/>
                </a:lnTo>
                <a:lnTo>
                  <a:pt x="8132916" y="4726414"/>
                </a:lnTo>
                <a:lnTo>
                  <a:pt x="0" y="4726414"/>
                </a:lnTo>
                <a:lnTo>
                  <a:pt x="0" y="0"/>
                </a:lnTo>
                <a:close/>
              </a:path>
            </a:pathLst>
          </a:custGeom>
          <a:blipFill>
            <a:blip r:embed="rId2"/>
            <a:stretch>
              <a:fillRect t="-6518" r="-481" b="-1938"/>
            </a:stretch>
          </a:blipFill>
        </p:spPr>
      </p:sp>
      <p:sp>
        <p:nvSpPr>
          <p:cNvPr id="4" name="TextBox 4">
            <a:extLst>
              <a:ext uri="{FF2B5EF4-FFF2-40B4-BE49-F238E27FC236}">
                <a16:creationId xmlns:a16="http://schemas.microsoft.com/office/drawing/2014/main" id="{E7636EEF-E659-BC80-C8A0-B672F14DC3F8}"/>
              </a:ext>
            </a:extLst>
          </p:cNvPr>
          <p:cNvSpPr txBox="1"/>
          <p:nvPr/>
        </p:nvSpPr>
        <p:spPr>
          <a:xfrm>
            <a:off x="7132321" y="508000"/>
            <a:ext cx="4023359" cy="936625"/>
          </a:xfrm>
          <a:prstGeom prst="rect">
            <a:avLst/>
          </a:prstGeom>
        </p:spPr>
        <p:txBody>
          <a:bodyPr lIns="0" tIns="0" rIns="0" bIns="0" rtlCol="0" anchor="t">
            <a:spAutoFit/>
          </a:bodyPr>
          <a:lstStyle/>
          <a:p>
            <a:pPr marL="0" lvl="0" indent="0" algn="ctr">
              <a:lnSpc>
                <a:spcPts val="7699"/>
              </a:lnSpc>
              <a:spcBef>
                <a:spcPct val="0"/>
              </a:spcBef>
            </a:pPr>
            <a:r>
              <a:rPr lang="en-US" sz="5499">
                <a:solidFill>
                  <a:srgbClr val="334492"/>
                </a:solidFill>
                <a:latin typeface="Bobby Jones Soft"/>
                <a:ea typeface="Bobby Jones Soft"/>
                <a:cs typeface="Bobby Jones Soft"/>
                <a:sym typeface="Bobby Jones Soft"/>
              </a:rPr>
              <a:t>third flow</a:t>
            </a:r>
          </a:p>
        </p:txBody>
      </p:sp>
      <p:sp>
        <p:nvSpPr>
          <p:cNvPr id="5" name="TextBox 5">
            <a:extLst>
              <a:ext uri="{FF2B5EF4-FFF2-40B4-BE49-F238E27FC236}">
                <a16:creationId xmlns:a16="http://schemas.microsoft.com/office/drawing/2014/main" id="{01C1C918-A85D-6212-17DA-84CEAA6D46EE}"/>
              </a:ext>
            </a:extLst>
          </p:cNvPr>
          <p:cNvSpPr txBox="1"/>
          <p:nvPr/>
        </p:nvSpPr>
        <p:spPr>
          <a:xfrm>
            <a:off x="3616051" y="1649952"/>
            <a:ext cx="10602164" cy="481320"/>
          </a:xfrm>
          <a:prstGeom prst="rect">
            <a:avLst/>
          </a:prstGeom>
        </p:spPr>
        <p:txBody>
          <a:bodyPr lIns="0" tIns="0" rIns="0" bIns="0" rtlCol="0" anchor="t">
            <a:spAutoFit/>
          </a:bodyPr>
          <a:lstStyle/>
          <a:p>
            <a:pPr algn="ctr">
              <a:lnSpc>
                <a:spcPts val="3920"/>
              </a:lnSpc>
            </a:pPr>
            <a:r>
              <a:rPr lang="en-US" sz="2800">
                <a:solidFill>
                  <a:srgbClr val="334492"/>
                </a:solidFill>
                <a:latin typeface="Now"/>
                <a:ea typeface="Now"/>
                <a:cs typeface="Now"/>
                <a:sym typeface="Now"/>
              </a:rPr>
              <a:t>Property transfer</a:t>
            </a:r>
          </a:p>
        </p:txBody>
      </p:sp>
      <p:sp>
        <p:nvSpPr>
          <p:cNvPr id="6" name="Freeform 6">
            <a:extLst>
              <a:ext uri="{FF2B5EF4-FFF2-40B4-BE49-F238E27FC236}">
                <a16:creationId xmlns:a16="http://schemas.microsoft.com/office/drawing/2014/main" id="{D39FF977-BC71-4E57-0B26-6494097689F8}"/>
              </a:ext>
            </a:extLst>
          </p:cNvPr>
          <p:cNvSpPr/>
          <p:nvPr/>
        </p:nvSpPr>
        <p:spPr>
          <a:xfrm>
            <a:off x="461537" y="373021"/>
            <a:ext cx="1134325" cy="1311358"/>
          </a:xfrm>
          <a:custGeom>
            <a:avLst/>
            <a:gdLst/>
            <a:ahLst/>
            <a:cxnLst/>
            <a:rect l="l" t="t" r="r" b="b"/>
            <a:pathLst>
              <a:path w="1134325" h="1311358">
                <a:moveTo>
                  <a:pt x="0" y="0"/>
                </a:moveTo>
                <a:lnTo>
                  <a:pt x="1134326" y="0"/>
                </a:lnTo>
                <a:lnTo>
                  <a:pt x="1134326" y="1311358"/>
                </a:lnTo>
                <a:lnTo>
                  <a:pt x="0" y="131135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a:extLst>
              <a:ext uri="{FF2B5EF4-FFF2-40B4-BE49-F238E27FC236}">
                <a16:creationId xmlns:a16="http://schemas.microsoft.com/office/drawing/2014/main" id="{7F9779FD-45C5-6D6D-2590-977C902D9D17}"/>
              </a:ext>
            </a:extLst>
          </p:cNvPr>
          <p:cNvSpPr/>
          <p:nvPr/>
        </p:nvSpPr>
        <p:spPr>
          <a:xfrm>
            <a:off x="706009" y="599628"/>
            <a:ext cx="671348" cy="823290"/>
          </a:xfrm>
          <a:custGeom>
            <a:avLst/>
            <a:gdLst/>
            <a:ahLst/>
            <a:cxnLst/>
            <a:rect l="l" t="t" r="r" b="b"/>
            <a:pathLst>
              <a:path w="671348" h="823290">
                <a:moveTo>
                  <a:pt x="0" y="0"/>
                </a:moveTo>
                <a:lnTo>
                  <a:pt x="671348" y="0"/>
                </a:lnTo>
                <a:lnTo>
                  <a:pt x="671348" y="823289"/>
                </a:lnTo>
                <a:lnTo>
                  <a:pt x="0" y="8232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a:extLst>
              <a:ext uri="{FF2B5EF4-FFF2-40B4-BE49-F238E27FC236}">
                <a16:creationId xmlns:a16="http://schemas.microsoft.com/office/drawing/2014/main" id="{A3A84AF5-A0D9-EF46-D0BA-93C4C4A5232E}"/>
              </a:ext>
            </a:extLst>
          </p:cNvPr>
          <p:cNvSpPr txBox="1"/>
          <p:nvPr/>
        </p:nvSpPr>
        <p:spPr>
          <a:xfrm>
            <a:off x="1860541" y="696914"/>
            <a:ext cx="1886470" cy="520698"/>
          </a:xfrm>
          <a:prstGeom prst="rect">
            <a:avLst/>
          </a:prstGeom>
        </p:spPr>
        <p:txBody>
          <a:bodyPr lIns="0" tIns="0" rIns="0" bIns="0" rtlCol="0" anchor="t">
            <a:spAutoFit/>
          </a:bodyPr>
          <a:lstStyle/>
          <a:p>
            <a:pPr algn="just">
              <a:lnSpc>
                <a:spcPts val="4525"/>
              </a:lnSpc>
            </a:pPr>
            <a:r>
              <a:rPr lang="en-US" sz="2500">
                <a:solidFill>
                  <a:srgbClr val="000000"/>
                </a:solidFill>
                <a:latin typeface="Now"/>
                <a:ea typeface="Now"/>
                <a:cs typeface="Now"/>
                <a:sym typeface="Now"/>
              </a:rPr>
              <a:t>Deal Hub</a:t>
            </a:r>
          </a:p>
        </p:txBody>
      </p:sp>
    </p:spTree>
    <p:extLst>
      <p:ext uri="{BB962C8B-B14F-4D97-AF65-F5344CB8AC3E}">
        <p14:creationId xmlns:p14="http://schemas.microsoft.com/office/powerpoint/2010/main" val="570589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AE4"/>
        </a:solidFill>
        <a:effectLst/>
      </p:bgPr>
    </p:bg>
    <p:spTree>
      <p:nvGrpSpPr>
        <p:cNvPr id="1" name=""/>
        <p:cNvGrpSpPr/>
        <p:nvPr/>
      </p:nvGrpSpPr>
      <p:grpSpPr>
        <a:xfrm>
          <a:off x="0" y="0"/>
          <a:ext cx="0" cy="0"/>
          <a:chOff x="0" y="0"/>
          <a:chExt cx="0" cy="0"/>
        </a:xfrm>
      </p:grpSpPr>
      <p:sp>
        <p:nvSpPr>
          <p:cNvPr id="2" name="Freeform 2"/>
          <p:cNvSpPr/>
          <p:nvPr/>
        </p:nvSpPr>
        <p:spPr>
          <a:xfrm>
            <a:off x="1595862" y="2336599"/>
            <a:ext cx="14293084" cy="6809793"/>
          </a:xfrm>
          <a:custGeom>
            <a:avLst/>
            <a:gdLst/>
            <a:ahLst/>
            <a:cxnLst/>
            <a:rect l="l" t="t" r="r" b="b"/>
            <a:pathLst>
              <a:path w="9256461" h="4726414">
                <a:moveTo>
                  <a:pt x="0" y="0"/>
                </a:moveTo>
                <a:lnTo>
                  <a:pt x="9256461" y="0"/>
                </a:lnTo>
                <a:lnTo>
                  <a:pt x="9256461" y="4726414"/>
                </a:lnTo>
                <a:lnTo>
                  <a:pt x="0" y="4726414"/>
                </a:lnTo>
                <a:lnTo>
                  <a:pt x="0" y="0"/>
                </a:lnTo>
                <a:close/>
              </a:path>
            </a:pathLst>
          </a:custGeom>
          <a:blipFill>
            <a:blip r:embed="rId2"/>
            <a:stretch>
              <a:fillRect t="-29" b="-29"/>
            </a:stretch>
          </a:blipFill>
        </p:spPr>
      </p:sp>
      <p:sp>
        <p:nvSpPr>
          <p:cNvPr id="4" name="TextBox 4"/>
          <p:cNvSpPr txBox="1"/>
          <p:nvPr/>
        </p:nvSpPr>
        <p:spPr>
          <a:xfrm>
            <a:off x="7132321" y="508000"/>
            <a:ext cx="4023359" cy="936625"/>
          </a:xfrm>
          <a:prstGeom prst="rect">
            <a:avLst/>
          </a:prstGeom>
        </p:spPr>
        <p:txBody>
          <a:bodyPr lIns="0" tIns="0" rIns="0" bIns="0" rtlCol="0" anchor="t">
            <a:spAutoFit/>
          </a:bodyPr>
          <a:lstStyle/>
          <a:p>
            <a:pPr marL="0" lvl="0" indent="0" algn="ctr">
              <a:lnSpc>
                <a:spcPts val="7699"/>
              </a:lnSpc>
              <a:spcBef>
                <a:spcPct val="0"/>
              </a:spcBef>
            </a:pPr>
            <a:r>
              <a:rPr lang="en-US" sz="5499">
                <a:solidFill>
                  <a:srgbClr val="334492"/>
                </a:solidFill>
                <a:latin typeface="Bobby Jones Soft"/>
                <a:ea typeface="Bobby Jones Soft"/>
                <a:cs typeface="Bobby Jones Soft"/>
                <a:sym typeface="Bobby Jones Soft"/>
              </a:rPr>
              <a:t>third flow</a:t>
            </a:r>
          </a:p>
        </p:txBody>
      </p:sp>
      <p:sp>
        <p:nvSpPr>
          <p:cNvPr id="5" name="TextBox 5"/>
          <p:cNvSpPr txBox="1"/>
          <p:nvPr/>
        </p:nvSpPr>
        <p:spPr>
          <a:xfrm>
            <a:off x="3616051" y="1649952"/>
            <a:ext cx="10602164" cy="481320"/>
          </a:xfrm>
          <a:prstGeom prst="rect">
            <a:avLst/>
          </a:prstGeom>
        </p:spPr>
        <p:txBody>
          <a:bodyPr lIns="0" tIns="0" rIns="0" bIns="0" rtlCol="0" anchor="t">
            <a:spAutoFit/>
          </a:bodyPr>
          <a:lstStyle/>
          <a:p>
            <a:pPr algn="ctr">
              <a:lnSpc>
                <a:spcPts val="3920"/>
              </a:lnSpc>
            </a:pPr>
            <a:r>
              <a:rPr lang="en-US" sz="2800">
                <a:solidFill>
                  <a:srgbClr val="334492"/>
                </a:solidFill>
                <a:latin typeface="Now"/>
                <a:ea typeface="Now"/>
                <a:cs typeface="Now"/>
                <a:sym typeface="Now"/>
              </a:rPr>
              <a:t>Property transfer</a:t>
            </a:r>
          </a:p>
        </p:txBody>
      </p:sp>
      <p:sp>
        <p:nvSpPr>
          <p:cNvPr id="6" name="Freeform 6"/>
          <p:cNvSpPr/>
          <p:nvPr/>
        </p:nvSpPr>
        <p:spPr>
          <a:xfrm>
            <a:off x="461537" y="373021"/>
            <a:ext cx="1134325" cy="1311358"/>
          </a:xfrm>
          <a:custGeom>
            <a:avLst/>
            <a:gdLst/>
            <a:ahLst/>
            <a:cxnLst/>
            <a:rect l="l" t="t" r="r" b="b"/>
            <a:pathLst>
              <a:path w="1134325" h="1311358">
                <a:moveTo>
                  <a:pt x="0" y="0"/>
                </a:moveTo>
                <a:lnTo>
                  <a:pt x="1134326" y="0"/>
                </a:lnTo>
                <a:lnTo>
                  <a:pt x="1134326" y="1311358"/>
                </a:lnTo>
                <a:lnTo>
                  <a:pt x="0" y="131135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706009" y="599628"/>
            <a:ext cx="671348" cy="823290"/>
          </a:xfrm>
          <a:custGeom>
            <a:avLst/>
            <a:gdLst/>
            <a:ahLst/>
            <a:cxnLst/>
            <a:rect l="l" t="t" r="r" b="b"/>
            <a:pathLst>
              <a:path w="671348" h="823290">
                <a:moveTo>
                  <a:pt x="0" y="0"/>
                </a:moveTo>
                <a:lnTo>
                  <a:pt x="671348" y="0"/>
                </a:lnTo>
                <a:lnTo>
                  <a:pt x="671348" y="823289"/>
                </a:lnTo>
                <a:lnTo>
                  <a:pt x="0" y="8232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1860541" y="696914"/>
            <a:ext cx="1886470" cy="520698"/>
          </a:xfrm>
          <a:prstGeom prst="rect">
            <a:avLst/>
          </a:prstGeom>
        </p:spPr>
        <p:txBody>
          <a:bodyPr lIns="0" tIns="0" rIns="0" bIns="0" rtlCol="0" anchor="t">
            <a:spAutoFit/>
          </a:bodyPr>
          <a:lstStyle/>
          <a:p>
            <a:pPr algn="just">
              <a:lnSpc>
                <a:spcPts val="4525"/>
              </a:lnSpc>
            </a:pPr>
            <a:r>
              <a:rPr lang="en-US" sz="2500">
                <a:solidFill>
                  <a:srgbClr val="000000"/>
                </a:solidFill>
                <a:latin typeface="Now"/>
                <a:ea typeface="Now"/>
                <a:cs typeface="Now"/>
                <a:sym typeface="Now"/>
              </a:rPr>
              <a:t>Deal Hub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9A094-A72E-DDAA-EDF0-54490F3D636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67F8153-4F75-8E18-A669-8A812E487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87697"/>
            <a:ext cx="18516601" cy="10465905"/>
          </a:xfrm>
          <a:prstGeom prst="rect">
            <a:avLst/>
          </a:prstGeom>
        </p:spPr>
      </p:pic>
      <p:pic>
        <p:nvPicPr>
          <p:cNvPr id="4" name="Picture 3">
            <a:extLst>
              <a:ext uri="{FF2B5EF4-FFF2-40B4-BE49-F238E27FC236}">
                <a16:creationId xmlns:a16="http://schemas.microsoft.com/office/drawing/2014/main" id="{8D0A2F0E-7463-71F3-9624-54E6F5C005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011400" y="3086100"/>
            <a:ext cx="2908300" cy="6299566"/>
          </a:xfrm>
          <a:prstGeom prst="rect">
            <a:avLst/>
          </a:prstGeom>
        </p:spPr>
      </p:pic>
    </p:spTree>
    <p:extLst>
      <p:ext uri="{BB962C8B-B14F-4D97-AF65-F5344CB8AC3E}">
        <p14:creationId xmlns:p14="http://schemas.microsoft.com/office/powerpoint/2010/main" val="335188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32606-40F4-0A85-A5CC-AFFEDFC2402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EBD9B78-45AB-34F9-B379-7BD6388E5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9695"/>
            <a:ext cx="18288000" cy="10336695"/>
          </a:xfrm>
          <a:prstGeom prst="rect">
            <a:avLst/>
          </a:prstGeom>
        </p:spPr>
      </p:pic>
      <p:pic>
        <p:nvPicPr>
          <p:cNvPr id="5" name="Picture 4">
            <a:extLst>
              <a:ext uri="{FF2B5EF4-FFF2-40B4-BE49-F238E27FC236}">
                <a16:creationId xmlns:a16="http://schemas.microsoft.com/office/drawing/2014/main" id="{240EA644-39A2-5558-545F-2E0AFB14B3D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671628">
            <a:off x="13373455" y="3401958"/>
            <a:ext cx="2898898" cy="5520229"/>
          </a:xfrm>
          <a:prstGeom prst="rect">
            <a:avLst/>
          </a:prstGeom>
        </p:spPr>
      </p:pic>
    </p:spTree>
    <p:extLst>
      <p:ext uri="{BB962C8B-B14F-4D97-AF65-F5344CB8AC3E}">
        <p14:creationId xmlns:p14="http://schemas.microsoft.com/office/powerpoint/2010/main" val="2106888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AE4"/>
        </a:solidFill>
        <a:effectLst/>
      </p:bgPr>
    </p:bg>
    <p:spTree>
      <p:nvGrpSpPr>
        <p:cNvPr id="1" name=""/>
        <p:cNvGrpSpPr/>
        <p:nvPr/>
      </p:nvGrpSpPr>
      <p:grpSpPr>
        <a:xfrm>
          <a:off x="0" y="0"/>
          <a:ext cx="0" cy="0"/>
          <a:chOff x="0" y="0"/>
          <a:chExt cx="0" cy="0"/>
        </a:xfrm>
      </p:grpSpPr>
      <p:sp>
        <p:nvSpPr>
          <p:cNvPr id="2" name="Freeform 2"/>
          <p:cNvSpPr/>
          <p:nvPr/>
        </p:nvSpPr>
        <p:spPr>
          <a:xfrm>
            <a:off x="-1349696" y="6398342"/>
            <a:ext cx="10408269" cy="4033204"/>
          </a:xfrm>
          <a:custGeom>
            <a:avLst/>
            <a:gdLst/>
            <a:ahLst/>
            <a:cxnLst/>
            <a:rect l="l" t="t" r="r" b="b"/>
            <a:pathLst>
              <a:path w="10408269" h="4033204">
                <a:moveTo>
                  <a:pt x="0" y="0"/>
                </a:moveTo>
                <a:lnTo>
                  <a:pt x="10408269" y="0"/>
                </a:lnTo>
                <a:lnTo>
                  <a:pt x="10408269" y="4033204"/>
                </a:lnTo>
                <a:lnTo>
                  <a:pt x="0" y="40332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8810399" y="6398342"/>
            <a:ext cx="10408269" cy="4033204"/>
          </a:xfrm>
          <a:custGeom>
            <a:avLst/>
            <a:gdLst/>
            <a:ahLst/>
            <a:cxnLst/>
            <a:rect l="l" t="t" r="r" b="b"/>
            <a:pathLst>
              <a:path w="10408269" h="4033204">
                <a:moveTo>
                  <a:pt x="10408269" y="0"/>
                </a:moveTo>
                <a:lnTo>
                  <a:pt x="0" y="0"/>
                </a:lnTo>
                <a:lnTo>
                  <a:pt x="0" y="4033204"/>
                </a:lnTo>
                <a:lnTo>
                  <a:pt x="10408269" y="4033204"/>
                </a:lnTo>
                <a:lnTo>
                  <a:pt x="1040826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3110987" y="3166771"/>
            <a:ext cx="12066026" cy="481320"/>
          </a:xfrm>
          <a:prstGeom prst="rect">
            <a:avLst/>
          </a:prstGeom>
        </p:spPr>
        <p:txBody>
          <a:bodyPr lIns="0" tIns="0" rIns="0" bIns="0" rtlCol="0" anchor="t">
            <a:spAutoFit/>
          </a:bodyPr>
          <a:lstStyle/>
          <a:p>
            <a:pPr algn="ctr">
              <a:lnSpc>
                <a:spcPts val="3920"/>
              </a:lnSpc>
            </a:pPr>
            <a:r>
              <a:rPr lang="en-US" sz="2800">
                <a:solidFill>
                  <a:srgbClr val="334492"/>
                </a:solidFill>
                <a:latin typeface="Now"/>
                <a:ea typeface="Now"/>
                <a:cs typeface="Now"/>
                <a:sym typeface="Now"/>
              </a:rPr>
              <a:t>Now we well start testing on post man</a:t>
            </a:r>
          </a:p>
        </p:txBody>
      </p:sp>
      <p:sp>
        <p:nvSpPr>
          <p:cNvPr id="5" name="TextBox 5"/>
          <p:cNvSpPr txBox="1"/>
          <p:nvPr/>
        </p:nvSpPr>
        <p:spPr>
          <a:xfrm>
            <a:off x="4643600" y="1187248"/>
            <a:ext cx="9000799" cy="1475565"/>
          </a:xfrm>
          <a:prstGeom prst="rect">
            <a:avLst/>
          </a:prstGeom>
        </p:spPr>
        <p:txBody>
          <a:bodyPr lIns="0" tIns="0" rIns="0" bIns="0" rtlCol="0" anchor="t">
            <a:spAutoFit/>
          </a:bodyPr>
          <a:lstStyle/>
          <a:p>
            <a:pPr algn="ctr">
              <a:lnSpc>
                <a:spcPts val="11451"/>
              </a:lnSpc>
            </a:pPr>
            <a:r>
              <a:rPr lang="en-US" sz="9787">
                <a:solidFill>
                  <a:srgbClr val="334492"/>
                </a:solidFill>
                <a:latin typeface="Bobby Jones Soft"/>
                <a:ea typeface="Bobby Jones Soft"/>
                <a:cs typeface="Bobby Jones Soft"/>
                <a:sym typeface="Bobby Jones Soft"/>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AE4"/>
        </a:solidFill>
        <a:effectLst/>
      </p:bgPr>
    </p:bg>
    <p:spTree>
      <p:nvGrpSpPr>
        <p:cNvPr id="1" name="">
          <a:extLst>
            <a:ext uri="{FF2B5EF4-FFF2-40B4-BE49-F238E27FC236}">
              <a16:creationId xmlns:a16="http://schemas.microsoft.com/office/drawing/2014/main" id="{F8520ECB-1AFC-9AE7-58D1-2C3C1816CFD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18FB2AC-396F-A7FE-DBE3-ED3355C86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4476" y="1684379"/>
            <a:ext cx="14019047" cy="7923809"/>
          </a:xfrm>
          <a:prstGeom prst="rect">
            <a:avLst/>
          </a:prstGeom>
        </p:spPr>
      </p:pic>
      <p:sp>
        <p:nvSpPr>
          <p:cNvPr id="3" name="Freeform 3">
            <a:extLst>
              <a:ext uri="{FF2B5EF4-FFF2-40B4-BE49-F238E27FC236}">
                <a16:creationId xmlns:a16="http://schemas.microsoft.com/office/drawing/2014/main" id="{CB834009-ADD0-354D-D695-F6C55BEE6D44}"/>
              </a:ext>
            </a:extLst>
          </p:cNvPr>
          <p:cNvSpPr/>
          <p:nvPr/>
        </p:nvSpPr>
        <p:spPr>
          <a:xfrm>
            <a:off x="461537" y="373021"/>
            <a:ext cx="1134325" cy="1311358"/>
          </a:xfrm>
          <a:custGeom>
            <a:avLst/>
            <a:gdLst/>
            <a:ahLst/>
            <a:cxnLst/>
            <a:rect l="l" t="t" r="r" b="b"/>
            <a:pathLst>
              <a:path w="1134325" h="1311358">
                <a:moveTo>
                  <a:pt x="0" y="0"/>
                </a:moveTo>
                <a:lnTo>
                  <a:pt x="1134326" y="0"/>
                </a:lnTo>
                <a:lnTo>
                  <a:pt x="1134326" y="1311358"/>
                </a:lnTo>
                <a:lnTo>
                  <a:pt x="0" y="131135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a:extLst>
              <a:ext uri="{FF2B5EF4-FFF2-40B4-BE49-F238E27FC236}">
                <a16:creationId xmlns:a16="http://schemas.microsoft.com/office/drawing/2014/main" id="{91E6C3DB-93EE-C461-A739-6B465D2797A0}"/>
              </a:ext>
            </a:extLst>
          </p:cNvPr>
          <p:cNvSpPr/>
          <p:nvPr/>
        </p:nvSpPr>
        <p:spPr>
          <a:xfrm>
            <a:off x="706009" y="599628"/>
            <a:ext cx="671348" cy="823290"/>
          </a:xfrm>
          <a:custGeom>
            <a:avLst/>
            <a:gdLst/>
            <a:ahLst/>
            <a:cxnLst/>
            <a:rect l="l" t="t" r="r" b="b"/>
            <a:pathLst>
              <a:path w="671348" h="823290">
                <a:moveTo>
                  <a:pt x="0" y="0"/>
                </a:moveTo>
                <a:lnTo>
                  <a:pt x="671348" y="0"/>
                </a:lnTo>
                <a:lnTo>
                  <a:pt x="671348" y="823289"/>
                </a:lnTo>
                <a:lnTo>
                  <a:pt x="0" y="8232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a:extLst>
              <a:ext uri="{FF2B5EF4-FFF2-40B4-BE49-F238E27FC236}">
                <a16:creationId xmlns:a16="http://schemas.microsoft.com/office/drawing/2014/main" id="{301DFB19-FFA9-40A9-8875-04A6E0303505}"/>
              </a:ext>
            </a:extLst>
          </p:cNvPr>
          <p:cNvSpPr txBox="1"/>
          <p:nvPr/>
        </p:nvSpPr>
        <p:spPr>
          <a:xfrm>
            <a:off x="1860541" y="696914"/>
            <a:ext cx="1886470" cy="520698"/>
          </a:xfrm>
          <a:prstGeom prst="rect">
            <a:avLst/>
          </a:prstGeom>
        </p:spPr>
        <p:txBody>
          <a:bodyPr lIns="0" tIns="0" rIns="0" bIns="0" rtlCol="0" anchor="t">
            <a:spAutoFit/>
          </a:bodyPr>
          <a:lstStyle/>
          <a:p>
            <a:pPr algn="just">
              <a:lnSpc>
                <a:spcPts val="4525"/>
              </a:lnSpc>
            </a:pPr>
            <a:r>
              <a:rPr lang="en-US" sz="2500">
                <a:solidFill>
                  <a:srgbClr val="000000"/>
                </a:solidFill>
                <a:latin typeface="Now"/>
                <a:ea typeface="Now"/>
                <a:cs typeface="Now"/>
                <a:sym typeface="Now"/>
              </a:rPr>
              <a:t>Deal Hub</a:t>
            </a:r>
          </a:p>
        </p:txBody>
      </p:sp>
    </p:spTree>
    <p:extLst>
      <p:ext uri="{BB962C8B-B14F-4D97-AF65-F5344CB8AC3E}">
        <p14:creationId xmlns:p14="http://schemas.microsoft.com/office/powerpoint/2010/main" val="1787416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AE4"/>
        </a:solidFill>
        <a:effectLst/>
      </p:bgPr>
    </p:bg>
    <p:spTree>
      <p:nvGrpSpPr>
        <p:cNvPr id="1" name=""/>
        <p:cNvGrpSpPr/>
        <p:nvPr/>
      </p:nvGrpSpPr>
      <p:grpSpPr>
        <a:xfrm>
          <a:off x="0" y="0"/>
          <a:ext cx="0" cy="0"/>
          <a:chOff x="0" y="0"/>
          <a:chExt cx="0" cy="0"/>
        </a:xfrm>
      </p:grpSpPr>
      <p:sp>
        <p:nvSpPr>
          <p:cNvPr id="2" name="TextBox 2"/>
          <p:cNvSpPr txBox="1"/>
          <p:nvPr/>
        </p:nvSpPr>
        <p:spPr>
          <a:xfrm>
            <a:off x="2283318" y="2615946"/>
            <a:ext cx="13721364" cy="4845558"/>
          </a:xfrm>
          <a:prstGeom prst="rect">
            <a:avLst/>
          </a:prstGeom>
        </p:spPr>
        <p:txBody>
          <a:bodyPr lIns="0" tIns="0" rIns="0" bIns="0" rtlCol="0" anchor="t">
            <a:spAutoFit/>
          </a:bodyPr>
          <a:lstStyle/>
          <a:p>
            <a:pPr algn="just">
              <a:lnSpc>
                <a:spcPts val="6516"/>
              </a:lnSpc>
            </a:pPr>
            <a:r>
              <a:rPr lang="en-US" sz="3600">
                <a:solidFill>
                  <a:srgbClr val="334492"/>
                </a:solidFill>
                <a:latin typeface="Now"/>
                <a:ea typeface="Now"/>
                <a:cs typeface="Now"/>
                <a:sym typeface="Now"/>
              </a:rPr>
              <a:t>This website is designed to help shop and commercial property owners easily list their properties and benefit from rental requests, property transfers (Taqbeel), or franchising opportunities to expand their businesses. Users can negotiate deals, manage requests, and finalize contracts in a smooth and efficient way.</a:t>
            </a:r>
          </a:p>
        </p:txBody>
      </p:sp>
      <p:sp>
        <p:nvSpPr>
          <p:cNvPr id="3" name="Freeform 3"/>
          <p:cNvSpPr/>
          <p:nvPr/>
        </p:nvSpPr>
        <p:spPr>
          <a:xfrm>
            <a:off x="461537" y="373021"/>
            <a:ext cx="1134325" cy="1311358"/>
          </a:xfrm>
          <a:custGeom>
            <a:avLst/>
            <a:gdLst/>
            <a:ahLst/>
            <a:cxnLst/>
            <a:rect l="l" t="t" r="r" b="b"/>
            <a:pathLst>
              <a:path w="1134325" h="1311358">
                <a:moveTo>
                  <a:pt x="0" y="0"/>
                </a:moveTo>
                <a:lnTo>
                  <a:pt x="1134326" y="0"/>
                </a:lnTo>
                <a:lnTo>
                  <a:pt x="1134326" y="1311358"/>
                </a:lnTo>
                <a:lnTo>
                  <a:pt x="0" y="13113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706009" y="599628"/>
            <a:ext cx="671348" cy="823290"/>
          </a:xfrm>
          <a:custGeom>
            <a:avLst/>
            <a:gdLst/>
            <a:ahLst/>
            <a:cxnLst/>
            <a:rect l="l" t="t" r="r" b="b"/>
            <a:pathLst>
              <a:path w="671348" h="823290">
                <a:moveTo>
                  <a:pt x="0" y="0"/>
                </a:moveTo>
                <a:lnTo>
                  <a:pt x="671348" y="0"/>
                </a:lnTo>
                <a:lnTo>
                  <a:pt x="671348" y="823289"/>
                </a:lnTo>
                <a:lnTo>
                  <a:pt x="0" y="823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6523144" y="1312861"/>
            <a:ext cx="5241712" cy="936625"/>
          </a:xfrm>
          <a:prstGeom prst="rect">
            <a:avLst/>
          </a:prstGeom>
        </p:spPr>
        <p:txBody>
          <a:bodyPr lIns="0" tIns="0" rIns="0" bIns="0" rtlCol="0" anchor="t">
            <a:spAutoFit/>
          </a:bodyPr>
          <a:lstStyle/>
          <a:p>
            <a:pPr marL="0" lvl="0" indent="0" algn="ctr">
              <a:lnSpc>
                <a:spcPts val="7699"/>
              </a:lnSpc>
              <a:spcBef>
                <a:spcPct val="0"/>
              </a:spcBef>
            </a:pPr>
            <a:r>
              <a:rPr lang="en-US" sz="5499">
                <a:solidFill>
                  <a:srgbClr val="4D8BD1"/>
                </a:solidFill>
                <a:latin typeface="Bobby Jones Soft"/>
                <a:ea typeface="Bobby Jones Soft"/>
                <a:cs typeface="Bobby Jones Soft"/>
                <a:sym typeface="Bobby Jones Soft"/>
              </a:rPr>
              <a:t>Introduction</a:t>
            </a:r>
          </a:p>
        </p:txBody>
      </p:sp>
      <p:sp>
        <p:nvSpPr>
          <p:cNvPr id="6" name="TextBox 6"/>
          <p:cNvSpPr txBox="1"/>
          <p:nvPr/>
        </p:nvSpPr>
        <p:spPr>
          <a:xfrm>
            <a:off x="1860541" y="696914"/>
            <a:ext cx="1886470" cy="520698"/>
          </a:xfrm>
          <a:prstGeom prst="rect">
            <a:avLst/>
          </a:prstGeom>
        </p:spPr>
        <p:txBody>
          <a:bodyPr lIns="0" tIns="0" rIns="0" bIns="0" rtlCol="0" anchor="t">
            <a:spAutoFit/>
          </a:bodyPr>
          <a:lstStyle/>
          <a:p>
            <a:pPr algn="just">
              <a:lnSpc>
                <a:spcPts val="4525"/>
              </a:lnSpc>
            </a:pPr>
            <a:r>
              <a:rPr lang="en-US" sz="2500">
                <a:solidFill>
                  <a:srgbClr val="000000"/>
                </a:solidFill>
                <a:latin typeface="Now"/>
                <a:ea typeface="Now"/>
                <a:cs typeface="Now"/>
                <a:sym typeface="Now"/>
              </a:rPr>
              <a:t>Deal Hub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AE4"/>
        </a:solidFill>
        <a:effectLst/>
      </p:bgPr>
    </p:bg>
    <p:spTree>
      <p:nvGrpSpPr>
        <p:cNvPr id="1" name=""/>
        <p:cNvGrpSpPr/>
        <p:nvPr/>
      </p:nvGrpSpPr>
      <p:grpSpPr>
        <a:xfrm>
          <a:off x="0" y="0"/>
          <a:ext cx="0" cy="0"/>
          <a:chOff x="0" y="0"/>
          <a:chExt cx="0" cy="0"/>
        </a:xfrm>
      </p:grpSpPr>
      <p:sp>
        <p:nvSpPr>
          <p:cNvPr id="2" name="TextBox 2"/>
          <p:cNvSpPr txBox="1"/>
          <p:nvPr/>
        </p:nvSpPr>
        <p:spPr>
          <a:xfrm>
            <a:off x="2283318" y="2615946"/>
            <a:ext cx="13721364" cy="4845558"/>
          </a:xfrm>
          <a:prstGeom prst="rect">
            <a:avLst/>
          </a:prstGeom>
        </p:spPr>
        <p:txBody>
          <a:bodyPr lIns="0" tIns="0" rIns="0" bIns="0" rtlCol="0" anchor="t">
            <a:spAutoFit/>
          </a:bodyPr>
          <a:lstStyle/>
          <a:p>
            <a:pPr algn="just">
              <a:lnSpc>
                <a:spcPts val="6516"/>
              </a:lnSpc>
            </a:pPr>
            <a:r>
              <a:rPr lang="en-US" sz="3600">
                <a:solidFill>
                  <a:srgbClr val="334492"/>
                </a:solidFill>
                <a:latin typeface="Now"/>
                <a:ea typeface="Now"/>
                <a:cs typeface="Now"/>
                <a:sym typeface="Now"/>
              </a:rPr>
              <a:t>Property owners often face difficulties finding suitable tenants or buyers, while renters and franchisees struggle to locate the right opportunities. Traditional methods take time and lack transparency. This platform solves these issues by offering a unified, easy-to-use solution where owners can list properties and connect with potential renters or buyers.</a:t>
            </a:r>
          </a:p>
        </p:txBody>
      </p:sp>
      <p:sp>
        <p:nvSpPr>
          <p:cNvPr id="3" name="Freeform 3"/>
          <p:cNvSpPr/>
          <p:nvPr/>
        </p:nvSpPr>
        <p:spPr>
          <a:xfrm>
            <a:off x="461537" y="373021"/>
            <a:ext cx="1134325" cy="1311358"/>
          </a:xfrm>
          <a:custGeom>
            <a:avLst/>
            <a:gdLst/>
            <a:ahLst/>
            <a:cxnLst/>
            <a:rect l="l" t="t" r="r" b="b"/>
            <a:pathLst>
              <a:path w="1134325" h="1311358">
                <a:moveTo>
                  <a:pt x="0" y="0"/>
                </a:moveTo>
                <a:lnTo>
                  <a:pt x="1134326" y="0"/>
                </a:lnTo>
                <a:lnTo>
                  <a:pt x="1134326" y="1311358"/>
                </a:lnTo>
                <a:lnTo>
                  <a:pt x="0" y="13113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706009" y="599628"/>
            <a:ext cx="671348" cy="823290"/>
          </a:xfrm>
          <a:custGeom>
            <a:avLst/>
            <a:gdLst/>
            <a:ahLst/>
            <a:cxnLst/>
            <a:rect l="l" t="t" r="r" b="b"/>
            <a:pathLst>
              <a:path w="671348" h="823290">
                <a:moveTo>
                  <a:pt x="0" y="0"/>
                </a:moveTo>
                <a:lnTo>
                  <a:pt x="671348" y="0"/>
                </a:lnTo>
                <a:lnTo>
                  <a:pt x="671348" y="823289"/>
                </a:lnTo>
                <a:lnTo>
                  <a:pt x="0" y="8232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6523144" y="1312861"/>
            <a:ext cx="5241712" cy="936625"/>
          </a:xfrm>
          <a:prstGeom prst="rect">
            <a:avLst/>
          </a:prstGeom>
        </p:spPr>
        <p:txBody>
          <a:bodyPr lIns="0" tIns="0" rIns="0" bIns="0" rtlCol="0" anchor="t">
            <a:spAutoFit/>
          </a:bodyPr>
          <a:lstStyle/>
          <a:p>
            <a:pPr marL="0" lvl="0" indent="0" algn="ctr">
              <a:lnSpc>
                <a:spcPts val="7699"/>
              </a:lnSpc>
              <a:spcBef>
                <a:spcPct val="0"/>
              </a:spcBef>
            </a:pPr>
            <a:r>
              <a:rPr lang="en-US" sz="5499">
                <a:solidFill>
                  <a:srgbClr val="4D8BD1"/>
                </a:solidFill>
                <a:latin typeface="Bobby Jones Soft"/>
                <a:ea typeface="Bobby Jones Soft"/>
                <a:cs typeface="Bobby Jones Soft"/>
                <a:sym typeface="Bobby Jones Soft"/>
              </a:rPr>
              <a:t>Problem Solving</a:t>
            </a:r>
          </a:p>
        </p:txBody>
      </p:sp>
      <p:sp>
        <p:nvSpPr>
          <p:cNvPr id="6" name="TextBox 6"/>
          <p:cNvSpPr txBox="1"/>
          <p:nvPr/>
        </p:nvSpPr>
        <p:spPr>
          <a:xfrm>
            <a:off x="1860541" y="696914"/>
            <a:ext cx="1886470" cy="520698"/>
          </a:xfrm>
          <a:prstGeom prst="rect">
            <a:avLst/>
          </a:prstGeom>
        </p:spPr>
        <p:txBody>
          <a:bodyPr lIns="0" tIns="0" rIns="0" bIns="0" rtlCol="0" anchor="t">
            <a:spAutoFit/>
          </a:bodyPr>
          <a:lstStyle/>
          <a:p>
            <a:pPr algn="just">
              <a:lnSpc>
                <a:spcPts val="4525"/>
              </a:lnSpc>
            </a:pPr>
            <a:r>
              <a:rPr lang="en-US" sz="2500">
                <a:solidFill>
                  <a:srgbClr val="000000"/>
                </a:solidFill>
                <a:latin typeface="Now"/>
                <a:ea typeface="Now"/>
                <a:cs typeface="Now"/>
                <a:sym typeface="Now"/>
              </a:rPr>
              <a:t>Deal Hub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AE4"/>
        </a:solidFill>
        <a:effectLst/>
      </p:bgPr>
    </p:bg>
    <p:spTree>
      <p:nvGrpSpPr>
        <p:cNvPr id="1" name=""/>
        <p:cNvGrpSpPr/>
        <p:nvPr/>
      </p:nvGrpSpPr>
      <p:grpSpPr>
        <a:xfrm>
          <a:off x="0" y="0"/>
          <a:ext cx="0" cy="0"/>
          <a:chOff x="0" y="0"/>
          <a:chExt cx="0" cy="0"/>
        </a:xfrm>
      </p:grpSpPr>
      <p:sp>
        <p:nvSpPr>
          <p:cNvPr id="2" name="Freeform 2"/>
          <p:cNvSpPr/>
          <p:nvPr/>
        </p:nvSpPr>
        <p:spPr>
          <a:xfrm>
            <a:off x="-1181996" y="8661565"/>
            <a:ext cx="19966057" cy="6813417"/>
          </a:xfrm>
          <a:custGeom>
            <a:avLst/>
            <a:gdLst/>
            <a:ahLst/>
            <a:cxnLst/>
            <a:rect l="l" t="t" r="r" b="b"/>
            <a:pathLst>
              <a:path w="19966057" h="6813417">
                <a:moveTo>
                  <a:pt x="0" y="0"/>
                </a:moveTo>
                <a:lnTo>
                  <a:pt x="19966058" y="0"/>
                </a:lnTo>
                <a:lnTo>
                  <a:pt x="19966058" y="6813417"/>
                </a:lnTo>
                <a:lnTo>
                  <a:pt x="0" y="68134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7378827" y="3289908"/>
            <a:ext cx="3757629" cy="4078794"/>
            <a:chOff x="0" y="0"/>
            <a:chExt cx="989663" cy="1074250"/>
          </a:xfrm>
        </p:grpSpPr>
        <p:sp>
          <p:nvSpPr>
            <p:cNvPr id="4" name="Freeform 4"/>
            <p:cNvSpPr/>
            <p:nvPr/>
          </p:nvSpPr>
          <p:spPr>
            <a:xfrm>
              <a:off x="0" y="0"/>
              <a:ext cx="989664" cy="1074250"/>
            </a:xfrm>
            <a:custGeom>
              <a:avLst/>
              <a:gdLst/>
              <a:ahLst/>
              <a:cxnLst/>
              <a:rect l="l" t="t" r="r" b="b"/>
              <a:pathLst>
                <a:path w="989664" h="1074250">
                  <a:moveTo>
                    <a:pt x="105076" y="0"/>
                  </a:moveTo>
                  <a:lnTo>
                    <a:pt x="884587" y="0"/>
                  </a:lnTo>
                  <a:cubicBezTo>
                    <a:pt x="942619" y="0"/>
                    <a:pt x="989664" y="47044"/>
                    <a:pt x="989664" y="105076"/>
                  </a:cubicBezTo>
                  <a:lnTo>
                    <a:pt x="989664" y="969174"/>
                  </a:lnTo>
                  <a:cubicBezTo>
                    <a:pt x="989664" y="1027206"/>
                    <a:pt x="942619" y="1074250"/>
                    <a:pt x="884587" y="1074250"/>
                  </a:cubicBezTo>
                  <a:lnTo>
                    <a:pt x="105076" y="1074250"/>
                  </a:lnTo>
                  <a:cubicBezTo>
                    <a:pt x="77208" y="1074250"/>
                    <a:pt x="50482" y="1063180"/>
                    <a:pt x="30776" y="1043474"/>
                  </a:cubicBezTo>
                  <a:cubicBezTo>
                    <a:pt x="11071" y="1023769"/>
                    <a:pt x="0" y="997042"/>
                    <a:pt x="0" y="969174"/>
                  </a:cubicBezTo>
                  <a:lnTo>
                    <a:pt x="0" y="105076"/>
                  </a:lnTo>
                  <a:cubicBezTo>
                    <a:pt x="0" y="47044"/>
                    <a:pt x="47044" y="0"/>
                    <a:pt x="105076" y="0"/>
                  </a:cubicBezTo>
                  <a:close/>
                </a:path>
              </a:pathLst>
            </a:custGeom>
            <a:solidFill>
              <a:srgbClr val="FFFAE4"/>
            </a:solidFill>
            <a:ln w="28575" cap="rnd">
              <a:solidFill>
                <a:srgbClr val="334492"/>
              </a:solidFill>
              <a:prstDash val="solid"/>
              <a:round/>
            </a:ln>
          </p:spPr>
        </p:sp>
        <p:sp>
          <p:nvSpPr>
            <p:cNvPr id="5" name="TextBox 5"/>
            <p:cNvSpPr txBox="1"/>
            <p:nvPr/>
          </p:nvSpPr>
          <p:spPr>
            <a:xfrm>
              <a:off x="0" y="-38100"/>
              <a:ext cx="989663" cy="111235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7594303" y="4094985"/>
            <a:ext cx="3326676" cy="2363553"/>
          </a:xfrm>
          <a:prstGeom prst="rect">
            <a:avLst/>
          </a:prstGeom>
        </p:spPr>
        <p:txBody>
          <a:bodyPr lIns="0" tIns="0" rIns="0" bIns="0" rtlCol="0" anchor="t">
            <a:spAutoFit/>
          </a:bodyPr>
          <a:lstStyle/>
          <a:p>
            <a:pPr marL="0" lvl="0" indent="0" algn="ctr">
              <a:lnSpc>
                <a:spcPts val="6225"/>
              </a:lnSpc>
              <a:spcBef>
                <a:spcPct val="0"/>
              </a:spcBef>
            </a:pPr>
            <a:r>
              <a:rPr lang="en-US" sz="4446">
                <a:solidFill>
                  <a:srgbClr val="334492"/>
                </a:solidFill>
                <a:latin typeface="Bobby Jones Soft"/>
                <a:ea typeface="Bobby Jones Soft"/>
                <a:cs typeface="Bobby Jones Soft"/>
                <a:sym typeface="Bobby Jones Soft"/>
              </a:rPr>
              <a:t>Requests and Negotiation</a:t>
            </a:r>
          </a:p>
        </p:txBody>
      </p:sp>
      <p:grpSp>
        <p:nvGrpSpPr>
          <p:cNvPr id="7" name="Group 7"/>
          <p:cNvGrpSpPr/>
          <p:nvPr/>
        </p:nvGrpSpPr>
        <p:grpSpPr>
          <a:xfrm>
            <a:off x="13174806" y="3289908"/>
            <a:ext cx="3757629" cy="4078794"/>
            <a:chOff x="0" y="0"/>
            <a:chExt cx="989663" cy="1074250"/>
          </a:xfrm>
        </p:grpSpPr>
        <p:sp>
          <p:nvSpPr>
            <p:cNvPr id="8" name="Freeform 8"/>
            <p:cNvSpPr/>
            <p:nvPr/>
          </p:nvSpPr>
          <p:spPr>
            <a:xfrm>
              <a:off x="0" y="0"/>
              <a:ext cx="989664" cy="1074250"/>
            </a:xfrm>
            <a:custGeom>
              <a:avLst/>
              <a:gdLst/>
              <a:ahLst/>
              <a:cxnLst/>
              <a:rect l="l" t="t" r="r" b="b"/>
              <a:pathLst>
                <a:path w="989664" h="1074250">
                  <a:moveTo>
                    <a:pt x="105076" y="0"/>
                  </a:moveTo>
                  <a:lnTo>
                    <a:pt x="884587" y="0"/>
                  </a:lnTo>
                  <a:cubicBezTo>
                    <a:pt x="942619" y="0"/>
                    <a:pt x="989664" y="47044"/>
                    <a:pt x="989664" y="105076"/>
                  </a:cubicBezTo>
                  <a:lnTo>
                    <a:pt x="989664" y="969174"/>
                  </a:lnTo>
                  <a:cubicBezTo>
                    <a:pt x="989664" y="1027206"/>
                    <a:pt x="942619" y="1074250"/>
                    <a:pt x="884587" y="1074250"/>
                  </a:cubicBezTo>
                  <a:lnTo>
                    <a:pt x="105076" y="1074250"/>
                  </a:lnTo>
                  <a:cubicBezTo>
                    <a:pt x="77208" y="1074250"/>
                    <a:pt x="50482" y="1063180"/>
                    <a:pt x="30776" y="1043474"/>
                  </a:cubicBezTo>
                  <a:cubicBezTo>
                    <a:pt x="11071" y="1023769"/>
                    <a:pt x="0" y="997042"/>
                    <a:pt x="0" y="969174"/>
                  </a:cubicBezTo>
                  <a:lnTo>
                    <a:pt x="0" y="105076"/>
                  </a:lnTo>
                  <a:cubicBezTo>
                    <a:pt x="0" y="47044"/>
                    <a:pt x="47044" y="0"/>
                    <a:pt x="105076" y="0"/>
                  </a:cubicBezTo>
                  <a:close/>
                </a:path>
              </a:pathLst>
            </a:custGeom>
            <a:solidFill>
              <a:srgbClr val="FFFAE4"/>
            </a:solidFill>
            <a:ln w="28575" cap="rnd">
              <a:solidFill>
                <a:srgbClr val="334492"/>
              </a:solidFill>
              <a:prstDash val="solid"/>
              <a:round/>
            </a:ln>
          </p:spPr>
        </p:sp>
        <p:sp>
          <p:nvSpPr>
            <p:cNvPr id="9" name="TextBox 9"/>
            <p:cNvSpPr txBox="1"/>
            <p:nvPr/>
          </p:nvSpPr>
          <p:spPr>
            <a:xfrm>
              <a:off x="0" y="-38100"/>
              <a:ext cx="989663" cy="1112350"/>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3365306" y="4338314"/>
            <a:ext cx="3376629" cy="1552809"/>
          </a:xfrm>
          <a:prstGeom prst="rect">
            <a:avLst/>
          </a:prstGeom>
        </p:spPr>
        <p:txBody>
          <a:bodyPr lIns="0" tIns="0" rIns="0" bIns="0" rtlCol="0" anchor="t">
            <a:spAutoFit/>
          </a:bodyPr>
          <a:lstStyle/>
          <a:p>
            <a:pPr marL="0" lvl="0" indent="0" algn="ctr">
              <a:lnSpc>
                <a:spcPts val="6287"/>
              </a:lnSpc>
              <a:spcBef>
                <a:spcPct val="0"/>
              </a:spcBef>
            </a:pPr>
            <a:r>
              <a:rPr lang="en-US" sz="4490">
                <a:solidFill>
                  <a:srgbClr val="334492"/>
                </a:solidFill>
                <a:latin typeface="Bobby Jones Soft"/>
                <a:ea typeface="Bobby Jones Soft"/>
                <a:cs typeface="Bobby Jones Soft"/>
                <a:sym typeface="Bobby Jones Soft"/>
              </a:rPr>
              <a:t>Contract Management</a:t>
            </a:r>
          </a:p>
        </p:txBody>
      </p:sp>
      <p:grpSp>
        <p:nvGrpSpPr>
          <p:cNvPr id="11" name="Group 11"/>
          <p:cNvGrpSpPr/>
          <p:nvPr/>
        </p:nvGrpSpPr>
        <p:grpSpPr>
          <a:xfrm>
            <a:off x="1582190" y="3289908"/>
            <a:ext cx="3757629" cy="4078794"/>
            <a:chOff x="0" y="0"/>
            <a:chExt cx="989663" cy="1074250"/>
          </a:xfrm>
        </p:grpSpPr>
        <p:sp>
          <p:nvSpPr>
            <p:cNvPr id="12" name="Freeform 12"/>
            <p:cNvSpPr/>
            <p:nvPr/>
          </p:nvSpPr>
          <p:spPr>
            <a:xfrm>
              <a:off x="0" y="0"/>
              <a:ext cx="989664" cy="1074250"/>
            </a:xfrm>
            <a:custGeom>
              <a:avLst/>
              <a:gdLst/>
              <a:ahLst/>
              <a:cxnLst/>
              <a:rect l="l" t="t" r="r" b="b"/>
              <a:pathLst>
                <a:path w="989664" h="1074250">
                  <a:moveTo>
                    <a:pt x="105076" y="0"/>
                  </a:moveTo>
                  <a:lnTo>
                    <a:pt x="884587" y="0"/>
                  </a:lnTo>
                  <a:cubicBezTo>
                    <a:pt x="942619" y="0"/>
                    <a:pt x="989664" y="47044"/>
                    <a:pt x="989664" y="105076"/>
                  </a:cubicBezTo>
                  <a:lnTo>
                    <a:pt x="989664" y="969174"/>
                  </a:lnTo>
                  <a:cubicBezTo>
                    <a:pt x="989664" y="1027206"/>
                    <a:pt x="942619" y="1074250"/>
                    <a:pt x="884587" y="1074250"/>
                  </a:cubicBezTo>
                  <a:lnTo>
                    <a:pt x="105076" y="1074250"/>
                  </a:lnTo>
                  <a:cubicBezTo>
                    <a:pt x="77208" y="1074250"/>
                    <a:pt x="50482" y="1063180"/>
                    <a:pt x="30776" y="1043474"/>
                  </a:cubicBezTo>
                  <a:cubicBezTo>
                    <a:pt x="11071" y="1023769"/>
                    <a:pt x="0" y="997042"/>
                    <a:pt x="0" y="969174"/>
                  </a:cubicBezTo>
                  <a:lnTo>
                    <a:pt x="0" y="105076"/>
                  </a:lnTo>
                  <a:cubicBezTo>
                    <a:pt x="0" y="47044"/>
                    <a:pt x="47044" y="0"/>
                    <a:pt x="105076" y="0"/>
                  </a:cubicBezTo>
                  <a:close/>
                </a:path>
              </a:pathLst>
            </a:custGeom>
            <a:solidFill>
              <a:srgbClr val="FFFAE4"/>
            </a:solidFill>
            <a:ln w="28575" cap="rnd">
              <a:solidFill>
                <a:srgbClr val="334492"/>
              </a:solidFill>
              <a:prstDash val="solid"/>
              <a:round/>
            </a:ln>
          </p:spPr>
        </p:sp>
        <p:sp>
          <p:nvSpPr>
            <p:cNvPr id="13" name="TextBox 13"/>
            <p:cNvSpPr txBox="1"/>
            <p:nvPr/>
          </p:nvSpPr>
          <p:spPr>
            <a:xfrm>
              <a:off x="0" y="-38100"/>
              <a:ext cx="989663" cy="1112350"/>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964054" y="4402322"/>
            <a:ext cx="2993901" cy="1749191"/>
          </a:xfrm>
          <a:prstGeom prst="rect">
            <a:avLst/>
          </a:prstGeom>
        </p:spPr>
        <p:txBody>
          <a:bodyPr lIns="0" tIns="0" rIns="0" bIns="0" rtlCol="0" anchor="t">
            <a:spAutoFit/>
          </a:bodyPr>
          <a:lstStyle/>
          <a:p>
            <a:pPr marL="0" lvl="0" indent="0" algn="ctr">
              <a:lnSpc>
                <a:spcPts val="6987"/>
              </a:lnSpc>
              <a:spcBef>
                <a:spcPct val="0"/>
              </a:spcBef>
            </a:pPr>
            <a:r>
              <a:rPr lang="en-US" sz="4990">
                <a:solidFill>
                  <a:srgbClr val="334492"/>
                </a:solidFill>
                <a:latin typeface="Bobby Jones Soft"/>
                <a:ea typeface="Bobby Jones Soft"/>
                <a:cs typeface="Bobby Jones Soft"/>
                <a:sym typeface="Bobby Jones Soft"/>
              </a:rPr>
              <a:t>Property Listing</a:t>
            </a:r>
          </a:p>
        </p:txBody>
      </p:sp>
      <p:sp>
        <p:nvSpPr>
          <p:cNvPr id="15" name="TextBox 15"/>
          <p:cNvSpPr txBox="1"/>
          <p:nvPr/>
        </p:nvSpPr>
        <p:spPr>
          <a:xfrm>
            <a:off x="4474455" y="832955"/>
            <a:ext cx="9339090" cy="1475565"/>
          </a:xfrm>
          <a:prstGeom prst="rect">
            <a:avLst/>
          </a:prstGeom>
        </p:spPr>
        <p:txBody>
          <a:bodyPr lIns="0" tIns="0" rIns="0" bIns="0" rtlCol="0" anchor="t">
            <a:spAutoFit/>
          </a:bodyPr>
          <a:lstStyle/>
          <a:p>
            <a:pPr algn="ctr">
              <a:lnSpc>
                <a:spcPts val="11451"/>
              </a:lnSpc>
            </a:pPr>
            <a:r>
              <a:rPr lang="en-US" sz="9787">
                <a:solidFill>
                  <a:srgbClr val="334492"/>
                </a:solidFill>
                <a:latin typeface="Bobby Jones Soft"/>
                <a:ea typeface="Bobby Jones Soft"/>
                <a:cs typeface="Bobby Jones Soft"/>
                <a:sym typeface="Bobby Jones Soft"/>
              </a:rPr>
              <a:t>KEY FEATURES</a:t>
            </a:r>
          </a:p>
        </p:txBody>
      </p:sp>
      <p:sp>
        <p:nvSpPr>
          <p:cNvPr id="16" name="Freeform 16"/>
          <p:cNvSpPr/>
          <p:nvPr/>
        </p:nvSpPr>
        <p:spPr>
          <a:xfrm>
            <a:off x="461537" y="373021"/>
            <a:ext cx="1134325" cy="1311358"/>
          </a:xfrm>
          <a:custGeom>
            <a:avLst/>
            <a:gdLst/>
            <a:ahLst/>
            <a:cxnLst/>
            <a:rect l="l" t="t" r="r" b="b"/>
            <a:pathLst>
              <a:path w="1134325" h="1311358">
                <a:moveTo>
                  <a:pt x="0" y="0"/>
                </a:moveTo>
                <a:lnTo>
                  <a:pt x="1134326" y="0"/>
                </a:lnTo>
                <a:lnTo>
                  <a:pt x="1134326" y="1311358"/>
                </a:lnTo>
                <a:lnTo>
                  <a:pt x="0" y="13113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706009" y="599628"/>
            <a:ext cx="671348" cy="823290"/>
          </a:xfrm>
          <a:custGeom>
            <a:avLst/>
            <a:gdLst/>
            <a:ahLst/>
            <a:cxnLst/>
            <a:rect l="l" t="t" r="r" b="b"/>
            <a:pathLst>
              <a:path w="671348" h="823290">
                <a:moveTo>
                  <a:pt x="0" y="0"/>
                </a:moveTo>
                <a:lnTo>
                  <a:pt x="671348" y="0"/>
                </a:lnTo>
                <a:lnTo>
                  <a:pt x="671348" y="823289"/>
                </a:lnTo>
                <a:lnTo>
                  <a:pt x="0" y="82328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TextBox 18"/>
          <p:cNvSpPr txBox="1"/>
          <p:nvPr/>
        </p:nvSpPr>
        <p:spPr>
          <a:xfrm>
            <a:off x="1860541" y="696914"/>
            <a:ext cx="1886470" cy="520698"/>
          </a:xfrm>
          <a:prstGeom prst="rect">
            <a:avLst/>
          </a:prstGeom>
        </p:spPr>
        <p:txBody>
          <a:bodyPr lIns="0" tIns="0" rIns="0" bIns="0" rtlCol="0" anchor="t">
            <a:spAutoFit/>
          </a:bodyPr>
          <a:lstStyle/>
          <a:p>
            <a:pPr algn="just">
              <a:lnSpc>
                <a:spcPts val="4525"/>
              </a:lnSpc>
            </a:pPr>
            <a:r>
              <a:rPr lang="en-US" sz="2500">
                <a:solidFill>
                  <a:srgbClr val="000000"/>
                </a:solidFill>
                <a:latin typeface="Now"/>
                <a:ea typeface="Now"/>
                <a:cs typeface="Now"/>
                <a:sym typeface="Now"/>
              </a:rPr>
              <a:t>Deal Hub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AE4"/>
        </a:solidFill>
        <a:effectLst/>
      </p:bgPr>
    </p:bg>
    <p:spTree>
      <p:nvGrpSpPr>
        <p:cNvPr id="1" name=""/>
        <p:cNvGrpSpPr/>
        <p:nvPr/>
      </p:nvGrpSpPr>
      <p:grpSpPr>
        <a:xfrm>
          <a:off x="0" y="0"/>
          <a:ext cx="0" cy="0"/>
          <a:chOff x="0" y="0"/>
          <a:chExt cx="0" cy="0"/>
        </a:xfrm>
      </p:grpSpPr>
      <p:sp>
        <p:nvSpPr>
          <p:cNvPr id="3" name="Freeform 3"/>
          <p:cNvSpPr/>
          <p:nvPr/>
        </p:nvSpPr>
        <p:spPr>
          <a:xfrm>
            <a:off x="706009" y="2532439"/>
            <a:ext cx="16148643" cy="6718308"/>
          </a:xfrm>
          <a:custGeom>
            <a:avLst/>
            <a:gdLst/>
            <a:ahLst/>
            <a:cxnLst/>
            <a:rect l="l" t="t" r="r" b="b"/>
            <a:pathLst>
              <a:path w="9144008" h="4028479">
                <a:moveTo>
                  <a:pt x="0" y="0"/>
                </a:moveTo>
                <a:lnTo>
                  <a:pt x="9144008" y="0"/>
                </a:lnTo>
                <a:lnTo>
                  <a:pt x="9144008" y="4028479"/>
                </a:lnTo>
                <a:lnTo>
                  <a:pt x="0" y="4028479"/>
                </a:lnTo>
                <a:lnTo>
                  <a:pt x="0" y="0"/>
                </a:lnTo>
                <a:close/>
              </a:path>
            </a:pathLst>
          </a:custGeom>
          <a:blipFill>
            <a:blip r:embed="rId2"/>
            <a:stretch>
              <a:fillRect l="-446" t="-1746" r="-388" b="-419"/>
            </a:stretch>
          </a:blipFill>
        </p:spPr>
        <p:txBody>
          <a:bodyPr/>
          <a:lstStyle/>
          <a:p>
            <a:endParaRPr lang="en-US" dirty="0"/>
          </a:p>
        </p:txBody>
      </p:sp>
      <p:sp>
        <p:nvSpPr>
          <p:cNvPr id="4" name="TextBox 4"/>
          <p:cNvSpPr txBox="1"/>
          <p:nvPr/>
        </p:nvSpPr>
        <p:spPr>
          <a:xfrm>
            <a:off x="7132321" y="508000"/>
            <a:ext cx="4023359" cy="936625"/>
          </a:xfrm>
          <a:prstGeom prst="rect">
            <a:avLst/>
          </a:prstGeom>
        </p:spPr>
        <p:txBody>
          <a:bodyPr lIns="0" tIns="0" rIns="0" bIns="0" rtlCol="0" anchor="t">
            <a:spAutoFit/>
          </a:bodyPr>
          <a:lstStyle/>
          <a:p>
            <a:pPr marL="0" lvl="0" indent="0" algn="ctr">
              <a:lnSpc>
                <a:spcPts val="7699"/>
              </a:lnSpc>
              <a:spcBef>
                <a:spcPct val="0"/>
              </a:spcBef>
            </a:pPr>
            <a:r>
              <a:rPr lang="en-US" sz="5499">
                <a:solidFill>
                  <a:srgbClr val="334492"/>
                </a:solidFill>
                <a:latin typeface="Bobby Jones Soft"/>
                <a:ea typeface="Bobby Jones Soft"/>
                <a:cs typeface="Bobby Jones Soft"/>
                <a:sym typeface="Bobby Jones Soft"/>
              </a:rPr>
              <a:t>first flow</a:t>
            </a:r>
          </a:p>
        </p:txBody>
      </p:sp>
      <p:sp>
        <p:nvSpPr>
          <p:cNvPr id="5" name="TextBox 5"/>
          <p:cNvSpPr txBox="1"/>
          <p:nvPr/>
        </p:nvSpPr>
        <p:spPr>
          <a:xfrm>
            <a:off x="3616051" y="1649952"/>
            <a:ext cx="10602164" cy="481320"/>
          </a:xfrm>
          <a:prstGeom prst="rect">
            <a:avLst/>
          </a:prstGeom>
        </p:spPr>
        <p:txBody>
          <a:bodyPr lIns="0" tIns="0" rIns="0" bIns="0" rtlCol="0" anchor="t">
            <a:spAutoFit/>
          </a:bodyPr>
          <a:lstStyle/>
          <a:p>
            <a:pPr algn="ctr">
              <a:lnSpc>
                <a:spcPts val="3920"/>
              </a:lnSpc>
            </a:pPr>
            <a:r>
              <a:rPr lang="en-US" sz="2800">
                <a:solidFill>
                  <a:srgbClr val="334492"/>
                </a:solidFill>
                <a:latin typeface="Now"/>
                <a:ea typeface="Now"/>
                <a:cs typeface="Now"/>
                <a:sym typeface="Now"/>
              </a:rPr>
              <a:t> Franchising opportunities </a:t>
            </a:r>
          </a:p>
        </p:txBody>
      </p:sp>
      <p:sp>
        <p:nvSpPr>
          <p:cNvPr id="6" name="Freeform 6"/>
          <p:cNvSpPr/>
          <p:nvPr/>
        </p:nvSpPr>
        <p:spPr>
          <a:xfrm>
            <a:off x="461537" y="373021"/>
            <a:ext cx="1134325" cy="1311358"/>
          </a:xfrm>
          <a:custGeom>
            <a:avLst/>
            <a:gdLst/>
            <a:ahLst/>
            <a:cxnLst/>
            <a:rect l="l" t="t" r="r" b="b"/>
            <a:pathLst>
              <a:path w="1134325" h="1311358">
                <a:moveTo>
                  <a:pt x="0" y="0"/>
                </a:moveTo>
                <a:lnTo>
                  <a:pt x="1134326" y="0"/>
                </a:lnTo>
                <a:lnTo>
                  <a:pt x="1134326" y="1311358"/>
                </a:lnTo>
                <a:lnTo>
                  <a:pt x="0" y="131135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706009" y="599628"/>
            <a:ext cx="671348" cy="823290"/>
          </a:xfrm>
          <a:custGeom>
            <a:avLst/>
            <a:gdLst/>
            <a:ahLst/>
            <a:cxnLst/>
            <a:rect l="l" t="t" r="r" b="b"/>
            <a:pathLst>
              <a:path w="671348" h="823290">
                <a:moveTo>
                  <a:pt x="0" y="0"/>
                </a:moveTo>
                <a:lnTo>
                  <a:pt x="671348" y="0"/>
                </a:lnTo>
                <a:lnTo>
                  <a:pt x="671348" y="823289"/>
                </a:lnTo>
                <a:lnTo>
                  <a:pt x="0" y="8232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1860541" y="696914"/>
            <a:ext cx="1886470" cy="520698"/>
          </a:xfrm>
          <a:prstGeom prst="rect">
            <a:avLst/>
          </a:prstGeom>
        </p:spPr>
        <p:txBody>
          <a:bodyPr lIns="0" tIns="0" rIns="0" bIns="0" rtlCol="0" anchor="t">
            <a:spAutoFit/>
          </a:bodyPr>
          <a:lstStyle/>
          <a:p>
            <a:pPr algn="just">
              <a:lnSpc>
                <a:spcPts val="4525"/>
              </a:lnSpc>
            </a:pPr>
            <a:r>
              <a:rPr lang="en-US" sz="2500">
                <a:solidFill>
                  <a:srgbClr val="000000"/>
                </a:solidFill>
                <a:latin typeface="Now"/>
                <a:ea typeface="Now"/>
                <a:cs typeface="Now"/>
                <a:sym typeface="Now"/>
              </a:rPr>
              <a:t>Deal Hub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2FD24-21FD-3916-5A35-3B73434D359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7E0A98B-39CF-9C0E-6F6C-22A1E9326309}"/>
              </a:ext>
            </a:extLst>
          </p:cNvPr>
          <p:cNvSpPr/>
          <p:nvPr/>
        </p:nvSpPr>
        <p:spPr>
          <a:xfrm>
            <a:off x="1595862" y="2336599"/>
            <a:ext cx="14651636" cy="7144175"/>
          </a:xfrm>
          <a:custGeom>
            <a:avLst/>
            <a:gdLst/>
            <a:ahLst/>
            <a:cxnLst/>
            <a:rect l="l" t="t" r="r" b="b"/>
            <a:pathLst>
              <a:path w="8491517" h="4045267">
                <a:moveTo>
                  <a:pt x="0" y="0"/>
                </a:moveTo>
                <a:lnTo>
                  <a:pt x="8491517" y="0"/>
                </a:lnTo>
                <a:lnTo>
                  <a:pt x="8491517" y="4045267"/>
                </a:lnTo>
                <a:lnTo>
                  <a:pt x="0" y="4045267"/>
                </a:lnTo>
                <a:lnTo>
                  <a:pt x="0" y="0"/>
                </a:lnTo>
                <a:close/>
              </a:path>
            </a:pathLst>
          </a:custGeom>
          <a:blipFill>
            <a:blip r:embed="rId2"/>
            <a:stretch>
              <a:fillRect t="-1656"/>
            </a:stretch>
          </a:blipFill>
          <a:ln cap="sq">
            <a:noFill/>
            <a:prstDash val="solid"/>
            <a:miter/>
          </a:ln>
        </p:spPr>
      </p:sp>
      <p:sp>
        <p:nvSpPr>
          <p:cNvPr id="4" name="TextBox 4">
            <a:extLst>
              <a:ext uri="{FF2B5EF4-FFF2-40B4-BE49-F238E27FC236}">
                <a16:creationId xmlns:a16="http://schemas.microsoft.com/office/drawing/2014/main" id="{FBD940FF-1D0F-1DAB-B10D-8B155E815A2F}"/>
              </a:ext>
            </a:extLst>
          </p:cNvPr>
          <p:cNvSpPr txBox="1"/>
          <p:nvPr/>
        </p:nvSpPr>
        <p:spPr>
          <a:xfrm>
            <a:off x="7132321" y="508000"/>
            <a:ext cx="4023359" cy="936625"/>
          </a:xfrm>
          <a:prstGeom prst="rect">
            <a:avLst/>
          </a:prstGeom>
        </p:spPr>
        <p:txBody>
          <a:bodyPr lIns="0" tIns="0" rIns="0" bIns="0" rtlCol="0" anchor="t">
            <a:spAutoFit/>
          </a:bodyPr>
          <a:lstStyle/>
          <a:p>
            <a:pPr marL="0" lvl="0" indent="0" algn="ctr">
              <a:lnSpc>
                <a:spcPts val="7699"/>
              </a:lnSpc>
              <a:spcBef>
                <a:spcPct val="0"/>
              </a:spcBef>
            </a:pPr>
            <a:r>
              <a:rPr lang="en-US" sz="5499">
                <a:solidFill>
                  <a:srgbClr val="334492"/>
                </a:solidFill>
                <a:latin typeface="Bobby Jones Soft"/>
                <a:ea typeface="Bobby Jones Soft"/>
                <a:cs typeface="Bobby Jones Soft"/>
                <a:sym typeface="Bobby Jones Soft"/>
              </a:rPr>
              <a:t>first flow</a:t>
            </a:r>
          </a:p>
        </p:txBody>
      </p:sp>
      <p:sp>
        <p:nvSpPr>
          <p:cNvPr id="5" name="TextBox 5">
            <a:extLst>
              <a:ext uri="{FF2B5EF4-FFF2-40B4-BE49-F238E27FC236}">
                <a16:creationId xmlns:a16="http://schemas.microsoft.com/office/drawing/2014/main" id="{7AA60C82-3A2C-D600-B78C-963B517155D2}"/>
              </a:ext>
            </a:extLst>
          </p:cNvPr>
          <p:cNvSpPr txBox="1"/>
          <p:nvPr/>
        </p:nvSpPr>
        <p:spPr>
          <a:xfrm>
            <a:off x="3616051" y="1649952"/>
            <a:ext cx="10602164" cy="481320"/>
          </a:xfrm>
          <a:prstGeom prst="rect">
            <a:avLst/>
          </a:prstGeom>
        </p:spPr>
        <p:txBody>
          <a:bodyPr lIns="0" tIns="0" rIns="0" bIns="0" rtlCol="0" anchor="t">
            <a:spAutoFit/>
          </a:bodyPr>
          <a:lstStyle/>
          <a:p>
            <a:pPr algn="ctr">
              <a:lnSpc>
                <a:spcPts val="3920"/>
              </a:lnSpc>
            </a:pPr>
            <a:r>
              <a:rPr lang="en-US" sz="2800">
                <a:solidFill>
                  <a:srgbClr val="334492"/>
                </a:solidFill>
                <a:latin typeface="Now"/>
                <a:ea typeface="Now"/>
                <a:cs typeface="Now"/>
                <a:sym typeface="Now"/>
              </a:rPr>
              <a:t> Franchising opportunities </a:t>
            </a:r>
          </a:p>
        </p:txBody>
      </p:sp>
      <p:sp>
        <p:nvSpPr>
          <p:cNvPr id="6" name="Freeform 6">
            <a:extLst>
              <a:ext uri="{FF2B5EF4-FFF2-40B4-BE49-F238E27FC236}">
                <a16:creationId xmlns:a16="http://schemas.microsoft.com/office/drawing/2014/main" id="{23E39D7A-4203-255A-2D82-9E11F6861C52}"/>
              </a:ext>
            </a:extLst>
          </p:cNvPr>
          <p:cNvSpPr/>
          <p:nvPr/>
        </p:nvSpPr>
        <p:spPr>
          <a:xfrm>
            <a:off x="461537" y="373021"/>
            <a:ext cx="1134325" cy="1311358"/>
          </a:xfrm>
          <a:custGeom>
            <a:avLst/>
            <a:gdLst/>
            <a:ahLst/>
            <a:cxnLst/>
            <a:rect l="l" t="t" r="r" b="b"/>
            <a:pathLst>
              <a:path w="1134325" h="1311358">
                <a:moveTo>
                  <a:pt x="0" y="0"/>
                </a:moveTo>
                <a:lnTo>
                  <a:pt x="1134326" y="0"/>
                </a:lnTo>
                <a:lnTo>
                  <a:pt x="1134326" y="1311358"/>
                </a:lnTo>
                <a:lnTo>
                  <a:pt x="0" y="131135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a:extLst>
              <a:ext uri="{FF2B5EF4-FFF2-40B4-BE49-F238E27FC236}">
                <a16:creationId xmlns:a16="http://schemas.microsoft.com/office/drawing/2014/main" id="{3176CE0D-1BA8-10AC-FBAD-35AF286A4270}"/>
              </a:ext>
            </a:extLst>
          </p:cNvPr>
          <p:cNvSpPr/>
          <p:nvPr/>
        </p:nvSpPr>
        <p:spPr>
          <a:xfrm>
            <a:off x="706009" y="599628"/>
            <a:ext cx="671348" cy="823290"/>
          </a:xfrm>
          <a:custGeom>
            <a:avLst/>
            <a:gdLst/>
            <a:ahLst/>
            <a:cxnLst/>
            <a:rect l="l" t="t" r="r" b="b"/>
            <a:pathLst>
              <a:path w="671348" h="823290">
                <a:moveTo>
                  <a:pt x="0" y="0"/>
                </a:moveTo>
                <a:lnTo>
                  <a:pt x="671348" y="0"/>
                </a:lnTo>
                <a:lnTo>
                  <a:pt x="671348" y="823289"/>
                </a:lnTo>
                <a:lnTo>
                  <a:pt x="0" y="8232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a:extLst>
              <a:ext uri="{FF2B5EF4-FFF2-40B4-BE49-F238E27FC236}">
                <a16:creationId xmlns:a16="http://schemas.microsoft.com/office/drawing/2014/main" id="{C31C8B9A-010F-4CD7-386B-8DCF682C898F}"/>
              </a:ext>
            </a:extLst>
          </p:cNvPr>
          <p:cNvSpPr txBox="1"/>
          <p:nvPr/>
        </p:nvSpPr>
        <p:spPr>
          <a:xfrm>
            <a:off x="1860541" y="696914"/>
            <a:ext cx="1886470" cy="520698"/>
          </a:xfrm>
          <a:prstGeom prst="rect">
            <a:avLst/>
          </a:prstGeom>
        </p:spPr>
        <p:txBody>
          <a:bodyPr lIns="0" tIns="0" rIns="0" bIns="0" rtlCol="0" anchor="t">
            <a:spAutoFit/>
          </a:bodyPr>
          <a:lstStyle/>
          <a:p>
            <a:pPr algn="just">
              <a:lnSpc>
                <a:spcPts val="4525"/>
              </a:lnSpc>
            </a:pPr>
            <a:r>
              <a:rPr lang="en-US" sz="2500">
                <a:solidFill>
                  <a:srgbClr val="000000"/>
                </a:solidFill>
                <a:latin typeface="Now"/>
                <a:ea typeface="Now"/>
                <a:cs typeface="Now"/>
                <a:sym typeface="Now"/>
              </a:rPr>
              <a:t>Deal Hub</a:t>
            </a:r>
          </a:p>
        </p:txBody>
      </p:sp>
    </p:spTree>
    <p:extLst>
      <p:ext uri="{BB962C8B-B14F-4D97-AF65-F5344CB8AC3E}">
        <p14:creationId xmlns:p14="http://schemas.microsoft.com/office/powerpoint/2010/main" val="310607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490A3B-4078-9A44-A3F0-DB8E6C9D1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87697"/>
            <a:ext cx="18516601" cy="10465905"/>
          </a:xfrm>
          <a:prstGeom prst="rect">
            <a:avLst/>
          </a:prstGeom>
        </p:spPr>
      </p:pic>
      <p:pic>
        <p:nvPicPr>
          <p:cNvPr id="4" name="Picture 3">
            <a:extLst>
              <a:ext uri="{FF2B5EF4-FFF2-40B4-BE49-F238E27FC236}">
                <a16:creationId xmlns:a16="http://schemas.microsoft.com/office/drawing/2014/main" id="{8C88A0A6-EC9F-9F68-0AA0-BF4735DC4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952500"/>
            <a:ext cx="3267877" cy="5921436"/>
          </a:xfrm>
          <a:prstGeom prst="rect">
            <a:avLst/>
          </a:prstGeom>
        </p:spPr>
      </p:pic>
    </p:spTree>
    <p:extLst>
      <p:ext uri="{BB962C8B-B14F-4D97-AF65-F5344CB8AC3E}">
        <p14:creationId xmlns:p14="http://schemas.microsoft.com/office/powerpoint/2010/main" val="2319320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3B1358-D92A-4CDB-0222-9B5701039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9695"/>
            <a:ext cx="18288000" cy="10336695"/>
          </a:xfrm>
          <a:prstGeom prst="rect">
            <a:avLst/>
          </a:prstGeom>
        </p:spPr>
      </p:pic>
      <p:pic>
        <p:nvPicPr>
          <p:cNvPr id="5" name="Picture 4">
            <a:extLst>
              <a:ext uri="{FF2B5EF4-FFF2-40B4-BE49-F238E27FC236}">
                <a16:creationId xmlns:a16="http://schemas.microsoft.com/office/drawing/2014/main" id="{8A69896C-84B6-150E-763B-843A6310C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1628">
            <a:off x="13318436" y="3396383"/>
            <a:ext cx="2952595" cy="5520229"/>
          </a:xfrm>
          <a:prstGeom prst="rect">
            <a:avLst/>
          </a:prstGeom>
        </p:spPr>
      </p:pic>
    </p:spTree>
    <p:extLst>
      <p:ext uri="{BB962C8B-B14F-4D97-AF65-F5344CB8AC3E}">
        <p14:creationId xmlns:p14="http://schemas.microsoft.com/office/powerpoint/2010/main" val="1284577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186</Words>
  <Application>Microsoft Office PowerPoint</Application>
  <PresentationFormat>Custom</PresentationFormat>
  <Paragraphs>38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Now</vt:lpstr>
      <vt:lpstr>Arial</vt:lpstr>
      <vt:lpstr>Calibri</vt:lpstr>
      <vt:lpstr>Bobby Jones Soft</vt:lpstr>
      <vt:lpstr>Bloom Skirt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Playful Places in a Town Activity Presentation</dc:title>
  <dc:creator>salem</dc:creator>
  <cp:lastModifiedBy>سالم المطيري</cp:lastModifiedBy>
  <cp:revision>4</cp:revision>
  <dcterms:created xsi:type="dcterms:W3CDTF">2006-08-16T00:00:00Z</dcterms:created>
  <dcterms:modified xsi:type="dcterms:W3CDTF">2024-12-19T06:48:46Z</dcterms:modified>
  <dc:identifier>DAGZq2Rh6bk</dc:identifier>
</cp:coreProperties>
</file>