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4" r:id="rId7"/>
    <p:sldId id="266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446D7-CBDA-4C75-9AEF-656D690B1E2C}" v="457" dt="2022-12-02T14:58:4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72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35192-5FB6-4CBB-9286-0FE4901AB02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2B52735-CDDE-4F10-8977-7E1CF7ADE5A1}">
      <dgm:prSet/>
      <dgm:spPr/>
      <dgm:t>
        <a:bodyPr/>
        <a:lstStyle/>
        <a:p>
          <a:r>
            <a:rPr lang="en-US"/>
            <a:t>Python introduction</a:t>
          </a:r>
        </a:p>
      </dgm:t>
    </dgm:pt>
    <dgm:pt modelId="{0874706F-916C-4FDB-8112-F7C84F834DF3}" type="parTrans" cxnId="{B7CDD4B0-DF9C-481D-82E6-39A810A97EE5}">
      <dgm:prSet/>
      <dgm:spPr/>
      <dgm:t>
        <a:bodyPr/>
        <a:lstStyle/>
        <a:p>
          <a:endParaRPr lang="en-US"/>
        </a:p>
      </dgm:t>
    </dgm:pt>
    <dgm:pt modelId="{4232C21B-5EA5-4416-B4EA-E26A43E453FB}" type="sibTrans" cxnId="{B7CDD4B0-DF9C-481D-82E6-39A810A97EE5}">
      <dgm:prSet/>
      <dgm:spPr/>
      <dgm:t>
        <a:bodyPr/>
        <a:lstStyle/>
        <a:p>
          <a:endParaRPr lang="en-US"/>
        </a:p>
      </dgm:t>
    </dgm:pt>
    <dgm:pt modelId="{34BF9D0B-8BA9-421F-931A-13DF44806385}">
      <dgm:prSet/>
      <dgm:spPr/>
      <dgm:t>
        <a:bodyPr/>
        <a:lstStyle/>
        <a:p>
          <a:r>
            <a:rPr lang="en-US" dirty="0"/>
            <a:t>Python for data science</a:t>
          </a:r>
        </a:p>
      </dgm:t>
    </dgm:pt>
    <dgm:pt modelId="{F251B230-0701-44AD-801F-EBCF4E74AE80}" type="parTrans" cxnId="{F0B7813F-3386-41E3-BFDA-DF3DFF6B7FBD}">
      <dgm:prSet/>
      <dgm:spPr/>
      <dgm:t>
        <a:bodyPr/>
        <a:lstStyle/>
        <a:p>
          <a:endParaRPr lang="en-US"/>
        </a:p>
      </dgm:t>
    </dgm:pt>
    <dgm:pt modelId="{A9CB678F-B637-44D9-B5FA-D759689DE6B7}" type="sibTrans" cxnId="{F0B7813F-3386-41E3-BFDA-DF3DFF6B7FBD}">
      <dgm:prSet/>
      <dgm:spPr/>
      <dgm:t>
        <a:bodyPr/>
        <a:lstStyle/>
        <a:p>
          <a:endParaRPr lang="en-US"/>
        </a:p>
      </dgm:t>
    </dgm:pt>
    <dgm:pt modelId="{36375D4A-CF98-4EEA-9937-7FBDC64958D3}">
      <dgm:prSet/>
      <dgm:spPr/>
      <dgm:t>
        <a:bodyPr/>
        <a:lstStyle/>
        <a:p>
          <a:r>
            <a:rPr lang="en-US"/>
            <a:t>Power BI</a:t>
          </a:r>
        </a:p>
      </dgm:t>
    </dgm:pt>
    <dgm:pt modelId="{50732EF0-AB60-4733-A826-F053C7721D90}" type="parTrans" cxnId="{805B48BF-41F5-4E9C-B27F-3634834516CE}">
      <dgm:prSet/>
      <dgm:spPr/>
      <dgm:t>
        <a:bodyPr/>
        <a:lstStyle/>
        <a:p>
          <a:endParaRPr lang="en-US"/>
        </a:p>
      </dgm:t>
    </dgm:pt>
    <dgm:pt modelId="{77272ACE-98F0-4CBB-8F00-B4EB82D570AD}" type="sibTrans" cxnId="{805B48BF-41F5-4E9C-B27F-3634834516CE}">
      <dgm:prSet/>
      <dgm:spPr/>
      <dgm:t>
        <a:bodyPr/>
        <a:lstStyle/>
        <a:p>
          <a:endParaRPr lang="en-US"/>
        </a:p>
      </dgm:t>
    </dgm:pt>
    <dgm:pt modelId="{5278ED62-FC68-4955-8C08-9408C34E3B0E}">
      <dgm:prSet/>
      <dgm:spPr/>
      <dgm:t>
        <a:bodyPr/>
        <a:lstStyle/>
        <a:p>
          <a:r>
            <a:rPr lang="en-US"/>
            <a:t>Tkinter applications</a:t>
          </a:r>
        </a:p>
      </dgm:t>
    </dgm:pt>
    <dgm:pt modelId="{83703984-DE8A-4677-B035-DDF66FD3C34F}" type="parTrans" cxnId="{63263D1A-A509-45E7-9A3F-120CCB575352}">
      <dgm:prSet/>
      <dgm:spPr/>
      <dgm:t>
        <a:bodyPr/>
        <a:lstStyle/>
        <a:p>
          <a:endParaRPr lang="en-US"/>
        </a:p>
      </dgm:t>
    </dgm:pt>
    <dgm:pt modelId="{AB327F78-0270-43B5-B867-4CF15D6CCA86}" type="sibTrans" cxnId="{63263D1A-A509-45E7-9A3F-120CCB575352}">
      <dgm:prSet/>
      <dgm:spPr/>
      <dgm:t>
        <a:bodyPr/>
        <a:lstStyle/>
        <a:p>
          <a:endParaRPr lang="en-US"/>
        </a:p>
      </dgm:t>
    </dgm:pt>
    <dgm:pt modelId="{21D28032-A91C-4269-A541-169BEED5E046}" type="pres">
      <dgm:prSet presAssocID="{8AE35192-5FB6-4CBB-9286-0FE4901AB028}" presName="vert0" presStyleCnt="0">
        <dgm:presLayoutVars>
          <dgm:dir/>
          <dgm:animOne val="branch"/>
          <dgm:animLvl val="lvl"/>
        </dgm:presLayoutVars>
      </dgm:prSet>
      <dgm:spPr/>
    </dgm:pt>
    <dgm:pt modelId="{6CCC9930-000B-49E1-A30D-8B46C4CB45FC}" type="pres">
      <dgm:prSet presAssocID="{62B52735-CDDE-4F10-8977-7E1CF7ADE5A1}" presName="thickLine" presStyleLbl="alignNode1" presStyleIdx="0" presStyleCnt="4"/>
      <dgm:spPr/>
    </dgm:pt>
    <dgm:pt modelId="{A0176847-FD64-4F93-B0D0-07B4DEEDA8A7}" type="pres">
      <dgm:prSet presAssocID="{62B52735-CDDE-4F10-8977-7E1CF7ADE5A1}" presName="horz1" presStyleCnt="0"/>
      <dgm:spPr/>
    </dgm:pt>
    <dgm:pt modelId="{B47039ED-92CB-4A71-A6C4-47A6046C1388}" type="pres">
      <dgm:prSet presAssocID="{62B52735-CDDE-4F10-8977-7E1CF7ADE5A1}" presName="tx1" presStyleLbl="revTx" presStyleIdx="0" presStyleCnt="4"/>
      <dgm:spPr/>
    </dgm:pt>
    <dgm:pt modelId="{DE0BF685-FEF2-4DD1-9B4C-C11577669A21}" type="pres">
      <dgm:prSet presAssocID="{62B52735-CDDE-4F10-8977-7E1CF7ADE5A1}" presName="vert1" presStyleCnt="0"/>
      <dgm:spPr/>
    </dgm:pt>
    <dgm:pt modelId="{7EDC85BB-605C-40EF-BEEC-D635B21E64E3}" type="pres">
      <dgm:prSet presAssocID="{34BF9D0B-8BA9-421F-931A-13DF44806385}" presName="thickLine" presStyleLbl="alignNode1" presStyleIdx="1" presStyleCnt="4"/>
      <dgm:spPr/>
    </dgm:pt>
    <dgm:pt modelId="{AC779078-3F70-4B13-9394-8D58481760DC}" type="pres">
      <dgm:prSet presAssocID="{34BF9D0B-8BA9-421F-931A-13DF44806385}" presName="horz1" presStyleCnt="0"/>
      <dgm:spPr/>
    </dgm:pt>
    <dgm:pt modelId="{811F4EF9-C2DF-4FBB-8F67-879991927D3B}" type="pres">
      <dgm:prSet presAssocID="{34BF9D0B-8BA9-421F-931A-13DF44806385}" presName="tx1" presStyleLbl="revTx" presStyleIdx="1" presStyleCnt="4"/>
      <dgm:spPr/>
    </dgm:pt>
    <dgm:pt modelId="{CC5927DF-CB91-4D67-B3CC-DA3EDBC1C7FC}" type="pres">
      <dgm:prSet presAssocID="{34BF9D0B-8BA9-421F-931A-13DF44806385}" presName="vert1" presStyleCnt="0"/>
      <dgm:spPr/>
    </dgm:pt>
    <dgm:pt modelId="{5B981009-CFFF-4659-8D40-EC2BB4428A4D}" type="pres">
      <dgm:prSet presAssocID="{36375D4A-CF98-4EEA-9937-7FBDC64958D3}" presName="thickLine" presStyleLbl="alignNode1" presStyleIdx="2" presStyleCnt="4"/>
      <dgm:spPr/>
    </dgm:pt>
    <dgm:pt modelId="{1A560EA9-DC85-485A-A533-9BA11E7D2C10}" type="pres">
      <dgm:prSet presAssocID="{36375D4A-CF98-4EEA-9937-7FBDC64958D3}" presName="horz1" presStyleCnt="0"/>
      <dgm:spPr/>
    </dgm:pt>
    <dgm:pt modelId="{9BA24378-B0CE-4E41-8C65-52A0A11D269F}" type="pres">
      <dgm:prSet presAssocID="{36375D4A-CF98-4EEA-9937-7FBDC64958D3}" presName="tx1" presStyleLbl="revTx" presStyleIdx="2" presStyleCnt="4"/>
      <dgm:spPr/>
    </dgm:pt>
    <dgm:pt modelId="{10873212-4C3A-47D3-A9C1-F15455C7EE42}" type="pres">
      <dgm:prSet presAssocID="{36375D4A-CF98-4EEA-9937-7FBDC64958D3}" presName="vert1" presStyleCnt="0"/>
      <dgm:spPr/>
    </dgm:pt>
    <dgm:pt modelId="{3CEEE449-FE5F-47E4-8FF5-44A98558FC49}" type="pres">
      <dgm:prSet presAssocID="{5278ED62-FC68-4955-8C08-9408C34E3B0E}" presName="thickLine" presStyleLbl="alignNode1" presStyleIdx="3" presStyleCnt="4"/>
      <dgm:spPr/>
    </dgm:pt>
    <dgm:pt modelId="{5314BFE6-E432-4F10-911D-FC53AC835BD6}" type="pres">
      <dgm:prSet presAssocID="{5278ED62-FC68-4955-8C08-9408C34E3B0E}" presName="horz1" presStyleCnt="0"/>
      <dgm:spPr/>
    </dgm:pt>
    <dgm:pt modelId="{FF3D34CA-E0DF-4EFC-BD54-5E10ABD199BA}" type="pres">
      <dgm:prSet presAssocID="{5278ED62-FC68-4955-8C08-9408C34E3B0E}" presName="tx1" presStyleLbl="revTx" presStyleIdx="3" presStyleCnt="4"/>
      <dgm:spPr/>
    </dgm:pt>
    <dgm:pt modelId="{EAB5785F-F775-487F-88BF-CDF7E49A36CF}" type="pres">
      <dgm:prSet presAssocID="{5278ED62-FC68-4955-8C08-9408C34E3B0E}" presName="vert1" presStyleCnt="0"/>
      <dgm:spPr/>
    </dgm:pt>
  </dgm:ptLst>
  <dgm:cxnLst>
    <dgm:cxn modelId="{2E3A790E-A647-4BA9-83E2-39A731026848}" type="presOf" srcId="{36375D4A-CF98-4EEA-9937-7FBDC64958D3}" destId="{9BA24378-B0CE-4E41-8C65-52A0A11D269F}" srcOrd="0" destOrd="0" presId="urn:microsoft.com/office/officeart/2008/layout/LinedList"/>
    <dgm:cxn modelId="{63263D1A-A509-45E7-9A3F-120CCB575352}" srcId="{8AE35192-5FB6-4CBB-9286-0FE4901AB028}" destId="{5278ED62-FC68-4955-8C08-9408C34E3B0E}" srcOrd="3" destOrd="0" parTransId="{83703984-DE8A-4677-B035-DDF66FD3C34F}" sibTransId="{AB327F78-0270-43B5-B867-4CF15D6CCA86}"/>
    <dgm:cxn modelId="{71F1EF22-4992-4FED-9036-5163A3C4C232}" type="presOf" srcId="{62B52735-CDDE-4F10-8977-7E1CF7ADE5A1}" destId="{B47039ED-92CB-4A71-A6C4-47A6046C1388}" srcOrd="0" destOrd="0" presId="urn:microsoft.com/office/officeart/2008/layout/LinedList"/>
    <dgm:cxn modelId="{F0B7813F-3386-41E3-BFDA-DF3DFF6B7FBD}" srcId="{8AE35192-5FB6-4CBB-9286-0FE4901AB028}" destId="{34BF9D0B-8BA9-421F-931A-13DF44806385}" srcOrd="1" destOrd="0" parTransId="{F251B230-0701-44AD-801F-EBCF4E74AE80}" sibTransId="{A9CB678F-B637-44D9-B5FA-D759689DE6B7}"/>
    <dgm:cxn modelId="{82AC3D41-DCF3-4112-97EE-F5F5EF95A229}" type="presOf" srcId="{5278ED62-FC68-4955-8C08-9408C34E3B0E}" destId="{FF3D34CA-E0DF-4EFC-BD54-5E10ABD199BA}" srcOrd="0" destOrd="0" presId="urn:microsoft.com/office/officeart/2008/layout/LinedList"/>
    <dgm:cxn modelId="{066EFC91-A7AA-48BE-9A21-57D51B6922AF}" type="presOf" srcId="{8AE35192-5FB6-4CBB-9286-0FE4901AB028}" destId="{21D28032-A91C-4269-A541-169BEED5E046}" srcOrd="0" destOrd="0" presId="urn:microsoft.com/office/officeart/2008/layout/LinedList"/>
    <dgm:cxn modelId="{B7CDD4B0-DF9C-481D-82E6-39A810A97EE5}" srcId="{8AE35192-5FB6-4CBB-9286-0FE4901AB028}" destId="{62B52735-CDDE-4F10-8977-7E1CF7ADE5A1}" srcOrd="0" destOrd="0" parTransId="{0874706F-916C-4FDB-8112-F7C84F834DF3}" sibTransId="{4232C21B-5EA5-4416-B4EA-E26A43E453FB}"/>
    <dgm:cxn modelId="{805B48BF-41F5-4E9C-B27F-3634834516CE}" srcId="{8AE35192-5FB6-4CBB-9286-0FE4901AB028}" destId="{36375D4A-CF98-4EEA-9937-7FBDC64958D3}" srcOrd="2" destOrd="0" parTransId="{50732EF0-AB60-4733-A826-F053C7721D90}" sibTransId="{77272ACE-98F0-4CBB-8F00-B4EB82D570AD}"/>
    <dgm:cxn modelId="{BCD9A0E6-3779-47D0-859C-61E6ECF57A72}" type="presOf" srcId="{34BF9D0B-8BA9-421F-931A-13DF44806385}" destId="{811F4EF9-C2DF-4FBB-8F67-879991927D3B}" srcOrd="0" destOrd="0" presId="urn:microsoft.com/office/officeart/2008/layout/LinedList"/>
    <dgm:cxn modelId="{1C28728E-9247-4FCB-A97D-7601D0287E1C}" type="presParOf" srcId="{21D28032-A91C-4269-A541-169BEED5E046}" destId="{6CCC9930-000B-49E1-A30D-8B46C4CB45FC}" srcOrd="0" destOrd="0" presId="urn:microsoft.com/office/officeart/2008/layout/LinedList"/>
    <dgm:cxn modelId="{5DA2B063-16BB-4451-9081-D9B112DC933B}" type="presParOf" srcId="{21D28032-A91C-4269-A541-169BEED5E046}" destId="{A0176847-FD64-4F93-B0D0-07B4DEEDA8A7}" srcOrd="1" destOrd="0" presId="urn:microsoft.com/office/officeart/2008/layout/LinedList"/>
    <dgm:cxn modelId="{E8ED0C70-2FB4-4624-897C-D1C32521B9CF}" type="presParOf" srcId="{A0176847-FD64-4F93-B0D0-07B4DEEDA8A7}" destId="{B47039ED-92CB-4A71-A6C4-47A6046C1388}" srcOrd="0" destOrd="0" presId="urn:microsoft.com/office/officeart/2008/layout/LinedList"/>
    <dgm:cxn modelId="{D56B4825-1A2F-4615-BB75-4E9D34128F61}" type="presParOf" srcId="{A0176847-FD64-4F93-B0D0-07B4DEEDA8A7}" destId="{DE0BF685-FEF2-4DD1-9B4C-C11577669A21}" srcOrd="1" destOrd="0" presId="urn:microsoft.com/office/officeart/2008/layout/LinedList"/>
    <dgm:cxn modelId="{1E6F1991-6150-4577-AF52-25627FC6CE46}" type="presParOf" srcId="{21D28032-A91C-4269-A541-169BEED5E046}" destId="{7EDC85BB-605C-40EF-BEEC-D635B21E64E3}" srcOrd="2" destOrd="0" presId="urn:microsoft.com/office/officeart/2008/layout/LinedList"/>
    <dgm:cxn modelId="{444E662B-3B8C-4DD6-894E-9A0BB75D18F3}" type="presParOf" srcId="{21D28032-A91C-4269-A541-169BEED5E046}" destId="{AC779078-3F70-4B13-9394-8D58481760DC}" srcOrd="3" destOrd="0" presId="urn:microsoft.com/office/officeart/2008/layout/LinedList"/>
    <dgm:cxn modelId="{5B4B5F5F-858A-4B28-B7ED-37412FCB5DD5}" type="presParOf" srcId="{AC779078-3F70-4B13-9394-8D58481760DC}" destId="{811F4EF9-C2DF-4FBB-8F67-879991927D3B}" srcOrd="0" destOrd="0" presId="urn:microsoft.com/office/officeart/2008/layout/LinedList"/>
    <dgm:cxn modelId="{C8F72078-775F-4015-9353-F11494E3C3C1}" type="presParOf" srcId="{AC779078-3F70-4B13-9394-8D58481760DC}" destId="{CC5927DF-CB91-4D67-B3CC-DA3EDBC1C7FC}" srcOrd="1" destOrd="0" presId="urn:microsoft.com/office/officeart/2008/layout/LinedList"/>
    <dgm:cxn modelId="{533E278B-4436-439C-8955-6E676F41C5B8}" type="presParOf" srcId="{21D28032-A91C-4269-A541-169BEED5E046}" destId="{5B981009-CFFF-4659-8D40-EC2BB4428A4D}" srcOrd="4" destOrd="0" presId="urn:microsoft.com/office/officeart/2008/layout/LinedList"/>
    <dgm:cxn modelId="{801D9CF7-DEFC-4E97-B3EF-2DEDAA789501}" type="presParOf" srcId="{21D28032-A91C-4269-A541-169BEED5E046}" destId="{1A560EA9-DC85-485A-A533-9BA11E7D2C10}" srcOrd="5" destOrd="0" presId="urn:microsoft.com/office/officeart/2008/layout/LinedList"/>
    <dgm:cxn modelId="{B38148F1-A4E5-451A-893C-057615FE7CB5}" type="presParOf" srcId="{1A560EA9-DC85-485A-A533-9BA11E7D2C10}" destId="{9BA24378-B0CE-4E41-8C65-52A0A11D269F}" srcOrd="0" destOrd="0" presId="urn:microsoft.com/office/officeart/2008/layout/LinedList"/>
    <dgm:cxn modelId="{7B10E187-1362-47B4-8AF7-CEE3FDB6D342}" type="presParOf" srcId="{1A560EA9-DC85-485A-A533-9BA11E7D2C10}" destId="{10873212-4C3A-47D3-A9C1-F15455C7EE42}" srcOrd="1" destOrd="0" presId="urn:microsoft.com/office/officeart/2008/layout/LinedList"/>
    <dgm:cxn modelId="{BC940AE3-E17B-424C-AC6B-26017315151D}" type="presParOf" srcId="{21D28032-A91C-4269-A541-169BEED5E046}" destId="{3CEEE449-FE5F-47E4-8FF5-44A98558FC49}" srcOrd="6" destOrd="0" presId="urn:microsoft.com/office/officeart/2008/layout/LinedList"/>
    <dgm:cxn modelId="{D56088B7-5E62-4242-A12A-7F8C8BD34F84}" type="presParOf" srcId="{21D28032-A91C-4269-A541-169BEED5E046}" destId="{5314BFE6-E432-4F10-911D-FC53AC835BD6}" srcOrd="7" destOrd="0" presId="urn:microsoft.com/office/officeart/2008/layout/LinedList"/>
    <dgm:cxn modelId="{F27ABB84-9679-480A-AE17-A3DD6F9D059F}" type="presParOf" srcId="{5314BFE6-E432-4F10-911D-FC53AC835BD6}" destId="{FF3D34CA-E0DF-4EFC-BD54-5E10ABD199BA}" srcOrd="0" destOrd="0" presId="urn:microsoft.com/office/officeart/2008/layout/LinedList"/>
    <dgm:cxn modelId="{DCD616CE-7319-423E-B04B-86EAA4DD70E0}" type="presParOf" srcId="{5314BFE6-E432-4F10-911D-FC53AC835BD6}" destId="{EAB5785F-F775-487F-88BF-CDF7E49A36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9930-000B-49E1-A30D-8B46C4CB45FC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39ED-92CB-4A71-A6C4-47A6046C1388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Python introduction</a:t>
          </a:r>
        </a:p>
      </dsp:txBody>
      <dsp:txXfrm>
        <a:off x="0" y="0"/>
        <a:ext cx="6263640" cy="1376171"/>
      </dsp:txXfrm>
    </dsp:sp>
    <dsp:sp modelId="{7EDC85BB-605C-40EF-BEEC-D635B21E64E3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F4EF9-C2DF-4FBB-8F67-879991927D3B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Python for data science</a:t>
          </a:r>
        </a:p>
      </dsp:txBody>
      <dsp:txXfrm>
        <a:off x="0" y="1376171"/>
        <a:ext cx="6263640" cy="1376171"/>
      </dsp:txXfrm>
    </dsp:sp>
    <dsp:sp modelId="{5B981009-CFFF-4659-8D40-EC2BB4428A4D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4378-B0CE-4E41-8C65-52A0A11D269F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Power BI</a:t>
          </a:r>
        </a:p>
      </dsp:txBody>
      <dsp:txXfrm>
        <a:off x="0" y="2752343"/>
        <a:ext cx="6263640" cy="1376171"/>
      </dsp:txXfrm>
    </dsp:sp>
    <dsp:sp modelId="{3CEEE449-FE5F-47E4-8FF5-44A98558FC49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D34CA-E0DF-4EFC-BD54-5E10ABD199BA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Tkinter applications</a:t>
          </a:r>
        </a:p>
      </dsp:txBody>
      <dsp:txXfrm>
        <a:off x="0" y="4128515"/>
        <a:ext cx="626364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1050-0638-4C1E-81A4-671A43C4BBE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8998-0C89-45EF-86AF-95DEB54D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pandas, matplotlib.</a:t>
            </a:r>
          </a:p>
          <a:p>
            <a:r>
              <a:rPr lang="en-US" dirty="0"/>
              <a:t>Probability and statistics, distribution, data visualization, exploratory data analysis, correlation and linear regression</a:t>
            </a:r>
          </a:p>
          <a:p>
            <a:r>
              <a:rPr lang="en-US" dirty="0"/>
              <a:t>Landscape, data sources, business case study with different reports, publish and share</a:t>
            </a:r>
          </a:p>
          <a:p>
            <a:r>
              <a:rPr lang="en-US" dirty="0"/>
              <a:t>Layout, Widget usage, events, user inputs, dialogs.</a:t>
            </a:r>
          </a:p>
          <a:p>
            <a:r>
              <a:rPr lang="en-US" dirty="0"/>
              <a:t>Technical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8998-0C89-45EF-86AF-95DEB54D6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PML Price of electricity in a given node of the National Electric System for a defined period, calculated in accordance with the Market Rules and applicable to the electricity transactions carried out in the Wholesale Electricity Market. </a:t>
            </a:r>
          </a:p>
          <a:p>
            <a:pPr>
              <a:defRPr/>
            </a:pPr>
            <a:r>
              <a:rPr lang="en-US" dirty="0"/>
              <a:t>PML MXN/MWh (Mexican pesos per energy).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Constraints: the web service only allows 6 days period calls on 20 nodes or less from 2017 to 2022</a:t>
            </a:r>
            <a:endParaRPr lang="en-US" dirty="0">
              <a:cs typeface="Calibri"/>
            </a:endParaRPr>
          </a:p>
          <a:p>
            <a:r>
              <a:rPr lang="en-US" dirty="0"/>
              <a:t>Challenges: being able to request a complete year of data on several nodes, clean the raw </a:t>
            </a:r>
            <a:r>
              <a:rPr lang="en-US" dirty="0" err="1"/>
              <a:t>json</a:t>
            </a:r>
            <a:r>
              <a:rPr lang="en-US" dirty="0"/>
              <a:t> data and give the proper format to be stored in a SQLite database (learn the technology), work with dates and time lapses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8998-0C89-45EF-86AF-95DEB54D6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national electric system, all of Mexico is interconnected except the peninsula of Baja California that has two electric islands, this causes prices to be higher in this region.</a:t>
            </a:r>
          </a:p>
          <a:p>
            <a:r>
              <a:rPr lang="en-US" dirty="0"/>
              <a:t>Ensenada being an island and without being connected to the rest of the system, does not have such a high price since it is close to California and there is export and import.</a:t>
            </a:r>
            <a:endParaRPr lang="en-US" dirty="0">
              <a:cs typeface="Calibri"/>
            </a:endParaRPr>
          </a:p>
          <a:p>
            <a:r>
              <a:rPr lang="en-US" dirty="0"/>
              <a:t>We can also observe that on average the nodes have electrical losses of around 5%. We also can see congestion losses, which in this case does not affect greatly the electricity prices, nevertheless, there are other nodes where this component might have a higher impact on prices.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During the day and from 6:00 am there is a rise in prices due to the activity of people which reaches its highest point around 7:00 pm to fall back again at 11:00 pm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8998-0C89-45EF-86AF-95DEB54D6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Nextera</a:t>
            </a:r>
            <a:r>
              <a:rPr lang="en-US" dirty="0"/>
              <a:t> software exports lotus1-2-3 files(.prn extension), </a:t>
            </a:r>
            <a:r>
              <a:rPr lang="en-US"/>
              <a:t>there is a need to </a:t>
            </a:r>
            <a:r>
              <a:rPr lang="en-US" dirty="0"/>
              <a:t>convert it into MS Excel Worksheet</a:t>
            </a:r>
            <a:r>
              <a:rPr lang="en-US"/>
              <a:t>,</a:t>
            </a:r>
            <a:r>
              <a:rPr lang="en-US" dirty="0"/>
              <a:t> a more common file (.xlsx extension) since Lotus is legacy software</a:t>
            </a:r>
            <a:r>
              <a:rPr lang="en-US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8998-0C89-45EF-86AF-95DEB54D6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PML</a:t>
            </a:r>
          </a:p>
          <a:p>
            <a:r>
              <a:rPr lang="en-US" dirty="0"/>
              <a:t>Price of electricity in a given node of the National Electric System for a defined period, calculated in accordance with the Market Rules and applicable to the electricity transactions carried out in the Wholesale Electricity Market".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8998-0C89-45EF-86AF-95DEB54D6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8D82-0EF2-46DE-B1A3-69C4D54E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34F38-8896-4796-A28F-EE76D4C6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185C-53FF-4DA1-878A-BF78820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35C3-676A-49D7-84F5-E42A2181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A93C-A84A-4E3A-BF00-32E767EB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6F4F-0F74-4B25-A899-D0FEC61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BECB-E2E1-41D0-B74F-F0546ADD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AB62-0D8F-473C-9DDA-4ABDB25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1DDB-E4ED-4FFF-87F1-D7FD1EDA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9951-C457-4225-B273-958D251B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C601B-0753-4ADF-AA49-2682B6BE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0C4F-8DE7-490B-A1F1-A8E8A139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44B5-DD34-4B6C-AE30-FC66D700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DA21-B503-499E-B92F-D42ADAB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C00D-F952-447A-8F52-823D1EB2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5F62-9D1B-4C39-9307-15E388B6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EA74-622E-4290-86AC-082F3EC2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EE21-854E-4C29-8A42-AE16ECF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1E85-5F1E-40A4-81A4-026E66C5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D68F-57EA-4C24-8CE5-7DC5AA9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43F1-3C16-4C7C-8205-0B3E108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3D2C-40B8-43E1-898F-6216D2DB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7EEF-8747-4288-8304-4053E1D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3E88-014F-4892-B154-9F580258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083B-1831-4E68-AECF-2F191EF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AB44-B0D3-46B4-B919-1F72B5FB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1E-1944-4FF2-90A8-152AC584C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4DE59-4440-4324-B401-6532BC2B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B277-22F7-4227-9D3D-2C302DA1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40E6-4785-4EF6-B9CD-48B1CDDD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131FA-F66E-4415-8105-44517FD1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F4AC-8587-4F02-B71B-E5003178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1906-988D-4632-AD29-C14965F24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A2EC8-4E65-4C1B-A42B-8508B707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D3FBB-6439-46F6-B309-454D6C1A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F4E3A-17FD-45BD-ACF1-7DFC928AC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78439-B926-4DE4-9467-9030788F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1B24-328C-49DD-9B10-C484E93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5DF9-9D6D-47D9-98F5-CE702DA1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43B3-69C9-4EB5-8616-18ACBA2E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E18D3-B807-4407-A0F2-CA8DFA6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CCB11-B0B8-47A5-B1E0-4C1811F8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C2293-14E4-44E3-982F-739C12DA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794A4-B1CB-4D1B-B94F-2268F99B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1A712-CC63-4CCB-9359-541D506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2691-C5C5-45BC-85B8-D7123A72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C5C2-B0A7-4200-92A8-D1A6FF26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F794-A7FF-4241-9A40-4A5C6303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B5E28-7180-434D-A861-2A717BD0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1611E-D0AC-4268-A7C8-C8623AD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1EB8D-8D6B-4716-AA9A-F9254A1C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1E79-5CF2-4D7D-8C8B-903764EF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84BC-378F-4374-9C6A-A3D03E6E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EC8FF-1934-4F46-81B7-632CB81DC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C18AD-67E9-44A6-BD74-C8B834F2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25A8-E2A3-462A-A905-634DFE99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D9E5A-536A-4D6A-BAB7-04AD4402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6417-841A-4ACA-970B-83335FC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8210-30AC-46C3-90B8-A2D7294E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21C5-E10A-492B-952A-F355D508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0973-B95D-4B18-8BA3-61BF91C61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8254-DACD-4355-A5C3-48C0A466715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D4D1-41ED-4819-A34F-4CFBAD7A1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1636-02F9-4718-966A-ABAD91E02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F860-AAB2-4AB0-BF96-000AAB0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D2090-BA30-491C-A45C-055FC2CD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Mentoring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721FE-1D35-4D41-A01C-BB64B5A8C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Oscar Silva Larios</a:t>
            </a:r>
          </a:p>
        </p:txBody>
      </p:sp>
    </p:spTree>
    <p:extLst>
      <p:ext uri="{BB962C8B-B14F-4D97-AF65-F5344CB8AC3E}">
        <p14:creationId xmlns:p14="http://schemas.microsoft.com/office/powerpoint/2010/main" val="17647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0AF8B-16B8-450F-BDC7-E3ED3C78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Courses taken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638F6-F97B-4810-533C-31F5019C0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5950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1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CB23B-AE7D-47C2-B4A5-DC63084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Python script for getting CENACE’s (National Energy Control Center) data</a:t>
            </a:r>
            <a:r>
              <a:rPr lang="en-US" sz="2000"/>
              <a:t> from its Web service based on REST architecture API and store it in a normalized SQL database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9641DA-6A35-4DF7-ABB7-5918BD94A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171631"/>
            <a:ext cx="5586942" cy="293314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78F2D9-6EF1-42B6-8964-E1CBB92F8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577087"/>
            <a:ext cx="5586942" cy="2933145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C12CDB-83A6-40EE-B7D4-70A77F6B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577087"/>
            <a:ext cx="5586942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CB23B-AE7D-47C2-B4A5-DC63084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1" dirty="0"/>
              <a:t>Import the database to Power BI</a:t>
            </a:r>
            <a:r>
              <a:rPr lang="en-US" sz="2300" dirty="0"/>
              <a:t> in order to generate reports that show the Local Marginal Prices in the geography and by hour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1BBBFEF4-AE44-4E3D-80B8-D7C60D63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31" y="95044"/>
            <a:ext cx="5101354" cy="3086319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Chart&#10;&#10;Description automatically generated">
            <a:extLst>
              <a:ext uri="{FF2B5EF4-FFF2-40B4-BE49-F238E27FC236}">
                <a16:creationId xmlns:a16="http://schemas.microsoft.com/office/drawing/2014/main" id="{3A1D6AA2-24C4-48EA-8632-F93BEBFF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35" y="3328554"/>
            <a:ext cx="4346680" cy="3455611"/>
          </a:xfrm>
          <a:prstGeom prst="rect">
            <a:avLst/>
          </a:prstGeom>
        </p:spPr>
      </p:pic>
      <p:pic>
        <p:nvPicPr>
          <p:cNvPr id="43" name="Picture 42" descr="Chart, scatter chart&#10;&#10;Description automatically generated">
            <a:extLst>
              <a:ext uri="{FF2B5EF4-FFF2-40B4-BE49-F238E27FC236}">
                <a16:creationId xmlns:a16="http://schemas.microsoft.com/office/drawing/2014/main" id="{005A6913-2912-43C5-90B7-91AAE8C6A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31" y="3431469"/>
            <a:ext cx="5101354" cy="33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C9783-573C-4CB2-BF0D-98C37CAA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2519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Tkinter desktop application (GUI)</a:t>
            </a:r>
            <a:r>
              <a:rPr lang="en-US" sz="3600">
                <a:solidFill>
                  <a:schemeClr val="bg1"/>
                </a:solidFill>
              </a:rPr>
              <a:t> to parse a Lotus 1-2-3 spreadsheet into a Microsoft Excel Worksheet given the desired files and output directory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613CBB9A-15ED-4BF2-A879-DEFE15C51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3" b="6897"/>
          <a:stretch/>
        </p:blipFill>
        <p:spPr>
          <a:xfrm>
            <a:off x="89497" y="1258886"/>
            <a:ext cx="3851816" cy="2215063"/>
          </a:xfrm>
          <a:prstGeom prst="rect">
            <a:avLst/>
          </a:prstGeom>
        </p:spPr>
      </p:pic>
      <p:pic>
        <p:nvPicPr>
          <p:cNvPr id="20" name="Picture 1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D7B7AF1-107B-44C1-8DE1-8C6A0854C2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4" b="-524"/>
          <a:stretch/>
        </p:blipFill>
        <p:spPr>
          <a:xfrm>
            <a:off x="9004297" y="1261369"/>
            <a:ext cx="2154366" cy="2677757"/>
          </a:xfrm>
          <a:prstGeom prst="rect">
            <a:avLst/>
          </a:prstGeom>
        </p:spPr>
      </p:pic>
      <p:cxnSp>
        <p:nvCxnSpPr>
          <p:cNvPr id="46" name="Straight Connector 4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2C60748-1A75-4A0F-8881-D6F172DEE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9" y="548384"/>
            <a:ext cx="2742469" cy="34825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1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6996-F23E-441D-A9CC-0F9482C1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1D03-1F8E-4DA4-923A-29F391B5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script for getting CENACE’s (National Energy Control Center)  data</a:t>
            </a:r>
            <a:r>
              <a:rPr lang="en-US" dirty="0"/>
              <a:t> from its Web service based on REST architecture API and store it in a normalized SQL database</a:t>
            </a:r>
          </a:p>
          <a:p>
            <a:r>
              <a:rPr lang="en-US" b="1" dirty="0"/>
              <a:t>Import the database to Power BI</a:t>
            </a:r>
            <a:r>
              <a:rPr lang="en-US" dirty="0"/>
              <a:t> in order to generate reports that show the Local Marginal Prices in the geography, by hour, date etc.</a:t>
            </a:r>
          </a:p>
          <a:p>
            <a:r>
              <a:rPr lang="en-US" b="1" dirty="0" err="1"/>
              <a:t>Tkinter</a:t>
            </a:r>
            <a:r>
              <a:rPr lang="en-US" b="1" dirty="0"/>
              <a:t> desktop application (GUI)</a:t>
            </a:r>
            <a:r>
              <a:rPr lang="en-US" dirty="0"/>
              <a:t> to parse a Lotus 1-2-3 spreadsheet into a Microsoft Excel Worksheet given the desired files and output directory</a:t>
            </a:r>
          </a:p>
        </p:txBody>
      </p:sp>
    </p:spTree>
    <p:extLst>
      <p:ext uri="{BB962C8B-B14F-4D97-AF65-F5344CB8AC3E}">
        <p14:creationId xmlns:p14="http://schemas.microsoft.com/office/powerpoint/2010/main" val="224316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F94E08DE62574D8315C441542A5433" ma:contentTypeVersion="9" ma:contentTypeDescription="Create a new document." ma:contentTypeScope="" ma:versionID="e3ab575b765a7bf6c716f52b10a5aa32">
  <xsd:schema xmlns:xsd="http://www.w3.org/2001/XMLSchema" xmlns:xs="http://www.w3.org/2001/XMLSchema" xmlns:p="http://schemas.microsoft.com/office/2006/metadata/properties" xmlns:ns3="7440ba5c-ef8b-4341-96f3-b4514ac32640" xmlns:ns4="18637e45-7df8-4cd3-8be1-0186eb9a66d5" targetNamespace="http://schemas.microsoft.com/office/2006/metadata/properties" ma:root="true" ma:fieldsID="d2956df92546b80f92f983478cb18083" ns3:_="" ns4:_="">
    <xsd:import namespace="7440ba5c-ef8b-4341-96f3-b4514ac32640"/>
    <xsd:import namespace="18637e45-7df8-4cd3-8be1-0186eb9a66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0ba5c-ef8b-4341-96f3-b4514ac3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37e45-7df8-4cd3-8be1-0186eb9a66d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14193B-6A7C-4400-A21E-25232CBF1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F6686C-AC20-4719-8B91-B71436F1F5DB}">
  <ds:schemaRefs>
    <ds:schemaRef ds:uri="18637e45-7df8-4cd3-8be1-0186eb9a66d5"/>
    <ds:schemaRef ds:uri="7440ba5c-ef8b-4341-96f3-b4514ac326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BD7CA1-BB3B-4589-A3EC-C41CAE8492B7}">
  <ds:schemaRefs>
    <ds:schemaRef ds:uri="18637e45-7df8-4cd3-8be1-0186eb9a66d5"/>
    <ds:schemaRef ds:uri="7440ba5c-ef8b-4341-96f3-b4514ac326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571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Mentoring progress</vt:lpstr>
      <vt:lpstr>Courses taken</vt:lpstr>
      <vt:lpstr>Python script for getting CENACE’s (National Energy Control Center) data from its Web service based on REST architecture API and store it in a normalized SQL database</vt:lpstr>
      <vt:lpstr>Import the database to Power BI in order to generate reports that show the Local Marginal Prices in the geography and by hour</vt:lpstr>
      <vt:lpstr>Tkinter desktop application (GUI) to parse a Lotus 1-2-3 spreadsheet into a Microsoft Excel Worksheet given the desired files and output directory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 progress</dc:title>
  <dc:creator>Oscar Silva Larios</dc:creator>
  <cp:lastModifiedBy>Oscar Silva Larios</cp:lastModifiedBy>
  <cp:revision>200</cp:revision>
  <dcterms:created xsi:type="dcterms:W3CDTF">2022-11-28T17:19:56Z</dcterms:created>
  <dcterms:modified xsi:type="dcterms:W3CDTF">2022-12-02T16:01:06Z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2022-11-28T19:37:20Z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c173b316-420c-46dd-81c6-c48606ccbb9c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0x0101005DF94E08DE62574D8315C441542A5433</vt:lpwstr>
  </property>
</Properties>
</file>