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69" r:id="rId2"/>
    <p:sldId id="257" r:id="rId3"/>
    <p:sldId id="258" r:id="rId4"/>
    <p:sldId id="270" r:id="rId5"/>
    <p:sldId id="271" r:id="rId6"/>
    <p:sldId id="272" r:id="rId7"/>
    <p:sldId id="273" r:id="rId8"/>
    <p:sldId id="280" r:id="rId9"/>
    <p:sldId id="277" r:id="rId10"/>
    <p:sldId id="278" r:id="rId11"/>
    <p:sldId id="275" r:id="rId12"/>
    <p:sldId id="279" r:id="rId13"/>
    <p:sldId id="276" r:id="rId14"/>
    <p:sldId id="281" r:id="rId15"/>
    <p:sldId id="285" r:id="rId16"/>
    <p:sldId id="282" r:id="rId17"/>
    <p:sldId id="259" r:id="rId18"/>
    <p:sldId id="265" r:id="rId19"/>
    <p:sldId id="266" r:id="rId20"/>
    <p:sldId id="274" r:id="rId21"/>
    <p:sldId id="267" r:id="rId22"/>
    <p:sldId id="284" r:id="rId23"/>
    <p:sldId id="286"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1FB3E3-99FE-F443-B601-91742E2D18CA}" type="datetime1">
              <a:rPr lang="en-IN" smtClean="0"/>
              <a:t>05-11-2024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D906D08-AF6E-5841-9071-84BF2F8CFAF7}" type="slidenum">
              <a:rPr lang="en-US" smtClean="0"/>
              <a:t>‹#›</a:t>
            </a:fld>
            <a:endParaRPr lang="en-US"/>
          </a:p>
        </p:txBody>
      </p:sp>
    </p:spTree>
    <p:extLst>
      <p:ext uri="{BB962C8B-B14F-4D97-AF65-F5344CB8AC3E}">
        <p14:creationId xmlns:p14="http://schemas.microsoft.com/office/powerpoint/2010/main" val="2696561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68D9-A7DD-A348-883A-DC9F0178A735}" type="datetime1">
              <a:rPr lang="en-IN" smtClean="0"/>
              <a:t>05-11-2024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0722C2-0562-0342-98BB-D12C38E09D5A}" type="slidenum">
              <a:rPr lang="en-US" smtClean="0"/>
              <a:t>‹#›</a:t>
            </a:fld>
            <a:endParaRPr lang="en-US"/>
          </a:p>
        </p:txBody>
      </p:sp>
    </p:spTree>
    <p:extLst>
      <p:ext uri="{BB962C8B-B14F-4D97-AF65-F5344CB8AC3E}">
        <p14:creationId xmlns:p14="http://schemas.microsoft.com/office/powerpoint/2010/main" val="15826830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0722C2-0562-0342-98BB-D12C38E09D5A}" type="slidenum">
              <a:rPr lang="en-US" smtClean="0"/>
              <a:t>1</a:t>
            </a:fld>
            <a:endParaRPr lang="en-US"/>
          </a:p>
        </p:txBody>
      </p:sp>
    </p:spTree>
    <p:extLst>
      <p:ext uri="{BB962C8B-B14F-4D97-AF65-F5344CB8AC3E}">
        <p14:creationId xmlns:p14="http://schemas.microsoft.com/office/powerpoint/2010/main" val="2670133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F268E-24C2-8CE1-9CEF-CFA630F3F8CF}"/>
              </a:ext>
            </a:extLst>
          </p:cNvPr>
          <p:cNvSpPr>
            <a:spLocks noGrp="1"/>
          </p:cNvSpPr>
          <p:nvPr>
            <p:ph type="ctrTitle" hasCustomPrompt="1"/>
          </p:nvPr>
        </p:nvSpPr>
        <p:spPr>
          <a:xfrm>
            <a:off x="1524000" y="1122363"/>
            <a:ext cx="9144000" cy="2387600"/>
          </a:xfrm>
        </p:spPr>
        <p:txBody>
          <a:bodyPr anchor="b"/>
          <a:lstStyle>
            <a:lvl1pPr algn="ctr">
              <a:defRPr sz="6000"/>
            </a:lvl1p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An Analysis of Breast Cancer</a:t>
            </a:r>
            <a:br>
              <a:rPr lang="en-US" dirty="0">
                <a:effectLst/>
              </a:rPr>
            </a:br>
            <a:r>
              <a:rPr lang="en-US" sz="1800" b="0" i="0" u="none" strike="noStrike" dirty="0">
                <a:solidFill>
                  <a:srgbClr val="000000"/>
                </a:solidFill>
                <a:effectLst/>
                <a:latin typeface="Arial" panose="020B0604020202020204" pitchFamily="34" charset="0"/>
              </a:rPr>
              <a:t>using AI/ML techniques</a:t>
            </a:r>
            <a:endParaRPr lang="en-US" dirty="0">
              <a:effectLst/>
            </a:endParaRPr>
          </a:p>
        </p:txBody>
      </p:sp>
      <p:sp>
        <p:nvSpPr>
          <p:cNvPr id="3" name="Subtitle 2">
            <a:extLst>
              <a:ext uri="{FF2B5EF4-FFF2-40B4-BE49-F238E27FC236}">
                <a16:creationId xmlns:a16="http://schemas.microsoft.com/office/drawing/2014/main" id="{725CB28F-CD0E-7F06-F8D7-E5BAFA355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42AE4A-EF43-48AC-6E62-5B9DEA047FF7}"/>
              </a:ext>
            </a:extLst>
          </p:cNvPr>
          <p:cNvSpPr>
            <a:spLocks noGrp="1"/>
          </p:cNvSpPr>
          <p:nvPr>
            <p:ph type="dt" sz="half" idx="10"/>
          </p:nvPr>
        </p:nvSpPr>
        <p:spPr/>
        <p:txBody>
          <a:bodyPr/>
          <a:lstStyle/>
          <a:p>
            <a:fld id="{A2BA7A9B-5C5B-449A-A044-6C94DD18081B}" type="datetime1">
              <a:rPr lang="en-IN" smtClean="0"/>
              <a:t>05-11-2024</a:t>
            </a:fld>
            <a:endParaRPr lang="en-IN"/>
          </a:p>
        </p:txBody>
      </p:sp>
      <p:sp>
        <p:nvSpPr>
          <p:cNvPr id="5" name="Footer Placeholder 4">
            <a:extLst>
              <a:ext uri="{FF2B5EF4-FFF2-40B4-BE49-F238E27FC236}">
                <a16:creationId xmlns:a16="http://schemas.microsoft.com/office/drawing/2014/main" id="{5661A9BA-DD9F-9E23-1C62-300A5550F6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2FE11-07A0-D9DA-2887-2CA247D724E9}"/>
              </a:ext>
            </a:extLst>
          </p:cNvPr>
          <p:cNvSpPr>
            <a:spLocks noGrp="1"/>
          </p:cNvSpPr>
          <p:nvPr>
            <p:ph type="sldNum" sz="quarter" idx="12"/>
          </p:nvPr>
        </p:nvSpPr>
        <p:spPr/>
        <p:txBody>
          <a:bodyPr/>
          <a:lstStyle/>
          <a:p>
            <a:fld id="{3027D6CC-B9F5-4B7A-BDF4-6B3BDD28CFBB}" type="slidenum">
              <a:rPr lang="en-IN" smtClean="0"/>
              <a:t>‹#›</a:t>
            </a:fld>
            <a:endParaRPr lang="en-IN"/>
          </a:p>
        </p:txBody>
      </p:sp>
      <p:grpSp>
        <p:nvGrpSpPr>
          <p:cNvPr id="9" name="Group 8">
            <a:extLst>
              <a:ext uri="{FF2B5EF4-FFF2-40B4-BE49-F238E27FC236}">
                <a16:creationId xmlns:a16="http://schemas.microsoft.com/office/drawing/2014/main" id="{FE024C9C-1E6F-4C1E-D419-FE767353547D}"/>
              </a:ext>
            </a:extLst>
          </p:cNvPr>
          <p:cNvGrpSpPr/>
          <p:nvPr userDrawn="1"/>
        </p:nvGrpSpPr>
        <p:grpSpPr>
          <a:xfrm>
            <a:off x="0" y="0"/>
            <a:ext cx="12192000" cy="6855980"/>
            <a:chOff x="0" y="0"/>
            <a:chExt cx="12192000" cy="6855980"/>
          </a:xfrm>
        </p:grpSpPr>
        <p:sp>
          <p:nvSpPr>
            <p:cNvPr id="7" name="Rectangle 6">
              <a:extLst>
                <a:ext uri="{FF2B5EF4-FFF2-40B4-BE49-F238E27FC236}">
                  <a16:creationId xmlns:a16="http://schemas.microsoft.com/office/drawing/2014/main" id="{89EDBCA1-4560-C1F2-F4D8-2ECEB50001E6}"/>
                </a:ext>
              </a:extLst>
            </p:cNvPr>
            <p:cNvSpPr/>
            <p:nvPr userDrawn="1"/>
          </p:nvSpPr>
          <p:spPr>
            <a:xfrm>
              <a:off x="0" y="0"/>
              <a:ext cx="121920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4B2B98C-1023-779D-EB7A-5E0572511BB7}"/>
                </a:ext>
              </a:extLst>
            </p:cNvPr>
            <p:cNvSpPr/>
            <p:nvPr userDrawn="1"/>
          </p:nvSpPr>
          <p:spPr>
            <a:xfrm>
              <a:off x="0" y="6490855"/>
              <a:ext cx="121920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080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99DA-8E4C-A2D2-4EC2-CB805FF093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A4656-9160-E09B-C401-4FCC940475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ABDFF0-FAFD-9094-BB03-04047A2D2D0C}"/>
              </a:ext>
            </a:extLst>
          </p:cNvPr>
          <p:cNvSpPr>
            <a:spLocks noGrp="1"/>
          </p:cNvSpPr>
          <p:nvPr>
            <p:ph type="dt" sz="half" idx="10"/>
          </p:nvPr>
        </p:nvSpPr>
        <p:spPr/>
        <p:txBody>
          <a:bodyPr/>
          <a:lstStyle/>
          <a:p>
            <a:fld id="{9257D921-3920-4008-848B-27CD4C9C7B06}" type="datetime1">
              <a:rPr lang="en-IN" smtClean="0"/>
              <a:t>05-11-2024</a:t>
            </a:fld>
            <a:endParaRPr lang="en-IN"/>
          </a:p>
        </p:txBody>
      </p:sp>
      <p:sp>
        <p:nvSpPr>
          <p:cNvPr id="5" name="Footer Placeholder 4">
            <a:extLst>
              <a:ext uri="{FF2B5EF4-FFF2-40B4-BE49-F238E27FC236}">
                <a16:creationId xmlns:a16="http://schemas.microsoft.com/office/drawing/2014/main" id="{2AA12275-2310-6616-8749-52A333387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69498-0A22-2FA9-1394-6555B9C202E3}"/>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70434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2DBF2-BC0C-E0CB-85D3-FA20B3EE7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50686F-7BF1-7D8D-A13E-242A1116A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AA86E9-AFE1-510E-0188-0CEDAC3C1480}"/>
              </a:ext>
            </a:extLst>
          </p:cNvPr>
          <p:cNvSpPr>
            <a:spLocks noGrp="1"/>
          </p:cNvSpPr>
          <p:nvPr>
            <p:ph type="dt" sz="half" idx="10"/>
          </p:nvPr>
        </p:nvSpPr>
        <p:spPr/>
        <p:txBody>
          <a:bodyPr/>
          <a:lstStyle/>
          <a:p>
            <a:fld id="{5D24A831-2053-45F3-A20C-4A29E4F75B1A}" type="datetime1">
              <a:rPr lang="en-IN" smtClean="0"/>
              <a:t>05-11-2024</a:t>
            </a:fld>
            <a:endParaRPr lang="en-IN"/>
          </a:p>
        </p:txBody>
      </p:sp>
      <p:sp>
        <p:nvSpPr>
          <p:cNvPr id="5" name="Footer Placeholder 4">
            <a:extLst>
              <a:ext uri="{FF2B5EF4-FFF2-40B4-BE49-F238E27FC236}">
                <a16:creationId xmlns:a16="http://schemas.microsoft.com/office/drawing/2014/main" id="{1CCB6E79-E7F4-5658-4D65-9AF1FBD52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B045DE-5F2A-17E6-B14B-65D7D70C515D}"/>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1521261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D878-27AB-F5A4-F295-EA15A869F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D67B26-7008-A883-5E79-2DA2B0F31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7AE661-88F1-3D9E-3E67-5D92E937174D}"/>
              </a:ext>
            </a:extLst>
          </p:cNvPr>
          <p:cNvSpPr>
            <a:spLocks noGrp="1"/>
          </p:cNvSpPr>
          <p:nvPr>
            <p:ph type="dt" sz="half" idx="10"/>
          </p:nvPr>
        </p:nvSpPr>
        <p:spPr/>
        <p:txBody>
          <a:bodyPr/>
          <a:lstStyle/>
          <a:p>
            <a:fld id="{6D1A5FA2-87E9-48B0-9FE8-24AD8B0CFEDA}" type="datetime1">
              <a:rPr lang="en-IN" smtClean="0"/>
              <a:t>05-11-2024</a:t>
            </a:fld>
            <a:endParaRPr lang="en-IN"/>
          </a:p>
        </p:txBody>
      </p:sp>
      <p:sp>
        <p:nvSpPr>
          <p:cNvPr id="5" name="Footer Placeholder 4">
            <a:extLst>
              <a:ext uri="{FF2B5EF4-FFF2-40B4-BE49-F238E27FC236}">
                <a16:creationId xmlns:a16="http://schemas.microsoft.com/office/drawing/2014/main" id="{E2372700-A040-B16D-A154-92A821F172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13EA7B-19A4-1D74-792C-D009F94D28E6}"/>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2088135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13F1-D8AD-FB07-FC29-F6A02A0D9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3E9067-28EB-5320-D348-F3CB257A7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00C92B-7BBD-2401-BFBB-18086C895E07}"/>
              </a:ext>
            </a:extLst>
          </p:cNvPr>
          <p:cNvSpPr>
            <a:spLocks noGrp="1"/>
          </p:cNvSpPr>
          <p:nvPr>
            <p:ph type="dt" sz="half" idx="10"/>
          </p:nvPr>
        </p:nvSpPr>
        <p:spPr/>
        <p:txBody>
          <a:bodyPr/>
          <a:lstStyle/>
          <a:p>
            <a:fld id="{EA20CE0E-0354-4AF1-B238-FDCCB000699F}" type="datetime1">
              <a:rPr lang="en-IN" smtClean="0"/>
              <a:t>05-11-2024</a:t>
            </a:fld>
            <a:endParaRPr lang="en-IN"/>
          </a:p>
        </p:txBody>
      </p:sp>
      <p:sp>
        <p:nvSpPr>
          <p:cNvPr id="5" name="Footer Placeholder 4">
            <a:extLst>
              <a:ext uri="{FF2B5EF4-FFF2-40B4-BE49-F238E27FC236}">
                <a16:creationId xmlns:a16="http://schemas.microsoft.com/office/drawing/2014/main" id="{25A4CE78-9CA0-BC35-7B31-457F28497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E2DA2-48B3-E928-AFEF-187917B1A135}"/>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1393400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39AA-4146-1FA4-8F82-474A5D4814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4487FF-38EC-5766-892D-8CCDBE620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588460-A21C-E8A4-6648-48AA2D7D8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79E022-8301-9585-5F7A-2F69F951590A}"/>
              </a:ext>
            </a:extLst>
          </p:cNvPr>
          <p:cNvSpPr>
            <a:spLocks noGrp="1"/>
          </p:cNvSpPr>
          <p:nvPr>
            <p:ph type="dt" sz="half" idx="10"/>
          </p:nvPr>
        </p:nvSpPr>
        <p:spPr/>
        <p:txBody>
          <a:bodyPr/>
          <a:lstStyle/>
          <a:p>
            <a:fld id="{A46AA4F4-7416-4F8D-8758-2974AE9919CE}" type="datetime1">
              <a:rPr lang="en-IN" smtClean="0"/>
              <a:t>05-11-2024</a:t>
            </a:fld>
            <a:endParaRPr lang="en-IN"/>
          </a:p>
        </p:txBody>
      </p:sp>
      <p:sp>
        <p:nvSpPr>
          <p:cNvPr id="6" name="Footer Placeholder 5">
            <a:extLst>
              <a:ext uri="{FF2B5EF4-FFF2-40B4-BE49-F238E27FC236}">
                <a16:creationId xmlns:a16="http://schemas.microsoft.com/office/drawing/2014/main" id="{D468E771-3178-43F0-9B40-EE4CEA33F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ED3FD1-F453-75C6-01D7-EC170694B708}"/>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609296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6C3DA-2C97-0A87-A54F-D8351D6D13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B0D26F-1FEB-8F2B-08F3-583AED28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301128-96A7-F71B-9BBA-3C9CA3FAA8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9E47B2-8889-F780-35E7-54AF1B2D1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4E7AA0-6953-3AB9-1C09-DA500B6963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BC1752-1D62-B4EE-A70E-839E5B0CC6EC}"/>
              </a:ext>
            </a:extLst>
          </p:cNvPr>
          <p:cNvSpPr>
            <a:spLocks noGrp="1"/>
          </p:cNvSpPr>
          <p:nvPr>
            <p:ph type="dt" sz="half" idx="10"/>
          </p:nvPr>
        </p:nvSpPr>
        <p:spPr/>
        <p:txBody>
          <a:bodyPr/>
          <a:lstStyle/>
          <a:p>
            <a:fld id="{00C84D6D-0223-4206-A266-7C75EE987EFA}" type="datetime1">
              <a:rPr lang="en-IN" smtClean="0"/>
              <a:t>05-11-2024</a:t>
            </a:fld>
            <a:endParaRPr lang="en-IN"/>
          </a:p>
        </p:txBody>
      </p:sp>
      <p:sp>
        <p:nvSpPr>
          <p:cNvPr id="8" name="Footer Placeholder 7">
            <a:extLst>
              <a:ext uri="{FF2B5EF4-FFF2-40B4-BE49-F238E27FC236}">
                <a16:creationId xmlns:a16="http://schemas.microsoft.com/office/drawing/2014/main" id="{BB6CA2BE-568C-F053-E418-418ACA6EFF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449FB5-A339-36A8-C2D2-6A0FEFA9C93C}"/>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1422100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1EC4-DE68-79D5-5958-D00C364292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6B72C3-9C84-4E28-3D75-50E713ABCFCF}"/>
              </a:ext>
            </a:extLst>
          </p:cNvPr>
          <p:cNvSpPr>
            <a:spLocks noGrp="1"/>
          </p:cNvSpPr>
          <p:nvPr>
            <p:ph type="dt" sz="half" idx="10"/>
          </p:nvPr>
        </p:nvSpPr>
        <p:spPr/>
        <p:txBody>
          <a:bodyPr/>
          <a:lstStyle/>
          <a:p>
            <a:fld id="{5C51542A-63E4-45ED-ABDD-1E5DCFE73B4C}" type="datetime1">
              <a:rPr lang="en-IN" smtClean="0"/>
              <a:t>05-11-2024</a:t>
            </a:fld>
            <a:endParaRPr lang="en-IN"/>
          </a:p>
        </p:txBody>
      </p:sp>
      <p:sp>
        <p:nvSpPr>
          <p:cNvPr id="4" name="Footer Placeholder 3">
            <a:extLst>
              <a:ext uri="{FF2B5EF4-FFF2-40B4-BE49-F238E27FC236}">
                <a16:creationId xmlns:a16="http://schemas.microsoft.com/office/drawing/2014/main" id="{1720B61F-C7B8-2E31-B80A-7AF091BC38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5C5FE7-4E67-2F57-9430-BD751E4E5D76}"/>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202084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55CC7A-8AA8-0863-FB71-F4DC4445650F}"/>
              </a:ext>
            </a:extLst>
          </p:cNvPr>
          <p:cNvSpPr>
            <a:spLocks noGrp="1"/>
          </p:cNvSpPr>
          <p:nvPr>
            <p:ph type="dt" sz="half" idx="10"/>
          </p:nvPr>
        </p:nvSpPr>
        <p:spPr/>
        <p:txBody>
          <a:bodyPr/>
          <a:lstStyle/>
          <a:p>
            <a:fld id="{ADABE1E0-9B76-4645-9209-90BC8938B678}" type="datetime1">
              <a:rPr lang="en-IN" smtClean="0"/>
              <a:t>05-11-2024</a:t>
            </a:fld>
            <a:endParaRPr lang="en-IN"/>
          </a:p>
        </p:txBody>
      </p:sp>
      <p:sp>
        <p:nvSpPr>
          <p:cNvPr id="3" name="Footer Placeholder 2">
            <a:extLst>
              <a:ext uri="{FF2B5EF4-FFF2-40B4-BE49-F238E27FC236}">
                <a16:creationId xmlns:a16="http://schemas.microsoft.com/office/drawing/2014/main" id="{EB1B0241-50B4-7D12-EF5C-2BD740E26A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2D7F2-DB1D-F340-2B09-30F96657F188}"/>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3284429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C469-4835-557D-B7F2-19913C842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F07070-78D3-69D4-D404-F8A5067E1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108BE1-4224-0601-3D80-9DFEAE954A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7D223-500D-7AB6-809E-4D45BA3091C9}"/>
              </a:ext>
            </a:extLst>
          </p:cNvPr>
          <p:cNvSpPr>
            <a:spLocks noGrp="1"/>
          </p:cNvSpPr>
          <p:nvPr>
            <p:ph type="dt" sz="half" idx="10"/>
          </p:nvPr>
        </p:nvSpPr>
        <p:spPr/>
        <p:txBody>
          <a:bodyPr/>
          <a:lstStyle/>
          <a:p>
            <a:fld id="{148AFEC5-D866-46B5-BD45-3FAA8BC401D1}" type="datetime1">
              <a:rPr lang="en-IN" smtClean="0"/>
              <a:t>05-11-2024</a:t>
            </a:fld>
            <a:endParaRPr lang="en-IN"/>
          </a:p>
        </p:txBody>
      </p:sp>
      <p:sp>
        <p:nvSpPr>
          <p:cNvPr id="6" name="Footer Placeholder 5">
            <a:extLst>
              <a:ext uri="{FF2B5EF4-FFF2-40B4-BE49-F238E27FC236}">
                <a16:creationId xmlns:a16="http://schemas.microsoft.com/office/drawing/2014/main" id="{2860A9A7-6808-A818-A8F4-676E70EAA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7A3144-CCAF-C2E8-F6B0-9955C34D9A10}"/>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2693543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F46D-F43E-1C47-2BE3-C925E56BB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E1194F-7E0E-7A04-3319-115A88C00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CC652D-3567-989E-1C16-347184D91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50732-DA92-39C6-9C6D-700E9335FFF4}"/>
              </a:ext>
            </a:extLst>
          </p:cNvPr>
          <p:cNvSpPr>
            <a:spLocks noGrp="1"/>
          </p:cNvSpPr>
          <p:nvPr>
            <p:ph type="dt" sz="half" idx="10"/>
          </p:nvPr>
        </p:nvSpPr>
        <p:spPr/>
        <p:txBody>
          <a:bodyPr/>
          <a:lstStyle/>
          <a:p>
            <a:fld id="{B657C273-269D-45FA-A87C-6A33D109F774}" type="datetime1">
              <a:rPr lang="en-IN" smtClean="0"/>
              <a:t>05-11-2024</a:t>
            </a:fld>
            <a:endParaRPr lang="en-IN"/>
          </a:p>
        </p:txBody>
      </p:sp>
      <p:sp>
        <p:nvSpPr>
          <p:cNvPr id="6" name="Footer Placeholder 5">
            <a:extLst>
              <a:ext uri="{FF2B5EF4-FFF2-40B4-BE49-F238E27FC236}">
                <a16:creationId xmlns:a16="http://schemas.microsoft.com/office/drawing/2014/main" id="{F6BFE900-45B6-07C2-AA75-8B21C5DC8A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0355CA-450B-AD04-162B-F16DCCCD0564}"/>
              </a:ext>
            </a:extLst>
          </p:cNvPr>
          <p:cNvSpPr>
            <a:spLocks noGrp="1"/>
          </p:cNvSpPr>
          <p:nvPr>
            <p:ph type="sldNum" sz="quarter" idx="12"/>
          </p:nvPr>
        </p:nvSpPr>
        <p:spPr/>
        <p:txBody>
          <a:bodyPr/>
          <a:lstStyle/>
          <a:p>
            <a:fld id="{3027D6CC-B9F5-4B7A-BDF4-6B3BDD28CFBB}" type="slidenum">
              <a:rPr lang="en-IN" smtClean="0"/>
              <a:t>‹#›</a:t>
            </a:fld>
            <a:endParaRPr lang="en-IN"/>
          </a:p>
        </p:txBody>
      </p:sp>
    </p:spTree>
    <p:extLst>
      <p:ext uri="{BB962C8B-B14F-4D97-AF65-F5344CB8AC3E}">
        <p14:creationId xmlns:p14="http://schemas.microsoft.com/office/powerpoint/2010/main" val="136980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0D1525-739E-24A6-41F4-150CF2193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A309DD-CD7E-B352-4468-D303DD172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E98360-E619-7CB3-F43C-029F8211C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E5A5EE-FD6E-473A-91C5-CE51751A97D2}" type="datetime1">
              <a:rPr lang="en-IN" smtClean="0"/>
              <a:t>05-11-2024</a:t>
            </a:fld>
            <a:endParaRPr lang="en-IN"/>
          </a:p>
        </p:txBody>
      </p:sp>
      <p:sp>
        <p:nvSpPr>
          <p:cNvPr id="5" name="Footer Placeholder 4">
            <a:extLst>
              <a:ext uri="{FF2B5EF4-FFF2-40B4-BE49-F238E27FC236}">
                <a16:creationId xmlns:a16="http://schemas.microsoft.com/office/drawing/2014/main" id="{5F6C575B-1962-3F35-7F82-8220E1EB50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4FC09A8-5157-3CE4-AE6B-2D8F2DC7A3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27D6CC-B9F5-4B7A-BDF4-6B3BDD28CFBB}" type="slidenum">
              <a:rPr lang="en-IN" smtClean="0"/>
              <a:t>‹#›</a:t>
            </a:fld>
            <a:endParaRPr lang="en-IN"/>
          </a:p>
        </p:txBody>
      </p:sp>
      <p:grpSp>
        <p:nvGrpSpPr>
          <p:cNvPr id="7" name="Group 6">
            <a:extLst>
              <a:ext uri="{FF2B5EF4-FFF2-40B4-BE49-F238E27FC236}">
                <a16:creationId xmlns:a16="http://schemas.microsoft.com/office/drawing/2014/main" id="{003E800A-C6BF-7337-5080-EBB2935F813F}"/>
              </a:ext>
            </a:extLst>
          </p:cNvPr>
          <p:cNvGrpSpPr/>
          <p:nvPr userDrawn="1"/>
        </p:nvGrpSpPr>
        <p:grpSpPr>
          <a:xfrm>
            <a:off x="0" y="0"/>
            <a:ext cx="12192000" cy="6855980"/>
            <a:chOff x="0" y="0"/>
            <a:chExt cx="12192000" cy="6855980"/>
          </a:xfrm>
        </p:grpSpPr>
        <p:sp>
          <p:nvSpPr>
            <p:cNvPr id="8" name="Rectangle 7">
              <a:extLst>
                <a:ext uri="{FF2B5EF4-FFF2-40B4-BE49-F238E27FC236}">
                  <a16:creationId xmlns:a16="http://schemas.microsoft.com/office/drawing/2014/main" id="{79033F30-1381-1CE7-5AB9-8DA4D3722A9E}"/>
                </a:ext>
              </a:extLst>
            </p:cNvPr>
            <p:cNvSpPr/>
            <p:nvPr userDrawn="1"/>
          </p:nvSpPr>
          <p:spPr>
            <a:xfrm>
              <a:off x="0" y="0"/>
              <a:ext cx="121920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09130A9-7109-ABF7-304C-2710BF6B4751}"/>
                </a:ext>
              </a:extLst>
            </p:cNvPr>
            <p:cNvSpPr/>
            <p:nvPr userDrawn="1"/>
          </p:nvSpPr>
          <p:spPr>
            <a:xfrm>
              <a:off x="0" y="6490855"/>
              <a:ext cx="12192000" cy="3651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39804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coursera.org/learn/machine-learning" TargetMode="External"/><Relationship Id="rId3" Type="http://schemas.openxmlformats.org/officeDocument/2006/relationships/hyperlink" Target="http://web.stanford.edu/class/cs221/" TargetMode="External"/><Relationship Id="rId7" Type="http://schemas.openxmlformats.org/officeDocument/2006/relationships/hyperlink" Target="https://www.coursera.org/learn/ai-for-everyone" TargetMode="External"/><Relationship Id="rId2" Type="http://schemas.openxmlformats.org/officeDocument/2006/relationships/hyperlink" Target="https://www.elementsofai.com/" TargetMode="External"/><Relationship Id="rId1" Type="http://schemas.openxmlformats.org/officeDocument/2006/relationships/slideLayout" Target="../slideLayouts/slideLayout2.xml"/><Relationship Id="rId6" Type="http://schemas.openxmlformats.org/officeDocument/2006/relationships/hyperlink" Target="https://cs50.harvard.edu/ai/2020/" TargetMode="External"/><Relationship Id="rId5" Type="http://schemas.openxmlformats.org/officeDocument/2006/relationships/hyperlink" Target="https://course.fast.ai/" TargetMode="External"/><Relationship Id="rId4" Type="http://schemas.openxmlformats.org/officeDocument/2006/relationships/hyperlink" Target="https://www.coursera.org/learn/introduction-tensorflow" TargetMode="External"/><Relationship Id="rId9" Type="http://schemas.openxmlformats.org/officeDocument/2006/relationships/hyperlink" Target="https://www.youtube.com/watch?v=7eh4d6sabA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5" name="Picture 4"/>
          <p:cNvPicPr>
            <a:picLocks noChangeAspect="1"/>
          </p:cNvPicPr>
          <p:nvPr/>
        </p:nvPicPr>
        <p:blipFill>
          <a:blip r:embed="rId3"/>
          <a:stretch>
            <a:fillRect/>
          </a:stretch>
        </p:blipFill>
        <p:spPr>
          <a:xfrm>
            <a:off x="0" y="374574"/>
            <a:ext cx="2848581" cy="816166"/>
          </a:xfrm>
          <a:prstGeom prst="rect">
            <a:avLst/>
          </a:prstGeom>
        </p:spPr>
      </p:pic>
      <p:sp>
        <p:nvSpPr>
          <p:cNvPr id="6" name="Content Placeholder 5"/>
          <p:cNvSpPr>
            <a:spLocks noGrp="1"/>
          </p:cNvSpPr>
          <p:nvPr>
            <p:ph idx="1"/>
          </p:nvPr>
        </p:nvSpPr>
        <p:spPr>
          <a:xfrm>
            <a:off x="854910" y="1859048"/>
            <a:ext cx="10515600" cy="4351338"/>
          </a:xfrm>
        </p:spPr>
        <p:txBody>
          <a:bodyPr>
            <a:normAutofit lnSpcReduction="10000"/>
          </a:bodyPr>
          <a:lstStyle/>
          <a:p>
            <a:pPr marL="0" indent="0" algn="ctr">
              <a:buNone/>
            </a:pPr>
            <a:r>
              <a:rPr lang="en-US" b="1" dirty="0"/>
              <a:t>ATAL Academy </a:t>
            </a:r>
          </a:p>
          <a:p>
            <a:pPr marL="0" indent="0" algn="ctr">
              <a:buNone/>
            </a:pPr>
            <a:r>
              <a:rPr lang="en-US" b="1" dirty="0"/>
              <a:t>Faculty Development </a:t>
            </a:r>
            <a:r>
              <a:rPr lang="en-US" b="1" dirty="0" err="1"/>
              <a:t>Programme</a:t>
            </a:r>
            <a:r>
              <a:rPr lang="en-US" b="1" dirty="0"/>
              <a:t> </a:t>
            </a:r>
          </a:p>
          <a:p>
            <a:pPr marL="0" indent="0" algn="ctr">
              <a:buNone/>
            </a:pPr>
            <a:r>
              <a:rPr lang="en-US" b="1" dirty="0"/>
              <a:t>on </a:t>
            </a:r>
            <a:endParaRPr lang="en-US" dirty="0"/>
          </a:p>
          <a:p>
            <a:pPr marL="0" indent="0" algn="ctr">
              <a:buNone/>
            </a:pPr>
            <a:r>
              <a:rPr lang="en-US" sz="3600" dirty="0">
                <a:solidFill>
                  <a:srgbClr val="7030A0"/>
                </a:solidFill>
              </a:rPr>
              <a:t>An Analysis of Breast Cancer using </a:t>
            </a:r>
          </a:p>
          <a:p>
            <a:pPr marL="0" indent="0" algn="ctr">
              <a:buNone/>
            </a:pPr>
            <a:r>
              <a:rPr lang="en-US" sz="3600" dirty="0">
                <a:solidFill>
                  <a:srgbClr val="7030A0"/>
                </a:solidFill>
              </a:rPr>
              <a:t>Machine Learning Techniques</a:t>
            </a:r>
          </a:p>
          <a:p>
            <a:pPr marL="0" indent="0" algn="ctr">
              <a:buNone/>
            </a:pPr>
            <a:endParaRPr lang="en-US" sz="2200" dirty="0"/>
          </a:p>
          <a:p>
            <a:pPr marL="0" indent="0" algn="ctr">
              <a:buNone/>
            </a:pPr>
            <a:r>
              <a:rPr lang="en-US" sz="2200" dirty="0"/>
              <a:t>Presented by</a:t>
            </a:r>
          </a:p>
          <a:p>
            <a:pPr marL="0" indent="0" algn="ctr">
              <a:buNone/>
            </a:pPr>
            <a:r>
              <a:rPr lang="en-US" sz="1800" dirty="0"/>
              <a:t>Dr. Prakash M</a:t>
            </a:r>
          </a:p>
          <a:p>
            <a:pPr marL="0" indent="0" algn="ctr">
              <a:buNone/>
            </a:pPr>
            <a:r>
              <a:rPr lang="en-US" sz="1800" dirty="0"/>
              <a:t>Vellore Institute of Technology, Vellore</a:t>
            </a:r>
          </a:p>
          <a:p>
            <a:pPr marL="0" indent="0">
              <a:buNone/>
            </a:pPr>
            <a:r>
              <a:rPr lang="en-US" sz="1800" dirty="0">
                <a:solidFill>
                  <a:srgbClr val="7030A0"/>
                </a:solidFill>
              </a:rPr>
              <a:t>Date: 05-Nov-2024		</a:t>
            </a:r>
          </a:p>
        </p:txBody>
      </p:sp>
      <p:pic>
        <p:nvPicPr>
          <p:cNvPr id="7" name="Picture 6"/>
          <p:cNvPicPr>
            <a:picLocks noChangeAspect="1"/>
          </p:cNvPicPr>
          <p:nvPr/>
        </p:nvPicPr>
        <p:blipFill>
          <a:blip r:embed="rId4"/>
          <a:stretch>
            <a:fillRect/>
          </a:stretch>
        </p:blipFill>
        <p:spPr>
          <a:xfrm>
            <a:off x="10961729" y="365125"/>
            <a:ext cx="1230271" cy="11579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Slide Number Placeholder 3"/>
          <p:cNvSpPr>
            <a:spLocks noGrp="1"/>
          </p:cNvSpPr>
          <p:nvPr>
            <p:ph type="sldNum" sz="quarter" idx="12"/>
          </p:nvPr>
        </p:nvSpPr>
        <p:spPr/>
        <p:txBody>
          <a:bodyPr/>
          <a:lstStyle/>
          <a:p>
            <a:fld id="{3027D6CC-B9F5-4B7A-BDF4-6B3BDD28CFBB}" type="slidenum">
              <a:rPr lang="en-IN" smtClean="0"/>
              <a:t>1</a:t>
            </a:fld>
            <a:endParaRPr lang="en-IN"/>
          </a:p>
        </p:txBody>
      </p:sp>
    </p:spTree>
    <p:extLst>
      <p:ext uri="{BB962C8B-B14F-4D97-AF65-F5344CB8AC3E}">
        <p14:creationId xmlns:p14="http://schemas.microsoft.com/office/powerpoint/2010/main" val="1802588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involved in Machine Learning</a:t>
            </a:r>
          </a:p>
        </p:txBody>
      </p:sp>
      <p:pic>
        <p:nvPicPr>
          <p:cNvPr id="4" name="Content Placeholder 3"/>
          <p:cNvPicPr>
            <a:picLocks noGrp="1" noChangeAspect="1"/>
          </p:cNvPicPr>
          <p:nvPr>
            <p:ph idx="1"/>
          </p:nvPr>
        </p:nvPicPr>
        <p:blipFill>
          <a:blip r:embed="rId2"/>
          <a:srcRect l="-18256" r="-18256"/>
          <a:stretch>
            <a:fillRect/>
          </a:stretch>
        </p:blipFill>
        <p:spPr>
          <a:prstGeom prst="rect">
            <a:avLst/>
          </a:prstGeom>
          <a:ln>
            <a:noFill/>
          </a:ln>
          <a:effectLst>
            <a:outerShdw blurRad="292100" dist="139700" dir="2700000" algn="tl" rotWithShape="0">
              <a:srgbClr val="333333">
                <a:alpha val="65000"/>
              </a:srgbClr>
            </a:outerShdw>
          </a:effectLst>
        </p:spPr>
      </p:pic>
      <p:sp>
        <p:nvSpPr>
          <p:cNvPr id="6" name="Slide Number Placeholder 5"/>
          <p:cNvSpPr>
            <a:spLocks noGrp="1"/>
          </p:cNvSpPr>
          <p:nvPr>
            <p:ph type="sldNum" sz="quarter" idx="12"/>
          </p:nvPr>
        </p:nvSpPr>
        <p:spPr/>
        <p:txBody>
          <a:bodyPr/>
          <a:lstStyle/>
          <a:p>
            <a:fld id="{3027D6CC-B9F5-4B7A-BDF4-6B3BDD28CFBB}" type="slidenum">
              <a:rPr lang="en-IN" smtClean="0"/>
              <a:t>10</a:t>
            </a:fld>
            <a:endParaRPr lang="en-IN"/>
          </a:p>
        </p:txBody>
      </p:sp>
    </p:spTree>
    <p:extLst>
      <p:ext uri="{BB962C8B-B14F-4D97-AF65-F5344CB8AC3E}">
        <p14:creationId xmlns:p14="http://schemas.microsoft.com/office/powerpoint/2010/main" val="320016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6BC0-3CEA-6743-AD3D-D210DDE96BC9}"/>
              </a:ext>
            </a:extLst>
          </p:cNvPr>
          <p:cNvSpPr>
            <a:spLocks noGrp="1"/>
          </p:cNvSpPr>
          <p:nvPr>
            <p:ph type="title"/>
          </p:nvPr>
        </p:nvSpPr>
        <p:spPr/>
        <p:txBody>
          <a:bodyPr>
            <a:normAutofit/>
          </a:bodyPr>
          <a:lstStyle/>
          <a:p>
            <a:r>
              <a:rPr lang="en-IN" sz="3200" b="1" dirty="0">
                <a:solidFill>
                  <a:srgbClr val="002060"/>
                </a:solidFill>
              </a:rPr>
              <a:t>Step1: Databases and Resources</a:t>
            </a:r>
          </a:p>
        </p:txBody>
      </p:sp>
      <p:sp>
        <p:nvSpPr>
          <p:cNvPr id="3" name="Content Placeholder 2">
            <a:extLst>
              <a:ext uri="{FF2B5EF4-FFF2-40B4-BE49-F238E27FC236}">
                <a16:creationId xmlns:a16="http://schemas.microsoft.com/office/drawing/2014/main" id="{3A19CA46-730C-0F91-EB3C-CE24372D133C}"/>
              </a:ext>
            </a:extLst>
          </p:cNvPr>
          <p:cNvSpPr>
            <a:spLocks noGrp="1"/>
          </p:cNvSpPr>
          <p:nvPr>
            <p:ph idx="1"/>
          </p:nvPr>
        </p:nvSpPr>
        <p:spPr/>
        <p:txBody>
          <a:bodyPr>
            <a:normAutofit/>
          </a:bodyPr>
          <a:lstStyle/>
          <a:p>
            <a:r>
              <a:rPr lang="en-IN" sz="2400" dirty="0"/>
              <a:t>The Cancer Genome Atlas (TCGA)</a:t>
            </a:r>
          </a:p>
          <a:p>
            <a:r>
              <a:rPr lang="en-IN" sz="2400" dirty="0"/>
              <a:t>Breast Cancer Wisconsin Dataset (UCI Machine Learning Repository)</a:t>
            </a:r>
          </a:p>
          <a:p>
            <a:r>
              <a:rPr lang="en-IN" sz="2400" dirty="0"/>
              <a:t>National Cancer Institute's Clinical Proteomic </a:t>
            </a:r>
            <a:r>
              <a:rPr lang="en-IN" sz="2400" dirty="0" err="1"/>
              <a:t>Tumor</a:t>
            </a:r>
            <a:r>
              <a:rPr lang="en-IN" sz="2400" dirty="0"/>
              <a:t> Analysis Consortium (CPTAC)</a:t>
            </a:r>
          </a:p>
          <a:p>
            <a:r>
              <a:rPr lang="en-IN" sz="2400" dirty="0"/>
              <a:t>Breast Cancer Gene Expression Profile (BCGEP)</a:t>
            </a:r>
          </a:p>
          <a:p>
            <a:r>
              <a:rPr lang="en-IN" sz="2400" dirty="0" err="1"/>
              <a:t>CancerGenomeAtlas</a:t>
            </a:r>
            <a:r>
              <a:rPr lang="en-IN" sz="2400" dirty="0"/>
              <a:t> (</a:t>
            </a:r>
            <a:r>
              <a:rPr lang="en-IN" sz="2400" dirty="0" err="1"/>
              <a:t>cBioPortal</a:t>
            </a:r>
            <a:r>
              <a:rPr lang="en-IN" sz="2400" dirty="0"/>
              <a:t>)</a:t>
            </a:r>
          </a:p>
        </p:txBody>
      </p:sp>
      <p:sp>
        <p:nvSpPr>
          <p:cNvPr id="5" name="Slide Number Placeholder 4"/>
          <p:cNvSpPr>
            <a:spLocks noGrp="1"/>
          </p:cNvSpPr>
          <p:nvPr>
            <p:ph type="sldNum" sz="quarter" idx="12"/>
          </p:nvPr>
        </p:nvSpPr>
        <p:spPr/>
        <p:txBody>
          <a:bodyPr/>
          <a:lstStyle/>
          <a:p>
            <a:fld id="{3027D6CC-B9F5-4B7A-BDF4-6B3BDD28CFBB}" type="slidenum">
              <a:rPr lang="en-IN" smtClean="0"/>
              <a:t>11</a:t>
            </a:fld>
            <a:endParaRPr lang="en-IN"/>
          </a:p>
        </p:txBody>
      </p:sp>
    </p:spTree>
    <p:extLst>
      <p:ext uri="{BB962C8B-B14F-4D97-AF65-F5344CB8AC3E}">
        <p14:creationId xmlns:p14="http://schemas.microsoft.com/office/powerpoint/2010/main" val="6097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6BC0-3CEA-6743-AD3D-D210DDE96BC9}"/>
              </a:ext>
            </a:extLst>
          </p:cNvPr>
          <p:cNvSpPr>
            <a:spLocks noGrp="1"/>
          </p:cNvSpPr>
          <p:nvPr>
            <p:ph type="title"/>
          </p:nvPr>
        </p:nvSpPr>
        <p:spPr/>
        <p:txBody>
          <a:bodyPr>
            <a:normAutofit/>
          </a:bodyPr>
          <a:lstStyle/>
          <a:p>
            <a:r>
              <a:rPr lang="en-IN" sz="3200" b="1" dirty="0">
                <a:solidFill>
                  <a:srgbClr val="002060"/>
                </a:solidFill>
              </a:rPr>
              <a:t>Step2: Data Cleaning</a:t>
            </a:r>
          </a:p>
        </p:txBody>
      </p:sp>
      <p:sp>
        <p:nvSpPr>
          <p:cNvPr id="7" name="Slide Number Placeholder 6"/>
          <p:cNvSpPr>
            <a:spLocks noGrp="1"/>
          </p:cNvSpPr>
          <p:nvPr>
            <p:ph type="sldNum" sz="quarter" idx="12"/>
          </p:nvPr>
        </p:nvSpPr>
        <p:spPr/>
        <p:txBody>
          <a:bodyPr/>
          <a:lstStyle/>
          <a:p>
            <a:fld id="{3027D6CC-B9F5-4B7A-BDF4-6B3BDD28CFBB}" type="slidenum">
              <a:rPr lang="en-IN" smtClean="0"/>
              <a:t>12</a:t>
            </a:fld>
            <a:endParaRPr lang="en-IN"/>
          </a:p>
        </p:txBody>
      </p:sp>
      <p:pic>
        <p:nvPicPr>
          <p:cNvPr id="8" name="Picture 7">
            <a:extLst>
              <a:ext uri="{FF2B5EF4-FFF2-40B4-BE49-F238E27FC236}">
                <a16:creationId xmlns:a16="http://schemas.microsoft.com/office/drawing/2014/main" id="{4DC52116-F89D-DD7D-6D33-C2CCC970A20C}"/>
              </a:ext>
            </a:extLst>
          </p:cNvPr>
          <p:cNvPicPr>
            <a:picLocks noChangeAspect="1"/>
          </p:cNvPicPr>
          <p:nvPr/>
        </p:nvPicPr>
        <p:blipFill>
          <a:blip r:embed="rId2"/>
          <a:stretch>
            <a:fillRect/>
          </a:stretch>
        </p:blipFill>
        <p:spPr>
          <a:xfrm>
            <a:off x="2800755" y="1876663"/>
            <a:ext cx="6254753" cy="42492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83339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4E9A-5A32-16D7-9191-17BB513E3314}"/>
              </a:ext>
            </a:extLst>
          </p:cNvPr>
          <p:cNvSpPr>
            <a:spLocks noGrp="1"/>
          </p:cNvSpPr>
          <p:nvPr>
            <p:ph type="title"/>
          </p:nvPr>
        </p:nvSpPr>
        <p:spPr/>
        <p:txBody>
          <a:bodyPr>
            <a:normAutofit/>
          </a:bodyPr>
          <a:lstStyle/>
          <a:p>
            <a:r>
              <a:rPr lang="en-IN" sz="3200" b="1" dirty="0">
                <a:solidFill>
                  <a:srgbClr val="002060"/>
                </a:solidFill>
              </a:rPr>
              <a:t>Step3: Machine Learning algorithms</a:t>
            </a:r>
            <a:endParaRPr lang="en-IN" sz="3200" dirty="0"/>
          </a:p>
        </p:txBody>
      </p:sp>
      <p:sp>
        <p:nvSpPr>
          <p:cNvPr id="3" name="Content Placeholder 2">
            <a:extLst>
              <a:ext uri="{FF2B5EF4-FFF2-40B4-BE49-F238E27FC236}">
                <a16:creationId xmlns:a16="http://schemas.microsoft.com/office/drawing/2014/main" id="{E147EAD5-BB04-467F-2905-7DF35E82260A}"/>
              </a:ext>
            </a:extLst>
          </p:cNvPr>
          <p:cNvSpPr>
            <a:spLocks noGrp="1"/>
          </p:cNvSpPr>
          <p:nvPr>
            <p:ph idx="1"/>
          </p:nvPr>
        </p:nvSpPr>
        <p:spPr/>
        <p:txBody>
          <a:bodyPr/>
          <a:lstStyle/>
          <a:p>
            <a:endParaRPr lang="en-IN"/>
          </a:p>
        </p:txBody>
      </p:sp>
      <p:pic>
        <p:nvPicPr>
          <p:cNvPr id="2050" name="Picture 2" descr="Machine Learning Algorithms | Introduction to Machine Learning">
            <a:extLst>
              <a:ext uri="{FF2B5EF4-FFF2-40B4-BE49-F238E27FC236}">
                <a16:creationId xmlns:a16="http://schemas.microsoft.com/office/drawing/2014/main" id="{C24D4179-F387-4142-D514-4D271B5C4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558" y="1671153"/>
            <a:ext cx="6391698" cy="4802111"/>
          </a:xfrm>
          <a:prstGeom prst="roundRect">
            <a:avLst>
              <a:gd name="adj" fmla="val 609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xmlns="">
                <a:solidFill>
                  <a:srgbClr val="FFFFFF"/>
                </a:solidFill>
              </a14:hiddenFill>
            </a:ext>
          </a:extLst>
        </p:spPr>
      </p:pic>
      <p:sp>
        <p:nvSpPr>
          <p:cNvPr id="5" name="Slide Number Placeholder 4"/>
          <p:cNvSpPr>
            <a:spLocks noGrp="1"/>
          </p:cNvSpPr>
          <p:nvPr>
            <p:ph type="sldNum" sz="quarter" idx="12"/>
          </p:nvPr>
        </p:nvSpPr>
        <p:spPr/>
        <p:txBody>
          <a:bodyPr/>
          <a:lstStyle/>
          <a:p>
            <a:fld id="{3027D6CC-B9F5-4B7A-BDF4-6B3BDD28CFBB}" type="slidenum">
              <a:rPr lang="en-IN" smtClean="0"/>
              <a:t>13</a:t>
            </a:fld>
            <a:endParaRPr lang="en-IN"/>
          </a:p>
        </p:txBody>
      </p:sp>
    </p:spTree>
    <p:extLst>
      <p:ext uri="{BB962C8B-B14F-4D97-AF65-F5344CB8AC3E}">
        <p14:creationId xmlns:p14="http://schemas.microsoft.com/office/powerpoint/2010/main" val="612986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2060"/>
                </a:solidFill>
              </a:rPr>
              <a:t>Step4: Model Evaluation</a:t>
            </a:r>
            <a:endParaRPr lang="en-US" sz="3200" dirty="0"/>
          </a:p>
        </p:txBody>
      </p:sp>
      <p:sp>
        <p:nvSpPr>
          <p:cNvPr id="6" name="Slide Number Placeholder 5"/>
          <p:cNvSpPr>
            <a:spLocks noGrp="1"/>
          </p:cNvSpPr>
          <p:nvPr>
            <p:ph type="sldNum" sz="quarter" idx="12"/>
          </p:nvPr>
        </p:nvSpPr>
        <p:spPr/>
        <p:txBody>
          <a:bodyPr/>
          <a:lstStyle/>
          <a:p>
            <a:fld id="{3027D6CC-B9F5-4B7A-BDF4-6B3BDD28CFBB}" type="slidenum">
              <a:rPr lang="en-IN" smtClean="0"/>
              <a:t>14</a:t>
            </a:fld>
            <a:endParaRPr lang="en-IN"/>
          </a:p>
        </p:txBody>
      </p:sp>
      <p:pic>
        <p:nvPicPr>
          <p:cNvPr id="10" name="Picture 9" descr="A diagram of a model&#10;&#10;Description automatically generated">
            <a:extLst>
              <a:ext uri="{FF2B5EF4-FFF2-40B4-BE49-F238E27FC236}">
                <a16:creationId xmlns:a16="http://schemas.microsoft.com/office/drawing/2014/main" id="{F589B671-BD94-7A92-1A4C-6E635AD8C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166" y="1513964"/>
            <a:ext cx="8605210" cy="4842386"/>
          </a:xfrm>
          <a:prstGeom prst="roundRect">
            <a:avLst>
              <a:gd name="adj" fmla="val 5906"/>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2" name="TextBox 11">
            <a:extLst>
              <a:ext uri="{FF2B5EF4-FFF2-40B4-BE49-F238E27FC236}">
                <a16:creationId xmlns:a16="http://schemas.microsoft.com/office/drawing/2014/main" id="{E1423B43-74D8-C840-56EB-14782C232B0D}"/>
              </a:ext>
            </a:extLst>
          </p:cNvPr>
          <p:cNvSpPr txBox="1"/>
          <p:nvPr/>
        </p:nvSpPr>
        <p:spPr>
          <a:xfrm>
            <a:off x="192724" y="6323468"/>
            <a:ext cx="7831393" cy="215444"/>
          </a:xfrm>
          <a:prstGeom prst="rect">
            <a:avLst/>
          </a:prstGeom>
          <a:noFill/>
        </p:spPr>
        <p:txBody>
          <a:bodyPr wrap="square">
            <a:spAutoFit/>
          </a:bodyPr>
          <a:lstStyle/>
          <a:p>
            <a:r>
              <a:rPr lang="en-IN" sz="800" dirty="0"/>
              <a:t>Source: https://medium.com/@neslihannavsar/model-evaluation-metrics-in-machine-learning-classification-and-regression-analysis-aedf99d4fa8a</a:t>
            </a:r>
          </a:p>
        </p:txBody>
      </p:sp>
    </p:spTree>
    <p:extLst>
      <p:ext uri="{BB962C8B-B14F-4D97-AF65-F5344CB8AC3E}">
        <p14:creationId xmlns:p14="http://schemas.microsoft.com/office/powerpoint/2010/main" val="3073796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9DB96-0E13-B83A-EF41-A25413676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BB154-8CCF-85BB-AD91-207665E180B7}"/>
              </a:ext>
            </a:extLst>
          </p:cNvPr>
          <p:cNvSpPr>
            <a:spLocks noGrp="1"/>
          </p:cNvSpPr>
          <p:nvPr>
            <p:ph type="title"/>
          </p:nvPr>
        </p:nvSpPr>
        <p:spPr/>
        <p:txBody>
          <a:bodyPr>
            <a:normAutofit/>
          </a:bodyPr>
          <a:lstStyle/>
          <a:p>
            <a:r>
              <a:rPr lang="en-IN" sz="3200" b="1" dirty="0">
                <a:solidFill>
                  <a:srgbClr val="002060"/>
                </a:solidFill>
              </a:rPr>
              <a:t>Confusion Matrix</a:t>
            </a:r>
            <a:endParaRPr lang="en-US" sz="3200" dirty="0"/>
          </a:p>
        </p:txBody>
      </p:sp>
      <p:sp>
        <p:nvSpPr>
          <p:cNvPr id="6" name="Slide Number Placeholder 5">
            <a:extLst>
              <a:ext uri="{FF2B5EF4-FFF2-40B4-BE49-F238E27FC236}">
                <a16:creationId xmlns:a16="http://schemas.microsoft.com/office/drawing/2014/main" id="{55BAB47E-9263-23ED-908D-8C9D6BE121F5}"/>
              </a:ext>
            </a:extLst>
          </p:cNvPr>
          <p:cNvSpPr>
            <a:spLocks noGrp="1"/>
          </p:cNvSpPr>
          <p:nvPr>
            <p:ph type="sldNum" sz="quarter" idx="12"/>
          </p:nvPr>
        </p:nvSpPr>
        <p:spPr/>
        <p:txBody>
          <a:bodyPr/>
          <a:lstStyle/>
          <a:p>
            <a:fld id="{3027D6CC-B9F5-4B7A-BDF4-6B3BDD28CFBB}" type="slidenum">
              <a:rPr lang="en-IN" smtClean="0"/>
              <a:t>15</a:t>
            </a:fld>
            <a:endParaRPr lang="en-IN"/>
          </a:p>
        </p:txBody>
      </p:sp>
      <p:sp>
        <p:nvSpPr>
          <p:cNvPr id="12" name="TextBox 11">
            <a:extLst>
              <a:ext uri="{FF2B5EF4-FFF2-40B4-BE49-F238E27FC236}">
                <a16:creationId xmlns:a16="http://schemas.microsoft.com/office/drawing/2014/main" id="{60B86DEE-061F-021F-C3EC-2B5A3E0D4FEB}"/>
              </a:ext>
            </a:extLst>
          </p:cNvPr>
          <p:cNvSpPr txBox="1"/>
          <p:nvPr/>
        </p:nvSpPr>
        <p:spPr>
          <a:xfrm>
            <a:off x="192724" y="6323468"/>
            <a:ext cx="7831393" cy="215444"/>
          </a:xfrm>
          <a:prstGeom prst="rect">
            <a:avLst/>
          </a:prstGeom>
          <a:noFill/>
        </p:spPr>
        <p:txBody>
          <a:bodyPr wrap="square">
            <a:spAutoFit/>
          </a:bodyPr>
          <a:lstStyle/>
          <a:p>
            <a:r>
              <a:rPr lang="en-IN" sz="800" dirty="0"/>
              <a:t>Source: https://medium.com/@neslihannavsar/model-evaluation-metrics-in-machine-learning-classification-and-regression-analysis-aedf99d4fa8a</a:t>
            </a:r>
          </a:p>
        </p:txBody>
      </p:sp>
      <p:pic>
        <p:nvPicPr>
          <p:cNvPr id="3" name="Picture 2" descr="3 confusion-matrix.jpg">
            <a:extLst>
              <a:ext uri="{FF2B5EF4-FFF2-40B4-BE49-F238E27FC236}">
                <a16:creationId xmlns:a16="http://schemas.microsoft.com/office/drawing/2014/main" id="{DA83DD95-150A-2D56-C5F3-EF7BCB5C3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55" y="1400479"/>
            <a:ext cx="7324558" cy="5092396"/>
          </a:xfrm>
          <a:prstGeom prst="rect">
            <a:avLst/>
          </a:prstGeom>
        </p:spPr>
      </p:pic>
      <p:pic>
        <p:nvPicPr>
          <p:cNvPr id="4" name="Picture 3" descr="CM.png">
            <a:extLst>
              <a:ext uri="{FF2B5EF4-FFF2-40B4-BE49-F238E27FC236}">
                <a16:creationId xmlns:a16="http://schemas.microsoft.com/office/drawing/2014/main" id="{274F32CB-5B66-BE2F-387A-290B2E394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513" y="1400478"/>
            <a:ext cx="4772487" cy="2732311"/>
          </a:xfrm>
          <a:prstGeom prst="rect">
            <a:avLst/>
          </a:prstGeom>
        </p:spPr>
      </p:pic>
    </p:spTree>
    <p:extLst>
      <p:ext uri="{BB962C8B-B14F-4D97-AF65-F5344CB8AC3E}">
        <p14:creationId xmlns:p14="http://schemas.microsoft.com/office/powerpoint/2010/main" val="306370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2060"/>
                </a:solidFill>
              </a:rPr>
              <a:t>Step5: Model Deployment </a:t>
            </a:r>
            <a:endParaRPr lang="en-US" sz="3200" dirty="0"/>
          </a:p>
        </p:txBody>
      </p:sp>
      <p:pic>
        <p:nvPicPr>
          <p:cNvPr id="5" name="Content Placeholder 4"/>
          <p:cNvPicPr>
            <a:picLocks noGrp="1" noChangeAspect="1"/>
          </p:cNvPicPr>
          <p:nvPr>
            <p:ph idx="1"/>
          </p:nvPr>
        </p:nvPicPr>
        <p:blipFill>
          <a:blip r:embed="rId2"/>
          <a:srcRect t="-2550" b="-2550"/>
          <a:stretch>
            <a:fillRect/>
          </a:stretch>
        </p:blipFill>
        <p:spPr>
          <a:xfrm>
            <a:off x="186511" y="1591663"/>
            <a:ext cx="6371115" cy="2636357"/>
          </a:xfrm>
          <a:prstGeom prst="rect">
            <a:avLst/>
          </a:prstGeom>
          <a:ln>
            <a:noFill/>
          </a:ln>
          <a:effectLst>
            <a:softEdge rad="112500"/>
          </a:effectLst>
        </p:spPr>
      </p:pic>
      <p:pic>
        <p:nvPicPr>
          <p:cNvPr id="6" name="Picture 5"/>
          <p:cNvPicPr>
            <a:picLocks noChangeAspect="1"/>
          </p:cNvPicPr>
          <p:nvPr/>
        </p:nvPicPr>
        <p:blipFill>
          <a:blip r:embed="rId3"/>
          <a:stretch>
            <a:fillRect/>
          </a:stretch>
        </p:blipFill>
        <p:spPr>
          <a:xfrm>
            <a:off x="6728893" y="2690559"/>
            <a:ext cx="5195748" cy="3716230"/>
          </a:xfrm>
          <a:prstGeom prst="snip2DiagRect">
            <a:avLst>
              <a:gd name="adj1" fmla="val 0"/>
              <a:gd name="adj2" fmla="val 22752"/>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Rectangle 6"/>
          <p:cNvSpPr/>
          <p:nvPr/>
        </p:nvSpPr>
        <p:spPr>
          <a:xfrm>
            <a:off x="0" y="6247617"/>
            <a:ext cx="6096000" cy="215444"/>
          </a:xfrm>
          <a:prstGeom prst="rect">
            <a:avLst/>
          </a:prstGeom>
        </p:spPr>
        <p:txBody>
          <a:bodyPr>
            <a:spAutoFit/>
          </a:bodyPr>
          <a:lstStyle/>
          <a:p>
            <a:r>
              <a:rPr lang="en-US" sz="800" dirty="0"/>
              <a:t>Source: https://</a:t>
            </a:r>
            <a:r>
              <a:rPr lang="en-US" sz="800" dirty="0" err="1"/>
              <a:t>www.geeksforgeeks.org</a:t>
            </a:r>
            <a:r>
              <a:rPr lang="en-US" sz="800" dirty="0"/>
              <a:t>/popular-machine-learning-tools/</a:t>
            </a:r>
          </a:p>
        </p:txBody>
      </p:sp>
      <p:sp>
        <p:nvSpPr>
          <p:cNvPr id="9" name="Slide Number Placeholder 8"/>
          <p:cNvSpPr>
            <a:spLocks noGrp="1"/>
          </p:cNvSpPr>
          <p:nvPr>
            <p:ph type="sldNum" sz="quarter" idx="12"/>
          </p:nvPr>
        </p:nvSpPr>
        <p:spPr/>
        <p:txBody>
          <a:bodyPr/>
          <a:lstStyle/>
          <a:p>
            <a:fld id="{3027D6CC-B9F5-4B7A-BDF4-6B3BDD28CFBB}" type="slidenum">
              <a:rPr lang="en-IN" smtClean="0"/>
              <a:t>16</a:t>
            </a:fld>
            <a:endParaRPr lang="en-IN"/>
          </a:p>
        </p:txBody>
      </p:sp>
    </p:spTree>
    <p:extLst>
      <p:ext uri="{BB962C8B-B14F-4D97-AF65-F5344CB8AC3E}">
        <p14:creationId xmlns:p14="http://schemas.microsoft.com/office/powerpoint/2010/main" val="320115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F844-5FD6-5850-FFFE-4C1049E01856}"/>
              </a:ext>
            </a:extLst>
          </p:cNvPr>
          <p:cNvSpPr>
            <a:spLocks noGrp="1"/>
          </p:cNvSpPr>
          <p:nvPr>
            <p:ph type="title"/>
          </p:nvPr>
        </p:nvSpPr>
        <p:spPr/>
        <p:txBody>
          <a:bodyPr>
            <a:normAutofit/>
          </a:bodyPr>
          <a:lstStyle/>
          <a:p>
            <a:r>
              <a:rPr lang="en-US" sz="3200" b="1" dirty="0">
                <a:solidFill>
                  <a:srgbClr val="660066"/>
                </a:solidFill>
              </a:rPr>
              <a:t>Role of Machine Learning in Healthcare</a:t>
            </a:r>
            <a:endParaRPr lang="en-IN" sz="3200" b="1" dirty="0">
              <a:solidFill>
                <a:srgbClr val="660066"/>
              </a:solidFill>
            </a:endParaRPr>
          </a:p>
        </p:txBody>
      </p:sp>
      <p:sp>
        <p:nvSpPr>
          <p:cNvPr id="3" name="Content Placeholder 2">
            <a:extLst>
              <a:ext uri="{FF2B5EF4-FFF2-40B4-BE49-F238E27FC236}">
                <a16:creationId xmlns:a16="http://schemas.microsoft.com/office/drawing/2014/main" id="{D313556A-1FFF-8E8F-D3B6-8CEE1A50C0BA}"/>
              </a:ext>
            </a:extLst>
          </p:cNvPr>
          <p:cNvSpPr>
            <a:spLocks noGrp="1"/>
          </p:cNvSpPr>
          <p:nvPr>
            <p:ph idx="1"/>
          </p:nvPr>
        </p:nvSpPr>
        <p:spPr/>
        <p:txBody>
          <a:bodyPr>
            <a:normAutofit/>
          </a:bodyPr>
          <a:lstStyle/>
          <a:p>
            <a:pPr marL="0" indent="0">
              <a:buNone/>
            </a:pPr>
            <a:r>
              <a:rPr lang="en-IN" sz="2400" dirty="0"/>
              <a:t>Machine Learning improves breast cancer detection:</a:t>
            </a:r>
          </a:p>
          <a:p>
            <a:pPr marL="914400" lvl="1" indent="-457200">
              <a:buAutoNum type="arabicPeriod"/>
            </a:pPr>
            <a:r>
              <a:rPr lang="en-IN" dirty="0">
                <a:solidFill>
                  <a:srgbClr val="660066"/>
                </a:solidFill>
              </a:rPr>
              <a:t>Image analysis: </a:t>
            </a:r>
          </a:p>
          <a:p>
            <a:pPr marL="914400" lvl="2" indent="0">
              <a:buNone/>
            </a:pPr>
            <a:r>
              <a:rPr lang="en-IN" sz="2400" dirty="0"/>
              <a:t>ML algorithms analyze medical images (mammography, ultrasound, MRI) to detect tumors.</a:t>
            </a:r>
          </a:p>
          <a:p>
            <a:pPr marL="914400" lvl="1" indent="-457200">
              <a:buAutoNum type="arabicPeriod"/>
            </a:pPr>
            <a:r>
              <a:rPr lang="en-IN" dirty="0">
                <a:solidFill>
                  <a:srgbClr val="660066"/>
                </a:solidFill>
              </a:rPr>
              <a:t>Predictive modeling: </a:t>
            </a:r>
          </a:p>
          <a:p>
            <a:pPr marL="914400" lvl="1" indent="-457200">
              <a:buAutoNum type="arabicPeriod"/>
            </a:pPr>
            <a:r>
              <a:rPr lang="en-IN" dirty="0">
                <a:solidFill>
                  <a:srgbClr val="660066"/>
                </a:solidFill>
              </a:rPr>
              <a:t>Diagnosis: </a:t>
            </a:r>
          </a:p>
          <a:p>
            <a:pPr marL="914400" lvl="2" indent="0">
              <a:buNone/>
            </a:pPr>
            <a:r>
              <a:rPr lang="en-IN" sz="2400" dirty="0"/>
              <a:t>ML assists doctors in diagnosing breast cancer.</a:t>
            </a:r>
          </a:p>
          <a:p>
            <a:pPr marL="914400" lvl="1" indent="-457200">
              <a:buAutoNum type="arabicPeriod"/>
            </a:pPr>
            <a:r>
              <a:rPr lang="en-IN" dirty="0">
                <a:solidFill>
                  <a:srgbClr val="660066"/>
                </a:solidFill>
              </a:rPr>
              <a:t>Personalized medicine: </a:t>
            </a:r>
          </a:p>
          <a:p>
            <a:pPr marL="914400" lvl="2" indent="0">
              <a:buNone/>
            </a:pPr>
            <a:r>
              <a:rPr lang="en-IN" sz="2400" dirty="0"/>
              <a:t>ML helps tailor treatment plans.</a:t>
            </a:r>
          </a:p>
        </p:txBody>
      </p:sp>
      <p:sp>
        <p:nvSpPr>
          <p:cNvPr id="5" name="Slide Number Placeholder 4"/>
          <p:cNvSpPr>
            <a:spLocks noGrp="1"/>
          </p:cNvSpPr>
          <p:nvPr>
            <p:ph type="sldNum" sz="quarter" idx="12"/>
          </p:nvPr>
        </p:nvSpPr>
        <p:spPr/>
        <p:txBody>
          <a:bodyPr/>
          <a:lstStyle/>
          <a:p>
            <a:fld id="{3027D6CC-B9F5-4B7A-BDF4-6B3BDD28CFBB}" type="slidenum">
              <a:rPr lang="en-IN" smtClean="0"/>
              <a:t>17</a:t>
            </a:fld>
            <a:endParaRPr lang="en-IN"/>
          </a:p>
        </p:txBody>
      </p:sp>
    </p:spTree>
    <p:extLst>
      <p:ext uri="{BB962C8B-B14F-4D97-AF65-F5344CB8AC3E}">
        <p14:creationId xmlns:p14="http://schemas.microsoft.com/office/powerpoint/2010/main" val="1030391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7C1C-EBEC-65E4-8019-A197B96AF90E}"/>
              </a:ext>
            </a:extLst>
          </p:cNvPr>
          <p:cNvSpPr>
            <a:spLocks noGrp="1"/>
          </p:cNvSpPr>
          <p:nvPr>
            <p:ph type="title"/>
          </p:nvPr>
        </p:nvSpPr>
        <p:spPr/>
        <p:txBody>
          <a:bodyPr>
            <a:normAutofit/>
          </a:bodyPr>
          <a:lstStyle/>
          <a:p>
            <a:r>
              <a:rPr lang="en-IN" sz="3000" b="1" dirty="0">
                <a:solidFill>
                  <a:srgbClr val="7030A0"/>
                </a:solidFill>
              </a:rPr>
              <a:t>Case Study - </a:t>
            </a:r>
            <a:r>
              <a:rPr lang="en-US" sz="3000" b="1" dirty="0">
                <a:solidFill>
                  <a:srgbClr val="7030A0"/>
                </a:solidFill>
              </a:rPr>
              <a:t>Predicting Heart Disease Using Machine Learning</a:t>
            </a:r>
            <a:endParaRPr lang="en-IN" sz="3000" b="1" dirty="0">
              <a:solidFill>
                <a:srgbClr val="7030A0"/>
              </a:solidFill>
            </a:endParaRPr>
          </a:p>
        </p:txBody>
      </p:sp>
      <p:sp>
        <p:nvSpPr>
          <p:cNvPr id="3" name="Content Placeholder 2">
            <a:extLst>
              <a:ext uri="{FF2B5EF4-FFF2-40B4-BE49-F238E27FC236}">
                <a16:creationId xmlns:a16="http://schemas.microsoft.com/office/drawing/2014/main" id="{9BF81A30-F45C-138E-BF25-83D9CBD1F5C1}"/>
              </a:ext>
            </a:extLst>
          </p:cNvPr>
          <p:cNvSpPr>
            <a:spLocks noGrp="1"/>
          </p:cNvSpPr>
          <p:nvPr>
            <p:ph idx="1"/>
          </p:nvPr>
        </p:nvSpPr>
        <p:spPr/>
        <p:txBody>
          <a:bodyPr/>
          <a:lstStyle/>
          <a:p>
            <a:pPr algn="just"/>
            <a:r>
              <a:rPr lang="en-US" dirty="0"/>
              <a:t>A hospital wants to build a predictive model to estimate a patient’s risk of heart disease. Early prediction helps doctors prioritize high-risk patients and implement preventative measures. The dataset contains features like age, sex, blood pressure, cholesterol level, heart rate, and more.</a:t>
            </a:r>
          </a:p>
          <a:p>
            <a:endParaRPr lang="en-IN" dirty="0"/>
          </a:p>
        </p:txBody>
      </p:sp>
      <p:sp>
        <p:nvSpPr>
          <p:cNvPr id="5" name="Slide Number Placeholder 4"/>
          <p:cNvSpPr>
            <a:spLocks noGrp="1"/>
          </p:cNvSpPr>
          <p:nvPr>
            <p:ph type="sldNum" sz="quarter" idx="12"/>
          </p:nvPr>
        </p:nvSpPr>
        <p:spPr/>
        <p:txBody>
          <a:bodyPr/>
          <a:lstStyle/>
          <a:p>
            <a:fld id="{3027D6CC-B9F5-4B7A-BDF4-6B3BDD28CFBB}" type="slidenum">
              <a:rPr lang="en-IN" smtClean="0"/>
              <a:t>18</a:t>
            </a:fld>
            <a:endParaRPr lang="en-IN"/>
          </a:p>
        </p:txBody>
      </p:sp>
    </p:spTree>
    <p:extLst>
      <p:ext uri="{BB962C8B-B14F-4D97-AF65-F5344CB8AC3E}">
        <p14:creationId xmlns:p14="http://schemas.microsoft.com/office/powerpoint/2010/main" val="3594028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BFC3-104C-8049-C817-F1F2AD901057}"/>
              </a:ext>
            </a:extLst>
          </p:cNvPr>
          <p:cNvSpPr>
            <a:spLocks noGrp="1"/>
          </p:cNvSpPr>
          <p:nvPr>
            <p:ph type="title"/>
          </p:nvPr>
        </p:nvSpPr>
        <p:spPr/>
        <p:txBody>
          <a:bodyPr/>
          <a:lstStyle/>
          <a:p>
            <a:r>
              <a:rPr lang="en-IN" dirty="0">
                <a:solidFill>
                  <a:srgbClr val="7030A0"/>
                </a:solidFill>
              </a:rPr>
              <a:t>Challenges and Limitations</a:t>
            </a:r>
          </a:p>
        </p:txBody>
      </p:sp>
      <p:sp>
        <p:nvSpPr>
          <p:cNvPr id="3" name="Content Placeholder 2">
            <a:extLst>
              <a:ext uri="{FF2B5EF4-FFF2-40B4-BE49-F238E27FC236}">
                <a16:creationId xmlns:a16="http://schemas.microsoft.com/office/drawing/2014/main" id="{26EBCFE6-3C95-E991-C493-FD34C37AD84F}"/>
              </a:ext>
            </a:extLst>
          </p:cNvPr>
          <p:cNvSpPr>
            <a:spLocks noGrp="1"/>
          </p:cNvSpPr>
          <p:nvPr>
            <p:ph idx="1"/>
          </p:nvPr>
        </p:nvSpPr>
        <p:spPr>
          <a:xfrm>
            <a:off x="838200" y="1658477"/>
            <a:ext cx="10515600" cy="4351338"/>
          </a:xfrm>
        </p:spPr>
        <p:txBody>
          <a:bodyPr>
            <a:noAutofit/>
          </a:bodyPr>
          <a:lstStyle/>
          <a:p>
            <a:r>
              <a:rPr lang="en-US" sz="2000" dirty="0"/>
              <a:t>Data Quality and Availability</a:t>
            </a:r>
          </a:p>
          <a:p>
            <a:pPr lvl="1"/>
            <a:r>
              <a:rPr lang="en-IN" sz="1800" dirty="0"/>
              <a:t>Limited and Imbalanced Data</a:t>
            </a:r>
            <a:endParaRPr lang="en-US" sz="1800" dirty="0"/>
          </a:p>
          <a:p>
            <a:pPr lvl="1"/>
            <a:r>
              <a:rPr lang="en-IN" sz="1800" dirty="0"/>
              <a:t>Missing or Incomplete Data</a:t>
            </a:r>
            <a:endParaRPr lang="en-US" sz="1800" dirty="0"/>
          </a:p>
          <a:p>
            <a:r>
              <a:rPr lang="en-IN" sz="2000" dirty="0"/>
              <a:t>Feature Selection and Engineering</a:t>
            </a:r>
          </a:p>
          <a:p>
            <a:pPr lvl="1"/>
            <a:r>
              <a:rPr lang="en-IN" sz="1800" dirty="0"/>
              <a:t>High Dimensionality</a:t>
            </a:r>
          </a:p>
          <a:p>
            <a:pPr lvl="1"/>
            <a:r>
              <a:rPr lang="en-IN" sz="1800" dirty="0"/>
              <a:t>Complexity of Feature Engineering</a:t>
            </a:r>
          </a:p>
          <a:p>
            <a:r>
              <a:rPr lang="en-IN" sz="2000" dirty="0"/>
              <a:t>Interpretability of Models</a:t>
            </a:r>
          </a:p>
          <a:p>
            <a:pPr lvl="1"/>
            <a:r>
              <a:rPr lang="en-IN" sz="1800" dirty="0"/>
              <a:t>Complex Models</a:t>
            </a:r>
          </a:p>
          <a:p>
            <a:pPr lvl="1"/>
            <a:r>
              <a:rPr lang="en-IN" sz="1800" dirty="0"/>
              <a:t>Lack of Transparency</a:t>
            </a:r>
            <a:endParaRPr lang="en-US" sz="1800" dirty="0"/>
          </a:p>
          <a:p>
            <a:r>
              <a:rPr lang="en-US" sz="2000" dirty="0"/>
              <a:t>Data Privacy and Security Concerns</a:t>
            </a:r>
          </a:p>
          <a:p>
            <a:r>
              <a:rPr lang="en-IN" sz="2000" dirty="0"/>
              <a:t>Ethical and Regulatory Challenges</a:t>
            </a:r>
          </a:p>
          <a:p>
            <a:r>
              <a:rPr lang="en-US" sz="2000" dirty="0"/>
              <a:t>Limitations in Model Accuracy and Reliability</a:t>
            </a:r>
          </a:p>
          <a:p>
            <a:r>
              <a:rPr lang="en-US" sz="2000" dirty="0"/>
              <a:t>Complexity of Medical Imaging Data</a:t>
            </a:r>
            <a:endParaRPr lang="en-IN" sz="2000" dirty="0"/>
          </a:p>
        </p:txBody>
      </p:sp>
      <p:sp>
        <p:nvSpPr>
          <p:cNvPr id="5" name="Slide Number Placeholder 4"/>
          <p:cNvSpPr>
            <a:spLocks noGrp="1"/>
          </p:cNvSpPr>
          <p:nvPr>
            <p:ph type="sldNum" sz="quarter" idx="12"/>
          </p:nvPr>
        </p:nvSpPr>
        <p:spPr/>
        <p:txBody>
          <a:bodyPr/>
          <a:lstStyle/>
          <a:p>
            <a:fld id="{3027D6CC-B9F5-4B7A-BDF4-6B3BDD28CFBB}" type="slidenum">
              <a:rPr lang="en-IN" smtClean="0"/>
              <a:t>19</a:t>
            </a:fld>
            <a:endParaRPr lang="en-IN"/>
          </a:p>
        </p:txBody>
      </p:sp>
    </p:spTree>
    <p:extLst>
      <p:ext uri="{BB962C8B-B14F-4D97-AF65-F5344CB8AC3E}">
        <p14:creationId xmlns:p14="http://schemas.microsoft.com/office/powerpoint/2010/main" val="86484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8F2E-0282-54D3-6A43-2D158BC0F4CF}"/>
              </a:ext>
            </a:extLst>
          </p:cNvPr>
          <p:cNvSpPr>
            <a:spLocks noGrp="1"/>
          </p:cNvSpPr>
          <p:nvPr>
            <p:ph type="title"/>
          </p:nvPr>
        </p:nvSpPr>
        <p:spPr/>
        <p:txBody>
          <a:bodyPr>
            <a:normAutofit/>
          </a:bodyPr>
          <a:lstStyle/>
          <a:p>
            <a:r>
              <a:rPr lang="en-US" sz="3200" b="1" dirty="0">
                <a:solidFill>
                  <a:srgbClr val="002060"/>
                </a:solidFill>
              </a:rPr>
              <a:t>Overview of Breast Cancer: Incidence and Global Statistics</a:t>
            </a:r>
            <a:endParaRPr lang="en-IN" sz="3200" b="1" dirty="0">
              <a:solidFill>
                <a:srgbClr val="002060"/>
              </a:solidFill>
            </a:endParaRPr>
          </a:p>
        </p:txBody>
      </p:sp>
      <p:sp>
        <p:nvSpPr>
          <p:cNvPr id="3" name="Content Placeholder 2">
            <a:extLst>
              <a:ext uri="{FF2B5EF4-FFF2-40B4-BE49-F238E27FC236}">
                <a16:creationId xmlns:a16="http://schemas.microsoft.com/office/drawing/2014/main" id="{18DB5ABF-19E4-C310-5363-A91BFBD80048}"/>
              </a:ext>
            </a:extLst>
          </p:cNvPr>
          <p:cNvSpPr>
            <a:spLocks noGrp="1"/>
          </p:cNvSpPr>
          <p:nvPr>
            <p:ph idx="1"/>
          </p:nvPr>
        </p:nvSpPr>
        <p:spPr/>
        <p:txBody>
          <a:bodyPr>
            <a:normAutofit/>
          </a:bodyPr>
          <a:lstStyle/>
          <a:p>
            <a:pPr algn="just"/>
            <a:r>
              <a:rPr lang="en-US" dirty="0"/>
              <a:t>Breast cancer is a type of cancer that develops in the breast tissue, typically in the ducts or lobules. It occurs when abnormal cells grow and multiply uncontrollably, forming a tumor.</a:t>
            </a:r>
          </a:p>
          <a:p>
            <a:pPr algn="just"/>
            <a:r>
              <a:rPr lang="en-US" dirty="0"/>
              <a:t>Statistics </a:t>
            </a:r>
          </a:p>
          <a:p>
            <a:pPr lvl="1" algn="just"/>
            <a:r>
              <a:rPr lang="en-US" dirty="0"/>
              <a:t>Worldwide	: 2.3 million new cases, 685,000 deaths (2020)</a:t>
            </a:r>
          </a:p>
          <a:p>
            <a:pPr lvl="1" algn="just"/>
            <a:r>
              <a:rPr lang="en-US" dirty="0"/>
              <a:t>US		: 284,000 new cases, 44,000 deaths (2020)</a:t>
            </a:r>
          </a:p>
          <a:p>
            <a:pPr lvl="1" algn="just"/>
            <a:r>
              <a:rPr lang="en-US" dirty="0"/>
              <a:t>India		: 160,000 new cases, 90,000 deaths (2020)</a:t>
            </a:r>
          </a:p>
          <a:p>
            <a:pPr lvl="1" algn="just"/>
            <a:r>
              <a:rPr lang="en-US" dirty="0"/>
              <a:t>1 in 8 women develop breast cancer in their lifetime</a:t>
            </a:r>
          </a:p>
          <a:p>
            <a:pPr lvl="1" algn="just"/>
            <a:endParaRPr lang="en-US" dirty="0"/>
          </a:p>
          <a:p>
            <a:pPr lvl="1" algn="just"/>
            <a:endParaRPr lang="en-US" dirty="0"/>
          </a:p>
          <a:p>
            <a:pPr marL="457200" lvl="1" indent="0" algn="just">
              <a:buNone/>
            </a:pPr>
            <a:r>
              <a:rPr lang="en-US" sz="1050" dirty="0"/>
              <a:t>Source: https://www.cancer.org/cancer/types/breast-cancer/about/how-common-is-breast-cancer.html </a:t>
            </a:r>
          </a:p>
        </p:txBody>
      </p:sp>
      <p:sp>
        <p:nvSpPr>
          <p:cNvPr id="5" name="Slide Number Placeholder 4"/>
          <p:cNvSpPr>
            <a:spLocks noGrp="1"/>
          </p:cNvSpPr>
          <p:nvPr>
            <p:ph type="sldNum" sz="quarter" idx="12"/>
          </p:nvPr>
        </p:nvSpPr>
        <p:spPr/>
        <p:txBody>
          <a:bodyPr/>
          <a:lstStyle/>
          <a:p>
            <a:fld id="{3027D6CC-B9F5-4B7A-BDF4-6B3BDD28CFBB}" type="slidenum">
              <a:rPr lang="en-IN" smtClean="0"/>
              <a:t>2</a:t>
            </a:fld>
            <a:endParaRPr lang="en-IN"/>
          </a:p>
        </p:txBody>
      </p:sp>
    </p:spTree>
    <p:extLst>
      <p:ext uri="{BB962C8B-B14F-4D97-AF65-F5344CB8AC3E}">
        <p14:creationId xmlns:p14="http://schemas.microsoft.com/office/powerpoint/2010/main" val="4189152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B515-DB8F-8294-EA8A-5F66A67B742F}"/>
              </a:ext>
            </a:extLst>
          </p:cNvPr>
          <p:cNvSpPr>
            <a:spLocks noGrp="1"/>
          </p:cNvSpPr>
          <p:nvPr>
            <p:ph type="title"/>
          </p:nvPr>
        </p:nvSpPr>
        <p:spPr/>
        <p:txBody>
          <a:bodyPr>
            <a:normAutofit/>
          </a:bodyPr>
          <a:lstStyle/>
          <a:p>
            <a:r>
              <a:rPr lang="en-IN" sz="3200" b="1" dirty="0">
                <a:solidFill>
                  <a:srgbClr val="660066"/>
                </a:solidFill>
              </a:rPr>
              <a:t>Research Application on Breast Cancer Analysis</a:t>
            </a:r>
          </a:p>
        </p:txBody>
      </p:sp>
      <p:sp>
        <p:nvSpPr>
          <p:cNvPr id="3" name="Content Placeholder 2">
            <a:extLst>
              <a:ext uri="{FF2B5EF4-FFF2-40B4-BE49-F238E27FC236}">
                <a16:creationId xmlns:a16="http://schemas.microsoft.com/office/drawing/2014/main" id="{AD3C05E9-19B3-AC0C-A576-4B3950814505}"/>
              </a:ext>
            </a:extLst>
          </p:cNvPr>
          <p:cNvSpPr>
            <a:spLocks noGrp="1"/>
          </p:cNvSpPr>
          <p:nvPr>
            <p:ph idx="1"/>
          </p:nvPr>
        </p:nvSpPr>
        <p:spPr/>
        <p:txBody>
          <a:bodyPr/>
          <a:lstStyle/>
          <a:p>
            <a:r>
              <a:rPr lang="en-US" dirty="0"/>
              <a:t>Early detection and diagnosis</a:t>
            </a:r>
          </a:p>
          <a:p>
            <a:r>
              <a:rPr lang="en-US" dirty="0"/>
              <a:t>Predictive modeling for treatment outcomes</a:t>
            </a:r>
          </a:p>
          <a:p>
            <a:r>
              <a:rPr lang="en-US" dirty="0"/>
              <a:t>Personalized medicine and targeted therapies</a:t>
            </a:r>
          </a:p>
          <a:p>
            <a:r>
              <a:rPr lang="en-US" dirty="0"/>
              <a:t>Image analysis for tumor segmentation and classification</a:t>
            </a:r>
          </a:p>
          <a:p>
            <a:r>
              <a:rPr lang="en-US" dirty="0"/>
              <a:t>Genomic and epigenomic analysis for biomarker discovery</a:t>
            </a:r>
          </a:p>
          <a:p>
            <a:r>
              <a:rPr lang="en-US" dirty="0"/>
              <a:t>Survival analysis and prognostication</a:t>
            </a:r>
          </a:p>
          <a:p>
            <a:r>
              <a:rPr lang="en-US" dirty="0"/>
              <a:t>Drug discovery and repurposing</a:t>
            </a:r>
          </a:p>
          <a:p>
            <a:r>
              <a:rPr lang="en-US" dirty="0"/>
              <a:t>Immunotherapy and cancer vaccine development</a:t>
            </a:r>
            <a:endParaRPr lang="en-IN" dirty="0"/>
          </a:p>
        </p:txBody>
      </p:sp>
      <p:sp>
        <p:nvSpPr>
          <p:cNvPr id="5" name="Slide Number Placeholder 4"/>
          <p:cNvSpPr>
            <a:spLocks noGrp="1"/>
          </p:cNvSpPr>
          <p:nvPr>
            <p:ph type="sldNum" sz="quarter" idx="12"/>
          </p:nvPr>
        </p:nvSpPr>
        <p:spPr/>
        <p:txBody>
          <a:bodyPr/>
          <a:lstStyle/>
          <a:p>
            <a:fld id="{3027D6CC-B9F5-4B7A-BDF4-6B3BDD28CFBB}" type="slidenum">
              <a:rPr lang="en-IN" smtClean="0"/>
              <a:t>20</a:t>
            </a:fld>
            <a:endParaRPr lang="en-IN"/>
          </a:p>
        </p:txBody>
      </p:sp>
    </p:spTree>
    <p:extLst>
      <p:ext uri="{BB962C8B-B14F-4D97-AF65-F5344CB8AC3E}">
        <p14:creationId xmlns:p14="http://schemas.microsoft.com/office/powerpoint/2010/main" val="4025751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01FE9-0AC4-27F3-F310-CF786A43920E}"/>
              </a:ext>
            </a:extLst>
          </p:cNvPr>
          <p:cNvSpPr>
            <a:spLocks noGrp="1"/>
          </p:cNvSpPr>
          <p:nvPr>
            <p:ph type="title"/>
          </p:nvPr>
        </p:nvSpPr>
        <p:spPr/>
        <p:txBody>
          <a:bodyPr>
            <a:normAutofit/>
          </a:bodyPr>
          <a:lstStyle/>
          <a:p>
            <a:r>
              <a:rPr lang="en-IN" sz="3600" b="1" dirty="0">
                <a:solidFill>
                  <a:srgbClr val="7030A0"/>
                </a:solidFill>
              </a:rPr>
              <a:t>Future</a:t>
            </a:r>
            <a:r>
              <a:rPr lang="en-IN" sz="3600" b="1" dirty="0"/>
              <a:t> </a:t>
            </a:r>
            <a:r>
              <a:rPr lang="en-IN" sz="3600" b="1" dirty="0">
                <a:solidFill>
                  <a:srgbClr val="7030A0"/>
                </a:solidFill>
              </a:rPr>
              <a:t>Directions</a:t>
            </a:r>
          </a:p>
        </p:txBody>
      </p:sp>
      <p:sp>
        <p:nvSpPr>
          <p:cNvPr id="3" name="Content Placeholder 2">
            <a:extLst>
              <a:ext uri="{FF2B5EF4-FFF2-40B4-BE49-F238E27FC236}">
                <a16:creationId xmlns:a16="http://schemas.microsoft.com/office/drawing/2014/main" id="{DB3177B6-C0DF-E3E9-0772-BCA2C0F2B928}"/>
              </a:ext>
            </a:extLst>
          </p:cNvPr>
          <p:cNvSpPr>
            <a:spLocks noGrp="1"/>
          </p:cNvSpPr>
          <p:nvPr>
            <p:ph idx="1"/>
          </p:nvPr>
        </p:nvSpPr>
        <p:spPr/>
        <p:txBody>
          <a:bodyPr/>
          <a:lstStyle/>
          <a:p>
            <a:r>
              <a:rPr lang="en-US" dirty="0"/>
              <a:t>Integration of Multi-modal Data</a:t>
            </a:r>
          </a:p>
          <a:p>
            <a:r>
              <a:rPr lang="en-US" dirty="0"/>
              <a:t>Development of Explainable AI Models</a:t>
            </a:r>
          </a:p>
          <a:p>
            <a:r>
              <a:rPr lang="en-US" dirty="0"/>
              <a:t>Real-time Detection and Diagnosis</a:t>
            </a:r>
          </a:p>
          <a:p>
            <a:r>
              <a:rPr lang="en-US" dirty="0"/>
              <a:t>Personalized Medicine</a:t>
            </a:r>
          </a:p>
          <a:p>
            <a:r>
              <a:rPr lang="en-US" dirty="0"/>
              <a:t>Image: Future directions diagram</a:t>
            </a:r>
            <a:endParaRPr lang="en-IN" dirty="0"/>
          </a:p>
        </p:txBody>
      </p:sp>
      <p:sp>
        <p:nvSpPr>
          <p:cNvPr id="5" name="Slide Number Placeholder 4"/>
          <p:cNvSpPr>
            <a:spLocks noGrp="1"/>
          </p:cNvSpPr>
          <p:nvPr>
            <p:ph type="sldNum" sz="quarter" idx="12"/>
          </p:nvPr>
        </p:nvSpPr>
        <p:spPr/>
        <p:txBody>
          <a:bodyPr/>
          <a:lstStyle/>
          <a:p>
            <a:fld id="{992296FF-6649-4270-9A49-95263114E447}" type="slidenum">
              <a:rPr lang="en-IN" smtClean="0"/>
              <a:t>21</a:t>
            </a:fld>
            <a:endParaRPr lang="en-IN" dirty="0"/>
          </a:p>
        </p:txBody>
      </p:sp>
    </p:spTree>
    <p:extLst>
      <p:ext uri="{BB962C8B-B14F-4D97-AF65-F5344CB8AC3E}">
        <p14:creationId xmlns:p14="http://schemas.microsoft.com/office/powerpoint/2010/main" val="3746670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9502-285E-67C1-AABF-481B4EF9EA14}"/>
              </a:ext>
            </a:extLst>
          </p:cNvPr>
          <p:cNvSpPr>
            <a:spLocks noGrp="1"/>
          </p:cNvSpPr>
          <p:nvPr>
            <p:ph type="title"/>
          </p:nvPr>
        </p:nvSpPr>
        <p:spPr/>
        <p:txBody>
          <a:bodyPr>
            <a:normAutofit/>
          </a:bodyPr>
          <a:lstStyle/>
          <a:p>
            <a:r>
              <a:rPr lang="en-IN" sz="3600" dirty="0">
                <a:solidFill>
                  <a:srgbClr val="7030A0"/>
                </a:solidFill>
              </a:rPr>
              <a:t>Learning Resources</a:t>
            </a:r>
          </a:p>
        </p:txBody>
      </p:sp>
      <p:sp>
        <p:nvSpPr>
          <p:cNvPr id="3" name="Content Placeholder 2">
            <a:extLst>
              <a:ext uri="{FF2B5EF4-FFF2-40B4-BE49-F238E27FC236}">
                <a16:creationId xmlns:a16="http://schemas.microsoft.com/office/drawing/2014/main" id="{17C69CB5-9F74-E48F-64B6-6C14B55F5889}"/>
              </a:ext>
            </a:extLst>
          </p:cNvPr>
          <p:cNvSpPr>
            <a:spLocks noGrp="1"/>
          </p:cNvSpPr>
          <p:nvPr>
            <p:ph idx="1"/>
          </p:nvPr>
        </p:nvSpPr>
        <p:spPr/>
        <p:txBody>
          <a:bodyPr/>
          <a:lstStyle/>
          <a:p>
            <a:pPr marL="0" indent="0">
              <a:buNone/>
            </a:pPr>
            <a:r>
              <a:rPr lang="en-IN" dirty="0">
                <a:hlinkClick r:id="rId2"/>
              </a:rPr>
              <a:t>https://www.elementsofai.com/</a:t>
            </a:r>
            <a:endParaRPr lang="en-IN" dirty="0"/>
          </a:p>
          <a:p>
            <a:pPr marL="0" indent="0">
              <a:buNone/>
            </a:pPr>
            <a:r>
              <a:rPr lang="en-IN" dirty="0">
                <a:hlinkClick r:id="rId3"/>
              </a:rPr>
              <a:t>http://web.stanford.edu/class/cs221/</a:t>
            </a:r>
            <a:endParaRPr lang="en-IN" dirty="0"/>
          </a:p>
          <a:p>
            <a:pPr marL="0" indent="0">
              <a:buNone/>
            </a:pPr>
            <a:r>
              <a:rPr lang="en-IN" dirty="0">
                <a:hlinkClick r:id="rId4"/>
              </a:rPr>
              <a:t>https://www.coursera.org/learn/introduction-tensorflow</a:t>
            </a:r>
            <a:endParaRPr lang="en-IN" dirty="0"/>
          </a:p>
          <a:p>
            <a:pPr marL="0" indent="0">
              <a:buNone/>
            </a:pPr>
            <a:r>
              <a:rPr lang="en-IN" dirty="0">
                <a:hlinkClick r:id="rId5"/>
              </a:rPr>
              <a:t>https://course.fast.ai/</a:t>
            </a:r>
            <a:endParaRPr lang="en-IN" dirty="0"/>
          </a:p>
          <a:p>
            <a:pPr marL="0" indent="0">
              <a:buNone/>
            </a:pPr>
            <a:r>
              <a:rPr lang="en-IN" dirty="0">
                <a:hlinkClick r:id="rId6"/>
              </a:rPr>
              <a:t>https://cs50.harvard.edu/ai/2020/</a:t>
            </a:r>
            <a:endParaRPr lang="en-IN" dirty="0"/>
          </a:p>
          <a:p>
            <a:pPr marL="0" indent="0">
              <a:buNone/>
            </a:pPr>
            <a:r>
              <a:rPr lang="en-IN" dirty="0">
                <a:hlinkClick r:id="rId7"/>
              </a:rPr>
              <a:t>https://www.coursera.org/learn/ai-for-everyone</a:t>
            </a:r>
            <a:endParaRPr lang="en-IN" dirty="0"/>
          </a:p>
          <a:p>
            <a:pPr marL="0" indent="0">
              <a:buNone/>
            </a:pPr>
            <a:r>
              <a:rPr lang="en-IN" dirty="0">
                <a:hlinkClick r:id="rId8"/>
              </a:rPr>
              <a:t>https://www.coursera.org/learn/machine-learning</a:t>
            </a:r>
            <a:endParaRPr lang="en-IN" dirty="0"/>
          </a:p>
          <a:p>
            <a:pPr marL="0" indent="0">
              <a:buNone/>
            </a:pPr>
            <a:r>
              <a:rPr lang="en-IN" dirty="0">
                <a:hlinkClick r:id="rId9"/>
              </a:rPr>
              <a:t>https://www.youtube.com/watch?v=7eh4d6sabA0</a:t>
            </a:r>
            <a:endParaRPr lang="en-IN" dirty="0"/>
          </a:p>
          <a:p>
            <a:endParaRPr lang="en-IN" dirty="0"/>
          </a:p>
        </p:txBody>
      </p:sp>
      <p:sp>
        <p:nvSpPr>
          <p:cNvPr id="4" name="Slide Number Placeholder 3">
            <a:extLst>
              <a:ext uri="{FF2B5EF4-FFF2-40B4-BE49-F238E27FC236}">
                <a16:creationId xmlns:a16="http://schemas.microsoft.com/office/drawing/2014/main" id="{DE29FE07-5BA5-FC7B-F3FF-45ADF5F9C1B5}"/>
              </a:ext>
            </a:extLst>
          </p:cNvPr>
          <p:cNvSpPr>
            <a:spLocks noGrp="1"/>
          </p:cNvSpPr>
          <p:nvPr>
            <p:ph type="sldNum" sz="quarter" idx="12"/>
          </p:nvPr>
        </p:nvSpPr>
        <p:spPr/>
        <p:txBody>
          <a:bodyPr/>
          <a:lstStyle/>
          <a:p>
            <a:fld id="{3027D6CC-B9F5-4B7A-BDF4-6B3BDD28CFBB}" type="slidenum">
              <a:rPr lang="en-IN" smtClean="0"/>
              <a:t>22</a:t>
            </a:fld>
            <a:endParaRPr lang="en-IN"/>
          </a:p>
        </p:txBody>
      </p:sp>
    </p:spTree>
    <p:extLst>
      <p:ext uri="{BB962C8B-B14F-4D97-AF65-F5344CB8AC3E}">
        <p14:creationId xmlns:p14="http://schemas.microsoft.com/office/powerpoint/2010/main" val="3189282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C158-1453-14E5-EE68-647712E6FF2C}"/>
              </a:ext>
            </a:extLst>
          </p:cNvPr>
          <p:cNvSpPr>
            <a:spLocks noGrp="1"/>
          </p:cNvSpPr>
          <p:nvPr>
            <p:ph type="title"/>
          </p:nvPr>
        </p:nvSpPr>
        <p:spPr/>
        <p:txBody>
          <a:bodyPr/>
          <a:lstStyle/>
          <a:p>
            <a:r>
              <a:rPr lang="en-IN" dirty="0"/>
              <a:t>Demo</a:t>
            </a:r>
          </a:p>
        </p:txBody>
      </p:sp>
      <p:sp>
        <p:nvSpPr>
          <p:cNvPr id="3" name="Content Placeholder 2">
            <a:extLst>
              <a:ext uri="{FF2B5EF4-FFF2-40B4-BE49-F238E27FC236}">
                <a16:creationId xmlns:a16="http://schemas.microsoft.com/office/drawing/2014/main" id="{7601F8F8-1956-BC7D-1CC6-CBFEE4284A6E}"/>
              </a:ext>
            </a:extLst>
          </p:cNvPr>
          <p:cNvSpPr>
            <a:spLocks noGrp="1"/>
          </p:cNvSpPr>
          <p:nvPr>
            <p:ph idx="1"/>
          </p:nvPr>
        </p:nvSpPr>
        <p:spPr/>
        <p:txBody>
          <a:bodyPr/>
          <a:lstStyle/>
          <a:p>
            <a:pPr marL="0" indent="0">
              <a:buNone/>
            </a:pPr>
            <a:r>
              <a:rPr lang="en-IN" dirty="0"/>
              <a:t>https://colab.research.google.com/drive/1kxr-KavvJC-Qv5rnTrN3YHCFAlx8RoSr?usp=sharing</a:t>
            </a:r>
          </a:p>
        </p:txBody>
      </p:sp>
      <p:sp>
        <p:nvSpPr>
          <p:cNvPr id="4" name="Slide Number Placeholder 3">
            <a:extLst>
              <a:ext uri="{FF2B5EF4-FFF2-40B4-BE49-F238E27FC236}">
                <a16:creationId xmlns:a16="http://schemas.microsoft.com/office/drawing/2014/main" id="{623F4AA6-2DFA-F378-0F93-82A48106B023}"/>
              </a:ext>
            </a:extLst>
          </p:cNvPr>
          <p:cNvSpPr>
            <a:spLocks noGrp="1"/>
          </p:cNvSpPr>
          <p:nvPr>
            <p:ph type="sldNum" sz="quarter" idx="12"/>
          </p:nvPr>
        </p:nvSpPr>
        <p:spPr/>
        <p:txBody>
          <a:bodyPr/>
          <a:lstStyle/>
          <a:p>
            <a:fld id="{3027D6CC-B9F5-4B7A-BDF4-6B3BDD28CFBB}" type="slidenum">
              <a:rPr lang="en-IN" smtClean="0"/>
              <a:t>23</a:t>
            </a:fld>
            <a:endParaRPr lang="en-IN"/>
          </a:p>
        </p:txBody>
      </p:sp>
    </p:spTree>
    <p:extLst>
      <p:ext uri="{BB962C8B-B14F-4D97-AF65-F5344CB8AC3E}">
        <p14:creationId xmlns:p14="http://schemas.microsoft.com/office/powerpoint/2010/main" val="2846418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F0A8-21BC-3510-7013-99064BF348CA}"/>
              </a:ext>
            </a:extLst>
          </p:cNvPr>
          <p:cNvSpPr>
            <a:spLocks noGrp="1"/>
          </p:cNvSpPr>
          <p:nvPr>
            <p:ph type="title"/>
          </p:nvPr>
        </p:nvSpPr>
        <p:spPr/>
        <p:txBody>
          <a:bodyPr/>
          <a:lstStyle/>
          <a:p>
            <a:endParaRPr lang="en-IN"/>
          </a:p>
        </p:txBody>
      </p:sp>
      <p:pic>
        <p:nvPicPr>
          <p:cNvPr id="6" name="Content Placeholder 5" descr="A person standing next to a question mark&#10;&#10;Description automatically generated">
            <a:extLst>
              <a:ext uri="{FF2B5EF4-FFF2-40B4-BE49-F238E27FC236}">
                <a16:creationId xmlns:a16="http://schemas.microsoft.com/office/drawing/2014/main" id="{D8DD95FC-0B63-A136-7EC1-EF5009C928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64145"/>
          </a:xfrm>
        </p:spPr>
      </p:pic>
      <p:sp>
        <p:nvSpPr>
          <p:cNvPr id="4" name="Slide Number Placeholder 3">
            <a:extLst>
              <a:ext uri="{FF2B5EF4-FFF2-40B4-BE49-F238E27FC236}">
                <a16:creationId xmlns:a16="http://schemas.microsoft.com/office/drawing/2014/main" id="{0462D836-021E-AE9C-FA1C-21C33CA54AFB}"/>
              </a:ext>
            </a:extLst>
          </p:cNvPr>
          <p:cNvSpPr>
            <a:spLocks noGrp="1"/>
          </p:cNvSpPr>
          <p:nvPr>
            <p:ph type="sldNum" sz="quarter" idx="12"/>
          </p:nvPr>
        </p:nvSpPr>
        <p:spPr/>
        <p:txBody>
          <a:bodyPr/>
          <a:lstStyle/>
          <a:p>
            <a:fld id="{3027D6CC-B9F5-4B7A-BDF4-6B3BDD28CFBB}" type="slidenum">
              <a:rPr lang="en-IN" smtClean="0"/>
              <a:t>24</a:t>
            </a:fld>
            <a:endParaRPr lang="en-IN"/>
          </a:p>
        </p:txBody>
      </p:sp>
    </p:spTree>
    <p:extLst>
      <p:ext uri="{BB962C8B-B14F-4D97-AF65-F5344CB8AC3E}">
        <p14:creationId xmlns:p14="http://schemas.microsoft.com/office/powerpoint/2010/main" val="50409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193C-52D5-D6D4-AC4A-B0220CF3048F}"/>
              </a:ext>
            </a:extLst>
          </p:cNvPr>
          <p:cNvSpPr>
            <a:spLocks noGrp="1"/>
          </p:cNvSpPr>
          <p:nvPr>
            <p:ph type="title"/>
          </p:nvPr>
        </p:nvSpPr>
        <p:spPr/>
        <p:txBody>
          <a:bodyPr>
            <a:normAutofit/>
          </a:bodyPr>
          <a:lstStyle/>
          <a:p>
            <a:r>
              <a:rPr lang="en-IN" sz="3600" b="1" dirty="0">
                <a:solidFill>
                  <a:srgbClr val="002060"/>
                </a:solidFill>
              </a:rPr>
              <a:t>Importance of Early Detection</a:t>
            </a:r>
          </a:p>
        </p:txBody>
      </p:sp>
      <p:sp>
        <p:nvSpPr>
          <p:cNvPr id="3" name="Content Placeholder 2">
            <a:extLst>
              <a:ext uri="{FF2B5EF4-FFF2-40B4-BE49-F238E27FC236}">
                <a16:creationId xmlns:a16="http://schemas.microsoft.com/office/drawing/2014/main" id="{62E290F3-1C08-4409-53BB-6B0E219BA3EB}"/>
              </a:ext>
            </a:extLst>
          </p:cNvPr>
          <p:cNvSpPr>
            <a:spLocks noGrp="1"/>
          </p:cNvSpPr>
          <p:nvPr>
            <p:ph idx="1"/>
          </p:nvPr>
        </p:nvSpPr>
        <p:spPr/>
        <p:txBody>
          <a:bodyPr>
            <a:normAutofit fontScale="92500" lnSpcReduction="10000"/>
          </a:bodyPr>
          <a:lstStyle/>
          <a:p>
            <a:pPr algn="just"/>
            <a:r>
              <a:rPr lang="en-US" sz="2600" dirty="0"/>
              <a:t>Cancer staging is a way of describing how far cancer has spread from its original source. It helps doctors plan treatment, assess prognosis, discuss with patients, and in the case of clinical trials, compare and analyze data. </a:t>
            </a:r>
          </a:p>
          <a:p>
            <a:pPr algn="just"/>
            <a:r>
              <a:rPr lang="en-US" sz="2600" dirty="0"/>
              <a:t>The TNM system is commonly used for breast cancer, which includes tumor size (T), lymph node involvement (N), and the presence of distant metastasis (M).</a:t>
            </a:r>
          </a:p>
          <a:p>
            <a:r>
              <a:rPr lang="en-US" dirty="0"/>
              <a:t>Early detection increases survival rates:</a:t>
            </a:r>
          </a:p>
          <a:p>
            <a:pPr lvl="1"/>
            <a:r>
              <a:rPr lang="en-US" sz="2100" dirty="0"/>
              <a:t>Stage 0	: 100% 	5-year survival rate</a:t>
            </a:r>
          </a:p>
          <a:p>
            <a:pPr lvl="1"/>
            <a:r>
              <a:rPr lang="en-US" sz="2100" dirty="0"/>
              <a:t>Stage I	: 99% 	5-year survival rate</a:t>
            </a:r>
          </a:p>
          <a:p>
            <a:pPr lvl="1"/>
            <a:r>
              <a:rPr lang="en-US" sz="2100" dirty="0"/>
              <a:t>Stage II	: 90% 	5-year survival rate</a:t>
            </a:r>
          </a:p>
          <a:p>
            <a:pPr lvl="1"/>
            <a:r>
              <a:rPr lang="en-US" sz="2100" dirty="0"/>
              <a:t>Stage III	: 55% 	5-year survival rate</a:t>
            </a:r>
          </a:p>
          <a:p>
            <a:pPr lvl="1"/>
            <a:r>
              <a:rPr lang="en-US" sz="2100" dirty="0"/>
              <a:t>Stage IV	: 22% 	5-year survival rate</a:t>
            </a:r>
          </a:p>
          <a:p>
            <a:pPr marL="457200" lvl="1" indent="0">
              <a:buNone/>
            </a:pPr>
            <a:endParaRPr lang="en-US" sz="1000" dirty="0"/>
          </a:p>
          <a:p>
            <a:pPr marL="457200" lvl="1" indent="0">
              <a:buNone/>
            </a:pPr>
            <a:r>
              <a:rPr lang="en-US" sz="1000" dirty="0"/>
              <a:t>Source: https://</a:t>
            </a:r>
            <a:r>
              <a:rPr lang="en-US" sz="1000" dirty="0" err="1"/>
              <a:t>www.kolhapurcancercentre.com</a:t>
            </a:r>
            <a:r>
              <a:rPr lang="en-US" sz="1000" dirty="0"/>
              <a:t>/blog/stages-of-breast-cancer/</a:t>
            </a:r>
            <a:endParaRPr lang="en-IN" sz="1000" dirty="0"/>
          </a:p>
        </p:txBody>
      </p:sp>
      <p:pic>
        <p:nvPicPr>
          <p:cNvPr id="4" name="Picture 3"/>
          <p:cNvPicPr>
            <a:picLocks noChangeAspect="1"/>
          </p:cNvPicPr>
          <p:nvPr/>
        </p:nvPicPr>
        <p:blipFill>
          <a:blip r:embed="rId2"/>
          <a:stretch>
            <a:fillRect/>
          </a:stretch>
        </p:blipFill>
        <p:spPr>
          <a:xfrm>
            <a:off x="10338502" y="0"/>
            <a:ext cx="1853498" cy="1687866"/>
          </a:xfrm>
          <a:prstGeom prst="ellipse">
            <a:avLst/>
          </a:prstGeom>
          <a:ln>
            <a:noFill/>
          </a:ln>
          <a:effectLst>
            <a:softEdge rad="112500"/>
          </a:effectLst>
        </p:spPr>
      </p:pic>
      <p:pic>
        <p:nvPicPr>
          <p:cNvPr id="5" name="Picture 4"/>
          <p:cNvPicPr>
            <a:picLocks noChangeAspect="1"/>
          </p:cNvPicPr>
          <p:nvPr/>
        </p:nvPicPr>
        <p:blipFill>
          <a:blip r:embed="rId3"/>
          <a:stretch>
            <a:fillRect/>
          </a:stretch>
        </p:blipFill>
        <p:spPr>
          <a:xfrm>
            <a:off x="7187907" y="3883524"/>
            <a:ext cx="4960229" cy="253372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7" name="Slide Number Placeholder 6"/>
          <p:cNvSpPr>
            <a:spLocks noGrp="1"/>
          </p:cNvSpPr>
          <p:nvPr>
            <p:ph type="sldNum" sz="quarter" idx="12"/>
          </p:nvPr>
        </p:nvSpPr>
        <p:spPr/>
        <p:txBody>
          <a:bodyPr/>
          <a:lstStyle/>
          <a:p>
            <a:fld id="{3027D6CC-B9F5-4B7A-BDF4-6B3BDD28CFBB}" type="slidenum">
              <a:rPr lang="en-IN" smtClean="0"/>
              <a:t>3</a:t>
            </a:fld>
            <a:endParaRPr lang="en-IN"/>
          </a:p>
        </p:txBody>
      </p:sp>
    </p:spTree>
    <p:extLst>
      <p:ext uri="{BB962C8B-B14F-4D97-AF65-F5344CB8AC3E}">
        <p14:creationId xmlns:p14="http://schemas.microsoft.com/office/powerpoint/2010/main" val="4116671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2060"/>
                </a:solidFill>
              </a:rPr>
              <a:t>Breast Cancer Treatment </a:t>
            </a:r>
          </a:p>
        </p:txBody>
      </p:sp>
      <p:pic>
        <p:nvPicPr>
          <p:cNvPr id="4" name="Content Placeholder 3"/>
          <p:cNvPicPr>
            <a:picLocks noGrp="1" noChangeAspect="1"/>
          </p:cNvPicPr>
          <p:nvPr>
            <p:ph idx="1"/>
          </p:nvPr>
        </p:nvPicPr>
        <p:blipFill>
          <a:blip r:embed="rId2"/>
          <a:srcRect l="-39657" r="-39657"/>
          <a:stretch>
            <a:fillRect/>
          </a:stretch>
        </p:blipFill>
        <p:spPr>
          <a:prstGeom prst="ellipse">
            <a:avLst/>
          </a:prstGeom>
          <a:ln>
            <a:noFill/>
          </a:ln>
          <a:effectLst>
            <a:softEdge rad="112500"/>
          </a:effectLst>
        </p:spPr>
      </p:pic>
      <p:sp>
        <p:nvSpPr>
          <p:cNvPr id="5" name="Slide Number Placeholder 4"/>
          <p:cNvSpPr>
            <a:spLocks noGrp="1"/>
          </p:cNvSpPr>
          <p:nvPr>
            <p:ph type="sldNum" sz="quarter" idx="12"/>
          </p:nvPr>
        </p:nvSpPr>
        <p:spPr/>
        <p:txBody>
          <a:bodyPr/>
          <a:lstStyle/>
          <a:p>
            <a:fld id="{3027D6CC-B9F5-4B7A-BDF4-6B3BDD28CFBB}" type="slidenum">
              <a:rPr lang="en-IN" smtClean="0"/>
              <a:t>4</a:t>
            </a:fld>
            <a:endParaRPr lang="en-IN"/>
          </a:p>
        </p:txBody>
      </p:sp>
    </p:spTree>
    <p:extLst>
      <p:ext uri="{BB962C8B-B14F-4D97-AF65-F5344CB8AC3E}">
        <p14:creationId xmlns:p14="http://schemas.microsoft.com/office/powerpoint/2010/main" val="423613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rPr>
              <a:t>Major Types of Breast Cancer</a:t>
            </a:r>
          </a:p>
        </p:txBody>
      </p:sp>
      <p:pic>
        <p:nvPicPr>
          <p:cNvPr id="4" name="Content Placeholder 3"/>
          <p:cNvPicPr>
            <a:picLocks noGrp="1" noChangeAspect="1"/>
          </p:cNvPicPr>
          <p:nvPr>
            <p:ph idx="1"/>
          </p:nvPr>
        </p:nvPicPr>
        <p:blipFill>
          <a:blip r:embed="rId2"/>
          <a:srcRect l="-30555" r="-30555"/>
          <a:stretch>
            <a:fillRect/>
          </a:stretch>
        </p:blipFill>
        <p:spPr>
          <a:xfrm>
            <a:off x="838200" y="1815793"/>
            <a:ext cx="10515600" cy="4351338"/>
          </a:xfrm>
        </p:spPr>
      </p:pic>
      <p:sp>
        <p:nvSpPr>
          <p:cNvPr id="3" name="Rectangle 2"/>
          <p:cNvSpPr/>
          <p:nvPr/>
        </p:nvSpPr>
        <p:spPr>
          <a:xfrm>
            <a:off x="0" y="6247634"/>
            <a:ext cx="6096000" cy="215444"/>
          </a:xfrm>
          <a:prstGeom prst="rect">
            <a:avLst/>
          </a:prstGeom>
        </p:spPr>
        <p:txBody>
          <a:bodyPr>
            <a:spAutoFit/>
          </a:bodyPr>
          <a:lstStyle/>
          <a:p>
            <a:r>
              <a:rPr lang="en-US" sz="800" dirty="0"/>
              <a:t>Source: https://</a:t>
            </a:r>
            <a:r>
              <a:rPr lang="en-US" sz="800" dirty="0" err="1"/>
              <a:t>www.healthline.com</a:t>
            </a:r>
            <a:r>
              <a:rPr lang="en-US" sz="800" dirty="0"/>
              <a:t>/health/breast-cancer/types-of-breast-cancer</a:t>
            </a:r>
          </a:p>
        </p:txBody>
      </p:sp>
      <p:sp>
        <p:nvSpPr>
          <p:cNvPr id="6" name="Slide Number Placeholder 5"/>
          <p:cNvSpPr>
            <a:spLocks noGrp="1"/>
          </p:cNvSpPr>
          <p:nvPr>
            <p:ph type="sldNum" sz="quarter" idx="12"/>
          </p:nvPr>
        </p:nvSpPr>
        <p:spPr/>
        <p:txBody>
          <a:bodyPr/>
          <a:lstStyle/>
          <a:p>
            <a:fld id="{3027D6CC-B9F5-4B7A-BDF4-6B3BDD28CFBB}" type="slidenum">
              <a:rPr lang="en-IN" smtClean="0"/>
              <a:t>5</a:t>
            </a:fld>
            <a:endParaRPr lang="en-IN"/>
          </a:p>
        </p:txBody>
      </p:sp>
    </p:spTree>
    <p:extLst>
      <p:ext uri="{BB962C8B-B14F-4D97-AF65-F5344CB8AC3E}">
        <p14:creationId xmlns:p14="http://schemas.microsoft.com/office/powerpoint/2010/main" val="114001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6247" b="-6247"/>
          <a:stretch>
            <a:fillRect/>
          </a:stretch>
        </p:blipFill>
        <p:spPr>
          <a:xfrm>
            <a:off x="905042" y="1625086"/>
            <a:ext cx="10515600" cy="4351338"/>
          </a:xfrm>
          <a:prstGeom prst="roundRect">
            <a:avLst>
              <a:gd name="adj" fmla="val 9543"/>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5" name="TextBox 4"/>
          <p:cNvSpPr txBox="1"/>
          <p:nvPr/>
        </p:nvSpPr>
        <p:spPr>
          <a:xfrm>
            <a:off x="802076" y="6133137"/>
            <a:ext cx="4121641" cy="215444"/>
          </a:xfrm>
          <a:prstGeom prst="rect">
            <a:avLst/>
          </a:prstGeom>
          <a:noFill/>
        </p:spPr>
        <p:txBody>
          <a:bodyPr wrap="none" rtlCol="0">
            <a:spAutoFit/>
          </a:bodyPr>
          <a:lstStyle/>
          <a:p>
            <a:r>
              <a:rPr lang="en-US" sz="800" dirty="0"/>
              <a:t>Source: https://</a:t>
            </a:r>
            <a:r>
              <a:rPr lang="en-US" sz="800" dirty="0" err="1"/>
              <a:t>www.saintjohnscancer.org</a:t>
            </a:r>
            <a:r>
              <a:rPr lang="en-US" sz="800" dirty="0"/>
              <a:t>/breast/breast-cancer/types-of-breast-cancer/</a:t>
            </a:r>
          </a:p>
        </p:txBody>
      </p:sp>
      <p:sp>
        <p:nvSpPr>
          <p:cNvPr id="6" name="Slide Number Placeholder 5"/>
          <p:cNvSpPr>
            <a:spLocks noGrp="1"/>
          </p:cNvSpPr>
          <p:nvPr>
            <p:ph type="sldNum" sz="quarter" idx="12"/>
          </p:nvPr>
        </p:nvSpPr>
        <p:spPr/>
        <p:txBody>
          <a:bodyPr/>
          <a:lstStyle/>
          <a:p>
            <a:fld id="{3027D6CC-B9F5-4B7A-BDF4-6B3BDD28CFBB}" type="slidenum">
              <a:rPr lang="en-IN" smtClean="0"/>
              <a:t>6</a:t>
            </a:fld>
            <a:endParaRPr lang="en-IN"/>
          </a:p>
        </p:txBody>
      </p:sp>
    </p:spTree>
    <p:extLst>
      <p:ext uri="{BB962C8B-B14F-4D97-AF65-F5344CB8AC3E}">
        <p14:creationId xmlns:p14="http://schemas.microsoft.com/office/powerpoint/2010/main" val="52586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E7B-4910-F1A4-0E74-E567A69A9FA1}"/>
              </a:ext>
            </a:extLst>
          </p:cNvPr>
          <p:cNvSpPr>
            <a:spLocks noGrp="1"/>
          </p:cNvSpPr>
          <p:nvPr>
            <p:ph type="title"/>
          </p:nvPr>
        </p:nvSpPr>
        <p:spPr/>
        <p:txBody>
          <a:bodyPr>
            <a:normAutofit/>
          </a:bodyPr>
          <a:lstStyle/>
          <a:p>
            <a:pPr algn="just"/>
            <a:r>
              <a:rPr lang="en-US" sz="3200" b="1" dirty="0">
                <a:solidFill>
                  <a:srgbClr val="002060"/>
                </a:solidFill>
              </a:rPr>
              <a:t>Breast cancer analysis using machine learning algorithms</a:t>
            </a:r>
            <a:endParaRPr lang="en-IN" sz="3200" b="1" dirty="0">
              <a:solidFill>
                <a:srgbClr val="002060"/>
              </a:solidFill>
            </a:endParaRPr>
          </a:p>
        </p:txBody>
      </p:sp>
      <p:sp>
        <p:nvSpPr>
          <p:cNvPr id="3" name="Content Placeholder 2">
            <a:extLst>
              <a:ext uri="{FF2B5EF4-FFF2-40B4-BE49-F238E27FC236}">
                <a16:creationId xmlns:a16="http://schemas.microsoft.com/office/drawing/2014/main" id="{4640F660-40AB-37B0-4ABC-5F3B5CD036EF}"/>
              </a:ext>
            </a:extLst>
          </p:cNvPr>
          <p:cNvSpPr>
            <a:spLocks noGrp="1"/>
          </p:cNvSpPr>
          <p:nvPr>
            <p:ph idx="1"/>
          </p:nvPr>
        </p:nvSpPr>
        <p:spPr/>
        <p:txBody>
          <a:bodyPr>
            <a:normAutofit fontScale="92500" lnSpcReduction="10000"/>
          </a:bodyPr>
          <a:lstStyle/>
          <a:p>
            <a:pPr marL="0" indent="0" algn="just">
              <a:buNone/>
            </a:pPr>
            <a:r>
              <a:rPr lang="en-US" dirty="0"/>
              <a:t>1. </a:t>
            </a:r>
            <a:r>
              <a:rPr lang="en-US" b="1" dirty="0"/>
              <a:t>Large datasets: </a:t>
            </a:r>
            <a:r>
              <a:rPr lang="en-US" dirty="0"/>
              <a:t>Breast cancer research has generated extensive datasets, including images, genetic information, and clinical data.</a:t>
            </a:r>
          </a:p>
          <a:p>
            <a:pPr marL="0" indent="0" algn="just">
              <a:buNone/>
            </a:pPr>
            <a:r>
              <a:rPr lang="en-US" dirty="0"/>
              <a:t>2. </a:t>
            </a:r>
            <a:r>
              <a:rPr lang="en-US" b="1" dirty="0"/>
              <a:t>Complex patterns: </a:t>
            </a:r>
            <a:r>
              <a:rPr lang="en-US" dirty="0"/>
              <a:t>Machine learning algorithms excel at identifying intricate patterns within complex data.</a:t>
            </a:r>
          </a:p>
          <a:p>
            <a:pPr marL="0" indent="0" algn="just">
              <a:buNone/>
            </a:pPr>
            <a:r>
              <a:rPr lang="en-US" dirty="0"/>
              <a:t>3. </a:t>
            </a:r>
            <a:r>
              <a:rPr lang="en-US" b="1" dirty="0"/>
              <a:t>Prediction and classification: </a:t>
            </a:r>
            <a:r>
              <a:rPr lang="en-US" dirty="0"/>
              <a:t>Algorithms can predict cancer likelihood, classify tumors as benign/malignant, and identify high-risk patients.</a:t>
            </a:r>
          </a:p>
          <a:p>
            <a:pPr marL="0" indent="0" algn="just">
              <a:buNone/>
            </a:pPr>
            <a:r>
              <a:rPr lang="en-US" dirty="0"/>
              <a:t>4. </a:t>
            </a:r>
            <a:r>
              <a:rPr lang="en-US" b="1" dirty="0"/>
              <a:t>Feature extraction: </a:t>
            </a:r>
            <a:r>
              <a:rPr lang="en-US" dirty="0"/>
              <a:t>Machine learning can extract relevant features from medical images, genomic data, and clinical reports.</a:t>
            </a:r>
          </a:p>
          <a:p>
            <a:pPr marL="0" indent="0" algn="just">
              <a:buNone/>
            </a:pPr>
            <a:r>
              <a:rPr lang="en-US" dirty="0"/>
              <a:t>5. </a:t>
            </a:r>
            <a:r>
              <a:rPr lang="en-US" b="1" dirty="0"/>
              <a:t>Personalized medicine: </a:t>
            </a:r>
            <a:r>
              <a:rPr lang="en-US" dirty="0"/>
              <a:t>Algorithms can tailor treatment recommendations to individual patient profiles.</a:t>
            </a:r>
            <a:endParaRPr lang="en-IN" dirty="0"/>
          </a:p>
        </p:txBody>
      </p:sp>
      <p:sp>
        <p:nvSpPr>
          <p:cNvPr id="5" name="Slide Number Placeholder 4"/>
          <p:cNvSpPr>
            <a:spLocks noGrp="1"/>
          </p:cNvSpPr>
          <p:nvPr>
            <p:ph type="sldNum" sz="quarter" idx="12"/>
          </p:nvPr>
        </p:nvSpPr>
        <p:spPr/>
        <p:txBody>
          <a:bodyPr/>
          <a:lstStyle/>
          <a:p>
            <a:fld id="{3027D6CC-B9F5-4B7A-BDF4-6B3BDD28CFBB}" type="slidenum">
              <a:rPr lang="en-IN" smtClean="0"/>
              <a:t>7</a:t>
            </a:fld>
            <a:endParaRPr lang="en-IN"/>
          </a:p>
        </p:txBody>
      </p:sp>
    </p:spTree>
    <p:extLst>
      <p:ext uri="{BB962C8B-B14F-4D97-AF65-F5344CB8AC3E}">
        <p14:creationId xmlns:p14="http://schemas.microsoft.com/office/powerpoint/2010/main" val="402396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660066"/>
                </a:solidFill>
              </a:rPr>
              <a:t>Types of Machine Learning</a:t>
            </a:r>
          </a:p>
        </p:txBody>
      </p:sp>
      <p:pic>
        <p:nvPicPr>
          <p:cNvPr id="4" name="Content Placeholder 3"/>
          <p:cNvPicPr>
            <a:picLocks noGrp="1" noChangeAspect="1"/>
          </p:cNvPicPr>
          <p:nvPr>
            <p:ph idx="1"/>
          </p:nvPr>
        </p:nvPicPr>
        <p:blipFill>
          <a:blip r:embed="rId2"/>
          <a:srcRect l="-15325" r="-15325"/>
          <a:stretch>
            <a:fillRect/>
          </a:stretch>
        </p:blipFill>
        <p:spPr>
          <a:prstGeom prst="rect">
            <a:avLst/>
          </a:prstGeom>
          <a:ln>
            <a:noFill/>
          </a:ln>
          <a:effectLst>
            <a:softEdge rad="112500"/>
          </a:effectLst>
        </p:spPr>
      </p:pic>
      <p:sp>
        <p:nvSpPr>
          <p:cNvPr id="6" name="Slide Number Placeholder 5"/>
          <p:cNvSpPr>
            <a:spLocks noGrp="1"/>
          </p:cNvSpPr>
          <p:nvPr>
            <p:ph type="sldNum" sz="quarter" idx="12"/>
          </p:nvPr>
        </p:nvSpPr>
        <p:spPr/>
        <p:txBody>
          <a:bodyPr/>
          <a:lstStyle/>
          <a:p>
            <a:fld id="{3027D6CC-B9F5-4B7A-BDF4-6B3BDD28CFBB}" type="slidenum">
              <a:rPr lang="en-IN" smtClean="0"/>
              <a:t>8</a:t>
            </a:fld>
            <a:endParaRPr lang="en-IN"/>
          </a:p>
        </p:txBody>
      </p:sp>
    </p:spTree>
    <p:extLst>
      <p:ext uri="{BB962C8B-B14F-4D97-AF65-F5344CB8AC3E}">
        <p14:creationId xmlns:p14="http://schemas.microsoft.com/office/powerpoint/2010/main" val="226177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C846-B44D-F103-B3E7-DD4B3712A3ED}"/>
              </a:ext>
            </a:extLst>
          </p:cNvPr>
          <p:cNvSpPr>
            <a:spLocks noGrp="1"/>
          </p:cNvSpPr>
          <p:nvPr>
            <p:ph type="title"/>
          </p:nvPr>
        </p:nvSpPr>
        <p:spPr/>
        <p:txBody>
          <a:bodyPr>
            <a:normAutofit/>
          </a:bodyPr>
          <a:lstStyle/>
          <a:p>
            <a:r>
              <a:rPr lang="en-IN" sz="3200" b="1" dirty="0">
                <a:solidFill>
                  <a:srgbClr val="002060"/>
                </a:solidFill>
              </a:rPr>
              <a:t>Supervised Machine Learning Algorithm</a:t>
            </a:r>
          </a:p>
        </p:txBody>
      </p:sp>
      <p:sp>
        <p:nvSpPr>
          <p:cNvPr id="4" name="Slide Number Placeholder 3"/>
          <p:cNvSpPr>
            <a:spLocks noGrp="1"/>
          </p:cNvSpPr>
          <p:nvPr>
            <p:ph type="sldNum" sz="quarter" idx="12"/>
          </p:nvPr>
        </p:nvSpPr>
        <p:spPr/>
        <p:txBody>
          <a:bodyPr/>
          <a:lstStyle/>
          <a:p>
            <a:fld id="{3027D6CC-B9F5-4B7A-BDF4-6B3BDD28CFBB}" type="slidenum">
              <a:rPr lang="en-IN" smtClean="0"/>
              <a:t>9</a:t>
            </a:fld>
            <a:endParaRPr lang="en-IN"/>
          </a:p>
        </p:txBody>
      </p:sp>
      <p:pic>
        <p:nvPicPr>
          <p:cNvPr id="3" name="Picture 2">
            <a:extLst>
              <a:ext uri="{FF2B5EF4-FFF2-40B4-BE49-F238E27FC236}">
                <a16:creationId xmlns:a16="http://schemas.microsoft.com/office/drawing/2014/main" id="{CFA6175F-20BB-5C65-B890-0991264357AD}"/>
              </a:ext>
            </a:extLst>
          </p:cNvPr>
          <p:cNvPicPr>
            <a:picLocks noChangeAspect="1"/>
          </p:cNvPicPr>
          <p:nvPr/>
        </p:nvPicPr>
        <p:blipFill>
          <a:blip r:embed="rId2"/>
          <a:stretch>
            <a:fillRect/>
          </a:stretch>
        </p:blipFill>
        <p:spPr>
          <a:xfrm>
            <a:off x="2566220" y="1690688"/>
            <a:ext cx="6272981" cy="3610677"/>
          </a:xfrm>
          <a:prstGeom prst="roundRect">
            <a:avLst>
              <a:gd name="adj" fmla="val 752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2775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853</TotalTime>
  <Words>920</Words>
  <Application>Microsoft Office PowerPoint</Application>
  <PresentationFormat>Widescreen</PresentationFormat>
  <Paragraphs>134</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Calibri</vt:lpstr>
      <vt:lpstr>Office Theme</vt:lpstr>
      <vt:lpstr>PowerPoint Presentation</vt:lpstr>
      <vt:lpstr>Overview of Breast Cancer: Incidence and Global Statistics</vt:lpstr>
      <vt:lpstr>Importance of Early Detection</vt:lpstr>
      <vt:lpstr>Breast Cancer Treatment </vt:lpstr>
      <vt:lpstr>Major Types of Breast Cancer</vt:lpstr>
      <vt:lpstr>PowerPoint Presentation</vt:lpstr>
      <vt:lpstr>Breast cancer analysis using machine learning algorithms</vt:lpstr>
      <vt:lpstr>Types of Machine Learning</vt:lpstr>
      <vt:lpstr>Supervised Machine Learning Algorithm</vt:lpstr>
      <vt:lpstr>Steps involved in Machine Learning</vt:lpstr>
      <vt:lpstr>Step1: Databases and Resources</vt:lpstr>
      <vt:lpstr>Step2: Data Cleaning</vt:lpstr>
      <vt:lpstr>Step3: Machine Learning algorithms</vt:lpstr>
      <vt:lpstr>Step4: Model Evaluation</vt:lpstr>
      <vt:lpstr>Confusion Matrix</vt:lpstr>
      <vt:lpstr>Step5: Model Deployment </vt:lpstr>
      <vt:lpstr>Role of Machine Learning in Healthcare</vt:lpstr>
      <vt:lpstr>Case Study - Predicting Heart Disease Using Machine Learning</vt:lpstr>
      <vt:lpstr>Challenges and Limitations</vt:lpstr>
      <vt:lpstr>Research Application on Breast Cancer Analysis</vt:lpstr>
      <vt:lpstr>Future Directions</vt:lpstr>
      <vt:lpstr>Learning Resources</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Analysis of Breast Cancer using AI/ML Techniques</dc:title>
  <dc:creator>Vasanthp Grade4</dc:creator>
  <cp:lastModifiedBy>Vasanthp Grade4</cp:lastModifiedBy>
  <cp:revision>38</cp:revision>
  <dcterms:created xsi:type="dcterms:W3CDTF">2024-10-12T15:15:57Z</dcterms:created>
  <dcterms:modified xsi:type="dcterms:W3CDTF">2024-11-05T11:19:15Z</dcterms:modified>
</cp:coreProperties>
</file>