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288" r:id="rId3"/>
    <p:sldId id="289" r:id="rId4"/>
    <p:sldId id="292" r:id="rId5"/>
    <p:sldId id="293" r:id="rId6"/>
    <p:sldId id="287" r:id="rId7"/>
    <p:sldId id="280" r:id="rId8"/>
    <p:sldId id="277" r:id="rId9"/>
    <p:sldId id="278" r:id="rId10"/>
    <p:sldId id="275" r:id="rId11"/>
    <p:sldId id="279" r:id="rId12"/>
    <p:sldId id="276" r:id="rId13"/>
    <p:sldId id="281" r:id="rId14"/>
    <p:sldId id="285" r:id="rId15"/>
    <p:sldId id="282" r:id="rId16"/>
    <p:sldId id="259" r:id="rId17"/>
    <p:sldId id="265" r:id="rId18"/>
    <p:sldId id="274" r:id="rId19"/>
    <p:sldId id="267" r:id="rId20"/>
    <p:sldId id="284" r:id="rId21"/>
    <p:sldId id="28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B3E3-99FE-F443-B601-91742E2D18CA}" type="datetime1">
              <a:rPr lang="en-IN" smtClean="0"/>
              <a:t>06-06-2025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6D08-AF6E-5841-9071-84BF2F8C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1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68D9-A7DD-A348-883A-DC9F0178A735}" type="datetime1">
              <a:rPr lang="en-IN" smtClean="0"/>
              <a:t>06-06-2025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722C2-0562-0342-98BB-D12C38E0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83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722C2-0562-0342-98BB-D12C38E09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268E-24C2-8CE1-9CEF-CFA630F3F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Analysis of Breast Cancer</a:t>
            </a:r>
            <a:br>
              <a:rPr lang="en-US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AI/ML techniques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B28F-CD0E-7F06-F8D7-E5BAFA35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AE4A-EF43-48AC-6E62-5B9DEA04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A9BA-DD9F-9E23-1C62-300A5550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FE11-07A0-D9DA-2887-2CA247D7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024C9C-1E6F-4C1E-D419-FE767353547D}"/>
              </a:ext>
            </a:extLst>
          </p:cNvPr>
          <p:cNvGrpSpPr/>
          <p:nvPr userDrawn="1"/>
        </p:nvGrpSpPr>
        <p:grpSpPr>
          <a:xfrm>
            <a:off x="0" y="0"/>
            <a:ext cx="12192000" cy="6855980"/>
            <a:chOff x="0" y="0"/>
            <a:chExt cx="12192000" cy="6855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DBCA1-4560-C1F2-F4D8-2ECEB50001E6}"/>
                </a:ext>
              </a:extLst>
            </p:cNvPr>
            <p:cNvSpPr/>
            <p:nvPr userDrawn="1"/>
          </p:nvSpPr>
          <p:spPr>
            <a:xfrm>
              <a:off x="0" y="0"/>
              <a:ext cx="12192000" cy="365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B2B98C-1023-779D-EB7A-5E0572511BB7}"/>
                </a:ext>
              </a:extLst>
            </p:cNvPr>
            <p:cNvSpPr/>
            <p:nvPr userDrawn="1"/>
          </p:nvSpPr>
          <p:spPr>
            <a:xfrm>
              <a:off x="0" y="6490855"/>
              <a:ext cx="12192000" cy="365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08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99DA-8E4C-A2D2-4EC2-CB805FF0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A4656-9160-E09B-C401-4FCC9404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DFF0-FAFD-9094-BB03-04047A2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2275-2310-6616-8749-52A3333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9498-0A22-2FA9-1394-6555B9C2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4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2DBF2-BC0C-E0CB-85D3-FA20B3EE7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0686F-7BF1-7D8D-A13E-242A1116A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86E9-AFE1-510E-0188-0CEDAC3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6E79-E7F4-5658-4D65-9AF1FBD5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45DE-5F2A-17E6-B14B-65D7D70C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6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D878-27AB-F5A4-F295-EA15A869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7B26-7008-A883-5E79-2DA2B0F3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661-88F1-3D9E-3E67-5D92E937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412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06-06-2025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EA7B-19A4-1D74-792C-D009F94D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412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27D6CC-B9F5-4B7A-BDF4-6B3BDD28CFB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A logo with text and a building in the background&#10;&#10;AI-generated content may be incorrect.">
            <a:extLst>
              <a:ext uri="{FF2B5EF4-FFF2-40B4-BE49-F238E27FC236}">
                <a16:creationId xmlns:a16="http://schemas.microsoft.com/office/drawing/2014/main" id="{4800E566-0932-EDD8-CE41-13728C2F7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78691" cy="3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13F1-D8AD-FB07-FC29-F6A02A0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9067-28EB-5320-D348-F3CB257A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4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39AA-4146-1FA4-8F82-474A5D48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87FF-38EC-5766-892D-8CCDBE62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88460-A21C-E8A4-6648-48AA2D7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E022-8301-9585-5F7A-2F69F951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E771-3178-43F0-9B40-EE4CEA33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D3FD1-F453-75C6-01D7-EC170694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C3DA-2C97-0A87-A54F-D8351D6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D26F-1FEB-8F2B-08F3-583AED28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1128-96A7-F71B-9BBA-3C9CA3FA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E47B2-8889-F780-35E7-54AF1B2D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E7AA0-6953-3AB9-1C09-DA500B696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C1752-1D62-B4EE-A70E-839E5B0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CA2BE-568C-F053-E418-418ACA6E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49FB5-A339-36A8-C2D2-6A0FEFA9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1EC4-DE68-79D5-5958-D00C3642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B72C3-9C84-4E28-3D75-50E713AB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0B61F-C7B8-2E31-B80A-7AF091BC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C5FE7-4E67-2F57-9430-BD751E4E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4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5CC7A-8AA8-0863-FB71-F4DC444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0241-50B4-7D12-EF5C-2BD740E2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D7F2-DB1D-F340-2B09-30F9665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2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C469-4835-557D-B7F2-19913C84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7070-78D3-69D4-D404-F8A5067E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08BE1-4224-0601-3D80-9DFEAE95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7D223-500D-7AB6-809E-4D45BA30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0A9A7-6808-A818-A8F4-676E70E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3144-CCAF-C2E8-F6B0-9955C34D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46D-F43E-1C47-2BE3-C925E56B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1194F-7E0E-7A04-3319-115A88C00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652D-3567-989E-1C16-347184D9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0732-DA92-39C6-9C6D-700E9335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FE900-45B6-07C2-AA75-8B21C5DC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Vellore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55CA-450B-AD04-162B-F16DCCCD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D1525-739E-24A6-41F4-150CF219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309DD-CD7E-B352-4468-D303DD1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8360-E619-7CB3-F43C-029F8211C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06-06-2025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575B-1962-3F35-7F82-8220E1EB5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Vellore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09A8-5157-3CE4-AE6B-2D8F2DC7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7D6CC-B9F5-4B7A-BDF4-6B3BDD28CFB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3E800A-C6BF-7337-5080-EBB2935F813F}"/>
              </a:ext>
            </a:extLst>
          </p:cNvPr>
          <p:cNvGrpSpPr/>
          <p:nvPr userDrawn="1"/>
        </p:nvGrpSpPr>
        <p:grpSpPr>
          <a:xfrm>
            <a:off x="0" y="0"/>
            <a:ext cx="12192000" cy="6855980"/>
            <a:chOff x="0" y="0"/>
            <a:chExt cx="12192000" cy="6855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33F30-1381-1CE7-5AB9-8DA4D3722A9E}"/>
                </a:ext>
              </a:extLst>
            </p:cNvPr>
            <p:cNvSpPr/>
            <p:nvPr userDrawn="1"/>
          </p:nvSpPr>
          <p:spPr>
            <a:xfrm>
              <a:off x="0" y="0"/>
              <a:ext cx="12192000" cy="365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9130A9-7109-ABF7-304C-2710BF6B4751}"/>
                </a:ext>
              </a:extLst>
            </p:cNvPr>
            <p:cNvSpPr/>
            <p:nvPr userDrawn="1"/>
          </p:nvSpPr>
          <p:spPr>
            <a:xfrm>
              <a:off x="0" y="6490855"/>
              <a:ext cx="12192000" cy="365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DBE37E-CF30-6219-48E8-F55CAEE89B7E}"/>
              </a:ext>
            </a:extLst>
          </p:cNvPr>
          <p:cNvSpPr txBox="1"/>
          <p:nvPr userDrawn="1"/>
        </p:nvSpPr>
        <p:spPr>
          <a:xfrm>
            <a:off x="4038600" y="653011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Vellore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3980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soils-portal" TargetMode="External"/><Relationship Id="rId2" Type="http://schemas.openxmlformats.org/officeDocument/2006/relationships/hyperlink" Target="https://soilhealth.dac.gov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ar.org.in/" TargetMode="External"/><Relationship Id="rId4" Type="http://schemas.openxmlformats.org/officeDocument/2006/relationships/hyperlink" Target="https://www.kaggle.com/datasets/atharvaingle/crop-recommendation-data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4910" y="18590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Internship Program</a:t>
            </a:r>
          </a:p>
          <a:p>
            <a:pPr marL="0" indent="0" algn="ctr">
              <a:buNone/>
            </a:pPr>
            <a:endParaRPr lang="en-US" sz="36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7030A0"/>
                </a:solidFill>
              </a:rPr>
              <a:t>Hands-on </a:t>
            </a:r>
          </a:p>
          <a:p>
            <a:pPr marL="0" indent="0" algn="ctr">
              <a:buNone/>
            </a:pPr>
            <a:r>
              <a:rPr lang="en-US" sz="4100" dirty="0">
                <a:solidFill>
                  <a:srgbClr val="7030A0"/>
                </a:solidFill>
              </a:rPr>
              <a:t>Applications of AI and Machine Learning in Soil Health: Model Building and Analysis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Presented by</a:t>
            </a:r>
          </a:p>
          <a:p>
            <a:pPr marL="0" indent="0" algn="ctr">
              <a:buNone/>
            </a:pPr>
            <a:r>
              <a:rPr lang="en-US" sz="1800" dirty="0"/>
              <a:t>Dr. Prakash M</a:t>
            </a:r>
          </a:p>
          <a:p>
            <a:pPr marL="0" indent="0" algn="ctr">
              <a:buNone/>
            </a:pPr>
            <a:r>
              <a:rPr lang="en-US" sz="1800" dirty="0"/>
              <a:t>School of Computer Science and Engineering</a:t>
            </a:r>
          </a:p>
          <a:p>
            <a:pPr marL="0" indent="0" algn="ctr">
              <a:buNone/>
            </a:pPr>
            <a:r>
              <a:rPr lang="en-US" sz="1800" dirty="0"/>
              <a:t>Vellore Institute of Technology, Vellore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Date: 06-Jun-2025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</a:t>
            </a:fld>
            <a:endParaRPr lang="en-IN" dirty="0"/>
          </a:p>
        </p:txBody>
      </p:sp>
      <p:pic>
        <p:nvPicPr>
          <p:cNvPr id="10" name="Picture 9" descr="A blue and black logo&#10;&#10;AI-generated content may be incorrect.">
            <a:extLst>
              <a:ext uri="{FF2B5EF4-FFF2-40B4-BE49-F238E27FC236}">
                <a16:creationId xmlns:a16="http://schemas.microsoft.com/office/drawing/2014/main" id="{FD5AF2E0-55B7-38D4-9471-168AB8077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87" y="436554"/>
            <a:ext cx="3496826" cy="97134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88783-B21C-89D1-0113-747AB5A5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8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6BC0-3CEA-6743-AD3D-D210DDE9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Step1: Databases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CA46-730C-0F91-EB3C-CE24372D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Indian Government Open Data Portals (</a:t>
            </a:r>
            <a:r>
              <a:rPr lang="en-IN" sz="2400" dirty="0">
                <a:hlinkClick r:id="rId2"/>
              </a:rPr>
              <a:t>https://soilhealth.dac.gov.in/</a:t>
            </a:r>
            <a:r>
              <a:rPr lang="en-IN" sz="2400" dirty="0"/>
              <a:t>)</a:t>
            </a:r>
          </a:p>
          <a:p>
            <a:r>
              <a:rPr lang="en-US" sz="2400" dirty="0"/>
              <a:t>FAO (Food and Agriculture Organization of the UN) (</a:t>
            </a:r>
            <a:r>
              <a:rPr lang="en-IN" sz="2400" dirty="0">
                <a:hlinkClick r:id="rId3"/>
              </a:rPr>
              <a:t>http://www.fao.org/soils-portal</a:t>
            </a:r>
            <a:r>
              <a:rPr lang="en-IN" sz="2400" dirty="0"/>
              <a:t>)</a:t>
            </a:r>
          </a:p>
          <a:p>
            <a:r>
              <a:rPr lang="en-US" sz="2400" dirty="0"/>
              <a:t>Kaggle Datasets (</a:t>
            </a:r>
            <a:r>
              <a:rPr lang="en-IN" sz="2400" dirty="0">
                <a:hlinkClick r:id="rId4"/>
              </a:rPr>
              <a:t>https://www.kaggle.com/datasets/atharvaingle/crop-recommendation-dataset</a:t>
            </a:r>
            <a:r>
              <a:rPr lang="en-IN" sz="2400" dirty="0"/>
              <a:t>)</a:t>
            </a:r>
          </a:p>
          <a:p>
            <a:r>
              <a:rPr lang="en-IN" sz="2400" dirty="0"/>
              <a:t>ISRIC – World Soil Information (https://www.isric.org/explore/soilgrids)</a:t>
            </a:r>
          </a:p>
          <a:p>
            <a:r>
              <a:rPr lang="en-IN" sz="2400" dirty="0"/>
              <a:t>Agricultural Research Institutions</a:t>
            </a:r>
          </a:p>
          <a:p>
            <a:pPr lvl="1"/>
            <a:r>
              <a:rPr lang="en-US" sz="2000" dirty="0"/>
              <a:t>ICAR (Indian Council of Agricultural Research) - </a:t>
            </a:r>
            <a:r>
              <a:rPr lang="en-IN" sz="2000" dirty="0">
                <a:hlinkClick r:id="rId5"/>
              </a:rPr>
              <a:t>https://icar.org.in</a:t>
            </a:r>
            <a:endParaRPr lang="en-IN" sz="2000" dirty="0"/>
          </a:p>
          <a:p>
            <a:pPr lvl="1"/>
            <a:r>
              <a:rPr lang="nn-NO" sz="2000" dirty="0"/>
              <a:t>USDA NRCS Soil Data Mart (USA) - </a:t>
            </a:r>
            <a:r>
              <a:rPr lang="en-IN" sz="2000" dirty="0"/>
              <a:t>https://sdmdataaccess.sc.egov.usda.gov/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10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9E83-B55D-AB8A-0740-D5B5B7C3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6BC0-3CEA-6743-AD3D-D210DDE9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Step2: Data Cleaning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52116-F89D-DD7D-6D33-C2CCC970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55" y="1876663"/>
            <a:ext cx="6254753" cy="4249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8CC7C-D6B1-81CD-1B09-367C86F9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3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4E9A-5A32-16D7-9191-17BB513E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Step3: Machine Learning algorithms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EAD5-BB04-467F-2905-7DF35E82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Machine Learning Algorithms | Introduction to Machine Learning">
            <a:extLst>
              <a:ext uri="{FF2B5EF4-FFF2-40B4-BE49-F238E27FC236}">
                <a16:creationId xmlns:a16="http://schemas.microsoft.com/office/drawing/2014/main" id="{C24D4179-F387-4142-D514-4D271B5C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58" y="1671153"/>
            <a:ext cx="6391698" cy="4802111"/>
          </a:xfrm>
          <a:prstGeom prst="roundRect">
            <a:avLst>
              <a:gd name="adj" fmla="val 609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12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90FB-3BF7-4538-73AC-72F3CAEA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8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Step4: Model Evaluation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13</a:t>
            </a:fld>
            <a:endParaRPr lang="en-IN"/>
          </a:p>
        </p:txBody>
      </p:sp>
      <p:pic>
        <p:nvPicPr>
          <p:cNvPr id="10" name="Picture 9" descr="A diagram of a model&#10;&#10;Description automatically generated">
            <a:extLst>
              <a:ext uri="{FF2B5EF4-FFF2-40B4-BE49-F238E27FC236}">
                <a16:creationId xmlns:a16="http://schemas.microsoft.com/office/drawing/2014/main" id="{F589B671-BD94-7A92-1A4C-6E635AD8C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66" y="1513964"/>
            <a:ext cx="8605210" cy="4842386"/>
          </a:xfrm>
          <a:prstGeom prst="roundRect">
            <a:avLst>
              <a:gd name="adj" fmla="val 59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423B43-74D8-C840-56EB-14782C232B0D}"/>
              </a:ext>
            </a:extLst>
          </p:cNvPr>
          <p:cNvSpPr txBox="1"/>
          <p:nvPr/>
        </p:nvSpPr>
        <p:spPr>
          <a:xfrm>
            <a:off x="192724" y="6323468"/>
            <a:ext cx="78313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Source: https://medium.com/@neslihannavsar/model-evaluation-metrics-in-machine-learning-classification-and-regression-analysis-aedf99d4fa8a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200D7-CFB9-3EF5-EFE2-A00FCDED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9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A9DB96-0E13-B83A-EF41-A25413676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B154-8CCF-85BB-AD91-207665E1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Confusion Matrix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B47E-9263-23ED-908D-8C9D6BE1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14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86DEE-061F-021F-C3EC-2B5A3E0D4FEB}"/>
              </a:ext>
            </a:extLst>
          </p:cNvPr>
          <p:cNvSpPr txBox="1"/>
          <p:nvPr/>
        </p:nvSpPr>
        <p:spPr>
          <a:xfrm>
            <a:off x="192724" y="6323468"/>
            <a:ext cx="78313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Source: https://medium.com/@neslihannavsar/model-evaluation-metrics-in-machine-learning-classification-and-regression-analysis-aedf99d4fa8a</a:t>
            </a:r>
          </a:p>
        </p:txBody>
      </p:sp>
      <p:pic>
        <p:nvPicPr>
          <p:cNvPr id="3" name="Picture 2" descr="3 confusion-matrix.jpg">
            <a:extLst>
              <a:ext uri="{FF2B5EF4-FFF2-40B4-BE49-F238E27FC236}">
                <a16:creationId xmlns:a16="http://schemas.microsoft.com/office/drawing/2014/main" id="{DA83DD95-150A-2D56-C5F3-EF7BCB5C3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5" y="1400479"/>
            <a:ext cx="7324558" cy="5092396"/>
          </a:xfrm>
          <a:prstGeom prst="rect">
            <a:avLst/>
          </a:prstGeom>
        </p:spPr>
      </p:pic>
      <p:pic>
        <p:nvPicPr>
          <p:cNvPr id="4" name="Picture 3" descr="CM.png">
            <a:extLst>
              <a:ext uri="{FF2B5EF4-FFF2-40B4-BE49-F238E27FC236}">
                <a16:creationId xmlns:a16="http://schemas.microsoft.com/office/drawing/2014/main" id="{274F32CB-5B66-BE2F-387A-290B2E394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13" y="1400478"/>
            <a:ext cx="4772487" cy="27323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27BF-FECE-6C30-10C0-DAD6135F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0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Step5: Model Deployment 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550" b="-2550"/>
          <a:stretch>
            <a:fillRect/>
          </a:stretch>
        </p:blipFill>
        <p:spPr>
          <a:xfrm>
            <a:off x="186511" y="1591663"/>
            <a:ext cx="6371115" cy="2636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7767485" y="632201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Source: https://www.educba.com/machine-learning-tools/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15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D091A-03FA-0345-F039-DB88FDE3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  <p:pic>
        <p:nvPicPr>
          <p:cNvPr id="10" name="Picture 9" descr="A diagram of a machine learning tool&#10;&#10;AI-generated content may be incorrect.">
            <a:extLst>
              <a:ext uri="{FF2B5EF4-FFF2-40B4-BE49-F238E27FC236}">
                <a16:creationId xmlns:a16="http://schemas.microsoft.com/office/drawing/2014/main" id="{A47D10F2-EA9C-9297-435B-9337CC873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21" y="3105573"/>
            <a:ext cx="5849579" cy="32497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011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F844-5FD6-5850-FFFE-4C1049E0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660066"/>
                </a:solidFill>
              </a:rPr>
              <a:t>Role of Machine Learning in Agriculture</a:t>
            </a:r>
            <a:endParaRPr lang="en-IN" sz="3200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556A-1FFF-8E8F-D3B6-8CEE1A50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Crop and Soil Health Monitoring</a:t>
            </a:r>
          </a:p>
          <a:p>
            <a:r>
              <a:rPr lang="en-US" sz="2400" dirty="0"/>
              <a:t>Weather Prediction and Climate Analysis</a:t>
            </a:r>
          </a:p>
          <a:p>
            <a:r>
              <a:rPr lang="en-IN" sz="2400" dirty="0"/>
              <a:t>Yield Prediction</a:t>
            </a:r>
          </a:p>
          <a:p>
            <a:r>
              <a:rPr lang="en-US" sz="2400" dirty="0"/>
              <a:t>Soil Classification and Fertility Assessment</a:t>
            </a:r>
          </a:p>
          <a:p>
            <a:r>
              <a:rPr lang="en-IN" sz="2400" dirty="0"/>
              <a:t>Precision Agriculture</a:t>
            </a:r>
          </a:p>
          <a:p>
            <a:r>
              <a:rPr lang="en-IN" sz="2400" dirty="0"/>
              <a:t>Crop Recommendation Systems</a:t>
            </a:r>
          </a:p>
          <a:p>
            <a:r>
              <a:rPr lang="en-IN" sz="2400" dirty="0"/>
              <a:t>Irrigation and Water Management</a:t>
            </a:r>
          </a:p>
          <a:p>
            <a:r>
              <a:rPr lang="en-IN" sz="2400" dirty="0"/>
              <a:t>Pest and Disease Prediction</a:t>
            </a:r>
          </a:p>
          <a:p>
            <a:r>
              <a:rPr lang="en-IN" sz="2400" dirty="0"/>
              <a:t>Supply Chain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16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263B-D63B-773E-166C-8562D81D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9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7C1C-EBEC-65E4-8019-A197B96A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Case Study - </a:t>
            </a:r>
            <a:r>
              <a:rPr lang="en-US" sz="2800" b="1" dirty="0">
                <a:solidFill>
                  <a:srgbClr val="7030A0"/>
                </a:solidFill>
              </a:rPr>
              <a:t>Crop Yield Prediction Using Machine Learning Models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1A30-F45C-138E-BF25-83D9CBD1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develop and compare the performance of various machine learning models in predicting rice yield based on </a:t>
            </a:r>
            <a:r>
              <a:rPr lang="en-US" dirty="0" err="1"/>
              <a:t>agro</a:t>
            </a:r>
            <a:r>
              <a:rPr lang="en-US" dirty="0"/>
              <a:t>-climatic and soil parameters in a region of India.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17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E691-1ABC-6A55-3825-DA303FBC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2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515-DB8F-8294-EA8A-5F66A67B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660066"/>
                </a:solidFill>
              </a:rPr>
              <a:t>Research Application on Agriculture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05E9-19B3-AC0C-A576-4B395081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Soil Quality Assessment &amp; Classification</a:t>
            </a:r>
          </a:p>
          <a:p>
            <a:r>
              <a:rPr lang="en-IN" dirty="0"/>
              <a:t>Crop Recommendation Systems</a:t>
            </a:r>
          </a:p>
          <a:p>
            <a:r>
              <a:rPr lang="en-US" dirty="0"/>
              <a:t>Irrigation Prediction and Water Management</a:t>
            </a:r>
          </a:p>
          <a:p>
            <a:r>
              <a:rPr lang="en-IN" dirty="0"/>
              <a:t>Soil Erosion Risk Mapping</a:t>
            </a:r>
          </a:p>
          <a:p>
            <a:r>
              <a:rPr lang="en-US" dirty="0"/>
              <a:t>Soil Organic Carbon and Fertility Prediction</a:t>
            </a:r>
          </a:p>
          <a:p>
            <a:r>
              <a:rPr lang="en-US" dirty="0"/>
              <a:t>Soil pH &amp; Nutrient Level Estimation from Remote Sensing</a:t>
            </a:r>
          </a:p>
          <a:p>
            <a:r>
              <a:rPr lang="en-US" dirty="0"/>
              <a:t>Weed and Pest Detection Using AI</a:t>
            </a:r>
          </a:p>
          <a:p>
            <a:r>
              <a:rPr lang="en-US" dirty="0"/>
              <a:t>Deep Learning for Soil pH Prediction from Drone Imagery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18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CFC8-8595-D9C3-CC36-B5D9D63E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5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1FE9-0AC4-27F3-F310-CF786A4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Future</a:t>
            </a:r>
            <a:r>
              <a:rPr lang="en-IN" sz="3600" b="1" dirty="0"/>
              <a:t> </a:t>
            </a:r>
            <a:r>
              <a:rPr lang="en-IN" sz="3600" b="1" dirty="0">
                <a:solidFill>
                  <a:srgbClr val="7030A0"/>
                </a:solidFill>
              </a:rPr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77B6-C0DF-E3E9-0772-BCA2C0F2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AI-Powered Precision Agriculture - </a:t>
            </a:r>
            <a:r>
              <a:rPr lang="en-US" dirty="0"/>
              <a:t>decision-making using </a:t>
            </a:r>
            <a:r>
              <a:rPr lang="en-US" b="1" dirty="0"/>
              <a:t>edge AI</a:t>
            </a:r>
            <a:r>
              <a:rPr lang="en-US" dirty="0"/>
              <a:t> and </a:t>
            </a:r>
            <a:r>
              <a:rPr lang="en-US" b="1" dirty="0"/>
              <a:t>sensor fusion</a:t>
            </a:r>
          </a:p>
          <a:p>
            <a:pPr algn="just"/>
            <a:r>
              <a:rPr lang="en-US" dirty="0"/>
              <a:t>Integration with Satellite and Drone Imager</a:t>
            </a:r>
          </a:p>
          <a:p>
            <a:pPr algn="just"/>
            <a:r>
              <a:rPr lang="en-IN" dirty="0"/>
              <a:t>Farmer-Centric Mobile Applications - Voice-enabled apps using </a:t>
            </a:r>
            <a:r>
              <a:rPr lang="en-IN" b="1" dirty="0"/>
              <a:t>NLP</a:t>
            </a:r>
          </a:p>
          <a:p>
            <a:pPr algn="just"/>
            <a:r>
              <a:rPr lang="en-US" dirty="0"/>
              <a:t>Soil Health Monitoring via IoT and AI - data streaming into ML dashboards</a:t>
            </a:r>
          </a:p>
          <a:p>
            <a:pPr algn="just"/>
            <a:r>
              <a:rPr lang="en-US" dirty="0"/>
              <a:t>AI for Sustainable and Climate-Resilient Farming</a:t>
            </a:r>
          </a:p>
          <a:p>
            <a:pPr algn="just"/>
            <a:r>
              <a:rPr lang="en-IN" dirty="0"/>
              <a:t>Explainable AI in Agriculture</a:t>
            </a:r>
          </a:p>
          <a:p>
            <a:pPr algn="just"/>
            <a:r>
              <a:rPr lang="en-IN" dirty="0"/>
              <a:t>Genomics + AI for Crop Breeding</a:t>
            </a:r>
          </a:p>
          <a:p>
            <a:pPr algn="just"/>
            <a:r>
              <a:rPr lang="en-US" dirty="0"/>
              <a:t>Blockchain + AI for Soil-to-Shelf Traceability</a:t>
            </a:r>
          </a:p>
          <a:p>
            <a:pPr algn="just"/>
            <a:r>
              <a:rPr lang="en-US" dirty="0"/>
              <a:t>AI-Driven Policy and Decision Support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6FF-6649-4270-9A49-95263114E447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A52E-8401-0B4B-CB54-51B96F0D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06B1-B8F9-C7D8-377F-005CA3FF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Soil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9274-FEBF-1990-1649-A9A5679C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6275" cy="4351338"/>
          </a:xfrm>
        </p:spPr>
        <p:txBody>
          <a:bodyPr/>
          <a:lstStyle/>
          <a:p>
            <a:pPr algn="just"/>
            <a:r>
              <a:rPr lang="en-US" dirty="0"/>
              <a:t>Soil health, also known as soil quality, refers to the </a:t>
            </a:r>
            <a:r>
              <a:rPr lang="en-US" b="1" dirty="0"/>
              <a:t>continued capacity of soil to function as a vital living ecosystem</a:t>
            </a:r>
            <a:r>
              <a:rPr lang="en-US" dirty="0"/>
              <a:t> that sustains plants, animals, and humans.</a:t>
            </a:r>
          </a:p>
          <a:p>
            <a:pPr algn="just"/>
            <a:r>
              <a:rPr lang="en-US" dirty="0"/>
              <a:t>A healthy soil maintains </a:t>
            </a:r>
            <a:r>
              <a:rPr lang="en-US" b="1" dirty="0"/>
              <a:t>biological productivity</a:t>
            </a:r>
            <a:r>
              <a:rPr lang="en-US" dirty="0"/>
              <a:t>, promotes </a:t>
            </a:r>
            <a:r>
              <a:rPr lang="en-US" b="1" dirty="0"/>
              <a:t>plant and animal health</a:t>
            </a:r>
            <a:r>
              <a:rPr lang="en-US" dirty="0"/>
              <a:t>, and supports </a:t>
            </a:r>
            <a:r>
              <a:rPr lang="en-US" b="1" dirty="0"/>
              <a:t>environmental quality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4B3D0-B2E6-FB89-9073-669F8ECD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Soil Health | University of Idaho Extension">
            <a:extLst>
              <a:ext uri="{FF2B5EF4-FFF2-40B4-BE49-F238E27FC236}">
                <a16:creationId xmlns:a16="http://schemas.microsoft.com/office/drawing/2014/main" id="{3FC7739A-1725-F9B8-A702-D108B4DB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22" y="1405890"/>
            <a:ext cx="4401178" cy="44011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F8A5-67DB-96EA-C89D-ED79159C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9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9502-285E-67C1-AABF-481B4EF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</a:rPr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9CB5-9F74-E48F-64B6-6C14B55F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AI for Agriculture </a:t>
            </a:r>
            <a:r>
              <a:rPr lang="en-US" sz="2400" dirty="0"/>
              <a:t>[edX / </a:t>
            </a:r>
            <a:r>
              <a:rPr lang="en-US" sz="2400" dirty="0" err="1"/>
              <a:t>FutureLearn</a:t>
            </a:r>
            <a:r>
              <a:rPr lang="en-US" sz="2400" dirty="0"/>
              <a:t> / FAO e-learning Academy]</a:t>
            </a:r>
          </a:p>
          <a:p>
            <a:pPr algn="just"/>
            <a:r>
              <a:rPr lang="en-US" sz="2400" dirty="0"/>
              <a:t>Machine Learning for Soil and Crop Prediction – [Coursera, Udemy]</a:t>
            </a:r>
          </a:p>
          <a:p>
            <a:pPr algn="just"/>
            <a:r>
              <a:rPr lang="en-US" sz="2400" dirty="0"/>
              <a:t>Earth Data Analytics Using Machine Learning – [Earth Lab, University of Colorado Boulder]</a:t>
            </a:r>
          </a:p>
          <a:p>
            <a:pPr algn="just"/>
            <a:r>
              <a:rPr lang="en-US" sz="2400" dirty="0"/>
              <a:t>Artificial Intelligence in Agriculture by Rajeev Pratap Singh</a:t>
            </a:r>
          </a:p>
          <a:p>
            <a:pPr algn="just"/>
            <a:r>
              <a:rPr lang="en-US" sz="2400" dirty="0"/>
              <a:t>Data Science in Agriculture and Natural Resource Management by Himanshu Pathak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FE07-5BA5-FC7B-F3FF-45ADF5F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20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2C7E-E856-5123-151B-FDEAAB68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8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C158-1453-14E5-EE68-647712E6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F8F8-1956-BC7D-1CC6-CBFEE428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https://github.com/salemprakash/VAIAL-Handson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F4AA6-2DFA-F378-0F93-82A4810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21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B545-0AC6-6206-6CAE-5A88E5A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1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F0A8-21BC-3510-7013-99064BF3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person standing next to a question mark&#10;&#10;Description automatically generated">
            <a:extLst>
              <a:ext uri="{FF2B5EF4-FFF2-40B4-BE49-F238E27FC236}">
                <a16:creationId xmlns:a16="http://schemas.microsoft.com/office/drawing/2014/main" id="{D8DD95FC-0B63-A136-7EC1-EF5009C92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1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D836-021E-AE9C-FA1C-21C33CA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22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FA6C-6276-D738-E347-FA24B6F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9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D50F-BE4D-D623-0204-93F0A93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AI and ML in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2F4B-1975-A676-EF12-6093BBA8B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agricultural sector generates </a:t>
            </a:r>
            <a:r>
              <a:rPr lang="en-US" sz="2200" b="1" dirty="0"/>
              <a:t>massive amounts of data</a:t>
            </a:r>
            <a:r>
              <a:rPr lang="en-US" sz="2200" dirty="0"/>
              <a:t> — from soil properties, crop yields, weather patterns, satellite imagery, to equipment sensors.</a:t>
            </a:r>
          </a:p>
          <a:p>
            <a:pPr algn="just"/>
            <a:r>
              <a:rPr lang="en-US" sz="2200" b="1" dirty="0"/>
              <a:t>Artificial Intelligence (AI)</a:t>
            </a:r>
            <a:r>
              <a:rPr lang="en-US" sz="2200" dirty="0"/>
              <a:t> and </a:t>
            </a:r>
            <a:r>
              <a:rPr lang="en-US" sz="2200" b="1" dirty="0"/>
              <a:t>Machine Learning (ML)</a:t>
            </a:r>
            <a:r>
              <a:rPr lang="en-US" sz="2200" dirty="0"/>
              <a:t> help convert this raw data into </a:t>
            </a:r>
            <a:r>
              <a:rPr lang="en-US" sz="2200" b="1" dirty="0"/>
              <a:t>actionable insights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They support </a:t>
            </a:r>
            <a:r>
              <a:rPr lang="en-US" sz="2200" b="1" dirty="0"/>
              <a:t>precision agriculture</a:t>
            </a:r>
            <a:r>
              <a:rPr lang="en-US" sz="2200" dirty="0"/>
              <a:t>, enabling more informed decisions, better resource management, and optimized yields.</a:t>
            </a:r>
            <a:endParaRPr lang="en-IN" sz="2200" dirty="0"/>
          </a:p>
        </p:txBody>
      </p:sp>
      <p:pic>
        <p:nvPicPr>
          <p:cNvPr id="2052" name="Picture 4" descr="Artificial Intelligence in Agriculture: Growing a Greener Future">
            <a:extLst>
              <a:ext uri="{FF2B5EF4-FFF2-40B4-BE49-F238E27FC236}">
                <a16:creationId xmlns:a16="http://schemas.microsoft.com/office/drawing/2014/main" id="{8C7C269B-A2B3-F401-9DC8-CAD9C4A3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8671" y="3147338"/>
            <a:ext cx="5181600" cy="2914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49E6-1696-586E-FC11-02490371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27D6CC-B9F5-4B7A-BDF4-6B3BDD28CFBB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747B-6218-C6B1-E1D0-112F7C6D430B}"/>
              </a:ext>
            </a:extLst>
          </p:cNvPr>
          <p:cNvSpPr txBox="1"/>
          <p:nvPr/>
        </p:nvSpPr>
        <p:spPr>
          <a:xfrm>
            <a:off x="6749847" y="5935032"/>
            <a:ext cx="610583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Source: https://www.educba.com/ai-in-agriculture/</a:t>
            </a:r>
            <a:endParaRPr lang="en-IN" sz="500" dirty="0"/>
          </a:p>
        </p:txBody>
      </p:sp>
      <p:pic>
        <p:nvPicPr>
          <p:cNvPr id="2054" name="Picture 6" descr="Definition of AI, ML, and DL | Download Scientific Diagram">
            <a:extLst>
              <a:ext uri="{FF2B5EF4-FFF2-40B4-BE49-F238E27FC236}">
                <a16:creationId xmlns:a16="http://schemas.microsoft.com/office/drawing/2014/main" id="{0D59BF21-25C2-69D0-65A3-46786482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71" y="580334"/>
            <a:ext cx="5181600" cy="258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CF78-F21D-C6E2-0851-2EA270E2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D23E-F16B-EA41-411A-0DDBB7C3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91BF-E894-BBCE-6D77-0634476F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base">
              <a:spcAft>
                <a:spcPct val="0"/>
              </a:spcAft>
            </a:pPr>
            <a:r>
              <a:rPr lang="en-US" altLang="en-US" dirty="0"/>
              <a:t>AI analyzes patterns in complex datasets that humans can’t easily detect.</a:t>
            </a:r>
          </a:p>
          <a:p>
            <a:pPr lvl="0" algn="just" fontAlgn="base">
              <a:spcAft>
                <a:spcPct val="0"/>
              </a:spcAft>
            </a:pPr>
            <a:r>
              <a:rPr lang="en-US" altLang="en-US" dirty="0"/>
              <a:t>ML algorithms learn from historical and real-time data to predict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Crop performance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Soil health trends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Nutrient deficiencies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Pest or disease outbreak</a:t>
            </a:r>
          </a:p>
          <a:p>
            <a:pPr lvl="0" algn="just" fontAlgn="base">
              <a:spcAft>
                <a:spcPct val="0"/>
              </a:spcAft>
            </a:pPr>
            <a:endParaRPr lang="en-US" altLang="en-US" dirty="0"/>
          </a:p>
          <a:p>
            <a:pPr lvl="0" algn="just" fontAlgn="base">
              <a:spcAft>
                <a:spcPct val="0"/>
              </a:spcAft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61A74-FBE4-DA94-F4A2-C6726F0D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3C5E-6D88-E541-F7CD-2DF9BEEA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503A-B084-CCA7-8DBF-EBAC5249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Automation in Monitoring and Decision-Making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D0C6-BA56-4164-558A-2DD40F8A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5579" cy="4351338"/>
          </a:xfrm>
        </p:spPr>
        <p:txBody>
          <a:bodyPr/>
          <a:lstStyle/>
          <a:p>
            <a:r>
              <a:rPr lang="en-US" sz="2200" dirty="0"/>
              <a:t>Drones + AI = Automated soil imaging and land scanning.</a:t>
            </a:r>
          </a:p>
          <a:p>
            <a:r>
              <a:rPr lang="en-US" sz="2200" dirty="0"/>
              <a:t>Smart sensors + ML = Real-time soil nutrient and moisture tracking.</a:t>
            </a:r>
          </a:p>
          <a:p>
            <a:r>
              <a:rPr lang="en-US" sz="2200" dirty="0"/>
              <a:t>AI-powered decision support systems suggest:</a:t>
            </a:r>
          </a:p>
          <a:p>
            <a:pPr lvl="1"/>
            <a:r>
              <a:rPr lang="en-US" sz="2200" dirty="0"/>
              <a:t>When and how much to irrigate</a:t>
            </a:r>
          </a:p>
          <a:p>
            <a:pPr lvl="1"/>
            <a:r>
              <a:rPr lang="en-IN" sz="2200" dirty="0"/>
              <a:t>Fertilizer dosage</a:t>
            </a:r>
          </a:p>
          <a:p>
            <a:pPr lvl="1"/>
            <a:r>
              <a:rPr lang="en-US" sz="2200" dirty="0"/>
              <a:t>Best crop choices based on soil and climate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26BE-35F2-BF45-D0F4-DBFF5B14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 descr="A drone flying over a field&#10;&#10;AI-generated content may be incorrect.">
            <a:extLst>
              <a:ext uri="{FF2B5EF4-FFF2-40B4-BE49-F238E27FC236}">
                <a16:creationId xmlns:a16="http://schemas.microsoft.com/office/drawing/2014/main" id="{A4E4D696-C806-14E0-90B0-F5603E813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17523"/>
            <a:ext cx="3416439" cy="2295080"/>
          </a:xfrm>
          <a:prstGeom prst="rect">
            <a:avLst/>
          </a:prstGeom>
        </p:spPr>
      </p:pic>
      <p:pic>
        <p:nvPicPr>
          <p:cNvPr id="11" name="Picture 10" descr="Diagram of a greenhouse with a cloud and text&#10;&#10;AI-generated content may be incorrect.">
            <a:extLst>
              <a:ext uri="{FF2B5EF4-FFF2-40B4-BE49-F238E27FC236}">
                <a16:creationId xmlns:a16="http://schemas.microsoft.com/office/drawing/2014/main" id="{D4AF2412-E885-6C00-E7FF-20A5B70E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12603"/>
            <a:ext cx="3433260" cy="27437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16D863-4D67-12C6-DE72-1B6FDAF7F346}"/>
              </a:ext>
            </a:extLst>
          </p:cNvPr>
          <p:cNvSpPr txBox="1"/>
          <p:nvPr/>
        </p:nvSpPr>
        <p:spPr>
          <a:xfrm>
            <a:off x="8518715" y="6277431"/>
            <a:ext cx="6104372" cy="17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50" dirty="0"/>
              <a:t>Source: https://binte502.medium.com/smart-sensors-and-iot-real-time-soil-and-crop-monitoring-96d6d50176c6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59F6-DAAD-AC1F-F62C-8F825D3D7755}"/>
              </a:ext>
            </a:extLst>
          </p:cNvPr>
          <p:cNvSpPr txBox="1"/>
          <p:nvPr/>
        </p:nvSpPr>
        <p:spPr>
          <a:xfrm>
            <a:off x="8554451" y="3478160"/>
            <a:ext cx="660727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dirty="0">
                <a:solidFill>
                  <a:schemeClr val="bg1"/>
                </a:solidFill>
              </a:rPr>
              <a:t>Source: https://techurate.com/soil-analysis-with-drones/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16F5-B98C-24CA-F5C1-95F2A2A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5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D184-4DAD-612B-F0E4-55E7F14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chart with text and images&#10;&#10;AI-generated content may be incorrect.">
            <a:extLst>
              <a:ext uri="{FF2B5EF4-FFF2-40B4-BE49-F238E27FC236}">
                <a16:creationId xmlns:a16="http://schemas.microsoft.com/office/drawing/2014/main" id="{07AF7530-0FD8-D5DA-52FB-7E9E763C2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32" y="1690688"/>
            <a:ext cx="9517943" cy="3886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FA366-72E0-6B33-47BF-9C01EB57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5CB1-0D5A-5091-3A36-ECE5D5962145}"/>
              </a:ext>
            </a:extLst>
          </p:cNvPr>
          <p:cNvSpPr txBox="1"/>
          <p:nvPr/>
        </p:nvSpPr>
        <p:spPr>
          <a:xfrm>
            <a:off x="-55027" y="6177716"/>
            <a:ext cx="12188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Source: https://visionias.in/current-affairs/monthly-magazine/2025-03-24/environment/soil-health-card-scheme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54696-D344-7038-4944-0D270BA6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0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0066"/>
                </a:solidFill>
              </a:rPr>
              <a:t>Types of 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325" r="-15325"/>
          <a:stretch>
            <a:fillRect/>
          </a:stretch>
        </p:blipFill>
        <p:spPr>
          <a:xfrm>
            <a:off x="993052" y="1776465"/>
            <a:ext cx="10262419" cy="4246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1DF56-2738-29A3-2468-FD92654008D7}"/>
              </a:ext>
            </a:extLst>
          </p:cNvPr>
          <p:cNvSpPr txBox="1"/>
          <p:nvPr/>
        </p:nvSpPr>
        <p:spPr>
          <a:xfrm>
            <a:off x="3151239" y="5943491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crop recommendation, </a:t>
            </a:r>
          </a:p>
          <a:p>
            <a:r>
              <a:rPr lang="en-IN" dirty="0"/>
              <a:t>disease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CAC8E-5C5F-CB63-753B-B9EDE8B301A3}"/>
              </a:ext>
            </a:extLst>
          </p:cNvPr>
          <p:cNvSpPr txBox="1"/>
          <p:nvPr/>
        </p:nvSpPr>
        <p:spPr>
          <a:xfrm>
            <a:off x="5850194" y="5879837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soil classification and </a:t>
            </a:r>
          </a:p>
          <a:p>
            <a:r>
              <a:rPr lang="en-IN" dirty="0"/>
              <a:t>clustering.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B0594-7F5E-7B1D-F14A-9E893BE433EE}"/>
              </a:ext>
            </a:extLst>
          </p:cNvPr>
          <p:cNvSpPr txBox="1"/>
          <p:nvPr/>
        </p:nvSpPr>
        <p:spPr>
          <a:xfrm>
            <a:off x="8610600" y="5897324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autonomous farming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C036-DE59-D37E-E618-686534A3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7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C846-B44D-F103-B3E7-DD4B371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Supervised Machine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8</a:t>
            </a:fld>
            <a:endParaRPr lang="en-IN"/>
          </a:p>
        </p:txBody>
      </p:sp>
      <p:pic>
        <p:nvPicPr>
          <p:cNvPr id="6146" name="Picture 2" descr="Incorporating soil information with machine learning for crop  recommendation to improve agricultural output | Scientific Reports">
            <a:extLst>
              <a:ext uri="{FF2B5EF4-FFF2-40B4-BE49-F238E27FC236}">
                <a16:creationId xmlns:a16="http://schemas.microsoft.com/office/drawing/2014/main" id="{3028870B-2D83-C1FE-1B59-0AE07601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37" y="1271588"/>
            <a:ext cx="9260369" cy="50847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AFB9A-CFE4-B95F-DDF5-E413455E7BF4}"/>
              </a:ext>
            </a:extLst>
          </p:cNvPr>
          <p:cNvSpPr txBox="1"/>
          <p:nvPr/>
        </p:nvSpPr>
        <p:spPr>
          <a:xfrm>
            <a:off x="1164178" y="6169580"/>
            <a:ext cx="61043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Source: https://www.nature.com/articles/s41598-025-88676-z</a:t>
            </a:r>
            <a:endParaRPr lang="en-IN" sz="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5A6EE-6DA9-28C1-6402-87B83FA5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256" r="-1825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D6CC-B9F5-4B7A-BDF4-6B3BDD28CFBB}" type="slidenum">
              <a:rPr lang="en-IN" smtClean="0"/>
              <a:t>9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E69F9-8D46-3BB1-E002-E6E588AD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06-06-2025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6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824</Words>
  <Application>Microsoft Office PowerPoint</Application>
  <PresentationFormat>Widescreen</PresentationFormat>
  <Paragraphs>146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PowerPoint Presentation</vt:lpstr>
      <vt:lpstr>Introduction to Soil Health</vt:lpstr>
      <vt:lpstr>AI and ML in Agriculture</vt:lpstr>
      <vt:lpstr>Role of Data-Driven Insights</vt:lpstr>
      <vt:lpstr>Automation in Monitoring and Decision-Making</vt:lpstr>
      <vt:lpstr>PowerPoint Presentation</vt:lpstr>
      <vt:lpstr>Types of Machine Learning</vt:lpstr>
      <vt:lpstr>Supervised Machine Learning Algorithm</vt:lpstr>
      <vt:lpstr>Steps involved in Machine Learning</vt:lpstr>
      <vt:lpstr>Step1: Databases and Resources</vt:lpstr>
      <vt:lpstr>Step2: Data Cleaning</vt:lpstr>
      <vt:lpstr>Step3: Machine Learning algorithms</vt:lpstr>
      <vt:lpstr>Step4: Model Evaluation</vt:lpstr>
      <vt:lpstr>Confusion Matrix</vt:lpstr>
      <vt:lpstr>Step5: Model Deployment </vt:lpstr>
      <vt:lpstr>Role of Machine Learning in Agriculture</vt:lpstr>
      <vt:lpstr>Case Study - Crop Yield Prediction Using Machine Learning Models</vt:lpstr>
      <vt:lpstr>Research Application on Agriculture </vt:lpstr>
      <vt:lpstr>Future Directions</vt:lpstr>
      <vt:lpstr>Learning Resources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Breast Cancer using AI/ML Techniques</dc:title>
  <dc:creator>Vasanthp Grade4</dc:creator>
  <cp:lastModifiedBy>Vasanthp Grade4</cp:lastModifiedBy>
  <cp:revision>52</cp:revision>
  <dcterms:created xsi:type="dcterms:W3CDTF">2024-10-12T15:15:57Z</dcterms:created>
  <dcterms:modified xsi:type="dcterms:W3CDTF">2025-06-06T02:27:04Z</dcterms:modified>
</cp:coreProperties>
</file>