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3" r:id="rId1"/>
  </p:sldMasterIdLst>
  <p:sldIdLst>
    <p:sldId id="272" r:id="rId2"/>
    <p:sldId id="258" r:id="rId3"/>
    <p:sldId id="267" r:id="rId4"/>
    <p:sldId id="260" r:id="rId5"/>
    <p:sldId id="257" r:id="rId6"/>
    <p:sldId id="259" r:id="rId7"/>
    <p:sldId id="262" r:id="rId8"/>
    <p:sldId id="266" r:id="rId9"/>
    <p:sldId id="265" r:id="rId10"/>
    <p:sldId id="268" r:id="rId11"/>
    <p:sldId id="261" r:id="rId12"/>
    <p:sldId id="270" r:id="rId13"/>
    <p:sldId id="269" r:id="rId14"/>
    <p:sldId id="263" r:id="rId15"/>
  </p:sldIdLst>
  <p:sldSz cx="9144000" cy="6858000" type="screen4x3"/>
  <p:notesSz cx="7099300" cy="10234613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9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Box 30"/>
          <p:cNvSpPr txBox="1">
            <a:spLocks noChangeArrowheads="1"/>
          </p:cNvSpPr>
          <p:nvPr userDrawn="1"/>
        </p:nvSpPr>
        <p:spPr bwMode="auto">
          <a:xfrm>
            <a:off x="7781925" y="6643688"/>
            <a:ext cx="12525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800">
                <a:solidFill>
                  <a:schemeClr val="bg1"/>
                </a:solidFill>
                <a:latin typeface="Arial" charset="0"/>
              </a:rPr>
              <a:t>2 December 2005</a:t>
            </a:r>
          </a:p>
        </p:txBody>
      </p:sp>
      <p:pic>
        <p:nvPicPr>
          <p:cNvPr id="11" name="Picture 1032" descr="logoPPTp[3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60615" y="421911"/>
            <a:ext cx="60817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067050" y="0"/>
            <a:ext cx="6076949" cy="540000"/>
          </a:xfrm>
          <a:prstGeom prst="rect">
            <a:avLst/>
          </a:prstGeom>
          <a:solidFill>
            <a:srgbClr val="ABB202"/>
          </a:solidFill>
          <a:ln w="9525">
            <a:solidFill>
              <a:srgbClr val="ABB20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2088777"/>
            <a:ext cx="9144000" cy="4769224"/>
          </a:xfrm>
          <a:prstGeom prst="rect">
            <a:avLst/>
          </a:prstGeom>
          <a:solidFill>
            <a:srgbClr val="8C826E"/>
          </a:solidFill>
          <a:ln w="9525" cap="flat" cmpd="sng" algn="ctr">
            <a:solidFill>
              <a:srgbClr val="5F60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19113" y="1103313"/>
            <a:ext cx="8077200" cy="752475"/>
          </a:xfrm>
        </p:spPr>
        <p:txBody>
          <a:bodyPr/>
          <a:lstStyle>
            <a:lvl1pPr>
              <a:defRPr>
                <a:solidFill>
                  <a:srgbClr val="5F604A"/>
                </a:solidFill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6575" y="1885950"/>
            <a:ext cx="3954463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6575" y="4219575"/>
            <a:ext cx="3954463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4219575"/>
            <a:ext cx="3954462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644000" y="1886400"/>
            <a:ext cx="3954463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19113" y="1103313"/>
            <a:ext cx="8077200" cy="752475"/>
          </a:xfrm>
        </p:spPr>
        <p:txBody>
          <a:bodyPr/>
          <a:lstStyle>
            <a:lvl1pPr>
              <a:defRPr>
                <a:solidFill>
                  <a:srgbClr val="5F604A"/>
                </a:solidFill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6574" y="1885950"/>
            <a:ext cx="8060400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6575" y="4219575"/>
            <a:ext cx="3954463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4219575"/>
            <a:ext cx="3954462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19113" y="1103313"/>
            <a:ext cx="8077200" cy="752475"/>
          </a:xfrm>
        </p:spPr>
        <p:txBody>
          <a:bodyPr/>
          <a:lstStyle>
            <a:lvl1pPr>
              <a:defRPr>
                <a:solidFill>
                  <a:srgbClr val="5F604A"/>
                </a:solidFill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6575" y="1885950"/>
            <a:ext cx="3954463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6574" y="4219575"/>
            <a:ext cx="8060400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4644000" y="1886400"/>
            <a:ext cx="3954463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19113" y="1103313"/>
            <a:ext cx="8077200" cy="752475"/>
          </a:xfrm>
        </p:spPr>
        <p:txBody>
          <a:bodyPr/>
          <a:lstStyle>
            <a:lvl1pPr>
              <a:defRPr>
                <a:solidFill>
                  <a:srgbClr val="5F604A"/>
                </a:solidFill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6574" y="1885950"/>
            <a:ext cx="8060400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6574" y="4219575"/>
            <a:ext cx="8060400" cy="21812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40800" indent="-244800">
              <a:lnSpc>
                <a:spcPts val="2200"/>
              </a:lnSpc>
              <a:defRPr sz="2000"/>
            </a:lvl2pPr>
            <a:lvl3pPr marL="957600" indent="-190800">
              <a:lnSpc>
                <a:spcPts val="2000"/>
              </a:lnSpc>
              <a:defRPr sz="1600"/>
            </a:lvl3pPr>
            <a:lvl4pPr marL="1342800" indent="-194400">
              <a:defRPr/>
            </a:lvl4pPr>
            <a:lvl5pPr marL="1522800" indent="-97200">
              <a:defRPr sz="1000"/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1F9CA3-105E-4857-9057-6DB6197DA786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652" r:id="rId12"/>
    <p:sldLayoutId id="2147483653" r:id="rId13"/>
    <p:sldLayoutId id="2147483654" r:id="rId14"/>
    <p:sldLayoutId id="2147483655" r:id="rId15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275" y="846729"/>
            <a:ext cx="8042276" cy="2796989"/>
          </a:xfrm>
        </p:spPr>
        <p:txBody>
          <a:bodyPr/>
          <a:lstStyle/>
          <a:p>
            <a:r>
              <a:rPr lang="en-US" dirty="0"/>
              <a:t>Bachelor Thesis in Computer Science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Information </a:t>
            </a:r>
            <a:r>
              <a:rPr lang="en-US" dirty="0"/>
              <a:t>Session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9275" y="4273809"/>
            <a:ext cx="8042276" cy="225786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buNone/>
            </a:pPr>
            <a:r>
              <a:rPr lang="en-GB" dirty="0" smtClean="0"/>
              <a:t>9/10/2014</a:t>
            </a:r>
          </a:p>
          <a:p>
            <a:pPr marL="0" indent="0" algn="ctr">
              <a:lnSpc>
                <a:spcPts val="2800"/>
              </a:lnSpc>
              <a:buNone/>
            </a:pPr>
            <a:endParaRPr lang="en-GB" dirty="0"/>
          </a:p>
          <a:p>
            <a:pPr marL="0" indent="0" algn="ctr">
              <a:lnSpc>
                <a:spcPts val="2800"/>
              </a:lnSpc>
              <a:buNone/>
            </a:pPr>
            <a:r>
              <a:rPr lang="en-GB" dirty="0" err="1" smtClean="0"/>
              <a:t>Dr</a:t>
            </a:r>
            <a:r>
              <a:rPr lang="en-GB" dirty="0" err="1"/>
              <a:t>.</a:t>
            </a:r>
            <a:r>
              <a:rPr lang="en-GB" dirty="0"/>
              <a:t> </a:t>
            </a:r>
            <a:r>
              <a:rPr lang="nl-NL" dirty="0" err="1"/>
              <a:t>Yann</a:t>
            </a:r>
            <a:r>
              <a:rPr lang="nl-NL" dirty="0"/>
              <a:t>-Michaël De </a:t>
            </a:r>
            <a:r>
              <a:rPr lang="nl-NL" dirty="0" err="1"/>
              <a:t>Hauwere</a:t>
            </a:r>
            <a:endParaRPr lang="en-GB" dirty="0"/>
          </a:p>
          <a:p>
            <a:pPr marL="0" indent="0" algn="ctr">
              <a:lnSpc>
                <a:spcPts val="2800"/>
              </a:lnSpc>
              <a:buNone/>
            </a:pPr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US" dirty="0" err="1"/>
              <a:t>Coen</a:t>
            </a:r>
            <a:r>
              <a:rPr lang="en-US" dirty="0"/>
              <a:t> De </a:t>
            </a:r>
            <a:r>
              <a:rPr lang="en-US" dirty="0" err="1"/>
              <a:t>Roover</a:t>
            </a:r>
            <a:endParaRPr lang="en-GB" dirty="0"/>
          </a:p>
          <a:p>
            <a:pPr marL="0" indent="0" algn="ctr">
              <a:lnSpc>
                <a:spcPts val="2800"/>
              </a:lnSpc>
              <a:buNone/>
            </a:pPr>
            <a:r>
              <a:rPr lang="en-GB" dirty="0" err="1"/>
              <a:t>Dr.</a:t>
            </a:r>
            <a:r>
              <a:rPr lang="en-GB" dirty="0"/>
              <a:t> Christophe </a:t>
            </a:r>
            <a:r>
              <a:rPr lang="en-GB" dirty="0" err="1"/>
              <a:t>Debruyne</a:t>
            </a:r>
            <a:endParaRPr lang="en-GB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0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 Thesis Preparation: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579D"/>
                </a:solidFill>
              </a:rPr>
              <a:t>Scientific </a:t>
            </a:r>
            <a:r>
              <a:rPr lang="en-US" dirty="0">
                <a:solidFill>
                  <a:srgbClr val="20579D"/>
                </a:solidFill>
              </a:rPr>
              <a:t>paper</a:t>
            </a:r>
            <a:r>
              <a:rPr lang="en-US" dirty="0"/>
              <a:t>: </a:t>
            </a:r>
            <a:r>
              <a:rPr lang="en-US" dirty="0" smtClean="0"/>
              <a:t>structure, contextualization within the research field, overview, personal contribution, style, </a:t>
            </a:r>
            <a:r>
              <a:rPr lang="en-US" dirty="0"/>
              <a:t>scientific description of the bachelor thesis (in appendix)</a:t>
            </a:r>
          </a:p>
          <a:p>
            <a:r>
              <a:rPr lang="en-US" dirty="0">
                <a:solidFill>
                  <a:srgbClr val="20579D"/>
                </a:solidFill>
              </a:rPr>
              <a:t>Oral presentation</a:t>
            </a:r>
            <a:r>
              <a:rPr lang="en-US" dirty="0"/>
              <a:t>: structure, language, attitude, style of presentation, questions</a:t>
            </a:r>
          </a:p>
          <a:p>
            <a:r>
              <a:rPr lang="en-US" dirty="0">
                <a:solidFill>
                  <a:srgbClr val="20579D"/>
                </a:solidFill>
              </a:rPr>
              <a:t>General</a:t>
            </a:r>
            <a:r>
              <a:rPr lang="en-US" dirty="0"/>
              <a:t>: Commitment, critical </a:t>
            </a:r>
            <a:r>
              <a:rPr lang="en-US" dirty="0" smtClean="0"/>
              <a:t>approach, </a:t>
            </a:r>
            <a:r>
              <a:rPr lang="en-US" dirty="0"/>
              <a:t>planning, independence, response to feedback</a:t>
            </a:r>
          </a:p>
        </p:txBody>
      </p:sp>
    </p:spTree>
    <p:extLst>
      <p:ext uri="{BB962C8B-B14F-4D97-AF65-F5344CB8AC3E}">
        <p14:creationId xmlns:p14="http://schemas.microsoft.com/office/powerpoint/2010/main" val="139833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923651" cy="1028133"/>
          </a:xfrm>
        </p:spPr>
        <p:txBody>
          <a:bodyPr/>
          <a:lstStyle/>
          <a:p>
            <a:r>
              <a:rPr lang="en-US" dirty="0" smtClean="0"/>
              <a:t>List of the Proposals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47508"/>
              </p:ext>
            </p:extLst>
          </p:nvPr>
        </p:nvGraphicFramePr>
        <p:xfrm>
          <a:off x="457200" y="2303623"/>
          <a:ext cx="8229599" cy="1314970"/>
        </p:xfrm>
        <a:graphic>
          <a:graphicData uri="http://schemas.openxmlformats.org/drawingml/2006/table">
            <a:tbl>
              <a:tblPr/>
              <a:tblGrid>
                <a:gridCol w="4350392"/>
                <a:gridCol w="2027199"/>
                <a:gridCol w="1399596"/>
                <a:gridCol w="452412"/>
              </a:tblGrid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Monitoring And Controlling Small Office Equipment Using Reinforcement Learning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Kristof Van Moffaert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Ann Nowé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Morphing user profiles for smart thermostats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Kevin Van Vaerenbergh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Ann Nowé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Learning with Deep Visual Features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Peter 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Vrancx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Monaco"/>
                      </a:endParaRP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Ann Nowé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Analyzing Commuter Satisfaction through Twitter 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Maarten Deville, Peter Vrancx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Yann-Michaël De Hauwere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How to advise agents well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aco"/>
                      </a:endParaRP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Anna Harutyunyan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Monaco"/>
                      </a:endParaRP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Ann Now</a:t>
                      </a:r>
                      <a:r>
                        <a:rPr lang="nl-NL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é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Monaco"/>
                      </a:endParaRP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omo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640" y="241919"/>
            <a:ext cx="2038441" cy="8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2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605444"/>
              </p:ext>
            </p:extLst>
          </p:nvPr>
        </p:nvGraphicFramePr>
        <p:xfrm>
          <a:off x="282208" y="1098694"/>
          <a:ext cx="8667775" cy="5348687"/>
        </p:xfrm>
        <a:graphic>
          <a:graphicData uri="http://schemas.openxmlformats.org/drawingml/2006/table">
            <a:tbl>
              <a:tblPr/>
              <a:tblGrid>
                <a:gridCol w="4223020"/>
                <a:gridCol w="1622688"/>
                <a:gridCol w="2413049"/>
                <a:gridCol w="409018"/>
              </a:tblGrid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Crowd-Controlled Microcontrollers Using JavaScript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Tim Coppieters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Elisa Gonzalez Boix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Automagically Shared and Offline Available Data for the Web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Tim Coppieters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Een FrTime-&gt;JavaScript compiler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Detecting Design and Implementation Defects in Chamilo 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Coen De Roover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Coen De Roover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Mining the Maven Repository for Cross-System Patches 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Coen De Roover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Coen De Roover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 Cache Simulator Language for DrRacket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Mattias De Wael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Theo D'Hondt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Structured Editing for Scheme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Theo D'Hondt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Theo D'Hondt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Modelling Event-based Applications on Relational Databases 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Kennedy Kambona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Elisa Gonzalez Boix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AmbientCast: An ambient-oriented media streamer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Florian Myter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Elisa Gonzalez Boix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 library for replicated state machines in AmbientTalk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Florian Myter, Kevin Pinte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Elisa Gonzalez Boix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Performant Scheme Interpreter in asm.js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Quentin Stievenart, Jens Nicolay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Coen De Roover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Advanced JavaScript Code Completion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Jens Nicolay, Quentin Stievenart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Coen De Roover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Eclipse Plugin for the LollyScript Language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Nathalie Oostvogels, Christophe Scholliers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Effect types and region based memory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Nathalie Oostvogels, Christophe Scholliers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IDE for tierless web programming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Laure Philips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Coen De Roover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 Tool for Visualizing the Runtime Behavior of a Distributed Rule-based Pattern Recognition Engine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Thierry Renaux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Visualizing DVM Execution Traces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Mathijs Saey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Analyzing Android Applications to Match Code for Acceleration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Jennifer Sartor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Jennifer Sartor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Programming the Clothes of the Future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Christophe Scholliers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Context-Aware Software Defined Networks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Florian Myter,  Christophe Scholliers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Parallel “opinion mining” of Twitter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Janwillem Swalens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Developing Foggy Applications 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Simon Van de Water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Massively Parallel Gene-Sequence Alignment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Yves Vandriessche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Yes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4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A Web-Based Visual Graph Editor for DisCoPar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Jesse Zaman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Wolfgang De Meuter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No</a:t>
                      </a:r>
                    </a:p>
                  </a:txBody>
                  <a:tcPr marL="6962" marR="6962" marT="69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6923651" cy="10281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List of the Proposals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82" y="383040"/>
            <a:ext cx="2048518" cy="6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6923651" cy="10281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List of the Proposals</a:t>
            </a:r>
            <a:endParaRPr lang="en-US" dirty="0"/>
          </a:p>
        </p:txBody>
      </p:sp>
      <p:pic>
        <p:nvPicPr>
          <p:cNvPr id="6" name="Picture 5" descr="Screen Shot 2014-10-09 at 09.3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34" y="586032"/>
            <a:ext cx="1977966" cy="2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7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8532"/>
          </a:xfrm>
        </p:spPr>
        <p:txBody>
          <a:bodyPr/>
          <a:lstStyle/>
          <a:p>
            <a:r>
              <a:rPr lang="en-US" dirty="0" smtClean="0"/>
              <a:t>Next Steps…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By next Monday </a:t>
            </a:r>
            <a:r>
              <a:rPr lang="en-US" dirty="0" smtClean="0"/>
              <a:t>(</a:t>
            </a:r>
            <a:r>
              <a:rPr lang="en-US" dirty="0"/>
              <a:t>O</a:t>
            </a:r>
            <a:r>
              <a:rPr lang="en-US" dirty="0" smtClean="0"/>
              <a:t>ctober 13</a:t>
            </a:r>
            <a:r>
              <a:rPr lang="en-US" baseline="30000" dirty="0" smtClean="0"/>
              <a:t>th</a:t>
            </a:r>
            <a:r>
              <a:rPr lang="en-US" dirty="0" smtClean="0"/>
              <a:t>): choose a bachelor thesis topic (with or without bachelor thesis preparation)</a:t>
            </a:r>
          </a:p>
          <a:p>
            <a:r>
              <a:rPr lang="en-US" dirty="0" smtClean="0"/>
              <a:t>Get in touch ASAP with the </a:t>
            </a:r>
            <a:r>
              <a:rPr lang="en-US" dirty="0" err="1" smtClean="0"/>
              <a:t>promotors</a:t>
            </a:r>
            <a:r>
              <a:rPr lang="en-US" dirty="0" smtClean="0"/>
              <a:t> and advisors!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5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Dr.</a:t>
            </a:r>
            <a:r>
              <a:rPr lang="en-GB" dirty="0"/>
              <a:t> </a:t>
            </a:r>
            <a:r>
              <a:rPr lang="nl-NL" dirty="0" err="1"/>
              <a:t>Yann</a:t>
            </a:r>
            <a:r>
              <a:rPr lang="nl-NL" dirty="0"/>
              <a:t>-Michaël De </a:t>
            </a:r>
            <a:r>
              <a:rPr lang="nl-NL" dirty="0" err="1"/>
              <a:t>Hauwere</a:t>
            </a:r>
            <a:endParaRPr lang="en-GB" dirty="0"/>
          </a:p>
          <a:p>
            <a:pPr lvl="1"/>
            <a:r>
              <a:rPr lang="en-GB" dirty="0" smtClean="0"/>
              <a:t>AI Lab </a:t>
            </a:r>
            <a:r>
              <a:rPr lang="en-GB" dirty="0"/>
              <a:t>– </a:t>
            </a:r>
            <a:r>
              <a:rPr lang="en-GB" dirty="0" smtClean="0"/>
              <a:t>10G720</a:t>
            </a:r>
            <a:endParaRPr lang="en-GB" dirty="0"/>
          </a:p>
          <a:p>
            <a:pPr lvl="1"/>
            <a:r>
              <a:rPr lang="en-US" dirty="0"/>
              <a:t>+32 2 629 37 </a:t>
            </a:r>
            <a:r>
              <a:rPr lang="en-US" dirty="0" smtClean="0"/>
              <a:t>06</a:t>
            </a:r>
          </a:p>
          <a:p>
            <a:pPr lvl="1"/>
            <a:r>
              <a:rPr lang="nl-NL" dirty="0" err="1"/>
              <a:t>ydehauwe@</a:t>
            </a:r>
            <a:r>
              <a:rPr lang="nl-NL" dirty="0" err="1" smtClean="0"/>
              <a:t>vub.ac.be</a:t>
            </a:r>
            <a:endParaRPr lang="nl-NL" dirty="0" smtClean="0"/>
          </a:p>
          <a:p>
            <a:r>
              <a:rPr lang="en-GB" dirty="0" err="1" smtClean="0"/>
              <a:t>Dr</a:t>
            </a:r>
            <a:r>
              <a:rPr lang="en-GB" dirty="0" err="1"/>
              <a:t>.</a:t>
            </a:r>
            <a:r>
              <a:rPr lang="en-GB" dirty="0"/>
              <a:t> </a:t>
            </a:r>
            <a:r>
              <a:rPr lang="en-US" dirty="0" err="1" smtClean="0"/>
              <a:t>Coen</a:t>
            </a:r>
            <a:r>
              <a:rPr lang="en-US" dirty="0" smtClean="0"/>
              <a:t> De </a:t>
            </a:r>
            <a:r>
              <a:rPr lang="en-US" dirty="0" err="1" smtClean="0"/>
              <a:t>Roover</a:t>
            </a:r>
            <a:endParaRPr lang="en-GB" dirty="0"/>
          </a:p>
          <a:p>
            <a:pPr lvl="1"/>
            <a:r>
              <a:rPr lang="en-GB" dirty="0" smtClean="0"/>
              <a:t>SOFT Lab </a:t>
            </a:r>
            <a:r>
              <a:rPr lang="en-GB" dirty="0"/>
              <a:t>– </a:t>
            </a:r>
            <a:r>
              <a:rPr lang="en-GB" dirty="0" smtClean="0"/>
              <a:t>10F747</a:t>
            </a:r>
            <a:endParaRPr lang="en-GB" dirty="0"/>
          </a:p>
          <a:p>
            <a:pPr lvl="1"/>
            <a:r>
              <a:rPr lang="en-US" dirty="0"/>
              <a:t>+32 2 629 </a:t>
            </a:r>
            <a:r>
              <a:rPr lang="en-US" dirty="0" smtClean="0"/>
              <a:t>34 92</a:t>
            </a:r>
          </a:p>
          <a:p>
            <a:pPr lvl="1"/>
            <a:r>
              <a:rPr lang="da-DK" dirty="0" smtClean="0"/>
              <a:t>cderoove@vub.ac.be</a:t>
            </a:r>
          </a:p>
          <a:p>
            <a:r>
              <a:rPr lang="en-GB" dirty="0" err="1" smtClean="0"/>
              <a:t>Dr</a:t>
            </a:r>
            <a:r>
              <a:rPr lang="en-GB" dirty="0" err="1"/>
              <a:t>.</a:t>
            </a:r>
            <a:r>
              <a:rPr lang="en-GB" dirty="0"/>
              <a:t> </a:t>
            </a:r>
            <a:r>
              <a:rPr lang="en-GB" dirty="0" smtClean="0"/>
              <a:t>Christophe </a:t>
            </a:r>
            <a:r>
              <a:rPr lang="en-GB" dirty="0" err="1" smtClean="0"/>
              <a:t>Debruyne</a:t>
            </a:r>
            <a:endParaRPr lang="en-GB" dirty="0"/>
          </a:p>
          <a:p>
            <a:pPr lvl="1"/>
            <a:r>
              <a:rPr lang="en-GB" dirty="0"/>
              <a:t>WISE Lab – </a:t>
            </a:r>
            <a:r>
              <a:rPr lang="en-GB" dirty="0" smtClean="0"/>
              <a:t>10F705</a:t>
            </a:r>
            <a:endParaRPr lang="en-GB" dirty="0"/>
          </a:p>
          <a:p>
            <a:pPr lvl="1"/>
            <a:r>
              <a:rPr lang="en-GB" dirty="0"/>
              <a:t>+32 2 629 37 13</a:t>
            </a:r>
          </a:p>
          <a:p>
            <a:pPr lvl="1"/>
            <a:r>
              <a:rPr lang="en-GB" dirty="0" err="1" smtClean="0"/>
              <a:t>cdebruyne@</a:t>
            </a:r>
            <a:r>
              <a:rPr lang="en-GB" dirty="0" err="1"/>
              <a:t>vub.ac.be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6344" y="3103312"/>
            <a:ext cx="7049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</a:rPr>
              <a:t>bachelorproef@dinf.vub.ac.be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2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49887"/>
          </a:xfrm>
        </p:spPr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Pointcarré</a:t>
            </a:r>
            <a:r>
              <a:rPr lang="en-US" dirty="0" smtClean="0"/>
              <a:t>: “</a:t>
            </a:r>
            <a:r>
              <a:rPr lang="en-US" dirty="0" err="1" smtClean="0"/>
              <a:t>Bachelorproef</a:t>
            </a:r>
            <a:r>
              <a:rPr lang="en-US" dirty="0" smtClean="0"/>
              <a:t> </a:t>
            </a:r>
            <a:r>
              <a:rPr lang="en-US" dirty="0" err="1" smtClean="0"/>
              <a:t>wetenschappen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 theory, everyone should be already registered, however you still need to register for the ‘</a:t>
            </a:r>
            <a:r>
              <a:rPr lang="en-US" dirty="0" err="1" smtClean="0"/>
              <a:t>cursusgroep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omputerwetenschappen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Documents and guidelines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3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2" y="248696"/>
            <a:ext cx="8424989" cy="1336956"/>
          </a:xfrm>
        </p:spPr>
        <p:txBody>
          <a:bodyPr/>
          <a:lstStyle/>
          <a:p>
            <a:r>
              <a:rPr lang="en-US" dirty="0"/>
              <a:t>Bachelor </a:t>
            </a:r>
            <a:r>
              <a:rPr lang="en-US" dirty="0" smtClean="0"/>
              <a:t>Thesis: Study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0579D"/>
                </a:solidFill>
              </a:rPr>
              <a:t>Mandatory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Bachelor thesis (</a:t>
            </a:r>
            <a:r>
              <a:rPr lang="en-US" i="1" dirty="0" err="1" smtClean="0"/>
              <a:t>bachelorproef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6 SP</a:t>
            </a:r>
          </a:p>
          <a:p>
            <a:r>
              <a:rPr lang="en-US" dirty="0" smtClean="0">
                <a:solidFill>
                  <a:srgbClr val="20579D"/>
                </a:solidFill>
              </a:rPr>
              <a:t>Optional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Bachelor thesis preparation (</a:t>
            </a:r>
            <a:r>
              <a:rPr lang="en-US" i="1" dirty="0" err="1" smtClean="0"/>
              <a:t>voorbereiding</a:t>
            </a:r>
            <a:r>
              <a:rPr lang="en-US" i="1" dirty="0" smtClean="0"/>
              <a:t> </a:t>
            </a:r>
            <a:r>
              <a:rPr lang="en-US" i="1" dirty="0" err="1" smtClean="0"/>
              <a:t>bachelorproef</a:t>
            </a:r>
            <a:r>
              <a:rPr lang="en-US" dirty="0" smtClean="0"/>
              <a:t>) 6 SP</a:t>
            </a:r>
          </a:p>
          <a:p>
            <a:endParaRPr lang="en-US" dirty="0"/>
          </a:p>
          <a:p>
            <a:r>
              <a:rPr lang="en-US" dirty="0" smtClean="0"/>
              <a:t>Each bachelor thesis proposal specifies whether it includes a thesis preparation or not. </a:t>
            </a:r>
          </a:p>
        </p:txBody>
      </p:sp>
    </p:spTree>
    <p:extLst>
      <p:ext uri="{BB962C8B-B14F-4D97-AF65-F5344CB8AC3E}">
        <p14:creationId xmlns:p14="http://schemas.microsoft.com/office/powerpoint/2010/main" val="282451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826"/>
            <a:ext cx="8229600" cy="1076054"/>
          </a:xfrm>
        </p:spPr>
        <p:txBody>
          <a:bodyPr/>
          <a:lstStyle/>
          <a:p>
            <a:r>
              <a:rPr lang="en-US" dirty="0" smtClean="0"/>
              <a:t>Bachelor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Bachelor theses are done in the context of one of the DINF research laboratories</a:t>
            </a:r>
          </a:p>
          <a:p>
            <a:r>
              <a:rPr lang="en-US" dirty="0" smtClean="0"/>
              <a:t>Topics are offered by professors and assistants of DINF</a:t>
            </a:r>
          </a:p>
          <a:p>
            <a:pPr lvl="1"/>
            <a:r>
              <a:rPr lang="en-US" dirty="0" smtClean="0"/>
              <a:t>Full list presented during this information session</a:t>
            </a:r>
          </a:p>
          <a:p>
            <a:r>
              <a:rPr lang="en-US" dirty="0" smtClean="0"/>
              <a:t>Various topics, various types of theses</a:t>
            </a:r>
          </a:p>
          <a:p>
            <a:pPr lvl="1"/>
            <a:r>
              <a:rPr lang="en-US" dirty="0" smtClean="0"/>
              <a:t>Programming-oriented</a:t>
            </a:r>
          </a:p>
          <a:p>
            <a:pPr lvl="1"/>
            <a:r>
              <a:rPr lang="en-US" dirty="0" smtClean="0"/>
              <a:t>Experimental studies</a:t>
            </a:r>
          </a:p>
          <a:p>
            <a:pPr lvl="1"/>
            <a:r>
              <a:rPr lang="en-US" dirty="0" smtClean="0"/>
              <a:t>Other scientific research questions</a:t>
            </a:r>
          </a:p>
          <a:p>
            <a:r>
              <a:rPr lang="en-US" dirty="0" smtClean="0"/>
              <a:t>Final thesis + presentation by the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1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71" y="0"/>
            <a:ext cx="8921483" cy="1600200"/>
          </a:xfrm>
        </p:spPr>
        <p:txBody>
          <a:bodyPr/>
          <a:lstStyle/>
          <a:p>
            <a:r>
              <a:rPr lang="en-US" dirty="0" smtClean="0"/>
              <a:t>Bachelor Thesis: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October 13</a:t>
            </a:r>
            <a:r>
              <a:rPr lang="fr-CH" baseline="30000" dirty="0" smtClean="0">
                <a:solidFill>
                  <a:srgbClr val="FF0000"/>
                </a:solidFill>
              </a:rPr>
              <a:t>th</a:t>
            </a:r>
            <a:r>
              <a:rPr lang="fr-CH" dirty="0" smtClean="0">
                <a:solidFill>
                  <a:srgbClr val="FF0000"/>
                </a:solidFill>
              </a:rPr>
              <a:t>, 2014</a:t>
            </a:r>
            <a:r>
              <a:rPr lang="fr-CH" dirty="0" smtClean="0"/>
              <a:t>: Choice of the project/promotor</a:t>
            </a:r>
          </a:p>
          <a:p>
            <a:endParaRPr lang="fr-CH" dirty="0" smtClean="0"/>
          </a:p>
          <a:p>
            <a:r>
              <a:rPr lang="fr-CH" dirty="0" smtClean="0"/>
              <a:t>1st session: 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June 1</a:t>
            </a:r>
            <a:r>
              <a:rPr lang="fr-CH" baseline="30000" dirty="0" smtClean="0">
                <a:solidFill>
                  <a:srgbClr val="FF0000"/>
                </a:solidFill>
              </a:rPr>
              <a:t>st</a:t>
            </a:r>
            <a:r>
              <a:rPr lang="fr-CH" dirty="0" smtClean="0">
                <a:solidFill>
                  <a:srgbClr val="FF0000"/>
                </a:solidFill>
              </a:rPr>
              <a:t>, 2015</a:t>
            </a:r>
            <a:r>
              <a:rPr lang="fr-CH" dirty="0" smtClean="0"/>
              <a:t>: Submission of the final report</a:t>
            </a:r>
          </a:p>
          <a:p>
            <a:r>
              <a:rPr lang="fr-CH" dirty="0" smtClean="0"/>
              <a:t>Thesis presentation: during the june exam periode </a:t>
            </a:r>
          </a:p>
          <a:p>
            <a:endParaRPr lang="fr-CH" dirty="0" smtClean="0"/>
          </a:p>
          <a:p>
            <a:r>
              <a:rPr lang="fr-CH" dirty="0" smtClean="0"/>
              <a:t>2</a:t>
            </a:r>
            <a:r>
              <a:rPr lang="fr-CH" baseline="30000" dirty="0" smtClean="0"/>
              <a:t>nd</a:t>
            </a:r>
            <a:r>
              <a:rPr lang="fr-CH" dirty="0" smtClean="0"/>
              <a:t> session: 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August 10</a:t>
            </a:r>
            <a:r>
              <a:rPr lang="fr-CH" baseline="30000" dirty="0" smtClean="0">
                <a:solidFill>
                  <a:srgbClr val="FF0000"/>
                </a:solidFill>
              </a:rPr>
              <a:t>th</a:t>
            </a:r>
            <a:r>
              <a:rPr lang="fr-CH" dirty="0" smtClean="0">
                <a:solidFill>
                  <a:srgbClr val="FF0000"/>
                </a:solidFill>
              </a:rPr>
              <a:t>, 2015</a:t>
            </a:r>
            <a:r>
              <a:rPr lang="fr-CH" dirty="0" smtClean="0"/>
              <a:t>: </a:t>
            </a:r>
            <a:r>
              <a:rPr lang="fr-CH" dirty="0"/>
              <a:t>Submission of the final report</a:t>
            </a:r>
          </a:p>
          <a:p>
            <a:r>
              <a:rPr lang="fr-CH" dirty="0"/>
              <a:t>Thesis presentation: during the </a:t>
            </a:r>
            <a:r>
              <a:rPr lang="fr-CH" dirty="0" smtClean="0"/>
              <a:t>september exam </a:t>
            </a:r>
            <a:r>
              <a:rPr lang="fr-CH" dirty="0"/>
              <a:t>periode </a:t>
            </a:r>
          </a:p>
          <a:p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6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 Thesis: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579D"/>
                </a:solidFill>
              </a:rPr>
              <a:t>Bachelor </a:t>
            </a:r>
            <a:r>
              <a:rPr lang="en-US" dirty="0">
                <a:solidFill>
                  <a:srgbClr val="20579D"/>
                </a:solidFill>
              </a:rPr>
              <a:t>Thesis</a:t>
            </a:r>
            <a:r>
              <a:rPr lang="en-US" dirty="0"/>
              <a:t>: structure, literature review, research methodology, </a:t>
            </a:r>
            <a:r>
              <a:rPr lang="en-US" dirty="0" smtClean="0"/>
              <a:t>exhaustiveness, </a:t>
            </a:r>
            <a:r>
              <a:rPr lang="en-US" dirty="0"/>
              <a:t>bibliography, </a:t>
            </a:r>
            <a:r>
              <a:rPr lang="en-US" dirty="0" smtClean="0"/>
              <a:t>style, </a:t>
            </a:r>
            <a:r>
              <a:rPr lang="en-US" dirty="0"/>
              <a:t>language</a:t>
            </a:r>
          </a:p>
          <a:p>
            <a:r>
              <a:rPr lang="en-US" dirty="0" smtClean="0">
                <a:solidFill>
                  <a:srgbClr val="20579D"/>
                </a:solidFill>
              </a:rPr>
              <a:t>Oral </a:t>
            </a:r>
            <a:r>
              <a:rPr lang="en-US" dirty="0">
                <a:solidFill>
                  <a:srgbClr val="20579D"/>
                </a:solidFill>
              </a:rPr>
              <a:t>presentation</a:t>
            </a:r>
            <a:r>
              <a:rPr lang="en-US" dirty="0"/>
              <a:t>: structure, language, attitude, style of presentation,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 smtClean="0">
                <a:solidFill>
                  <a:srgbClr val="20579D"/>
                </a:solidFill>
              </a:rPr>
              <a:t>General</a:t>
            </a:r>
            <a:r>
              <a:rPr lang="en-US" dirty="0"/>
              <a:t>: Commitment, </a:t>
            </a:r>
            <a:r>
              <a:rPr lang="en-US" dirty="0" smtClean="0"/>
              <a:t>critical approach</a:t>
            </a:r>
          </a:p>
        </p:txBody>
      </p:sp>
    </p:spTree>
    <p:extLst>
      <p:ext uri="{BB962C8B-B14F-4D97-AF65-F5344CB8AC3E}">
        <p14:creationId xmlns:p14="http://schemas.microsoft.com/office/powerpoint/2010/main" val="133513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280"/>
            <a:ext cx="8229600" cy="1600200"/>
          </a:xfrm>
        </p:spPr>
        <p:txBody>
          <a:bodyPr/>
          <a:lstStyle/>
          <a:p>
            <a:r>
              <a:rPr lang="en-US" dirty="0" smtClean="0"/>
              <a:t>Bachelor Thesis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5" y="1885950"/>
            <a:ext cx="8375629" cy="4514850"/>
          </a:xfrm>
        </p:spPr>
        <p:txBody>
          <a:bodyPr>
            <a:normAutofit/>
          </a:bodyPr>
          <a:lstStyle/>
          <a:p>
            <a:r>
              <a:rPr lang="en-US" dirty="0" smtClean="0"/>
              <a:t>Optional ! </a:t>
            </a:r>
          </a:p>
          <a:p>
            <a:r>
              <a:rPr lang="en-US" dirty="0" smtClean="0"/>
              <a:t>Depends of the bachelor thesis proposal</a:t>
            </a:r>
          </a:p>
          <a:p>
            <a:r>
              <a:rPr lang="en-US" dirty="0" smtClean="0"/>
              <a:t>Preparation for the bachelor thesis through (for example) the study of a book or scientific papers… </a:t>
            </a:r>
          </a:p>
          <a:p>
            <a:r>
              <a:rPr lang="en-US" dirty="0" smtClean="0"/>
              <a:t>~150-180 hours of work</a:t>
            </a:r>
          </a:p>
          <a:p>
            <a:r>
              <a:rPr lang="en-US" dirty="0" smtClean="0"/>
              <a:t>Redaction of a scientific paper (to be submitted February 16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Presentation of the bachelor thesis preparation</a:t>
            </a:r>
          </a:p>
          <a:p>
            <a:pPr lvl="1"/>
            <a:r>
              <a:rPr lang="en-US" dirty="0" smtClean="0"/>
              <a:t>Not the same presentation as the bachelor thesis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7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1103313"/>
            <a:ext cx="8433348" cy="752475"/>
          </a:xfrm>
        </p:spPr>
        <p:txBody>
          <a:bodyPr/>
          <a:lstStyle/>
          <a:p>
            <a:r>
              <a:rPr lang="en-US" dirty="0" smtClean="0"/>
              <a:t>Bachelor Thesis Preparation: </a:t>
            </a:r>
            <a:r>
              <a:rPr lang="en-US" dirty="0" err="1" smtClean="0"/>
              <a:t>Organisation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175821"/>
            <a:ext cx="8042276" cy="4320410"/>
          </a:xfrm>
        </p:spPr>
        <p:txBody>
          <a:bodyPr>
            <a:normAutofit fontScale="92500"/>
          </a:bodyPr>
          <a:lstStyle/>
          <a:p>
            <a:r>
              <a:rPr lang="fr-CH" dirty="0" smtClean="0">
                <a:solidFill>
                  <a:srgbClr val="FF0000"/>
                </a:solidFill>
              </a:rPr>
              <a:t>October 13</a:t>
            </a:r>
            <a:r>
              <a:rPr lang="fr-CH" baseline="30000" dirty="0" smtClean="0">
                <a:solidFill>
                  <a:srgbClr val="FF0000"/>
                </a:solidFill>
              </a:rPr>
              <a:t>th</a:t>
            </a:r>
            <a:r>
              <a:rPr lang="fr-CH" dirty="0" smtClean="0">
                <a:solidFill>
                  <a:srgbClr val="FF0000"/>
                </a:solidFill>
              </a:rPr>
              <a:t>, 2014</a:t>
            </a:r>
            <a:r>
              <a:rPr lang="fr-CH" dirty="0" smtClean="0"/>
              <a:t>: Choice of the project/promotor</a:t>
            </a:r>
          </a:p>
          <a:p>
            <a:endParaRPr lang="fr-CH" dirty="0" smtClean="0"/>
          </a:p>
          <a:p>
            <a:r>
              <a:rPr lang="fr-CH" dirty="0" smtClean="0"/>
              <a:t>1st session:</a:t>
            </a:r>
          </a:p>
          <a:p>
            <a:r>
              <a:rPr lang="fr-CH" dirty="0" smtClean="0">
                <a:solidFill>
                  <a:srgbClr val="FF0000"/>
                </a:solidFill>
              </a:rPr>
              <a:t>February 16</a:t>
            </a:r>
            <a:r>
              <a:rPr lang="fr-CH" baseline="30000" dirty="0" smtClean="0">
                <a:solidFill>
                  <a:srgbClr val="FF0000"/>
                </a:solidFill>
              </a:rPr>
              <a:t>th</a:t>
            </a:r>
            <a:r>
              <a:rPr lang="fr-CH" dirty="0" smtClean="0">
                <a:solidFill>
                  <a:srgbClr val="FF0000"/>
                </a:solidFill>
              </a:rPr>
              <a:t>, 2015</a:t>
            </a:r>
            <a:r>
              <a:rPr lang="fr-CH" dirty="0" smtClean="0"/>
              <a:t>: Submission of the final report</a:t>
            </a:r>
          </a:p>
          <a:p>
            <a:r>
              <a:rPr lang="fr-CH" dirty="0" smtClean="0"/>
              <a:t>Thesis preparation presentation: beginning of march</a:t>
            </a:r>
            <a:endParaRPr lang="fr-CH" dirty="0"/>
          </a:p>
          <a:p>
            <a:endParaRPr lang="fr-CH" dirty="0" smtClean="0"/>
          </a:p>
          <a:p>
            <a:r>
              <a:rPr lang="fr-CH" dirty="0" smtClean="0"/>
              <a:t>2</a:t>
            </a:r>
            <a:r>
              <a:rPr lang="fr-CH" baseline="30000" dirty="0" smtClean="0"/>
              <a:t>nd</a:t>
            </a:r>
            <a:r>
              <a:rPr lang="fr-CH" dirty="0" smtClean="0"/>
              <a:t> </a:t>
            </a:r>
            <a:r>
              <a:rPr lang="fr-CH" dirty="0"/>
              <a:t>session: </a:t>
            </a:r>
          </a:p>
          <a:p>
            <a:r>
              <a:rPr lang="fr-CH" dirty="0">
                <a:solidFill>
                  <a:srgbClr val="FF0000"/>
                </a:solidFill>
              </a:rPr>
              <a:t>August </a:t>
            </a:r>
            <a:r>
              <a:rPr lang="fr-CH" dirty="0" smtClean="0">
                <a:solidFill>
                  <a:srgbClr val="FF0000"/>
                </a:solidFill>
              </a:rPr>
              <a:t>10</a:t>
            </a:r>
            <a:r>
              <a:rPr lang="fr-CH" baseline="30000" dirty="0" smtClean="0">
                <a:solidFill>
                  <a:srgbClr val="FF0000"/>
                </a:solidFill>
              </a:rPr>
              <a:t>th</a:t>
            </a:r>
            <a:r>
              <a:rPr lang="fr-CH" dirty="0">
                <a:solidFill>
                  <a:srgbClr val="FF0000"/>
                </a:solidFill>
              </a:rPr>
              <a:t>, </a:t>
            </a:r>
            <a:r>
              <a:rPr lang="fr-CH" dirty="0" smtClean="0">
                <a:solidFill>
                  <a:srgbClr val="FF0000"/>
                </a:solidFill>
              </a:rPr>
              <a:t>2015</a:t>
            </a:r>
            <a:r>
              <a:rPr lang="fr-CH" dirty="0" smtClean="0"/>
              <a:t>: </a:t>
            </a:r>
            <a:r>
              <a:rPr lang="fr-CH" dirty="0"/>
              <a:t>Submission of the final report</a:t>
            </a:r>
          </a:p>
          <a:p>
            <a:r>
              <a:rPr lang="fr-CH" dirty="0"/>
              <a:t>Thesis </a:t>
            </a:r>
            <a:r>
              <a:rPr lang="fr-CH" dirty="0" smtClean="0"/>
              <a:t>preparation presentation</a:t>
            </a:r>
            <a:r>
              <a:rPr lang="fr-CH" dirty="0"/>
              <a:t>: during the september exam periode </a:t>
            </a:r>
          </a:p>
          <a:p>
            <a:endParaRPr lang="fr-CH" dirty="0"/>
          </a:p>
          <a:p>
            <a:endParaRPr lang="en-US" dirty="0"/>
          </a:p>
          <a:p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4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936</TotalTime>
  <Words>902</Words>
  <Application>Microsoft Macintosh PowerPoint</Application>
  <PresentationFormat>On-screen Show (4:3)</PresentationFormat>
  <Paragraphs>201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Bachelor Thesis in Computer Science   Information Session</vt:lpstr>
      <vt:lpstr>Coordinators</vt:lpstr>
      <vt:lpstr>Useful Resources</vt:lpstr>
      <vt:lpstr>Bachelor Thesis: Study Points</vt:lpstr>
      <vt:lpstr>Bachelor Thesis</vt:lpstr>
      <vt:lpstr>Bachelor Thesis: Organisation</vt:lpstr>
      <vt:lpstr>Bachelor Thesis: Evaluation</vt:lpstr>
      <vt:lpstr>Bachelor Thesis Preparation</vt:lpstr>
      <vt:lpstr>Bachelor Thesis Preparation: Organisation</vt:lpstr>
      <vt:lpstr>Bachelor Thesis Preparation: Evaluation</vt:lpstr>
      <vt:lpstr>List of the Proposals</vt:lpstr>
      <vt:lpstr>PowerPoint Presentation</vt:lpstr>
      <vt:lpstr>PowerPoint Presentation</vt:lpstr>
      <vt:lpstr>Next Steps… </vt:lpstr>
    </vt:vector>
  </TitlesOfParts>
  <Company>Vrije Universiteit Brussel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Bachelorproef</dc:title>
  <dc:creator>Bruno Dumas</dc:creator>
  <cp:lastModifiedBy>Yann-Michaël De Hauwere</cp:lastModifiedBy>
  <cp:revision>42</cp:revision>
  <dcterms:created xsi:type="dcterms:W3CDTF">2013-10-04T09:23:14Z</dcterms:created>
  <dcterms:modified xsi:type="dcterms:W3CDTF">2014-10-09T07:44:40Z</dcterms:modified>
</cp:coreProperties>
</file>