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63" r:id="rId2"/>
    <p:sldId id="264" r:id="rId3"/>
    <p:sldId id="340" r:id="rId4"/>
    <p:sldId id="275" r:id="rId5"/>
    <p:sldId id="342" r:id="rId6"/>
    <p:sldId id="276" r:id="rId7"/>
    <p:sldId id="271" r:id="rId8"/>
    <p:sldId id="343" r:id="rId9"/>
    <p:sldId id="344" r:id="rId10"/>
    <p:sldId id="278" r:id="rId11"/>
    <p:sldId id="280" r:id="rId12"/>
    <p:sldId id="338" r:id="rId13"/>
    <p:sldId id="281" r:id="rId14"/>
    <p:sldId id="320" r:id="rId15"/>
    <p:sldId id="321" r:id="rId16"/>
    <p:sldId id="322" r:id="rId17"/>
    <p:sldId id="299" r:id="rId18"/>
    <p:sldId id="323" r:id="rId19"/>
    <p:sldId id="324" r:id="rId20"/>
    <p:sldId id="325" r:id="rId21"/>
    <p:sldId id="326" r:id="rId22"/>
    <p:sldId id="301" r:id="rId23"/>
    <p:sldId id="327" r:id="rId24"/>
    <p:sldId id="307" r:id="rId25"/>
    <p:sldId id="328" r:id="rId26"/>
    <p:sldId id="329" r:id="rId27"/>
    <p:sldId id="331" r:id="rId28"/>
    <p:sldId id="330" r:id="rId29"/>
    <p:sldId id="332" r:id="rId30"/>
    <p:sldId id="283" r:id="rId31"/>
    <p:sldId id="334" r:id="rId32"/>
    <p:sldId id="287" r:id="rId33"/>
    <p:sldId id="345" r:id="rId34"/>
    <p:sldId id="336" r:id="rId35"/>
    <p:sldId id="337" r:id="rId36"/>
    <p:sldId id="286" r:id="rId37"/>
    <p:sldId id="273" r:id="rId38"/>
    <p:sldId id="341" r:id="rId39"/>
    <p:sldId id="288"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604A"/>
    <a:srgbClr val="ABB202"/>
    <a:srgbClr val="3DA331"/>
    <a:srgbClr val="A2A133"/>
    <a:srgbClr val="9BA56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73609" autoAdjust="0"/>
  </p:normalViewPr>
  <p:slideViewPr>
    <p:cSldViewPr snapToGrid="0" snapToObjects="1">
      <p:cViewPr varScale="1">
        <p:scale>
          <a:sx n="55" d="100"/>
          <a:sy n="55" d="100"/>
        </p:scale>
        <p:origin x="1758" y="60"/>
      </p:cViewPr>
      <p:guideLst>
        <p:guide orient="horz" pos="2160"/>
        <p:guide pos="2880"/>
      </p:guideLst>
    </p:cSldViewPr>
  </p:slideViewPr>
  <p:outlineViewPr>
    <p:cViewPr>
      <p:scale>
        <a:sx n="33" d="100"/>
        <a:sy n="33" d="100"/>
      </p:scale>
      <p:origin x="0" y="6560"/>
    </p:cViewPr>
  </p:outlineViewPr>
  <p:notesTextViewPr>
    <p:cViewPr>
      <p:scale>
        <a:sx n="100" d="100"/>
        <a:sy n="100" d="100"/>
      </p:scale>
      <p:origin x="0" y="-36"/>
    </p:cViewPr>
  </p:notesTextViewPr>
  <p:sorterViewPr>
    <p:cViewPr>
      <p:scale>
        <a:sx n="66" d="100"/>
        <a:sy n="66" d="100"/>
      </p:scale>
      <p:origin x="0" y="0"/>
    </p:cViewPr>
  </p:sorterViewPr>
  <p:notesViewPr>
    <p:cSldViewPr snapToGrid="0" snapToObjects="1">
      <p:cViewPr varScale="1">
        <p:scale>
          <a:sx n="83" d="100"/>
          <a:sy n="83" d="100"/>
        </p:scale>
        <p:origin x="-28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8CC408-390A-BE47-9E41-24801482A11D}" type="datetimeFigureOut">
              <a:rPr lang="en-US" smtClean="0"/>
              <a:t>3/12/2015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0C2582-5F57-694B-A739-496CAF2FCFBF}" type="slidenum">
              <a:rPr lang="en-US" smtClean="0"/>
              <a:t>‹nr.›</a:t>
            </a:fld>
            <a:endParaRPr lang="en-US"/>
          </a:p>
        </p:txBody>
      </p:sp>
    </p:spTree>
    <p:extLst>
      <p:ext uri="{BB962C8B-B14F-4D97-AF65-F5344CB8AC3E}">
        <p14:creationId xmlns:p14="http://schemas.microsoft.com/office/powerpoint/2010/main" val="37317834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6230B9-645E-4141-9C1F-F088D9F020B1}" type="datetimeFigureOut">
              <a:rPr lang="en-US" smtClean="0"/>
              <a:t>3/12/2015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C93481-2206-3B4B-9E8F-C53B6F515EAF}" type="slidenum">
              <a:rPr lang="en-US" smtClean="0"/>
              <a:t>‹nr.›</a:t>
            </a:fld>
            <a:endParaRPr lang="en-US"/>
          </a:p>
        </p:txBody>
      </p:sp>
    </p:spTree>
    <p:extLst>
      <p:ext uri="{BB962C8B-B14F-4D97-AF65-F5344CB8AC3E}">
        <p14:creationId xmlns:p14="http://schemas.microsoft.com/office/powerpoint/2010/main" val="16198169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1</a:t>
            </a:fld>
            <a:endParaRPr lang="en-US"/>
          </a:p>
        </p:txBody>
      </p:sp>
    </p:spTree>
    <p:extLst>
      <p:ext uri="{BB962C8B-B14F-4D97-AF65-F5344CB8AC3E}">
        <p14:creationId xmlns:p14="http://schemas.microsoft.com/office/powerpoint/2010/main" val="309079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Direct</a:t>
            </a:r>
            <a:r>
              <a:rPr lang="nl-BE" baseline="0" dirty="0" smtClean="0"/>
              <a:t> </a:t>
            </a:r>
            <a:r>
              <a:rPr lang="nl-BE" baseline="0" dirty="0" err="1" smtClean="0"/>
              <a:t>mapped</a:t>
            </a:r>
            <a:r>
              <a:rPr lang="nl-BE" baseline="0" dirty="0" smtClean="0"/>
              <a:t> =&gt; geen keuze</a:t>
            </a:r>
          </a:p>
          <a:p>
            <a:endParaRPr lang="nl-BE" baseline="0" dirty="0" smtClean="0"/>
          </a:p>
          <a:p>
            <a:r>
              <a:rPr lang="nl-BE" baseline="0" dirty="0" smtClean="0"/>
              <a:t>Set-</a:t>
            </a:r>
            <a:r>
              <a:rPr lang="nl-BE" baseline="0" dirty="0" err="1" smtClean="0"/>
              <a:t>associative</a:t>
            </a:r>
            <a:r>
              <a:rPr lang="nl-BE" baseline="0" dirty="0" smtClean="0"/>
              <a:t>: </a:t>
            </a:r>
          </a:p>
          <a:p>
            <a:pPr lvl="1"/>
            <a:r>
              <a:rPr lang="nl-BE" dirty="0" smtClean="0"/>
              <a:t>LRU: hou tag bij, vergelijk tags</a:t>
            </a:r>
          </a:p>
          <a:p>
            <a:pPr lvl="1"/>
            <a:r>
              <a:rPr lang="nl-BE" dirty="0" smtClean="0"/>
              <a:t>FIFO: hou buffer bij</a:t>
            </a:r>
          </a:p>
          <a:p>
            <a:pPr lvl="1"/>
            <a:r>
              <a:rPr lang="nl-BE" dirty="0" smtClean="0"/>
              <a:t>NMRU: hou vlag vector bij: bij acces </a:t>
            </a:r>
            <a:r>
              <a:rPr lang="nl-BE" baseline="0" dirty="0" smtClean="0"/>
              <a:t>zet de vlag, als laatste vlag gezet wordt draai alle vlaggen om. Verwijderen =&gt; random binnen diegene wiens vlag niet gezet is.  </a:t>
            </a:r>
            <a:endParaRPr lang="en-GB" dirty="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12</a:t>
            </a:fld>
            <a:endParaRPr lang="en-US"/>
          </a:p>
        </p:txBody>
      </p:sp>
    </p:spTree>
    <p:extLst>
      <p:ext uri="{BB962C8B-B14F-4D97-AF65-F5344CB8AC3E}">
        <p14:creationId xmlns:p14="http://schemas.microsoft.com/office/powerpoint/2010/main" val="2892089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Situatie</a:t>
            </a:r>
          </a:p>
          <a:p>
            <a:endParaRPr lang="nl-BE" dirty="0" smtClean="0"/>
          </a:p>
          <a:p>
            <a:r>
              <a:rPr lang="nl-BE" dirty="0" smtClean="0"/>
              <a:t>Alle</a:t>
            </a:r>
            <a:r>
              <a:rPr lang="nl-BE" baseline="0" dirty="0" smtClean="0"/>
              <a:t> caches (L1 en L2) zijn direct </a:t>
            </a:r>
            <a:r>
              <a:rPr lang="nl-BE" baseline="0" dirty="0" err="1" smtClean="0"/>
              <a:t>mapped</a:t>
            </a:r>
            <a:r>
              <a:rPr lang="nl-BE" baseline="0" dirty="0" smtClean="0"/>
              <a:t> caches, we gaan naar blok 1 de waarde 16 schrijven</a:t>
            </a:r>
            <a:endParaRPr lang="nl-BE" dirty="0" smtClean="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13</a:t>
            </a:fld>
            <a:endParaRPr lang="en-US"/>
          </a:p>
        </p:txBody>
      </p:sp>
    </p:spTree>
    <p:extLst>
      <p:ext uri="{BB962C8B-B14F-4D97-AF65-F5344CB8AC3E}">
        <p14:creationId xmlns:p14="http://schemas.microsoft.com/office/powerpoint/2010/main" val="148248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De</a:t>
            </a:r>
            <a:r>
              <a:rPr lang="nl-BE" baseline="0" dirty="0" smtClean="0"/>
              <a:t> L1 cache zal schrijf operatie doorvoeren in zijn geheugen en daarna de schrijf operatie laten propageren in onderstaande structuur</a:t>
            </a:r>
            <a:endParaRPr lang="en-GB" dirty="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14</a:t>
            </a:fld>
            <a:endParaRPr lang="en-US"/>
          </a:p>
        </p:txBody>
      </p:sp>
    </p:spTree>
    <p:extLst>
      <p:ext uri="{BB962C8B-B14F-4D97-AF65-F5344CB8AC3E}">
        <p14:creationId xmlns:p14="http://schemas.microsoft.com/office/powerpoint/2010/main" val="2431176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De</a:t>
            </a:r>
            <a:r>
              <a:rPr lang="nl-BE" baseline="0" dirty="0" smtClean="0"/>
              <a:t> L2 cache zal schrijf operatie doorvoeren in zijn geheugen en daarna de schrijf operatie laten propageren in onderstaande structuur</a:t>
            </a:r>
            <a:endParaRPr lang="en-GB" dirty="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15</a:t>
            </a:fld>
            <a:endParaRPr lang="en-US"/>
          </a:p>
        </p:txBody>
      </p:sp>
    </p:spTree>
    <p:extLst>
      <p:ext uri="{BB962C8B-B14F-4D97-AF65-F5344CB8AC3E}">
        <p14:creationId xmlns:p14="http://schemas.microsoft.com/office/powerpoint/2010/main" val="270392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16</a:t>
            </a:fld>
            <a:endParaRPr lang="en-US"/>
          </a:p>
        </p:txBody>
      </p:sp>
    </p:spTree>
    <p:extLst>
      <p:ext uri="{BB962C8B-B14F-4D97-AF65-F5344CB8AC3E}">
        <p14:creationId xmlns:p14="http://schemas.microsoft.com/office/powerpoint/2010/main" val="21228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smtClean="0"/>
              <a:t>Write-</a:t>
            </a:r>
            <a:r>
              <a:rPr lang="nl-BE" baseline="0" dirty="0" err="1" smtClean="0"/>
              <a:t>bach</a:t>
            </a:r>
            <a:r>
              <a:rPr lang="nl-BE" baseline="0" dirty="0" smtClean="0"/>
              <a:t>: pas data enkel aan in cache, bij verwijderen pas aanpassing toe op onderliggende structuur. Hou op elk moment bij of data aangepast is of niet</a:t>
            </a:r>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17</a:t>
            </a:fld>
            <a:endParaRPr lang="en-US"/>
          </a:p>
        </p:txBody>
      </p:sp>
    </p:spTree>
    <p:extLst>
      <p:ext uri="{BB962C8B-B14F-4D97-AF65-F5344CB8AC3E}">
        <p14:creationId xmlns:p14="http://schemas.microsoft.com/office/powerpoint/2010/main" val="3020951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smtClean="0"/>
              <a:t>L1 past data aan en dirty vlag wordt gezet</a:t>
            </a:r>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18</a:t>
            </a:fld>
            <a:endParaRPr lang="en-US"/>
          </a:p>
        </p:txBody>
      </p:sp>
    </p:spTree>
    <p:extLst>
      <p:ext uri="{BB962C8B-B14F-4D97-AF65-F5344CB8AC3E}">
        <p14:creationId xmlns:p14="http://schemas.microsoft.com/office/powerpoint/2010/main" val="4273323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smtClean="0"/>
              <a:t>Cache miss in L1</a:t>
            </a:r>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19</a:t>
            </a:fld>
            <a:endParaRPr lang="en-US"/>
          </a:p>
        </p:txBody>
      </p:sp>
    </p:spTree>
    <p:extLst>
      <p:ext uri="{BB962C8B-B14F-4D97-AF65-F5344CB8AC3E}">
        <p14:creationId xmlns:p14="http://schemas.microsoft.com/office/powerpoint/2010/main" val="1932015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smtClean="0"/>
              <a:t>Blok 5 komt ook in set 1 van de L1 cache, verwijder blok 2 </a:t>
            </a:r>
          </a:p>
          <a:p>
            <a:r>
              <a:rPr lang="nl-BE" baseline="0" dirty="0" smtClean="0"/>
              <a:t>Blok 2 is dirty, er moet dus een </a:t>
            </a:r>
            <a:r>
              <a:rPr lang="nl-BE" baseline="0" dirty="0" err="1" smtClean="0"/>
              <a:t>write</a:t>
            </a:r>
            <a:r>
              <a:rPr lang="nl-BE" baseline="0" dirty="0" smtClean="0"/>
              <a:t> in L2 worden opgeroepen met de data in L1, hierna wordt L1 clean</a:t>
            </a:r>
            <a:endParaRPr lang="en-GB" dirty="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20</a:t>
            </a:fld>
            <a:endParaRPr lang="en-US"/>
          </a:p>
        </p:txBody>
      </p:sp>
    </p:spTree>
    <p:extLst>
      <p:ext uri="{BB962C8B-B14F-4D97-AF65-F5344CB8AC3E}">
        <p14:creationId xmlns:p14="http://schemas.microsoft.com/office/powerpoint/2010/main" val="2669703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smtClean="0"/>
              <a:t>Blok 5 komt ook in set 1 van de L1 cache, verwijder blok 2 </a:t>
            </a:r>
          </a:p>
          <a:p>
            <a:r>
              <a:rPr lang="nl-BE" baseline="0" dirty="0" smtClean="0"/>
              <a:t>Blok 2 is dirty, er moet dus een </a:t>
            </a:r>
            <a:r>
              <a:rPr lang="nl-BE" baseline="0" dirty="0" err="1" smtClean="0"/>
              <a:t>write</a:t>
            </a:r>
            <a:r>
              <a:rPr lang="nl-BE" baseline="0" dirty="0" smtClean="0"/>
              <a:t> in L2 worden opgeroepen met de data in L1, hierna wordt L1 clean</a:t>
            </a:r>
            <a:endParaRPr lang="en-GB" dirty="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21</a:t>
            </a:fld>
            <a:endParaRPr lang="en-US"/>
          </a:p>
        </p:txBody>
      </p:sp>
    </p:spTree>
    <p:extLst>
      <p:ext uri="{BB962C8B-B14F-4D97-AF65-F5344CB8AC3E}">
        <p14:creationId xmlns:p14="http://schemas.microsoft.com/office/powerpoint/2010/main" val="885896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smtClean="0"/>
              <a:t>Waarom zijn caches nodig</a:t>
            </a:r>
          </a:p>
          <a:p>
            <a:r>
              <a:rPr lang="nl-BE" baseline="0" dirty="0" smtClean="0"/>
              <a:t>Performance en Price gap tussen processor en MM.</a:t>
            </a:r>
          </a:p>
          <a:p>
            <a:r>
              <a:rPr lang="nl-BE" baseline="0" dirty="0" smtClean="0"/>
              <a:t>Processoren 0.3 tot 0.5 nanoseconden &lt;&gt; MM 80 tot 200 nanoseconden =&gt; 160 tot 666 keer trager</a:t>
            </a:r>
          </a:p>
          <a:p>
            <a:r>
              <a:rPr lang="nl-BE" baseline="0" dirty="0" smtClean="0"/>
              <a:t>We willen oneindig snel, groot en goedkoop geheugen maar snel geheugen is duur.  </a:t>
            </a:r>
          </a:p>
          <a:p>
            <a:endParaRPr lang="nl-BE" baseline="0" dirty="0" smtClean="0"/>
          </a:p>
          <a:p>
            <a:r>
              <a:rPr lang="nl-BE" baseline="0" dirty="0" smtClean="0"/>
              <a:t>Caches gaan proberen deze gap te overbruggen</a:t>
            </a:r>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4</a:t>
            </a:fld>
            <a:endParaRPr lang="en-US"/>
          </a:p>
        </p:txBody>
      </p:sp>
    </p:spTree>
    <p:extLst>
      <p:ext uri="{BB962C8B-B14F-4D97-AF65-F5344CB8AC3E}">
        <p14:creationId xmlns:p14="http://schemas.microsoft.com/office/powerpoint/2010/main" val="3111018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smtClean="0"/>
              <a:t>L1 </a:t>
            </a:r>
            <a:r>
              <a:rPr lang="nl-BE" baseline="0" dirty="0" err="1" smtClean="0"/>
              <a:t>write-through</a:t>
            </a:r>
            <a:endParaRPr lang="nl-BE" baseline="0" dirty="0" smtClean="0"/>
          </a:p>
          <a:p>
            <a:r>
              <a:rPr lang="nl-BE" baseline="0" smtClean="0"/>
              <a:t>L2 </a:t>
            </a:r>
            <a:r>
              <a:rPr lang="nl-BE" baseline="0" dirty="0" err="1" smtClean="0"/>
              <a:t>write-through</a:t>
            </a:r>
            <a:endParaRPr lang="nl-BE" baseline="0" dirty="0" smtClean="0"/>
          </a:p>
          <a:p>
            <a:r>
              <a:rPr lang="nl-BE" baseline="0" dirty="0" smtClean="0"/>
              <a:t>L3 </a:t>
            </a:r>
            <a:r>
              <a:rPr lang="nl-BE" baseline="0" dirty="0" err="1" smtClean="0"/>
              <a:t>write</a:t>
            </a:r>
            <a:r>
              <a:rPr lang="nl-BE" baseline="0" dirty="0" smtClean="0"/>
              <a:t>-back</a:t>
            </a:r>
            <a:endParaRPr lang="en-GB" dirty="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22</a:t>
            </a:fld>
            <a:endParaRPr lang="en-US"/>
          </a:p>
        </p:txBody>
      </p:sp>
    </p:spTree>
    <p:extLst>
      <p:ext uri="{BB962C8B-B14F-4D97-AF65-F5344CB8AC3E}">
        <p14:creationId xmlns:p14="http://schemas.microsoft.com/office/powerpoint/2010/main" val="2128505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smtClean="0"/>
              <a:t>L1 </a:t>
            </a:r>
            <a:r>
              <a:rPr lang="nl-BE" baseline="0" dirty="0" err="1" smtClean="0"/>
              <a:t>write-through</a:t>
            </a:r>
            <a:endParaRPr lang="nl-BE" baseline="0" dirty="0" smtClean="0"/>
          </a:p>
          <a:p>
            <a:r>
              <a:rPr lang="nl-BE" baseline="0" smtClean="0"/>
              <a:t>L2 </a:t>
            </a:r>
            <a:r>
              <a:rPr lang="nl-BE" baseline="0" dirty="0" err="1" smtClean="0"/>
              <a:t>write-through</a:t>
            </a:r>
            <a:endParaRPr lang="nl-BE" baseline="0" dirty="0" smtClean="0"/>
          </a:p>
          <a:p>
            <a:r>
              <a:rPr lang="nl-BE" baseline="0" dirty="0" smtClean="0"/>
              <a:t>L3 </a:t>
            </a:r>
            <a:r>
              <a:rPr lang="nl-BE" baseline="0" dirty="0" err="1" smtClean="0"/>
              <a:t>write</a:t>
            </a:r>
            <a:r>
              <a:rPr lang="nl-BE" baseline="0" dirty="0" smtClean="0"/>
              <a:t>-back</a:t>
            </a:r>
            <a:endParaRPr lang="en-GB" dirty="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23</a:t>
            </a:fld>
            <a:endParaRPr lang="en-US"/>
          </a:p>
        </p:txBody>
      </p:sp>
    </p:spTree>
    <p:extLst>
      <p:ext uri="{BB962C8B-B14F-4D97-AF65-F5344CB8AC3E}">
        <p14:creationId xmlns:p14="http://schemas.microsoft.com/office/powerpoint/2010/main" val="3646915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smtClean="0"/>
              <a:t>L1 </a:t>
            </a:r>
            <a:r>
              <a:rPr lang="nl-BE" baseline="0" dirty="0" err="1" smtClean="0"/>
              <a:t>write</a:t>
            </a:r>
            <a:r>
              <a:rPr lang="nl-BE" baseline="0" dirty="0" smtClean="0"/>
              <a:t>-back</a:t>
            </a:r>
          </a:p>
          <a:p>
            <a:r>
              <a:rPr lang="nl-BE" baseline="0" dirty="0" smtClean="0"/>
              <a:t>L2 </a:t>
            </a:r>
            <a:r>
              <a:rPr lang="nl-BE" baseline="0" dirty="0" err="1" smtClean="0"/>
              <a:t>write-through</a:t>
            </a:r>
            <a:endParaRPr lang="nl-BE" baseline="0" dirty="0" smtClean="0"/>
          </a:p>
          <a:p>
            <a:r>
              <a:rPr lang="nl-BE" baseline="0" dirty="0" smtClean="0"/>
              <a:t>L3 </a:t>
            </a:r>
            <a:r>
              <a:rPr lang="nl-BE" baseline="0" dirty="0" err="1" smtClean="0"/>
              <a:t>write</a:t>
            </a:r>
            <a:r>
              <a:rPr lang="nl-BE" baseline="0" dirty="0" smtClean="0"/>
              <a:t>-back</a:t>
            </a:r>
            <a:endParaRPr lang="en-GB" dirty="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24</a:t>
            </a:fld>
            <a:endParaRPr lang="en-US"/>
          </a:p>
        </p:txBody>
      </p:sp>
    </p:spTree>
    <p:extLst>
      <p:ext uri="{BB962C8B-B14F-4D97-AF65-F5344CB8AC3E}">
        <p14:creationId xmlns:p14="http://schemas.microsoft.com/office/powerpoint/2010/main" val="686719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25</a:t>
            </a:fld>
            <a:endParaRPr lang="en-US"/>
          </a:p>
        </p:txBody>
      </p:sp>
    </p:spTree>
    <p:extLst>
      <p:ext uri="{BB962C8B-B14F-4D97-AF65-F5344CB8AC3E}">
        <p14:creationId xmlns:p14="http://schemas.microsoft.com/office/powerpoint/2010/main" val="11746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26</a:t>
            </a:fld>
            <a:endParaRPr lang="en-US"/>
          </a:p>
        </p:txBody>
      </p:sp>
    </p:spTree>
    <p:extLst>
      <p:ext uri="{BB962C8B-B14F-4D97-AF65-F5344CB8AC3E}">
        <p14:creationId xmlns:p14="http://schemas.microsoft.com/office/powerpoint/2010/main" val="981666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smtClean="0"/>
              <a:t>Caches doen </a:t>
            </a:r>
            <a:r>
              <a:rPr lang="nl-BE" baseline="0" dirty="0" err="1" smtClean="0"/>
              <a:t>zoizo</a:t>
            </a:r>
            <a:r>
              <a:rPr lang="nl-BE" baseline="0" dirty="0" smtClean="0"/>
              <a:t> aan </a:t>
            </a:r>
            <a:r>
              <a:rPr lang="nl-BE" baseline="0" dirty="0" err="1" smtClean="0"/>
              <a:t>read</a:t>
            </a:r>
            <a:r>
              <a:rPr lang="nl-BE" baseline="0" dirty="0" smtClean="0"/>
              <a:t> allocatie, maar niet noodzakelijk aan </a:t>
            </a:r>
            <a:r>
              <a:rPr lang="nl-BE" baseline="0" dirty="0" err="1" smtClean="0"/>
              <a:t>write</a:t>
            </a:r>
            <a:r>
              <a:rPr lang="nl-BE" baseline="0" dirty="0" smtClean="0"/>
              <a:t>-allocatie. </a:t>
            </a:r>
          </a:p>
          <a:p>
            <a:endParaRPr lang="nl-BE" baseline="0" dirty="0" smtClean="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27</a:t>
            </a:fld>
            <a:endParaRPr lang="en-US"/>
          </a:p>
        </p:txBody>
      </p:sp>
    </p:spTree>
    <p:extLst>
      <p:ext uri="{BB962C8B-B14F-4D97-AF65-F5344CB8AC3E}">
        <p14:creationId xmlns:p14="http://schemas.microsoft.com/office/powerpoint/2010/main" val="3042700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smtClean="0"/>
              <a:t>Write-</a:t>
            </a:r>
            <a:r>
              <a:rPr lang="nl-BE" baseline="0" dirty="0" err="1" smtClean="0"/>
              <a:t>through</a:t>
            </a:r>
            <a:r>
              <a:rPr lang="nl-BE" baseline="0" dirty="0" smtClean="0"/>
              <a:t>: bij elke </a:t>
            </a:r>
            <a:r>
              <a:rPr lang="nl-BE" baseline="0" dirty="0" err="1" smtClean="0"/>
              <a:t>write</a:t>
            </a:r>
            <a:r>
              <a:rPr lang="nl-BE" baseline="0" dirty="0" smtClean="0"/>
              <a:t> wordt heel de cache doorlopen. beginnen in de L1 cache biedt geen voordeel. Write-allocatie kost tijd, blok 5 moet immers verwijderd worden uit dit voordeel. </a:t>
            </a:r>
          </a:p>
          <a:p>
            <a:endParaRPr lang="nl-BE" baseline="0" dirty="0" smtClean="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28</a:t>
            </a:fld>
            <a:endParaRPr lang="en-US"/>
          </a:p>
        </p:txBody>
      </p:sp>
    </p:spTree>
    <p:extLst>
      <p:ext uri="{BB962C8B-B14F-4D97-AF65-F5344CB8AC3E}">
        <p14:creationId xmlns:p14="http://schemas.microsoft.com/office/powerpoint/2010/main" val="2829660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smtClean="0"/>
              <a:t>Write-back: het grote voordeel van </a:t>
            </a:r>
            <a:r>
              <a:rPr lang="nl-BE" baseline="0" dirty="0" err="1" smtClean="0"/>
              <a:t>write</a:t>
            </a:r>
            <a:r>
              <a:rPr lang="nl-BE" baseline="0" dirty="0" smtClean="0"/>
              <a:t>-back is dat meerdere </a:t>
            </a:r>
            <a:r>
              <a:rPr lang="nl-BE" baseline="0" dirty="0" err="1" smtClean="0"/>
              <a:t>write</a:t>
            </a:r>
            <a:r>
              <a:rPr lang="nl-BE" baseline="0" dirty="0" smtClean="0"/>
              <a:t> naar </a:t>
            </a:r>
            <a:r>
              <a:rPr lang="nl-BE" baseline="0" dirty="0" err="1" smtClean="0"/>
              <a:t>éénzeflde</a:t>
            </a:r>
            <a:r>
              <a:rPr lang="nl-BE" baseline="0" dirty="0" smtClean="0"/>
              <a:t> blok maar één maal naar beneden wordt gepropageerd, als er geen </a:t>
            </a:r>
            <a:r>
              <a:rPr lang="nl-BE" baseline="0" dirty="0" err="1" smtClean="0"/>
              <a:t>write</a:t>
            </a:r>
            <a:r>
              <a:rPr lang="nl-BE" baseline="0" dirty="0" smtClean="0"/>
              <a:t>-allocatie wordt gedaan moet er altijd naar beneden worden gepropageerd. </a:t>
            </a:r>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29</a:t>
            </a:fld>
            <a:endParaRPr lang="en-US"/>
          </a:p>
        </p:txBody>
      </p:sp>
    </p:spTree>
    <p:extLst>
      <p:ext uri="{BB962C8B-B14F-4D97-AF65-F5344CB8AC3E}">
        <p14:creationId xmlns:p14="http://schemas.microsoft.com/office/powerpoint/2010/main" val="197022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sz="1200" kern="1200" dirty="0" smtClean="0">
                <a:solidFill>
                  <a:schemeClr val="tx1"/>
                </a:solidFill>
                <a:effectLst/>
                <a:latin typeface="+mn-lt"/>
                <a:ea typeface="+mn-ea"/>
                <a:cs typeface="+mn-cs"/>
              </a:rPr>
              <a:t>De </a:t>
            </a:r>
            <a:r>
              <a:rPr lang="nl-BE" sz="1200" kern="1200" dirty="0" err="1" smtClean="0">
                <a:solidFill>
                  <a:schemeClr val="tx1"/>
                </a:solidFill>
                <a:effectLst/>
                <a:latin typeface="+mn-lt"/>
                <a:ea typeface="+mn-ea"/>
                <a:cs typeface="+mn-cs"/>
              </a:rPr>
              <a:t>write-strategy</a:t>
            </a:r>
            <a:r>
              <a:rPr lang="nl-BE" sz="1200" kern="1200" dirty="0" smtClean="0">
                <a:solidFill>
                  <a:schemeClr val="tx1"/>
                </a:solidFill>
                <a:effectLst/>
                <a:latin typeface="+mn-lt"/>
                <a:ea typeface="+mn-ea"/>
                <a:cs typeface="+mn-cs"/>
              </a:rPr>
              <a:t> zorgt</a:t>
            </a:r>
            <a:r>
              <a:rPr lang="nl-BE" sz="1200" kern="1200" baseline="0" dirty="0" smtClean="0">
                <a:solidFill>
                  <a:schemeClr val="tx1"/>
                </a:solidFill>
                <a:effectLst/>
                <a:latin typeface="+mn-lt"/>
                <a:ea typeface="+mn-ea"/>
                <a:cs typeface="+mn-cs"/>
              </a:rPr>
              <a:t> ervoor dat verschillende </a:t>
            </a:r>
            <a:r>
              <a:rPr lang="nl-BE" sz="1200" kern="1200" baseline="0" dirty="0" err="1" smtClean="0">
                <a:solidFill>
                  <a:schemeClr val="tx1"/>
                </a:solidFill>
                <a:effectLst/>
                <a:latin typeface="+mn-lt"/>
                <a:ea typeface="+mn-ea"/>
                <a:cs typeface="+mn-cs"/>
              </a:rPr>
              <a:t>kopieen</a:t>
            </a:r>
            <a:r>
              <a:rPr lang="nl-BE" sz="1200" kern="1200" baseline="0" dirty="0" smtClean="0">
                <a:solidFill>
                  <a:schemeClr val="tx1"/>
                </a:solidFill>
                <a:effectLst/>
                <a:latin typeface="+mn-lt"/>
                <a:ea typeface="+mn-ea"/>
                <a:cs typeface="+mn-cs"/>
              </a:rPr>
              <a:t> coherent gehouden worden. In </a:t>
            </a:r>
            <a:r>
              <a:rPr lang="nl-BE" sz="1200" kern="1200" baseline="0" dirty="0" err="1" smtClean="0">
                <a:solidFill>
                  <a:schemeClr val="tx1"/>
                </a:solidFill>
                <a:effectLst/>
                <a:latin typeface="+mn-lt"/>
                <a:ea typeface="+mn-ea"/>
                <a:cs typeface="+mn-cs"/>
              </a:rPr>
              <a:t>multicore</a:t>
            </a:r>
            <a:r>
              <a:rPr lang="nl-BE" sz="1200" kern="1200" baseline="0" dirty="0" smtClean="0">
                <a:solidFill>
                  <a:schemeClr val="tx1"/>
                </a:solidFill>
                <a:effectLst/>
                <a:latin typeface="+mn-lt"/>
                <a:ea typeface="+mn-ea"/>
                <a:cs typeface="+mn-cs"/>
              </a:rPr>
              <a:t> processoren wordt dit ingewikkelder: elke processor heeft immers zijn eigen cache(s). </a:t>
            </a:r>
            <a:endParaRPr lang="nl-BE" sz="1200" kern="120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nl-BE" sz="1200" kern="120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nl-BE" sz="1200" kern="1200" dirty="0" err="1" smtClean="0">
                <a:solidFill>
                  <a:schemeClr val="tx1"/>
                </a:solidFill>
                <a:effectLst/>
                <a:latin typeface="+mn-lt"/>
                <a:ea typeface="+mn-ea"/>
                <a:cs typeface="+mn-cs"/>
              </a:rPr>
              <a:t>Multicore</a:t>
            </a:r>
            <a:r>
              <a:rPr lang="nl-BE" sz="1200" kern="1200" dirty="0" smtClean="0">
                <a:solidFill>
                  <a:schemeClr val="tx1"/>
                </a:solidFill>
                <a:effectLst/>
                <a:latin typeface="+mn-lt"/>
                <a:ea typeface="+mn-ea"/>
                <a:cs typeface="+mn-cs"/>
              </a:rPr>
              <a:t> processoren kunnen gesplitst worden in </a:t>
            </a:r>
            <a:r>
              <a:rPr lang="nl-BE" sz="1200" kern="1200" dirty="0" err="1" smtClean="0">
                <a:solidFill>
                  <a:schemeClr val="tx1"/>
                </a:solidFill>
                <a:effectLst/>
                <a:latin typeface="+mn-lt"/>
                <a:ea typeface="+mn-ea"/>
                <a:cs typeface="+mn-cs"/>
              </a:rPr>
              <a:t>symmetric</a:t>
            </a:r>
            <a:r>
              <a:rPr lang="nl-BE" sz="1200" kern="1200" dirty="0" smtClean="0">
                <a:solidFill>
                  <a:schemeClr val="tx1"/>
                </a:solidFill>
                <a:effectLst/>
                <a:latin typeface="+mn-lt"/>
                <a:ea typeface="+mn-ea"/>
                <a:cs typeface="+mn-cs"/>
              </a:rPr>
              <a:t> multiprocessors en </a:t>
            </a:r>
            <a:r>
              <a:rPr lang="nl-BE" sz="1200" kern="1200" dirty="0" err="1" smtClean="0">
                <a:solidFill>
                  <a:schemeClr val="tx1"/>
                </a:solidFill>
                <a:effectLst/>
                <a:latin typeface="+mn-lt"/>
                <a:ea typeface="+mn-ea"/>
                <a:cs typeface="+mn-cs"/>
              </a:rPr>
              <a:t>distributed</a:t>
            </a:r>
            <a:r>
              <a:rPr lang="nl-BE" sz="1200" kern="1200" dirty="0" smtClean="0">
                <a:solidFill>
                  <a:schemeClr val="tx1"/>
                </a:solidFill>
                <a:effectLst/>
                <a:latin typeface="+mn-lt"/>
                <a:ea typeface="+mn-ea"/>
                <a:cs typeface="+mn-cs"/>
              </a:rPr>
              <a:t> shared memory.</a:t>
            </a:r>
            <a:r>
              <a:rPr lang="nl-BE" sz="1200" kern="1200" baseline="0" dirty="0" smtClean="0">
                <a:solidFill>
                  <a:schemeClr val="tx1"/>
                </a:solidFill>
                <a:effectLst/>
                <a:latin typeface="+mn-lt"/>
                <a:ea typeface="+mn-ea"/>
                <a:cs typeface="+mn-cs"/>
              </a:rPr>
              <a:t> SMP is de architectuur die nu nagenoeg in elke computer gebruikt wordt. DSM is voor servers of systemen met enorm veel geheugen. De focus van mijn onderzoek ligt op SMP. </a:t>
            </a:r>
            <a:endParaRPr lang="en-GB"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30</a:t>
            </a:fld>
            <a:endParaRPr lang="en-US"/>
          </a:p>
        </p:txBody>
      </p:sp>
    </p:spTree>
    <p:extLst>
      <p:ext uri="{BB962C8B-B14F-4D97-AF65-F5344CB8AC3E}">
        <p14:creationId xmlns:p14="http://schemas.microsoft.com/office/powerpoint/2010/main" val="18016529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31</a:t>
            </a:fld>
            <a:endParaRPr lang="en-US"/>
          </a:p>
        </p:txBody>
      </p:sp>
    </p:spTree>
    <p:extLst>
      <p:ext uri="{BB962C8B-B14F-4D97-AF65-F5344CB8AC3E}">
        <p14:creationId xmlns:p14="http://schemas.microsoft.com/office/powerpoint/2010/main" val="3579541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Één</a:t>
            </a:r>
            <a:r>
              <a:rPr lang="nl-BE" baseline="0" dirty="0" smtClean="0"/>
              <a:t> van de hardware componenten van een computer. </a:t>
            </a:r>
            <a:endParaRPr lang="nl-BE" dirty="0" smtClean="0"/>
          </a:p>
          <a:p>
            <a:r>
              <a:rPr lang="nl-BE" dirty="0" smtClean="0"/>
              <a:t>Een gereserveerd deel van het</a:t>
            </a:r>
            <a:r>
              <a:rPr lang="nl-BE" baseline="0" dirty="0" smtClean="0"/>
              <a:t> geheugen van een computer. </a:t>
            </a:r>
          </a:p>
          <a:p>
            <a:r>
              <a:rPr lang="nl-BE" baseline="0" dirty="0" smtClean="0"/>
              <a:t>Dit geheugen bevindt zich tussen CPU en </a:t>
            </a:r>
            <a:r>
              <a:rPr lang="nl-BE" baseline="0" dirty="0" err="1" smtClean="0"/>
              <a:t>main</a:t>
            </a:r>
            <a:r>
              <a:rPr lang="nl-BE" baseline="0" dirty="0" smtClean="0"/>
              <a:t> memory (logisch)</a:t>
            </a:r>
          </a:p>
          <a:p>
            <a:r>
              <a:rPr lang="nl-BE" baseline="0" dirty="0" smtClean="0"/>
              <a:t>In dit geheugen zitten kopieën van data uit het </a:t>
            </a:r>
            <a:r>
              <a:rPr lang="nl-BE" baseline="0" dirty="0" err="1" smtClean="0"/>
              <a:t>main</a:t>
            </a:r>
            <a:r>
              <a:rPr lang="nl-BE" baseline="0" dirty="0" smtClean="0"/>
              <a:t> memory. </a:t>
            </a:r>
            <a:endParaRPr lang="en-GB" dirty="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5</a:t>
            </a:fld>
            <a:endParaRPr lang="en-US"/>
          </a:p>
        </p:txBody>
      </p:sp>
    </p:spTree>
    <p:extLst>
      <p:ext uri="{BB962C8B-B14F-4D97-AF65-F5344CB8AC3E}">
        <p14:creationId xmlns:p14="http://schemas.microsoft.com/office/powerpoint/2010/main" val="41526570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32</a:t>
            </a:fld>
            <a:endParaRPr lang="en-US"/>
          </a:p>
        </p:txBody>
      </p:sp>
    </p:spTree>
    <p:extLst>
      <p:ext uri="{BB962C8B-B14F-4D97-AF65-F5344CB8AC3E}">
        <p14:creationId xmlns:p14="http://schemas.microsoft.com/office/powerpoint/2010/main" val="3751791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33</a:t>
            </a:fld>
            <a:endParaRPr lang="en-US"/>
          </a:p>
        </p:txBody>
      </p:sp>
    </p:spTree>
    <p:extLst>
      <p:ext uri="{BB962C8B-B14F-4D97-AF65-F5344CB8AC3E}">
        <p14:creationId xmlns:p14="http://schemas.microsoft.com/office/powerpoint/2010/main" val="2964816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sz="1200" kern="1200" dirty="0" smtClean="0">
                <a:solidFill>
                  <a:schemeClr val="tx1"/>
                </a:solidFill>
                <a:effectLst/>
                <a:latin typeface="+mn-lt"/>
                <a:ea typeface="+mn-ea"/>
                <a:cs typeface="+mn-cs"/>
              </a:rPr>
              <a:t>Oplossing: </a:t>
            </a:r>
            <a:r>
              <a:rPr lang="nl-BE" sz="1200" kern="1200" dirty="0" err="1" smtClean="0">
                <a:solidFill>
                  <a:schemeClr val="tx1"/>
                </a:solidFill>
                <a:effectLst/>
                <a:latin typeface="+mn-lt"/>
                <a:ea typeface="+mn-ea"/>
                <a:cs typeface="+mn-cs"/>
              </a:rPr>
              <a:t>invalidate</a:t>
            </a:r>
            <a:endParaRPr lang="nl-BE" sz="1200" kern="120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nl-BE" sz="1200" kern="120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nl-BE" sz="1200" kern="1200" dirty="0" smtClean="0">
                <a:solidFill>
                  <a:schemeClr val="tx1"/>
                </a:solidFill>
                <a:effectLst/>
                <a:latin typeface="+mn-lt"/>
                <a:ea typeface="+mn-ea"/>
                <a:cs typeface="+mn-cs"/>
              </a:rPr>
              <a:t>Bij </a:t>
            </a:r>
            <a:r>
              <a:rPr lang="nl-BE" sz="1200" kern="1200" dirty="0" err="1" smtClean="0">
                <a:solidFill>
                  <a:schemeClr val="tx1"/>
                </a:solidFill>
                <a:effectLst/>
                <a:latin typeface="+mn-lt"/>
                <a:ea typeface="+mn-ea"/>
                <a:cs typeface="+mn-cs"/>
              </a:rPr>
              <a:t>write</a:t>
            </a:r>
            <a:r>
              <a:rPr lang="nl-BE" sz="1200" kern="1200" dirty="0" smtClean="0">
                <a:solidFill>
                  <a:schemeClr val="tx1"/>
                </a:solidFill>
                <a:effectLst/>
                <a:latin typeface="+mn-lt"/>
                <a:ea typeface="+mn-ea"/>
                <a:cs typeface="+mn-cs"/>
              </a:rPr>
              <a:t>-back</a:t>
            </a:r>
            <a:r>
              <a:rPr lang="nl-BE" sz="1200" kern="1200" baseline="0" dirty="0" smtClean="0">
                <a:solidFill>
                  <a:schemeClr val="tx1"/>
                </a:solidFill>
                <a:effectLst/>
                <a:latin typeface="+mn-lt"/>
                <a:ea typeface="+mn-ea"/>
                <a:cs typeface="+mn-cs"/>
              </a:rPr>
              <a:t> wordt er ook terug geschreven tijdens invalidatie</a:t>
            </a:r>
            <a:endParaRPr lang="en-GB"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34</a:t>
            </a:fld>
            <a:endParaRPr lang="en-US"/>
          </a:p>
        </p:txBody>
      </p:sp>
    </p:spTree>
    <p:extLst>
      <p:ext uri="{BB962C8B-B14F-4D97-AF65-F5344CB8AC3E}">
        <p14:creationId xmlns:p14="http://schemas.microsoft.com/office/powerpoint/2010/main" val="9201021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sz="1200" kern="1200" dirty="0" smtClean="0">
                <a:solidFill>
                  <a:schemeClr val="tx1"/>
                </a:solidFill>
                <a:effectLst/>
                <a:latin typeface="+mn-lt"/>
                <a:ea typeface="+mn-ea"/>
                <a:cs typeface="+mn-cs"/>
              </a:rPr>
              <a:t>Oplossing: </a:t>
            </a:r>
            <a:r>
              <a:rPr lang="nl-BE" sz="1200" kern="1200" dirty="0" err="1" smtClean="0">
                <a:solidFill>
                  <a:schemeClr val="tx1"/>
                </a:solidFill>
                <a:effectLst/>
                <a:latin typeface="+mn-lt"/>
                <a:ea typeface="+mn-ea"/>
                <a:cs typeface="+mn-cs"/>
              </a:rPr>
              <a:t>invalidate</a:t>
            </a:r>
            <a:r>
              <a:rPr lang="nl-BE" sz="1200" kern="1200" dirty="0" smtClean="0">
                <a:solidFill>
                  <a:schemeClr val="tx1"/>
                </a:solidFill>
                <a:effectLst/>
                <a:latin typeface="+mn-lt"/>
                <a:ea typeface="+mn-ea"/>
                <a:cs typeface="+mn-cs"/>
              </a:rPr>
              <a:t>, een blok mag pas data</a:t>
            </a:r>
            <a:r>
              <a:rPr lang="nl-BE" sz="1200" kern="1200" baseline="0" dirty="0" smtClean="0">
                <a:solidFill>
                  <a:schemeClr val="tx1"/>
                </a:solidFill>
                <a:effectLst/>
                <a:latin typeface="+mn-lt"/>
                <a:ea typeface="+mn-ea"/>
                <a:cs typeface="+mn-cs"/>
              </a:rPr>
              <a:t> schrijven als hij als enige een kopie heeft van dit blok</a:t>
            </a:r>
            <a:endParaRPr lang="nl-BE" sz="1200" kern="120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nl-BE" sz="1200" kern="120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nl-BE" sz="1200" kern="1200" dirty="0" smtClean="0">
                <a:solidFill>
                  <a:schemeClr val="tx1"/>
                </a:solidFill>
                <a:effectLst/>
                <a:latin typeface="+mn-lt"/>
                <a:ea typeface="+mn-ea"/>
                <a:cs typeface="+mn-cs"/>
              </a:rPr>
              <a:t>Bij </a:t>
            </a:r>
            <a:r>
              <a:rPr lang="nl-BE" sz="1200" kern="1200" dirty="0" err="1" smtClean="0">
                <a:solidFill>
                  <a:schemeClr val="tx1"/>
                </a:solidFill>
                <a:effectLst/>
                <a:latin typeface="+mn-lt"/>
                <a:ea typeface="+mn-ea"/>
                <a:cs typeface="+mn-cs"/>
              </a:rPr>
              <a:t>write</a:t>
            </a:r>
            <a:r>
              <a:rPr lang="nl-BE" sz="1200" kern="1200" dirty="0" smtClean="0">
                <a:solidFill>
                  <a:schemeClr val="tx1"/>
                </a:solidFill>
                <a:effectLst/>
                <a:latin typeface="+mn-lt"/>
                <a:ea typeface="+mn-ea"/>
                <a:cs typeface="+mn-cs"/>
              </a:rPr>
              <a:t>-back</a:t>
            </a:r>
            <a:r>
              <a:rPr lang="nl-BE" sz="1200" kern="1200" baseline="0" dirty="0" smtClean="0">
                <a:solidFill>
                  <a:schemeClr val="tx1"/>
                </a:solidFill>
                <a:effectLst/>
                <a:latin typeface="+mn-lt"/>
                <a:ea typeface="+mn-ea"/>
                <a:cs typeface="+mn-cs"/>
              </a:rPr>
              <a:t> wordt er ook terug geschreven tijdens invalidatie</a:t>
            </a:r>
            <a:endParaRPr lang="en-GB"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35</a:t>
            </a:fld>
            <a:endParaRPr lang="en-US"/>
          </a:p>
        </p:txBody>
      </p:sp>
    </p:spTree>
    <p:extLst>
      <p:ext uri="{BB962C8B-B14F-4D97-AF65-F5344CB8AC3E}">
        <p14:creationId xmlns:p14="http://schemas.microsoft.com/office/powerpoint/2010/main" val="1622960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2 manieren om dit te implementeren:</a:t>
            </a:r>
            <a:r>
              <a:rPr lang="nl-BE" baseline="0" dirty="0" smtClean="0"/>
              <a:t> </a:t>
            </a:r>
          </a:p>
          <a:p>
            <a:r>
              <a:rPr lang="nl-BE" baseline="0" dirty="0" err="1" smtClean="0"/>
              <a:t>Snooping</a:t>
            </a:r>
            <a:r>
              <a:rPr lang="nl-BE" baseline="0" dirty="0" smtClean="0"/>
              <a:t>: </a:t>
            </a:r>
          </a:p>
          <a:p>
            <a:r>
              <a:rPr lang="nl-BE" baseline="0" dirty="0" smtClean="0"/>
              <a:t>	alle caches zijn verbonden met een shared medium</a:t>
            </a:r>
          </a:p>
          <a:p>
            <a:r>
              <a:rPr lang="nl-BE" baseline="0" dirty="0" smtClean="0"/>
              <a:t>	bij een </a:t>
            </a:r>
            <a:r>
              <a:rPr lang="nl-BE" baseline="0" dirty="0" err="1" smtClean="0"/>
              <a:t>write</a:t>
            </a:r>
            <a:r>
              <a:rPr lang="nl-BE" baseline="0" dirty="0" smtClean="0"/>
              <a:t> wordt invalidatie aanvraag verstuurt over dit shared </a:t>
            </a:r>
            <a:r>
              <a:rPr lang="nl-BE" baseline="0" dirty="0" smtClean="0"/>
              <a:t>medium</a:t>
            </a:r>
          </a:p>
          <a:p>
            <a:r>
              <a:rPr lang="nl-BE" baseline="0" dirty="0" smtClean="0"/>
              <a:t>	bij een miss wordt een </a:t>
            </a:r>
            <a:r>
              <a:rPr lang="nl-BE" baseline="0" smtClean="0"/>
              <a:t>bericht gestuurd </a:t>
            </a:r>
            <a:r>
              <a:rPr lang="nl-BE" baseline="0" dirty="0" smtClean="0"/>
              <a:t>om aan te geven dat data weer </a:t>
            </a:r>
            <a:r>
              <a:rPr lang="nl-BE" baseline="0" dirty="0" err="1" smtClean="0"/>
              <a:t>geshared</a:t>
            </a:r>
            <a:r>
              <a:rPr lang="nl-BE" baseline="0" dirty="0" smtClean="0"/>
              <a:t> is. </a:t>
            </a:r>
            <a:endParaRPr lang="nl-BE" baseline="0" dirty="0" smtClean="0"/>
          </a:p>
          <a:p>
            <a:r>
              <a:rPr lang="nl-BE" baseline="0" dirty="0" smtClean="0"/>
              <a:t>Directory </a:t>
            </a:r>
            <a:r>
              <a:rPr lang="nl-BE" baseline="0" dirty="0" err="1" smtClean="0"/>
              <a:t>based</a:t>
            </a:r>
            <a:r>
              <a:rPr lang="nl-BE" baseline="0" dirty="0" smtClean="0"/>
              <a:t>:</a:t>
            </a:r>
          </a:p>
          <a:p>
            <a:r>
              <a:rPr lang="nl-BE" baseline="0" dirty="0" smtClean="0"/>
              <a:t>	door de staat en positie van data bij te houden moeten er enkel berichten worden </a:t>
            </a:r>
            <a:r>
              <a:rPr lang="nl-BE" baseline="0" dirty="0" err="1" smtClean="0"/>
              <a:t>gestuurt</a:t>
            </a:r>
            <a:r>
              <a:rPr lang="nl-BE" baseline="0" dirty="0" smtClean="0"/>
              <a:t> naar caches die de data eigenlijk bevatten. Een medium met minder 	bandbreedte kan gebruikt worden, er kan dus meer nuttige data over dezelfde bandbreedte. Deze methode wordt gebruikt in een </a:t>
            </a:r>
            <a:r>
              <a:rPr lang="nl-BE" baseline="0" dirty="0" smtClean="0"/>
              <a:t>DSM (</a:t>
            </a:r>
            <a:r>
              <a:rPr lang="nl-BE" sz="1200" kern="1200" dirty="0" smtClean="0">
                <a:solidFill>
                  <a:schemeClr val="tx1"/>
                </a:solidFill>
                <a:effectLst/>
                <a:latin typeface="+mn-lt"/>
                <a:ea typeface="+mn-ea"/>
                <a:cs typeface="+mn-cs"/>
              </a:rPr>
              <a:t>Distributed shared memory)</a:t>
            </a:r>
            <a:r>
              <a:rPr lang="nl-BE" baseline="0" dirty="0" smtClean="0"/>
              <a:t> </a:t>
            </a:r>
            <a:r>
              <a:rPr lang="nl-BE" baseline="0" dirty="0" smtClean="0"/>
              <a:t>systemen. </a:t>
            </a:r>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36</a:t>
            </a:fld>
            <a:endParaRPr lang="en-US"/>
          </a:p>
        </p:txBody>
      </p:sp>
    </p:spTree>
    <p:extLst>
      <p:ext uri="{BB962C8B-B14F-4D97-AF65-F5344CB8AC3E}">
        <p14:creationId xmlns:p14="http://schemas.microsoft.com/office/powerpoint/2010/main" val="830699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endParaRPr lang="en-GB" dirty="0" smtClean="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37</a:t>
            </a:fld>
            <a:endParaRPr lang="en-US"/>
          </a:p>
        </p:txBody>
      </p:sp>
    </p:spTree>
    <p:extLst>
      <p:ext uri="{BB962C8B-B14F-4D97-AF65-F5344CB8AC3E}">
        <p14:creationId xmlns:p14="http://schemas.microsoft.com/office/powerpoint/2010/main" val="1803361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endParaRPr lang="nl-BE" baseline="0" dirty="0" smtClean="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38</a:t>
            </a:fld>
            <a:endParaRPr lang="en-US"/>
          </a:p>
        </p:txBody>
      </p:sp>
    </p:spTree>
    <p:extLst>
      <p:ext uri="{BB962C8B-B14F-4D97-AF65-F5344CB8AC3E}">
        <p14:creationId xmlns:p14="http://schemas.microsoft.com/office/powerpoint/2010/main" val="33641992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r>
              <a:rPr lang="nl-BE" dirty="0" smtClean="0"/>
              <a:t>Cache</a:t>
            </a:r>
            <a:r>
              <a:rPr lang="nl-BE" baseline="0" dirty="0" smtClean="0"/>
              <a:t> creatie: </a:t>
            </a:r>
          </a:p>
          <a:p>
            <a:pPr lvl="0"/>
            <a:r>
              <a:rPr lang="nl-BE" baseline="0" dirty="0" smtClean="0"/>
              <a:t>	- grote van de cache wordt bepaald</a:t>
            </a:r>
          </a:p>
          <a:p>
            <a:pPr lvl="0"/>
            <a:r>
              <a:rPr lang="nl-BE" baseline="0" dirty="0" smtClean="0"/>
              <a:t>	- associativiteit</a:t>
            </a:r>
          </a:p>
          <a:p>
            <a:pPr lvl="0"/>
            <a:r>
              <a:rPr lang="nl-BE" baseline="0" dirty="0" smtClean="0"/>
              <a:t>	- voor </a:t>
            </a:r>
            <a:r>
              <a:rPr lang="nl-BE" baseline="0" dirty="0" err="1" smtClean="0"/>
              <a:t>write</a:t>
            </a:r>
            <a:r>
              <a:rPr lang="nl-BE" baseline="0" dirty="0" smtClean="0"/>
              <a:t> back moet ook een dirty vector aangemaakt worden</a:t>
            </a:r>
          </a:p>
          <a:p>
            <a:pPr lvl="0"/>
            <a:r>
              <a:rPr lang="nl-BE" baseline="0" dirty="0" smtClean="0"/>
              <a:t>	- </a:t>
            </a:r>
            <a:r>
              <a:rPr lang="nl-BE" baseline="0" dirty="0" err="1" smtClean="0"/>
              <a:t>replacement</a:t>
            </a:r>
            <a:r>
              <a:rPr lang="nl-BE" baseline="0" dirty="0" smtClean="0"/>
              <a:t> </a:t>
            </a:r>
            <a:r>
              <a:rPr lang="nl-BE" baseline="0" dirty="0" err="1" smtClean="0"/>
              <a:t>strategy</a:t>
            </a:r>
            <a:r>
              <a:rPr lang="nl-BE" baseline="0" dirty="0" smtClean="0"/>
              <a:t> heeft ook bepaalde datastructuren nodig </a:t>
            </a:r>
          </a:p>
          <a:p>
            <a:pPr lvl="0"/>
            <a:r>
              <a:rPr lang="nl-BE" dirty="0" smtClean="0"/>
              <a:t>Vind set adres op basis van een blok adres</a:t>
            </a:r>
          </a:p>
          <a:p>
            <a:pPr lvl="0"/>
            <a:r>
              <a:rPr lang="nl-BE" dirty="0" smtClean="0"/>
              <a:t>Vind blok op basis</a:t>
            </a:r>
            <a:r>
              <a:rPr lang="nl-BE" baseline="0" dirty="0" smtClean="0"/>
              <a:t> van set adres</a:t>
            </a:r>
          </a:p>
          <a:p>
            <a:pPr lvl="0"/>
            <a:r>
              <a:rPr lang="nl-BE" baseline="0" dirty="0" smtClean="0"/>
              <a:t>Na cache operatie:</a:t>
            </a:r>
          </a:p>
          <a:p>
            <a:pPr lvl="0"/>
            <a:r>
              <a:rPr lang="nl-BE" baseline="0" dirty="0" smtClean="0"/>
              <a:t>	Ben ik een </a:t>
            </a:r>
            <a:r>
              <a:rPr lang="nl-BE" baseline="0" dirty="0" err="1" smtClean="0"/>
              <a:t>write</a:t>
            </a:r>
            <a:r>
              <a:rPr lang="nl-BE" baseline="0" dirty="0" smtClean="0"/>
              <a:t> en een </a:t>
            </a:r>
            <a:r>
              <a:rPr lang="nl-BE" baseline="0" dirty="0" err="1" smtClean="0"/>
              <a:t>write-through</a:t>
            </a:r>
            <a:r>
              <a:rPr lang="nl-BE" baseline="0" dirty="0" smtClean="0"/>
              <a:t> =&gt; laat </a:t>
            </a:r>
            <a:r>
              <a:rPr lang="nl-BE" baseline="0" dirty="0" err="1" smtClean="0"/>
              <a:t>write</a:t>
            </a:r>
            <a:r>
              <a:rPr lang="nl-BE" baseline="0" dirty="0" smtClean="0"/>
              <a:t> propageren</a:t>
            </a:r>
          </a:p>
          <a:p>
            <a:pPr lvl="0"/>
            <a:r>
              <a:rPr lang="nl-BE" baseline="0" dirty="0" smtClean="0"/>
              <a:t>	Ben ik een </a:t>
            </a:r>
            <a:r>
              <a:rPr lang="nl-BE" baseline="0" dirty="0" err="1" smtClean="0"/>
              <a:t>write</a:t>
            </a:r>
            <a:r>
              <a:rPr lang="nl-BE" baseline="0" dirty="0" smtClean="0"/>
              <a:t> en een </a:t>
            </a:r>
            <a:r>
              <a:rPr lang="nl-BE" baseline="0" dirty="0" err="1" smtClean="0"/>
              <a:t>write</a:t>
            </a:r>
            <a:r>
              <a:rPr lang="nl-BE" baseline="0" dirty="0" smtClean="0"/>
              <a:t>-back =&gt; zet de dirty bit</a:t>
            </a:r>
          </a:p>
          <a:p>
            <a:pPr lvl="0"/>
            <a:r>
              <a:rPr lang="nl-BE" baseline="0" dirty="0" smtClean="0"/>
              <a:t>	Update de </a:t>
            </a:r>
            <a:r>
              <a:rPr lang="nl-BE" baseline="0" dirty="0" err="1" smtClean="0"/>
              <a:t>replacent</a:t>
            </a:r>
            <a:r>
              <a:rPr lang="nl-BE" baseline="0" dirty="0" smtClean="0"/>
              <a:t> datastructuur (</a:t>
            </a:r>
            <a:r>
              <a:rPr lang="nl-BE" baseline="0" dirty="0" err="1" smtClean="0"/>
              <a:t>fifo</a:t>
            </a:r>
            <a:r>
              <a:rPr lang="nl-BE" baseline="0" dirty="0" smtClean="0"/>
              <a:t>-buffer, LRU-tag, NMRU-tag)</a:t>
            </a:r>
          </a:p>
          <a:p>
            <a:pPr lvl="0"/>
            <a:r>
              <a:rPr lang="nl-BE" baseline="0" dirty="0" err="1" smtClean="0"/>
              <a:t>Replacement</a:t>
            </a:r>
            <a:r>
              <a:rPr lang="nl-BE" baseline="0" dirty="0" smtClean="0"/>
              <a:t> </a:t>
            </a:r>
            <a:r>
              <a:rPr lang="nl-BE" baseline="0" dirty="0" err="1" smtClean="0"/>
              <a:t>strategy</a:t>
            </a:r>
            <a:r>
              <a:rPr lang="nl-BE" baseline="0" dirty="0" smtClean="0"/>
              <a:t>: </a:t>
            </a:r>
          </a:p>
          <a:p>
            <a:pPr lvl="0"/>
            <a:r>
              <a:rPr lang="nl-BE" baseline="0" dirty="0" smtClean="0"/>
              <a:t>	hoe wordt een blok gekozen om verwijderd te worden</a:t>
            </a:r>
          </a:p>
          <a:p>
            <a:pPr lvl="0"/>
            <a:r>
              <a:rPr lang="nl-BE" baseline="0" dirty="0" smtClean="0"/>
              <a:t>Write </a:t>
            </a:r>
            <a:r>
              <a:rPr lang="nl-BE" baseline="0" dirty="0" err="1" smtClean="0"/>
              <a:t>strategy</a:t>
            </a:r>
            <a:r>
              <a:rPr lang="nl-BE" baseline="0" dirty="0" smtClean="0"/>
              <a:t>: </a:t>
            </a:r>
          </a:p>
          <a:p>
            <a:pPr lvl="0"/>
            <a:r>
              <a:rPr lang="nl-BE" baseline="0" dirty="0" smtClean="0"/>
              <a:t>	hoe wordt de </a:t>
            </a:r>
            <a:r>
              <a:rPr lang="nl-BE" baseline="0" dirty="0" err="1" smtClean="0"/>
              <a:t>consistenty</a:t>
            </a:r>
            <a:r>
              <a:rPr lang="nl-BE" baseline="0" dirty="0" smtClean="0"/>
              <a:t> tussen verschillende </a:t>
            </a:r>
            <a:r>
              <a:rPr lang="nl-BE" baseline="0" dirty="0" err="1" smtClean="0"/>
              <a:t>niveau’s</a:t>
            </a:r>
            <a:r>
              <a:rPr lang="nl-BE" baseline="0" dirty="0" smtClean="0"/>
              <a:t> van de cache verzekerd</a:t>
            </a:r>
            <a:r>
              <a:rPr lang="nl-BE" baseline="0" smtClean="0"/>
              <a:t>. </a:t>
            </a:r>
            <a:endParaRPr lang="nl-BE" baseline="0" dirty="0" smtClean="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39</a:t>
            </a:fld>
            <a:endParaRPr lang="en-US"/>
          </a:p>
        </p:txBody>
      </p:sp>
    </p:spTree>
    <p:extLst>
      <p:ext uri="{BB962C8B-B14F-4D97-AF65-F5344CB8AC3E}">
        <p14:creationId xmlns:p14="http://schemas.microsoft.com/office/powerpoint/2010/main" val="301879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smtClean="0"/>
              <a:t>Waarom caches bestuderen</a:t>
            </a:r>
          </a:p>
          <a:p>
            <a:r>
              <a:rPr lang="nl-BE" baseline="0" dirty="0" smtClean="0"/>
              <a:t>Keuzes met betrekking tot caches worden gemaakt door hardware fabrikanten, voor een computerwetenschapper zijn ze vast. Eigenlijk is dat nogal spijtig, het zou fijn zijn om zelf een cache te kunnen samenstellen en dan te kijken wat het effect is van die samenstelling op de performantie van een programma. Hiervoor kan men een simulatie gebruiken, maar voor men een simulatie kan maken moet men het onderwerp beheersen. </a:t>
            </a:r>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6</a:t>
            </a:fld>
            <a:endParaRPr lang="en-US"/>
          </a:p>
        </p:txBody>
      </p:sp>
    </p:spTree>
    <p:extLst>
      <p:ext uri="{BB962C8B-B14F-4D97-AF65-F5344CB8AC3E}">
        <p14:creationId xmlns:p14="http://schemas.microsoft.com/office/powerpoint/2010/main" val="320080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Hoe gaat een cache de</a:t>
            </a:r>
            <a:r>
              <a:rPr lang="nl-BE" baseline="0" dirty="0" smtClean="0"/>
              <a:t> performance en </a:t>
            </a:r>
            <a:r>
              <a:rPr lang="nl-BE" baseline="0" dirty="0" err="1" smtClean="0"/>
              <a:t>price</a:t>
            </a:r>
            <a:r>
              <a:rPr lang="nl-BE" baseline="0" dirty="0" smtClean="0"/>
              <a:t> gap overbruggen?</a:t>
            </a:r>
          </a:p>
          <a:p>
            <a:r>
              <a:rPr lang="nl-BE" baseline="0" dirty="0" smtClean="0"/>
              <a:t>Data die de processor in de toekomst nodig zal hebben kopiëren uit </a:t>
            </a:r>
            <a:r>
              <a:rPr lang="nl-BE" baseline="0" dirty="0" err="1" smtClean="0"/>
              <a:t>main</a:t>
            </a:r>
            <a:r>
              <a:rPr lang="nl-BE" baseline="0" dirty="0" smtClean="0"/>
              <a:t> memory en plaatsen in snellere cache memory dichter bij de processor. </a:t>
            </a:r>
          </a:p>
          <a:p>
            <a:endParaRPr lang="nl-BE" baseline="0" dirty="0" smtClean="0"/>
          </a:p>
          <a:p>
            <a:r>
              <a:rPr lang="nl-BE" baseline="0" dirty="0" smtClean="0"/>
              <a:t>Welke data zal in de toekomst nodig zijn? </a:t>
            </a:r>
          </a:p>
          <a:p>
            <a:r>
              <a:rPr lang="nl-BE" baseline="0" dirty="0" smtClean="0"/>
              <a:t>-</a:t>
            </a:r>
            <a:r>
              <a:rPr lang="nl-BE" baseline="0" dirty="0" err="1" smtClean="0"/>
              <a:t>Spatial</a:t>
            </a:r>
            <a:r>
              <a:rPr lang="nl-BE" baseline="0" dirty="0" smtClean="0"/>
              <a:t> </a:t>
            </a:r>
            <a:r>
              <a:rPr lang="nl-BE" baseline="0" dirty="0" err="1" smtClean="0"/>
              <a:t>locality</a:t>
            </a:r>
            <a:r>
              <a:rPr lang="nl-BE" baseline="0" dirty="0" smtClean="0"/>
              <a:t>: data in de buurt van data =&gt; </a:t>
            </a:r>
            <a:r>
              <a:rPr lang="nl-BE" baseline="0" dirty="0" err="1" smtClean="0"/>
              <a:t>lst</a:t>
            </a:r>
            <a:endParaRPr lang="nl-BE" baseline="0" dirty="0" smtClean="0"/>
          </a:p>
          <a:p>
            <a:r>
              <a:rPr lang="nl-BE" baseline="0" dirty="0" smtClean="0"/>
              <a:t>-</a:t>
            </a:r>
            <a:r>
              <a:rPr lang="nl-BE" baseline="0" dirty="0" err="1" smtClean="0"/>
              <a:t>temporal</a:t>
            </a:r>
            <a:r>
              <a:rPr lang="nl-BE" baseline="0" dirty="0" smtClean="0"/>
              <a:t> </a:t>
            </a:r>
            <a:r>
              <a:rPr lang="nl-BE" baseline="0" dirty="0" err="1" smtClean="0"/>
              <a:t>locality</a:t>
            </a:r>
            <a:r>
              <a:rPr lang="nl-BE" baseline="0" dirty="0" smtClean="0"/>
              <a:t>: data nu nodig in toekomst ook nodig =&gt; </a:t>
            </a:r>
            <a:r>
              <a:rPr lang="nl-BE" baseline="0" dirty="0" err="1" smtClean="0"/>
              <a:t>function</a:t>
            </a:r>
            <a:endParaRPr lang="nl-BE" baseline="0" dirty="0" smtClean="0"/>
          </a:p>
          <a:p>
            <a:endParaRPr lang="nl-BE" sz="1200" kern="1200" dirty="0" smtClean="0">
              <a:solidFill>
                <a:schemeClr val="tx1"/>
              </a:solidFill>
              <a:effectLst/>
              <a:latin typeface="+mn-lt"/>
              <a:ea typeface="+mn-ea"/>
              <a:cs typeface="+mn-cs"/>
            </a:endParaRPr>
          </a:p>
          <a:p>
            <a:pPr lvl="0"/>
            <a:r>
              <a:rPr lang="nl-BE" i="1" dirty="0" smtClean="0"/>
              <a:t>Blokken:</a:t>
            </a:r>
            <a:r>
              <a:rPr lang="nl-BE" i="1" baseline="0" dirty="0" smtClean="0"/>
              <a:t> we gaan niet adres per adres verplaatsen binnen caches (te veel overhead.) Men gaat groepen (=blokken) van adressen verplaatsen. </a:t>
            </a:r>
            <a:endParaRPr lang="nl-BE" i="1" dirty="0" smtClean="0"/>
          </a:p>
          <a:p>
            <a:pPr lvl="0"/>
            <a:endParaRPr lang="nl-BE" i="1" dirty="0" smtClean="0"/>
          </a:p>
          <a:p>
            <a:pPr lvl="0"/>
            <a:r>
              <a:rPr lang="nl-BE" i="1" dirty="0" smtClean="0"/>
              <a:t>Block placement</a:t>
            </a:r>
            <a:r>
              <a:rPr lang="nl-BE" dirty="0" smtClean="0"/>
              <a:t>: waar zet ik een zeker blok in de cache?</a:t>
            </a:r>
            <a:endParaRPr lang="en-GB" dirty="0" smtClean="0"/>
          </a:p>
          <a:p>
            <a:pPr lvl="0"/>
            <a:r>
              <a:rPr lang="nl-BE" i="1" dirty="0" smtClean="0"/>
              <a:t>Block </a:t>
            </a:r>
            <a:r>
              <a:rPr lang="nl-BE" i="1" dirty="0" err="1" smtClean="0"/>
              <a:t>identification</a:t>
            </a:r>
            <a:r>
              <a:rPr lang="nl-BE" dirty="0" smtClean="0"/>
              <a:t>: waar zoek ik een zeker blok in de cache?</a:t>
            </a:r>
            <a:endParaRPr lang="en-GB" dirty="0" smtClean="0"/>
          </a:p>
          <a:p>
            <a:pPr lvl="0"/>
            <a:r>
              <a:rPr lang="nl-BE" i="1" dirty="0" smtClean="0"/>
              <a:t>Block </a:t>
            </a:r>
            <a:r>
              <a:rPr lang="nl-BE" i="1" dirty="0" err="1" smtClean="0"/>
              <a:t>replacement</a:t>
            </a:r>
            <a:r>
              <a:rPr lang="nl-BE" dirty="0" smtClean="0"/>
              <a:t>: welk blok doe ik weg na een cache miss?</a:t>
            </a:r>
            <a:endParaRPr lang="en-GB" dirty="0" smtClean="0"/>
          </a:p>
          <a:p>
            <a:pPr lvl="0"/>
            <a:r>
              <a:rPr lang="nl-BE" i="1" dirty="0" smtClean="0"/>
              <a:t>Write </a:t>
            </a:r>
            <a:r>
              <a:rPr lang="nl-BE" i="1" dirty="0" err="1" smtClean="0"/>
              <a:t>strategy</a:t>
            </a:r>
            <a:r>
              <a:rPr lang="nl-BE" dirty="0" smtClean="0"/>
              <a:t>: wat gebeurt er tijdens een </a:t>
            </a:r>
            <a:r>
              <a:rPr lang="nl-BE" dirty="0" err="1" smtClean="0"/>
              <a:t>write</a:t>
            </a:r>
            <a:r>
              <a:rPr lang="nl-BE" dirty="0" smtClean="0"/>
              <a:t>-operatie?</a:t>
            </a:r>
            <a:endParaRPr lang="en-GB" dirty="0" smtClean="0"/>
          </a:p>
          <a:p>
            <a:endParaRPr lang="nl-BE" sz="1200" kern="1200" dirty="0" smtClean="0">
              <a:solidFill>
                <a:schemeClr val="tx1"/>
              </a:solidFill>
              <a:effectLst/>
              <a:latin typeface="+mn-lt"/>
              <a:ea typeface="+mn-ea"/>
              <a:cs typeface="+mn-cs"/>
            </a:endParaRPr>
          </a:p>
          <a:p>
            <a:endParaRPr lang="nl-BE" baseline="0" dirty="0" smtClean="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7</a:t>
            </a:fld>
            <a:endParaRPr lang="en-US"/>
          </a:p>
        </p:txBody>
      </p:sp>
    </p:spTree>
    <p:extLst>
      <p:ext uri="{BB962C8B-B14F-4D97-AF65-F5344CB8AC3E}">
        <p14:creationId xmlns:p14="http://schemas.microsoft.com/office/powerpoint/2010/main" val="3817156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err="1" smtClean="0"/>
              <a:t>Spatial</a:t>
            </a:r>
            <a:r>
              <a:rPr lang="nl-BE" baseline="0" dirty="0" smtClean="0"/>
              <a:t> </a:t>
            </a:r>
            <a:r>
              <a:rPr lang="nl-BE" baseline="0" dirty="0" err="1" smtClean="0"/>
              <a:t>locality</a:t>
            </a:r>
            <a:r>
              <a:rPr lang="nl-BE" baseline="0" dirty="0" smtClean="0"/>
              <a:t>: data in de buurt van data =&gt; </a:t>
            </a:r>
            <a:r>
              <a:rPr lang="nl-BE" baseline="0" dirty="0" err="1" smtClean="0"/>
              <a:t>lst</a:t>
            </a:r>
            <a:endParaRPr lang="nl-BE" baseline="0" dirty="0" smtClean="0"/>
          </a:p>
          <a:p>
            <a:r>
              <a:rPr lang="nl-BE" baseline="0" dirty="0" smtClean="0"/>
              <a:t>-</a:t>
            </a:r>
            <a:r>
              <a:rPr lang="nl-BE" baseline="0" dirty="0" err="1" smtClean="0"/>
              <a:t>temporal</a:t>
            </a:r>
            <a:r>
              <a:rPr lang="nl-BE" baseline="0" dirty="0" smtClean="0"/>
              <a:t> </a:t>
            </a:r>
            <a:r>
              <a:rPr lang="nl-BE" baseline="0" dirty="0" err="1" smtClean="0"/>
              <a:t>locality</a:t>
            </a:r>
            <a:r>
              <a:rPr lang="nl-BE" baseline="0" dirty="0" smtClean="0"/>
              <a:t>: data nu nodig in toekomst ook nodig =&gt; </a:t>
            </a:r>
            <a:r>
              <a:rPr lang="nl-BE" baseline="0" dirty="0" err="1" smtClean="0"/>
              <a:t>function</a:t>
            </a:r>
            <a:endParaRPr lang="nl-BE" baseline="0" dirty="0" smtClean="0"/>
          </a:p>
          <a:p>
            <a:endParaRPr lang="nl-BE" sz="1200" kern="1200" dirty="0" smtClean="0">
              <a:solidFill>
                <a:schemeClr val="tx1"/>
              </a:solidFill>
              <a:effectLst/>
              <a:latin typeface="+mn-lt"/>
              <a:ea typeface="+mn-ea"/>
              <a:cs typeface="+mn-cs"/>
            </a:endParaRPr>
          </a:p>
          <a:p>
            <a:pPr lvl="0"/>
            <a:r>
              <a:rPr lang="nl-BE" i="1" dirty="0" smtClean="0"/>
              <a:t>Blokken:</a:t>
            </a:r>
            <a:r>
              <a:rPr lang="nl-BE" i="1" baseline="0" dirty="0" smtClean="0"/>
              <a:t> we gaan niet adres per adres verplaatsen binnen caches (te veel overhead.) Men gaat groepen (=blokken) van adressen verplaatsen. </a:t>
            </a:r>
            <a:endParaRPr lang="nl-BE" i="1" dirty="0" smtClean="0"/>
          </a:p>
          <a:p>
            <a:pPr lvl="0"/>
            <a:endParaRPr lang="nl-BE" i="1" dirty="0" smtClean="0"/>
          </a:p>
          <a:p>
            <a:pPr lvl="0"/>
            <a:r>
              <a:rPr lang="nl-BE" i="1" dirty="0" smtClean="0"/>
              <a:t>Block placement</a:t>
            </a:r>
            <a:r>
              <a:rPr lang="nl-BE" dirty="0" smtClean="0"/>
              <a:t>: waar zet ik een zeker blok in de cache?</a:t>
            </a:r>
            <a:endParaRPr lang="en-GB" dirty="0" smtClean="0"/>
          </a:p>
          <a:p>
            <a:pPr lvl="0"/>
            <a:r>
              <a:rPr lang="nl-BE" i="1" dirty="0" smtClean="0"/>
              <a:t>Block </a:t>
            </a:r>
            <a:r>
              <a:rPr lang="nl-BE" i="1" dirty="0" err="1" smtClean="0"/>
              <a:t>identification</a:t>
            </a:r>
            <a:r>
              <a:rPr lang="nl-BE" dirty="0" smtClean="0"/>
              <a:t>: waar zoek ik een zeker blok in de cache?</a:t>
            </a:r>
            <a:endParaRPr lang="en-GB" dirty="0" smtClean="0"/>
          </a:p>
          <a:p>
            <a:pPr lvl="0"/>
            <a:r>
              <a:rPr lang="nl-BE" i="1" dirty="0" smtClean="0"/>
              <a:t>Block </a:t>
            </a:r>
            <a:r>
              <a:rPr lang="nl-BE" i="1" dirty="0" err="1" smtClean="0"/>
              <a:t>replacement</a:t>
            </a:r>
            <a:r>
              <a:rPr lang="nl-BE" dirty="0" smtClean="0"/>
              <a:t>: welk blok doe ik weg na een cache miss?</a:t>
            </a:r>
            <a:endParaRPr lang="en-GB" dirty="0" smtClean="0"/>
          </a:p>
          <a:p>
            <a:pPr lvl="0"/>
            <a:r>
              <a:rPr lang="nl-BE" i="1" dirty="0" smtClean="0"/>
              <a:t>Write </a:t>
            </a:r>
            <a:r>
              <a:rPr lang="nl-BE" i="1" dirty="0" err="1" smtClean="0"/>
              <a:t>strategy</a:t>
            </a:r>
            <a:r>
              <a:rPr lang="nl-BE" dirty="0" smtClean="0"/>
              <a:t>: wat gebeurt er tijdens een </a:t>
            </a:r>
            <a:r>
              <a:rPr lang="nl-BE" dirty="0" err="1" smtClean="0"/>
              <a:t>write</a:t>
            </a:r>
            <a:r>
              <a:rPr lang="nl-BE" dirty="0" smtClean="0"/>
              <a:t>-operatie?</a:t>
            </a:r>
            <a:endParaRPr lang="en-GB" dirty="0" smtClean="0"/>
          </a:p>
          <a:p>
            <a:endParaRPr lang="nl-BE" sz="1200" kern="1200" dirty="0" smtClean="0">
              <a:solidFill>
                <a:schemeClr val="tx1"/>
              </a:solidFill>
              <a:effectLst/>
              <a:latin typeface="+mn-lt"/>
              <a:ea typeface="+mn-ea"/>
              <a:cs typeface="+mn-cs"/>
            </a:endParaRPr>
          </a:p>
          <a:p>
            <a:endParaRPr lang="nl-BE" baseline="0" dirty="0" smtClean="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8</a:t>
            </a:fld>
            <a:endParaRPr lang="en-US"/>
          </a:p>
        </p:txBody>
      </p:sp>
    </p:spTree>
    <p:extLst>
      <p:ext uri="{BB962C8B-B14F-4D97-AF65-F5344CB8AC3E}">
        <p14:creationId xmlns:p14="http://schemas.microsoft.com/office/powerpoint/2010/main" val="4046734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aseline="0" dirty="0" err="1" smtClean="0"/>
              <a:t>temporal</a:t>
            </a:r>
            <a:r>
              <a:rPr lang="nl-BE" baseline="0" dirty="0" smtClean="0"/>
              <a:t> </a:t>
            </a:r>
            <a:r>
              <a:rPr lang="nl-BE" baseline="0" dirty="0" err="1" smtClean="0"/>
              <a:t>locality</a:t>
            </a:r>
            <a:r>
              <a:rPr lang="nl-BE" baseline="0" dirty="0" smtClean="0"/>
              <a:t>: data nu nodig in toekomst ook nodig =&gt; </a:t>
            </a:r>
            <a:r>
              <a:rPr lang="nl-BE" baseline="0" dirty="0" err="1" smtClean="0"/>
              <a:t>function</a:t>
            </a:r>
            <a:endParaRPr lang="nl-BE" baseline="0" dirty="0" smtClean="0"/>
          </a:p>
          <a:p>
            <a:endParaRPr lang="nl-BE" sz="1200" kern="1200" dirty="0" smtClean="0">
              <a:solidFill>
                <a:schemeClr val="tx1"/>
              </a:solidFill>
              <a:effectLst/>
              <a:latin typeface="+mn-lt"/>
              <a:ea typeface="+mn-ea"/>
              <a:cs typeface="+mn-cs"/>
            </a:endParaRPr>
          </a:p>
          <a:p>
            <a:pPr lvl="0"/>
            <a:r>
              <a:rPr lang="nl-BE" i="1" dirty="0" smtClean="0"/>
              <a:t>Blokken:</a:t>
            </a:r>
            <a:r>
              <a:rPr lang="nl-BE" i="1" baseline="0" dirty="0" smtClean="0"/>
              <a:t> we gaan niet adres per adres verplaatsen binnen caches (te veel overhead.) Men gaat groepen (=blokken) van adressen verplaatsen. </a:t>
            </a:r>
            <a:endParaRPr lang="nl-BE" i="1" dirty="0" smtClean="0"/>
          </a:p>
          <a:p>
            <a:pPr lvl="0"/>
            <a:endParaRPr lang="nl-BE" i="1" dirty="0" smtClean="0"/>
          </a:p>
          <a:p>
            <a:pPr lvl="0"/>
            <a:r>
              <a:rPr lang="nl-BE" i="1" dirty="0" smtClean="0"/>
              <a:t>Block placement</a:t>
            </a:r>
            <a:r>
              <a:rPr lang="nl-BE" dirty="0" smtClean="0"/>
              <a:t>: waar zet ik een zeker blok in de cache?</a:t>
            </a:r>
            <a:endParaRPr lang="en-GB" dirty="0" smtClean="0"/>
          </a:p>
          <a:p>
            <a:pPr lvl="0"/>
            <a:r>
              <a:rPr lang="nl-BE" i="1" dirty="0" smtClean="0"/>
              <a:t>Block </a:t>
            </a:r>
            <a:r>
              <a:rPr lang="nl-BE" i="1" dirty="0" err="1" smtClean="0"/>
              <a:t>identification</a:t>
            </a:r>
            <a:r>
              <a:rPr lang="nl-BE" dirty="0" smtClean="0"/>
              <a:t>: waar zoek ik een zeker blok in de cache?</a:t>
            </a:r>
            <a:endParaRPr lang="en-GB" dirty="0" smtClean="0"/>
          </a:p>
          <a:p>
            <a:pPr lvl="0"/>
            <a:r>
              <a:rPr lang="nl-BE" i="1" dirty="0" smtClean="0"/>
              <a:t>Block </a:t>
            </a:r>
            <a:r>
              <a:rPr lang="nl-BE" i="1" dirty="0" err="1" smtClean="0"/>
              <a:t>replacement</a:t>
            </a:r>
            <a:r>
              <a:rPr lang="nl-BE" dirty="0" smtClean="0"/>
              <a:t>: welk blok doe ik weg na een cache miss?</a:t>
            </a:r>
            <a:endParaRPr lang="en-GB" dirty="0" smtClean="0"/>
          </a:p>
          <a:p>
            <a:pPr lvl="0"/>
            <a:r>
              <a:rPr lang="nl-BE" i="1" dirty="0" smtClean="0"/>
              <a:t>Write </a:t>
            </a:r>
            <a:r>
              <a:rPr lang="nl-BE" i="1" dirty="0" err="1" smtClean="0"/>
              <a:t>strategy</a:t>
            </a:r>
            <a:r>
              <a:rPr lang="nl-BE" dirty="0" smtClean="0"/>
              <a:t>: wat gebeurt er tijdens een </a:t>
            </a:r>
            <a:r>
              <a:rPr lang="nl-BE" dirty="0" err="1" smtClean="0"/>
              <a:t>write</a:t>
            </a:r>
            <a:r>
              <a:rPr lang="nl-BE" dirty="0" smtClean="0"/>
              <a:t>-operatie?</a:t>
            </a:r>
            <a:endParaRPr lang="en-GB" dirty="0" smtClean="0"/>
          </a:p>
          <a:p>
            <a:endParaRPr lang="nl-BE" sz="1200" kern="1200" dirty="0" smtClean="0">
              <a:solidFill>
                <a:schemeClr val="tx1"/>
              </a:solidFill>
              <a:effectLst/>
              <a:latin typeface="+mn-lt"/>
              <a:ea typeface="+mn-ea"/>
              <a:cs typeface="+mn-cs"/>
            </a:endParaRPr>
          </a:p>
          <a:p>
            <a:endParaRPr lang="nl-BE" baseline="0" dirty="0" smtClean="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9</a:t>
            </a:fld>
            <a:endParaRPr lang="en-US"/>
          </a:p>
        </p:txBody>
      </p:sp>
    </p:spTree>
    <p:extLst>
      <p:ext uri="{BB962C8B-B14F-4D97-AF65-F5344CB8AC3E}">
        <p14:creationId xmlns:p14="http://schemas.microsoft.com/office/powerpoint/2010/main" val="3209069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r>
              <a:rPr lang="nl-BE" sz="1200" kern="1200" dirty="0" smtClean="0">
                <a:solidFill>
                  <a:schemeClr val="tx1"/>
                </a:solidFill>
                <a:effectLst/>
                <a:latin typeface="+mn-lt"/>
                <a:ea typeface="+mn-ea"/>
                <a:cs typeface="+mn-cs"/>
              </a:rPr>
              <a:t>Waar zet ik een block in het geheugen?</a:t>
            </a:r>
          </a:p>
          <a:p>
            <a:pPr lvl="0"/>
            <a:endParaRPr lang="nl-BE" sz="1200" kern="1200" dirty="0" smtClean="0">
              <a:solidFill>
                <a:schemeClr val="tx1"/>
              </a:solidFill>
              <a:effectLst/>
              <a:latin typeface="+mn-lt"/>
              <a:ea typeface="+mn-ea"/>
              <a:cs typeface="+mn-cs"/>
            </a:endParaRPr>
          </a:p>
          <a:p>
            <a:pPr lvl="0"/>
            <a:r>
              <a:rPr lang="nl-BE" sz="1200" kern="1200" dirty="0" err="1" smtClean="0">
                <a:solidFill>
                  <a:schemeClr val="tx1"/>
                </a:solidFill>
                <a:effectLst/>
                <a:latin typeface="+mn-lt"/>
                <a:ea typeface="+mn-ea"/>
                <a:cs typeface="+mn-cs"/>
              </a:rPr>
              <a:t>fully</a:t>
            </a:r>
            <a:r>
              <a:rPr lang="nl-BE" sz="1200" kern="1200" dirty="0" smtClean="0">
                <a:solidFill>
                  <a:schemeClr val="tx1"/>
                </a:solidFill>
                <a:effectLst/>
                <a:latin typeface="+mn-lt"/>
                <a:ea typeface="+mn-ea"/>
                <a:cs typeface="+mn-cs"/>
              </a:rPr>
              <a:t> </a:t>
            </a:r>
            <a:r>
              <a:rPr lang="nl-BE" sz="1200" kern="1200" dirty="0" err="1" smtClean="0">
                <a:solidFill>
                  <a:schemeClr val="tx1"/>
                </a:solidFill>
                <a:effectLst/>
                <a:latin typeface="+mn-lt"/>
                <a:ea typeface="+mn-ea"/>
                <a:cs typeface="+mn-cs"/>
              </a:rPr>
              <a:t>associative</a:t>
            </a:r>
            <a:r>
              <a:rPr lang="nl-BE" sz="1200" kern="1200" dirty="0" smtClean="0">
                <a:solidFill>
                  <a:schemeClr val="tx1"/>
                </a:solidFill>
                <a:effectLst/>
                <a:latin typeface="+mn-lt"/>
                <a:ea typeface="+mn-ea"/>
                <a:cs typeface="+mn-cs"/>
              </a:rPr>
              <a:t>: Een vrije keuze uit heel de cache.</a:t>
            </a:r>
            <a:endParaRPr lang="en-GB" sz="1200" kern="1200" dirty="0" smtClean="0">
              <a:solidFill>
                <a:schemeClr val="tx1"/>
              </a:solidFill>
              <a:effectLst/>
              <a:latin typeface="+mn-lt"/>
              <a:ea typeface="+mn-ea"/>
              <a:cs typeface="+mn-cs"/>
            </a:endParaRPr>
          </a:p>
          <a:p>
            <a:pPr lvl="0"/>
            <a:r>
              <a:rPr lang="nl-BE" sz="1200" kern="1200" dirty="0" smtClean="0">
                <a:solidFill>
                  <a:schemeClr val="tx1"/>
                </a:solidFill>
                <a:effectLst/>
                <a:latin typeface="+mn-lt"/>
                <a:ea typeface="+mn-ea"/>
                <a:cs typeface="+mn-cs"/>
              </a:rPr>
              <a:t>set </a:t>
            </a:r>
            <a:r>
              <a:rPr lang="nl-BE" sz="1200" kern="1200" dirty="0" err="1" smtClean="0">
                <a:solidFill>
                  <a:schemeClr val="tx1"/>
                </a:solidFill>
                <a:effectLst/>
                <a:latin typeface="+mn-lt"/>
                <a:ea typeface="+mn-ea"/>
                <a:cs typeface="+mn-cs"/>
              </a:rPr>
              <a:t>associative</a:t>
            </a:r>
            <a:r>
              <a:rPr lang="nl-BE" sz="1200" kern="1200" dirty="0" smtClean="0">
                <a:solidFill>
                  <a:schemeClr val="tx1"/>
                </a:solidFill>
                <a:effectLst/>
                <a:latin typeface="+mn-lt"/>
                <a:ea typeface="+mn-ea"/>
                <a:cs typeface="+mn-cs"/>
              </a:rPr>
              <a:t>: Een keuze uit een gelimiteerde set, de cache wordt verdeeld in verschillende sets. </a:t>
            </a:r>
          </a:p>
          <a:p>
            <a:pPr lvl="0"/>
            <a:r>
              <a:rPr lang="nl-BE" sz="1200" kern="1200" dirty="0" smtClean="0">
                <a:solidFill>
                  <a:schemeClr val="tx1"/>
                </a:solidFill>
                <a:effectLst/>
                <a:latin typeface="+mn-lt"/>
                <a:ea typeface="+mn-ea"/>
                <a:cs typeface="+mn-cs"/>
              </a:rPr>
              <a:t>direct </a:t>
            </a:r>
            <a:r>
              <a:rPr lang="nl-BE" sz="1200" kern="1200" dirty="0" err="1" smtClean="0">
                <a:solidFill>
                  <a:schemeClr val="tx1"/>
                </a:solidFill>
                <a:effectLst/>
                <a:latin typeface="+mn-lt"/>
                <a:ea typeface="+mn-ea"/>
                <a:cs typeface="+mn-cs"/>
              </a:rPr>
              <a:t>mapped</a:t>
            </a:r>
            <a:r>
              <a:rPr lang="nl-BE" sz="1200" kern="1200" dirty="0" smtClean="0">
                <a:solidFill>
                  <a:schemeClr val="tx1"/>
                </a:solidFill>
                <a:effectLst/>
                <a:latin typeface="+mn-lt"/>
                <a:ea typeface="+mn-ea"/>
                <a:cs typeface="+mn-cs"/>
              </a:rPr>
              <a:t>/non-</a:t>
            </a:r>
            <a:r>
              <a:rPr lang="nl-BE" sz="1200" kern="1200" dirty="0" err="1" smtClean="0">
                <a:solidFill>
                  <a:schemeClr val="tx1"/>
                </a:solidFill>
                <a:effectLst/>
                <a:latin typeface="+mn-lt"/>
                <a:ea typeface="+mn-ea"/>
                <a:cs typeface="+mn-cs"/>
              </a:rPr>
              <a:t>associative</a:t>
            </a:r>
            <a:r>
              <a:rPr lang="nl-BE" sz="1200" kern="1200" dirty="0" smtClean="0">
                <a:solidFill>
                  <a:schemeClr val="tx1"/>
                </a:solidFill>
                <a:effectLst/>
                <a:latin typeface="+mn-lt"/>
                <a:ea typeface="+mn-ea"/>
                <a:cs typeface="+mn-cs"/>
              </a:rPr>
              <a:t>: Elk blok heeft exact één plaats binnen het geheugen	adres</a:t>
            </a:r>
            <a:r>
              <a:rPr lang="nl-BE" sz="1200" kern="1200" baseline="0" dirty="0" smtClean="0">
                <a:solidFill>
                  <a:schemeClr val="tx1"/>
                </a:solidFill>
                <a:effectLst/>
                <a:latin typeface="+mn-lt"/>
                <a:ea typeface="+mn-ea"/>
                <a:cs typeface="+mn-cs"/>
              </a:rPr>
              <a:t> modulo cache grootte</a:t>
            </a:r>
            <a:r>
              <a:rPr lang="nl-BE" sz="1200" kern="1200" dirty="0" smtClean="0">
                <a:solidFill>
                  <a:schemeClr val="tx1"/>
                </a:solidFill>
                <a:effectLst/>
                <a:latin typeface="+mn-lt"/>
                <a:ea typeface="+mn-ea"/>
                <a:cs typeface="+mn-cs"/>
              </a:rPr>
              <a:t> </a:t>
            </a:r>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10</a:t>
            </a:fld>
            <a:endParaRPr lang="en-US"/>
          </a:p>
        </p:txBody>
      </p:sp>
    </p:spTree>
    <p:extLst>
      <p:ext uri="{BB962C8B-B14F-4D97-AF65-F5344CB8AC3E}">
        <p14:creationId xmlns:p14="http://schemas.microsoft.com/office/powerpoint/2010/main" val="3900739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Een cache krijgt binnen </a:t>
            </a:r>
            <a:r>
              <a:rPr lang="nl-BE" dirty="0" err="1" smtClean="0"/>
              <a:t>read</a:t>
            </a:r>
            <a:r>
              <a:rPr lang="nl-BE" dirty="0" smtClean="0"/>
              <a:t> bloknummer, schrijf bloknummer data, (invalideer bloknummer)</a:t>
            </a:r>
          </a:p>
          <a:p>
            <a:r>
              <a:rPr lang="nl-BE" dirty="0" smtClean="0"/>
              <a:t>Waar</a:t>
            </a:r>
            <a:r>
              <a:rPr lang="nl-BE" baseline="0" dirty="0" smtClean="0"/>
              <a:t> zoek ik een blok in de cache?</a:t>
            </a:r>
          </a:p>
          <a:p>
            <a:r>
              <a:rPr lang="nl-BE" baseline="0" dirty="0" smtClean="0"/>
              <a:t>Neem een blok vast en vergelijk het opgeslagen blok nummer met het gezochte blok nummer. =&gt; binnen caches moeten blokken hun eigen blok nummer kennen. </a:t>
            </a:r>
          </a:p>
          <a:p>
            <a:r>
              <a:rPr lang="nl-BE" baseline="0" dirty="0" err="1" smtClean="0"/>
              <a:t>Fully</a:t>
            </a:r>
            <a:r>
              <a:rPr lang="nl-BE" baseline="0" dirty="0" smtClean="0"/>
              <a:t> </a:t>
            </a:r>
            <a:r>
              <a:rPr lang="nl-BE" baseline="0" dirty="0" err="1" smtClean="0"/>
              <a:t>associative</a:t>
            </a:r>
            <a:r>
              <a:rPr lang="nl-BE" baseline="0" dirty="0" smtClean="0"/>
              <a:t> : blok kan overal komen =&gt; kijk overal of blok het gezochte blok is. </a:t>
            </a:r>
          </a:p>
          <a:p>
            <a:r>
              <a:rPr lang="nl-BE" baseline="0" dirty="0" smtClean="0"/>
              <a:t>Set </a:t>
            </a:r>
            <a:r>
              <a:rPr lang="nl-BE" baseline="0" dirty="0" err="1" smtClean="0"/>
              <a:t>associative</a:t>
            </a:r>
            <a:r>
              <a:rPr lang="nl-BE" baseline="0" dirty="0" smtClean="0"/>
              <a:t>   : blok kan overal in een set komen =&gt; kijk binnen set of blok het gezochte blok is</a:t>
            </a:r>
          </a:p>
          <a:p>
            <a:r>
              <a:rPr lang="nl-BE" baseline="0" dirty="0" err="1" smtClean="0"/>
              <a:t>Directly</a:t>
            </a:r>
            <a:r>
              <a:rPr lang="nl-BE" baseline="0" dirty="0" smtClean="0"/>
              <a:t> </a:t>
            </a:r>
            <a:r>
              <a:rPr lang="nl-BE" baseline="0" dirty="0" err="1" smtClean="0"/>
              <a:t>mapped</a:t>
            </a:r>
            <a:r>
              <a:rPr lang="nl-BE" baseline="0" dirty="0" smtClean="0"/>
              <a:t>: blok kan maar op één plaats komen =&gt; kijk op die </a:t>
            </a:r>
            <a:r>
              <a:rPr lang="nl-BE" baseline="0" dirty="0" err="1" smtClean="0"/>
              <a:t>éné</a:t>
            </a:r>
            <a:r>
              <a:rPr lang="nl-BE" baseline="0" dirty="0" smtClean="0"/>
              <a:t> plaats of het blok het gezochte blok is. </a:t>
            </a:r>
          </a:p>
          <a:p>
            <a:endParaRPr lang="en-GB" dirty="0"/>
          </a:p>
        </p:txBody>
      </p:sp>
      <p:sp>
        <p:nvSpPr>
          <p:cNvPr id="4" name="Tijdelijke aanduiding voor dianummer 3"/>
          <p:cNvSpPr>
            <a:spLocks noGrp="1"/>
          </p:cNvSpPr>
          <p:nvPr>
            <p:ph type="sldNum" sz="quarter" idx="10"/>
          </p:nvPr>
        </p:nvSpPr>
        <p:spPr/>
        <p:txBody>
          <a:bodyPr/>
          <a:lstStyle/>
          <a:p>
            <a:fld id="{CFC93481-2206-3B4B-9E8F-C53B6F515EAF}" type="slidenum">
              <a:rPr lang="en-US" smtClean="0"/>
              <a:t>11</a:t>
            </a:fld>
            <a:endParaRPr lang="en-US"/>
          </a:p>
        </p:txBody>
      </p:sp>
    </p:spTree>
    <p:extLst>
      <p:ext uri="{BB962C8B-B14F-4D97-AF65-F5344CB8AC3E}">
        <p14:creationId xmlns:p14="http://schemas.microsoft.com/office/powerpoint/2010/main" val="3220889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oorblad 2">
    <p:spTree>
      <p:nvGrpSpPr>
        <p:cNvPr id="1" name=""/>
        <p:cNvGrpSpPr/>
        <p:nvPr/>
      </p:nvGrpSpPr>
      <p:grpSpPr>
        <a:xfrm>
          <a:off x="0" y="0"/>
          <a:ext cx="0" cy="0"/>
          <a:chOff x="0" y="0"/>
          <a:chExt cx="0" cy="0"/>
        </a:xfrm>
      </p:grpSpPr>
      <p:pic>
        <p:nvPicPr>
          <p:cNvPr id="6" name="Afbeelding 5"/>
          <p:cNvPicPr>
            <a:picLocks noChangeAspect="1"/>
          </p:cNvPicPr>
          <p:nvPr userDrawn="1"/>
        </p:nvPicPr>
        <p:blipFill>
          <a:blip r:embed="rId2"/>
          <a:stretch>
            <a:fillRect/>
          </a:stretch>
        </p:blipFill>
        <p:spPr>
          <a:xfrm>
            <a:off x="1638300" y="2879132"/>
            <a:ext cx="5867400" cy="1193800"/>
          </a:xfrm>
          <a:prstGeom prst="rect">
            <a:avLst/>
          </a:prstGeom>
        </p:spPr>
      </p:pic>
      <p:sp>
        <p:nvSpPr>
          <p:cNvPr id="3" name="Rectangle 2"/>
          <p:cNvSpPr/>
          <p:nvPr userDrawn="1"/>
        </p:nvSpPr>
        <p:spPr>
          <a:xfrm>
            <a:off x="3661889" y="5920716"/>
            <a:ext cx="2687714" cy="91440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72182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FullWidth_Media">
    <p:bg>
      <p:bgRef idx="1001">
        <a:schemeClr val="bg1"/>
      </p:bgRef>
    </p:bg>
    <p:spTree>
      <p:nvGrpSpPr>
        <p:cNvPr id="1" name=""/>
        <p:cNvGrpSpPr/>
        <p:nvPr/>
      </p:nvGrpSpPr>
      <p:grpSpPr>
        <a:xfrm>
          <a:off x="0" y="0"/>
          <a:ext cx="0" cy="0"/>
          <a:chOff x="0" y="0"/>
          <a:chExt cx="0" cy="0"/>
        </a:xfrm>
      </p:grpSpPr>
      <p:sp>
        <p:nvSpPr>
          <p:cNvPr id="5" name="Content Placeholder 3"/>
          <p:cNvSpPr>
            <a:spLocks noGrp="1"/>
          </p:cNvSpPr>
          <p:nvPr>
            <p:ph sz="half" idx="2"/>
          </p:nvPr>
        </p:nvSpPr>
        <p:spPr>
          <a:xfrm>
            <a:off x="0" y="0"/>
            <a:ext cx="9144000" cy="6858000"/>
          </a:xfrm>
        </p:spPr>
        <p:txBody>
          <a:bodyPr/>
          <a:lstStyle>
            <a:lvl1pPr marL="0" indent="0">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endParaRPr lang="en-US" dirty="0"/>
          </a:p>
        </p:txBody>
      </p:sp>
    </p:spTree>
    <p:extLst>
      <p:ext uri="{BB962C8B-B14F-4D97-AF65-F5344CB8AC3E}">
        <p14:creationId xmlns:p14="http://schemas.microsoft.com/office/powerpoint/2010/main" val="4476915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solidFill>
            <a:schemeClr val="bg2"/>
          </a:solidFill>
        </p:spPr>
        <p:txBody>
          <a:bodyPr anchor="b"/>
          <a:lstStyle>
            <a:lvl1pPr algn="l">
              <a:defRPr sz="2000" b="1"/>
            </a:lvl1pPr>
          </a:lstStyle>
          <a:p>
            <a:r>
              <a:rPr lang="nl-BE"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dirty="0" smtClean="0"/>
              <a:t>Click to edit Master text styles</a:t>
            </a:r>
          </a:p>
          <a:p>
            <a:pPr lvl="1"/>
            <a:r>
              <a:rPr lang="nl-BE" dirty="0" smtClean="0"/>
              <a:t>Second level</a:t>
            </a:r>
          </a:p>
          <a:p>
            <a:pPr lvl="2"/>
            <a:r>
              <a:rPr lang="nl-BE" dirty="0" smtClean="0"/>
              <a:t>Third level</a:t>
            </a:r>
          </a:p>
          <a:p>
            <a:pPr lvl="3"/>
            <a:r>
              <a:rPr lang="nl-BE" dirty="0" smtClean="0"/>
              <a:t>Fourth level</a:t>
            </a:r>
          </a:p>
          <a:p>
            <a:pPr lvl="4"/>
            <a:r>
              <a:rPr lang="nl-BE" dirty="0" smtClean="0"/>
              <a:t>Fifth level</a:t>
            </a:r>
            <a:endParaRPr lang="en-US" dirty="0"/>
          </a:p>
        </p:txBody>
      </p:sp>
      <p:sp>
        <p:nvSpPr>
          <p:cNvPr id="4" name="Text Placeholder 3"/>
          <p:cNvSpPr>
            <a:spLocks noGrp="1"/>
          </p:cNvSpPr>
          <p:nvPr>
            <p:ph type="body" sz="half" idx="2"/>
          </p:nvPr>
        </p:nvSpPr>
        <p:spPr>
          <a:xfrm>
            <a:off x="457200" y="1435100"/>
            <a:ext cx="3008313" cy="4691063"/>
          </a:xfrm>
          <a:solidFill>
            <a:schemeClr val="bg2"/>
          </a:solidFill>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dirty="0" smtClean="0"/>
              <a:t>Click to edit Master text styles</a:t>
            </a:r>
          </a:p>
        </p:txBody>
      </p:sp>
      <p:sp>
        <p:nvSpPr>
          <p:cNvPr id="5" name="Date Placeholder 4"/>
          <p:cNvSpPr>
            <a:spLocks noGrp="1"/>
          </p:cNvSpPr>
          <p:nvPr>
            <p:ph type="dt" sz="half" idx="10"/>
          </p:nvPr>
        </p:nvSpPr>
        <p:spPr/>
        <p:txBody>
          <a:bodyPr/>
          <a:lstStyle/>
          <a:p>
            <a:fld id="{81221BC9-3B98-3F4C-BF5F-23085716CCA5}"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4C3DB-E0A8-1D4B-9A5F-4FFB839AD67F}" type="slidenum">
              <a:rPr lang="en-US" smtClean="0"/>
              <a:t>‹nr.›</a:t>
            </a:fld>
            <a:endParaRPr lang="en-US"/>
          </a:p>
        </p:txBody>
      </p:sp>
    </p:spTree>
    <p:extLst>
      <p:ext uri="{BB962C8B-B14F-4D97-AF65-F5344CB8AC3E}">
        <p14:creationId xmlns:p14="http://schemas.microsoft.com/office/powerpoint/2010/main" val="1120296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l-B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
        <p:nvSpPr>
          <p:cNvPr id="5" name="Date Placeholder 4"/>
          <p:cNvSpPr>
            <a:spLocks noGrp="1"/>
          </p:cNvSpPr>
          <p:nvPr>
            <p:ph type="dt" sz="half" idx="10"/>
          </p:nvPr>
        </p:nvSpPr>
        <p:spPr/>
        <p:txBody>
          <a:bodyPr/>
          <a:lstStyle/>
          <a:p>
            <a:fld id="{81221BC9-3B98-3F4C-BF5F-23085716CCA5}"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4C3DB-E0A8-1D4B-9A5F-4FFB839AD67F}" type="slidenum">
              <a:rPr lang="en-US" smtClean="0"/>
              <a:t>‹nr.›</a:t>
            </a:fld>
            <a:endParaRPr lang="en-US"/>
          </a:p>
        </p:txBody>
      </p:sp>
    </p:spTree>
    <p:extLst>
      <p:ext uri="{BB962C8B-B14F-4D97-AF65-F5344CB8AC3E}">
        <p14:creationId xmlns:p14="http://schemas.microsoft.com/office/powerpoint/2010/main" val="467108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Date Placeholder 3"/>
          <p:cNvSpPr>
            <a:spLocks noGrp="1"/>
          </p:cNvSpPr>
          <p:nvPr>
            <p:ph type="dt" sz="half" idx="10"/>
          </p:nvPr>
        </p:nvSpPr>
        <p:spPr/>
        <p:txBody>
          <a:bodyPr/>
          <a:lstStyle/>
          <a:p>
            <a:fld id="{81221BC9-3B98-3F4C-BF5F-23085716CCA5}"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4C3DB-E0A8-1D4B-9A5F-4FFB839AD67F}" type="slidenum">
              <a:rPr lang="en-US" smtClean="0"/>
              <a:t>‹nr.›</a:t>
            </a:fld>
            <a:endParaRPr lang="en-US"/>
          </a:p>
        </p:txBody>
      </p:sp>
    </p:spTree>
    <p:extLst>
      <p:ext uri="{BB962C8B-B14F-4D97-AF65-F5344CB8AC3E}">
        <p14:creationId xmlns:p14="http://schemas.microsoft.com/office/powerpoint/2010/main" val="3380587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l-B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Date Placeholder 3"/>
          <p:cNvSpPr>
            <a:spLocks noGrp="1"/>
          </p:cNvSpPr>
          <p:nvPr>
            <p:ph type="dt" sz="half" idx="10"/>
          </p:nvPr>
        </p:nvSpPr>
        <p:spPr/>
        <p:txBody>
          <a:bodyPr/>
          <a:lstStyle/>
          <a:p>
            <a:fld id="{81221BC9-3B98-3F4C-BF5F-23085716CCA5}"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4C3DB-E0A8-1D4B-9A5F-4FFB839AD67F}" type="slidenum">
              <a:rPr lang="en-US" smtClean="0"/>
              <a:t>‹nr.›</a:t>
            </a:fld>
            <a:endParaRPr lang="en-US"/>
          </a:p>
        </p:txBody>
      </p:sp>
    </p:spTree>
    <p:extLst>
      <p:ext uri="{BB962C8B-B14F-4D97-AF65-F5344CB8AC3E}">
        <p14:creationId xmlns:p14="http://schemas.microsoft.com/office/powerpoint/2010/main" val="421998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2"/>
                </a:solidFill>
              </a:defRPr>
            </a:lvl1pPr>
          </a:lstStyle>
          <a:p>
            <a:r>
              <a:rPr lang="nl-BE"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dirty="0" smtClean="0"/>
              <a:t>Click to edit Master subtitle style</a:t>
            </a:r>
            <a:endParaRPr lang="en-US" dirty="0"/>
          </a:p>
        </p:txBody>
      </p:sp>
      <p:sp>
        <p:nvSpPr>
          <p:cNvPr id="4" name="Date Placeholder 3"/>
          <p:cNvSpPr>
            <a:spLocks noGrp="1"/>
          </p:cNvSpPr>
          <p:nvPr>
            <p:ph type="dt" sz="half" idx="10"/>
          </p:nvPr>
        </p:nvSpPr>
        <p:spPr/>
        <p:txBody>
          <a:bodyPr/>
          <a:lstStyle/>
          <a:p>
            <a:fld id="{81221BC9-3B98-3F4C-BF5F-23085716CCA5}"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4C3DB-E0A8-1D4B-9A5F-4FFB839AD67F}" type="slidenum">
              <a:rPr lang="en-US" smtClean="0"/>
              <a:t>‹nr.›</a:t>
            </a:fld>
            <a:endParaRPr lang="en-US"/>
          </a:p>
        </p:txBody>
      </p:sp>
    </p:spTree>
    <p:extLst>
      <p:ext uri="{BB962C8B-B14F-4D97-AF65-F5344CB8AC3E}">
        <p14:creationId xmlns:p14="http://schemas.microsoft.com/office/powerpoint/2010/main" val="1100847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nl-BE" dirty="0" smtClean="0"/>
              <a:t>Click to edit Master title style</a:t>
            </a:r>
            <a:endParaRPr lang="en-US" dirty="0"/>
          </a:p>
        </p:txBody>
      </p:sp>
      <p:sp>
        <p:nvSpPr>
          <p:cNvPr id="3" name="Content Placeholder 2"/>
          <p:cNvSpPr>
            <a:spLocks noGrp="1"/>
          </p:cNvSpPr>
          <p:nvPr>
            <p:ph idx="1"/>
          </p:nvPr>
        </p:nvSpPr>
        <p:spPr/>
        <p:txBody>
          <a:body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Date Placeholder 3"/>
          <p:cNvSpPr>
            <a:spLocks noGrp="1"/>
          </p:cNvSpPr>
          <p:nvPr>
            <p:ph type="dt" sz="half" idx="10"/>
          </p:nvPr>
        </p:nvSpPr>
        <p:spPr/>
        <p:txBody>
          <a:bodyPr/>
          <a:lstStyle/>
          <a:p>
            <a:fld id="{81221BC9-3B98-3F4C-BF5F-23085716CCA5}"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C4C3DB-E0A8-1D4B-9A5F-4FFB839AD67F}" type="slidenum">
              <a:rPr lang="en-US" smtClean="0"/>
              <a:t>‹nr.›</a:t>
            </a:fld>
            <a:endParaRPr lang="en-US"/>
          </a:p>
        </p:txBody>
      </p:sp>
    </p:spTree>
    <p:extLst>
      <p:ext uri="{BB962C8B-B14F-4D97-AF65-F5344CB8AC3E}">
        <p14:creationId xmlns:p14="http://schemas.microsoft.com/office/powerpoint/2010/main" val="1702328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Media">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nchor="ctr"/>
          <a:lstStyle>
            <a:lvl1pPr marL="0" indent="0">
              <a:buNone/>
              <a:defRPr/>
            </a:lvl1pPr>
          </a:lstStyle>
          <a:p>
            <a:pPr lvl="0"/>
            <a:endParaRPr lang="en-US" dirty="0"/>
          </a:p>
        </p:txBody>
      </p:sp>
      <p:sp>
        <p:nvSpPr>
          <p:cNvPr id="2" name="Title 1"/>
          <p:cNvSpPr>
            <a:spLocks noGrp="1"/>
          </p:cNvSpPr>
          <p:nvPr>
            <p:ph type="title"/>
          </p:nvPr>
        </p:nvSpPr>
        <p:spPr/>
        <p:txBody>
          <a:bodyPr/>
          <a:lstStyle>
            <a:lvl1pPr>
              <a:defRPr>
                <a:solidFill>
                  <a:schemeClr val="tx2"/>
                </a:solidFill>
              </a:defRPr>
            </a:lvl1pPr>
          </a:lstStyle>
          <a:p>
            <a:r>
              <a:rPr lang="nl-BE" dirty="0" smtClean="0"/>
              <a:t>Click to edit Master title style</a:t>
            </a:r>
            <a:endParaRPr lang="en-US" dirty="0"/>
          </a:p>
        </p:txBody>
      </p:sp>
      <p:sp>
        <p:nvSpPr>
          <p:cNvPr id="4" name="Date Placeholder 3"/>
          <p:cNvSpPr>
            <a:spLocks noGrp="1"/>
          </p:cNvSpPr>
          <p:nvPr>
            <p:ph type="dt" sz="half" idx="10"/>
          </p:nvPr>
        </p:nvSpPr>
        <p:spPr/>
        <p:txBody>
          <a:bodyPr/>
          <a:lstStyle/>
          <a:p>
            <a:fld id="{81221BC9-3B98-3F4C-BF5F-23085716CCA5}"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C4C3DB-E0A8-1D4B-9A5F-4FFB839AD67F}" type="slidenum">
              <a:rPr lang="en-US" smtClean="0"/>
              <a:t>‹nr.›</a:t>
            </a:fld>
            <a:endParaRPr lang="en-US"/>
          </a:p>
        </p:txBody>
      </p:sp>
    </p:spTree>
    <p:extLst>
      <p:ext uri="{BB962C8B-B14F-4D97-AF65-F5344CB8AC3E}">
        <p14:creationId xmlns:p14="http://schemas.microsoft.com/office/powerpoint/2010/main" val="115333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accent1"/>
                </a:solidFill>
              </a:defRPr>
            </a:lvl1pPr>
          </a:lstStyle>
          <a:p>
            <a:r>
              <a:rPr lang="nl-BE"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accent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dirty="0" smtClean="0"/>
              <a:t>Click to edit Master text styles</a:t>
            </a:r>
          </a:p>
        </p:txBody>
      </p:sp>
      <p:sp>
        <p:nvSpPr>
          <p:cNvPr id="4" name="Date Placeholder 3"/>
          <p:cNvSpPr>
            <a:spLocks noGrp="1"/>
          </p:cNvSpPr>
          <p:nvPr>
            <p:ph type="dt" sz="half" idx="10"/>
          </p:nvPr>
        </p:nvSpPr>
        <p:spPr/>
        <p:txBody>
          <a:bodyPr/>
          <a:lstStyle/>
          <a:p>
            <a:fld id="{81221BC9-3B98-3F4C-BF5F-23085716CCA5}"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4C3DB-E0A8-1D4B-9A5F-4FFB839AD67F}" type="slidenum">
              <a:rPr lang="en-US" smtClean="0"/>
              <a:t>‹nr.›</a:t>
            </a:fld>
            <a:endParaRPr lang="en-US"/>
          </a:p>
        </p:txBody>
      </p:sp>
    </p:spTree>
    <p:extLst>
      <p:ext uri="{BB962C8B-B14F-4D97-AF65-F5344CB8AC3E}">
        <p14:creationId xmlns:p14="http://schemas.microsoft.com/office/powerpoint/2010/main" val="2851485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nl-BE"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dirty="0" smtClean="0"/>
              <a:t>Click to edit Master text styles</a:t>
            </a:r>
          </a:p>
          <a:p>
            <a:pPr lvl="1"/>
            <a:r>
              <a:rPr lang="nl-BE" dirty="0" smtClean="0"/>
              <a:t>Second level</a:t>
            </a:r>
          </a:p>
          <a:p>
            <a:pPr lvl="2"/>
            <a:r>
              <a:rPr lang="nl-BE" dirty="0" smtClean="0"/>
              <a:t>Third level</a:t>
            </a:r>
          </a:p>
          <a:p>
            <a:pPr lvl="3"/>
            <a:r>
              <a:rPr lang="nl-BE" dirty="0" smtClean="0"/>
              <a:t>Fourth level</a:t>
            </a:r>
          </a:p>
          <a:p>
            <a:pPr lvl="4"/>
            <a:r>
              <a:rPr lang="nl-BE"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5" name="Date Placeholder 4"/>
          <p:cNvSpPr>
            <a:spLocks noGrp="1"/>
          </p:cNvSpPr>
          <p:nvPr>
            <p:ph type="dt" sz="half" idx="10"/>
          </p:nvPr>
        </p:nvSpPr>
        <p:spPr/>
        <p:txBody>
          <a:bodyPr/>
          <a:lstStyle/>
          <a:p>
            <a:fld id="{81221BC9-3B98-3F4C-BF5F-23085716CCA5}"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4C3DB-E0A8-1D4B-9A5F-4FFB839AD67F}" type="slidenum">
              <a:rPr lang="en-US" smtClean="0"/>
              <a:t>‹nr.›</a:t>
            </a:fld>
            <a:endParaRPr lang="en-US"/>
          </a:p>
        </p:txBody>
      </p:sp>
    </p:spTree>
    <p:extLst>
      <p:ext uri="{BB962C8B-B14F-4D97-AF65-F5344CB8AC3E}">
        <p14:creationId xmlns:p14="http://schemas.microsoft.com/office/powerpoint/2010/main" val="59845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nl-BE"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5F604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5F604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7" name="Date Placeholder 6"/>
          <p:cNvSpPr>
            <a:spLocks noGrp="1"/>
          </p:cNvSpPr>
          <p:nvPr>
            <p:ph type="dt" sz="half" idx="10"/>
          </p:nvPr>
        </p:nvSpPr>
        <p:spPr/>
        <p:txBody>
          <a:bodyPr/>
          <a:lstStyle/>
          <a:p>
            <a:fld id="{81221BC9-3B98-3F4C-BF5F-23085716CCA5}" type="datetimeFigureOut">
              <a:rPr lang="en-US" smtClean="0"/>
              <a:t>3/12/2015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C4C3DB-E0A8-1D4B-9A5F-4FFB839AD67F}" type="slidenum">
              <a:rPr lang="en-US" smtClean="0"/>
              <a:t>‹nr.›</a:t>
            </a:fld>
            <a:endParaRPr lang="en-US"/>
          </a:p>
        </p:txBody>
      </p:sp>
    </p:spTree>
    <p:extLst>
      <p:ext uri="{BB962C8B-B14F-4D97-AF65-F5344CB8AC3E}">
        <p14:creationId xmlns:p14="http://schemas.microsoft.com/office/powerpoint/2010/main" val="363548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ABB202"/>
                </a:solidFill>
              </a:defRPr>
            </a:lvl1pPr>
          </a:lstStyle>
          <a:p>
            <a:r>
              <a:rPr lang="nl-BE" dirty="0" smtClean="0"/>
              <a:t>Click to edit Master title style</a:t>
            </a:r>
            <a:endParaRPr lang="en-US" dirty="0"/>
          </a:p>
        </p:txBody>
      </p:sp>
      <p:sp>
        <p:nvSpPr>
          <p:cNvPr id="3" name="Date Placeholder 2"/>
          <p:cNvSpPr>
            <a:spLocks noGrp="1"/>
          </p:cNvSpPr>
          <p:nvPr>
            <p:ph type="dt" sz="half" idx="10"/>
          </p:nvPr>
        </p:nvSpPr>
        <p:spPr/>
        <p:txBody>
          <a:bodyPr/>
          <a:lstStyle/>
          <a:p>
            <a:fld id="{81221BC9-3B98-3F4C-BF5F-23085716CCA5}" type="datetimeFigureOut">
              <a:rPr lang="en-US" smtClean="0"/>
              <a:t>3/12/2015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C4C3DB-E0A8-1D4B-9A5F-4FFB839AD67F}" type="slidenum">
              <a:rPr lang="en-US" smtClean="0"/>
              <a:t>‹nr.›</a:t>
            </a:fld>
            <a:endParaRPr lang="en-US"/>
          </a:p>
        </p:txBody>
      </p:sp>
    </p:spTree>
    <p:extLst>
      <p:ext uri="{BB962C8B-B14F-4D97-AF65-F5344CB8AC3E}">
        <p14:creationId xmlns:p14="http://schemas.microsoft.com/office/powerpoint/2010/main" val="14263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21BC9-3B98-3F4C-BF5F-23085716CCA5}" type="datetimeFigureOut">
              <a:rPr lang="en-US" smtClean="0"/>
              <a:t>3/12/2015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C4C3DB-E0A8-1D4B-9A5F-4FFB839AD67F}" type="slidenum">
              <a:rPr lang="en-US" smtClean="0"/>
              <a:t>‹nr.›</a:t>
            </a:fld>
            <a:endParaRPr lang="en-US"/>
          </a:p>
        </p:txBody>
      </p:sp>
    </p:spTree>
    <p:extLst>
      <p:ext uri="{BB962C8B-B14F-4D97-AF65-F5344CB8AC3E}">
        <p14:creationId xmlns:p14="http://schemas.microsoft.com/office/powerpoint/2010/main" val="224745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BE"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BE" dirty="0" smtClean="0"/>
              <a:t>Click to edit Master text styles</a:t>
            </a:r>
          </a:p>
          <a:p>
            <a:pPr lvl="1"/>
            <a:r>
              <a:rPr lang="nl-BE" dirty="0" smtClean="0"/>
              <a:t>Second level</a:t>
            </a:r>
          </a:p>
          <a:p>
            <a:pPr lvl="2"/>
            <a:r>
              <a:rPr lang="nl-BE" dirty="0" smtClean="0"/>
              <a:t>Third level</a:t>
            </a:r>
          </a:p>
          <a:p>
            <a:pPr lvl="3"/>
            <a:r>
              <a:rPr lang="nl-BE" dirty="0" smtClean="0"/>
              <a:t>Fourth level</a:t>
            </a:r>
          </a:p>
          <a:p>
            <a:pPr lvl="4"/>
            <a:r>
              <a:rPr lang="nl-BE"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21BC9-3B98-3F4C-BF5F-23085716CCA5}" type="datetimeFigureOut">
              <a:rPr lang="en-US" smtClean="0"/>
              <a:t>3/12/2015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4C3DB-E0A8-1D4B-9A5F-4FFB839AD67F}" type="slidenum">
              <a:rPr lang="en-US" smtClean="0"/>
              <a:t>‹nr.›</a:t>
            </a:fld>
            <a:endParaRPr lang="en-US"/>
          </a:p>
        </p:txBody>
      </p:sp>
      <p:pic>
        <p:nvPicPr>
          <p:cNvPr id="9" name="Picture 8" descr="VUB_logo_compact-200px.jp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3896918" y="6323819"/>
            <a:ext cx="1285731" cy="450006"/>
          </a:xfrm>
          <a:prstGeom prst="rect">
            <a:avLst/>
          </a:prstGeom>
        </p:spPr>
      </p:pic>
    </p:spTree>
    <p:extLst>
      <p:ext uri="{BB962C8B-B14F-4D97-AF65-F5344CB8AC3E}">
        <p14:creationId xmlns:p14="http://schemas.microsoft.com/office/powerpoint/2010/main" val="9627730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61" r:id="rId4"/>
    <p:sldLayoutId id="2147483651" r:id="rId5"/>
    <p:sldLayoutId id="2147483652" r:id="rId6"/>
    <p:sldLayoutId id="2147483653" r:id="rId7"/>
    <p:sldLayoutId id="2147483654" r:id="rId8"/>
    <p:sldLayoutId id="2147483655" r:id="rId9"/>
    <p:sldLayoutId id="2147483662" r:id="rId10"/>
    <p:sldLayoutId id="2147483656" r:id="rId11"/>
    <p:sldLayoutId id="2147483657" r:id="rId12"/>
    <p:sldLayoutId id="2147483658" r:id="rId13"/>
    <p:sldLayoutId id="2147483659" r:id="rId14"/>
  </p:sldLayoutIdLst>
  <p:txStyles>
    <p:titleStyle>
      <a:lvl1pPr algn="ctr" defTabSz="4572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3372786" y="3342806"/>
            <a:ext cx="4631962" cy="830997"/>
          </a:xfrm>
          <a:prstGeom prst="rect">
            <a:avLst/>
          </a:prstGeom>
          <a:noFill/>
        </p:spPr>
        <p:txBody>
          <a:bodyPr wrap="square" rtlCol="0">
            <a:spAutoFit/>
          </a:bodyPr>
          <a:lstStyle/>
          <a:p>
            <a:r>
              <a:rPr lang="nl-BE" sz="2400" b="1" cap="all" dirty="0" smtClean="0">
                <a:solidFill>
                  <a:schemeClr val="accent1"/>
                </a:solidFill>
                <a:latin typeface="+mj-lt"/>
                <a:ea typeface="+mj-ea"/>
                <a:cs typeface="+mj-cs"/>
              </a:rPr>
              <a:t>Voorbereiding</a:t>
            </a:r>
            <a:r>
              <a:rPr lang="nl-BE" b="1" dirty="0" smtClean="0"/>
              <a:t> </a:t>
            </a:r>
            <a:r>
              <a:rPr lang="nl-BE" sz="2400" b="1" cap="all" dirty="0">
                <a:solidFill>
                  <a:schemeClr val="accent1"/>
                </a:solidFill>
                <a:latin typeface="+mj-lt"/>
                <a:ea typeface="+mj-ea"/>
                <a:cs typeface="+mj-cs"/>
              </a:rPr>
              <a:t>bachelor </a:t>
            </a:r>
            <a:r>
              <a:rPr lang="nl-BE" sz="2400" b="1" cap="all" dirty="0" smtClean="0">
                <a:solidFill>
                  <a:schemeClr val="accent1"/>
                </a:solidFill>
                <a:latin typeface="+mj-lt"/>
                <a:ea typeface="+mj-ea"/>
                <a:cs typeface="+mj-cs"/>
              </a:rPr>
              <a:t>proef</a:t>
            </a:r>
          </a:p>
          <a:p>
            <a:r>
              <a:rPr lang="nl-BE" sz="2400" b="1" cap="all" dirty="0" smtClean="0">
                <a:solidFill>
                  <a:schemeClr val="accent1"/>
                </a:solidFill>
                <a:latin typeface="+mj-lt"/>
                <a:ea typeface="+mj-ea"/>
                <a:cs typeface="+mj-cs"/>
              </a:rPr>
              <a:t>12/03/2014</a:t>
            </a:r>
            <a:endParaRPr lang="en-GB" sz="2400" b="1" cap="all" dirty="0">
              <a:solidFill>
                <a:schemeClr val="accent1"/>
              </a:solidFill>
              <a:latin typeface="+mj-lt"/>
              <a:ea typeface="+mj-ea"/>
              <a:cs typeface="+mj-cs"/>
            </a:endParaRPr>
          </a:p>
        </p:txBody>
      </p:sp>
    </p:spTree>
    <p:extLst>
      <p:ext uri="{BB962C8B-B14F-4D97-AF65-F5344CB8AC3E}">
        <p14:creationId xmlns:p14="http://schemas.microsoft.com/office/powerpoint/2010/main" val="2273584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mtClean="0"/>
              <a:t>Block placement</a:t>
            </a:r>
            <a:endParaRPr lang="en-US" dirty="0"/>
          </a:p>
        </p:txBody>
      </p:sp>
      <p:pic>
        <p:nvPicPr>
          <p:cNvPr id="4" name="Tijdelijke aanduiding voor inhoud 3"/>
          <p:cNvPicPr>
            <a:picLocks noGrp="1"/>
          </p:cNvPicPr>
          <p:nvPr>
            <p:ph idx="1"/>
          </p:nvPr>
        </p:nvPicPr>
        <p:blipFill rotWithShape="1">
          <a:blip r:embed="rId3"/>
          <a:srcRect l="22750" t="16762" r="21792" b="24958"/>
          <a:stretch/>
        </p:blipFill>
        <p:spPr bwMode="auto">
          <a:xfrm>
            <a:off x="1005944" y="1417638"/>
            <a:ext cx="7132112" cy="43400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26188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Block identification</a:t>
            </a:r>
            <a:endParaRPr lang="en-US" dirty="0"/>
          </a:p>
        </p:txBody>
      </p:sp>
      <p:sp>
        <p:nvSpPr>
          <p:cNvPr id="4" name="Tijdelijke aanduiding voor inhoud 3"/>
          <p:cNvSpPr txBox="1">
            <a:spLocks noGrp="1"/>
          </p:cNvSpPr>
          <p:nvPr>
            <p:ph idx="1"/>
          </p:nvPr>
        </p:nvSpPr>
        <p:spPr>
          <a:xfrm>
            <a:off x="457200" y="1600200"/>
            <a:ext cx="8229600" cy="584775"/>
          </a:xfrm>
          <a:prstGeom prst="rect">
            <a:avLst/>
          </a:prstGeom>
          <a:noFill/>
        </p:spPr>
        <p:txBody>
          <a:bodyPr wrap="square" rtlCol="0">
            <a:spAutoFit/>
          </a:bodyPr>
          <a:lstStyle/>
          <a:p>
            <a:pPr marL="0" indent="0" algn="ctr">
              <a:buNone/>
            </a:pPr>
            <a:r>
              <a:rPr lang="nl-BE" dirty="0" smtClean="0"/>
              <a:t>Read 5 / </a:t>
            </a:r>
            <a:r>
              <a:rPr lang="nl-BE" dirty="0" err="1" smtClean="0"/>
              <a:t>write</a:t>
            </a:r>
            <a:r>
              <a:rPr lang="nl-BE" dirty="0" smtClean="0"/>
              <a:t> </a:t>
            </a:r>
            <a:r>
              <a:rPr lang="nl-BE" smtClean="0"/>
              <a:t>5 12</a:t>
            </a:r>
            <a:endParaRPr lang="en-GB" dirty="0"/>
          </a:p>
        </p:txBody>
      </p:sp>
      <p:pic>
        <p:nvPicPr>
          <p:cNvPr id="2050" name="Picture 2" descr="http://s3.amazonaws.com/rapgenius/1365193232_Guy-with-Question-Mark-over-his-headFotolia_102829_XS.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450" y="2367537"/>
            <a:ext cx="3467100" cy="313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535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Block </a:t>
            </a:r>
            <a:r>
              <a:rPr lang="en-US" dirty="0"/>
              <a:t>replacement</a:t>
            </a:r>
          </a:p>
        </p:txBody>
      </p:sp>
      <p:pic>
        <p:nvPicPr>
          <p:cNvPr id="4" name="Tijdelijke aanduiding voor inhoud 3"/>
          <p:cNvPicPr>
            <a:picLocks noGrp="1"/>
          </p:cNvPicPr>
          <p:nvPr>
            <p:ph idx="1"/>
          </p:nvPr>
        </p:nvPicPr>
        <p:blipFill rotWithShape="1">
          <a:blip r:embed="rId3"/>
          <a:srcRect l="22750" t="16762" r="21792" b="24958"/>
          <a:stretch/>
        </p:blipFill>
        <p:spPr bwMode="auto">
          <a:xfrm>
            <a:off x="1005944" y="1417638"/>
            <a:ext cx="7132112" cy="43400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71814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strategy</a:t>
            </a:r>
            <a:endParaRPr lang="nl-BE" dirty="0"/>
          </a:p>
        </p:txBody>
      </p:sp>
      <p:graphicFrame>
        <p:nvGraphicFramePr>
          <p:cNvPr id="3" name="Tijdelijke aanduiding voor inhoud 2"/>
          <p:cNvGraphicFramePr>
            <a:graphicFrameLocks noGrp="1"/>
          </p:cNvGraphicFramePr>
          <p:nvPr>
            <p:ph idx="1"/>
            <p:extLst>
              <p:ext uri="{D42A27DB-BD31-4B8C-83A1-F6EECF244321}">
                <p14:modId xmlns:p14="http://schemas.microsoft.com/office/powerpoint/2010/main" val="1252530958"/>
              </p:ext>
            </p:extLst>
          </p:nvPr>
        </p:nvGraphicFramePr>
        <p:xfrm>
          <a:off x="457201" y="2878110"/>
          <a:ext cx="8114400" cy="2325057"/>
        </p:xfrm>
        <a:graphic>
          <a:graphicData uri="http://schemas.openxmlformats.org/drawingml/2006/table">
            <a:tbl>
              <a:tblPr firstRow="1" bandRow="1">
                <a:tableStyleId>{073A0DAA-6AF3-43AB-8588-CEC1D06C72B9}</a:tableStyleId>
              </a:tblPr>
              <a:tblGrid>
                <a:gridCol w="914400"/>
                <a:gridCol w="450000"/>
                <a:gridCol w="450000"/>
                <a:gridCol w="450000"/>
                <a:gridCol w="450000"/>
                <a:gridCol w="450000"/>
                <a:gridCol w="450000"/>
                <a:gridCol w="450000"/>
                <a:gridCol w="450000"/>
                <a:gridCol w="450000"/>
                <a:gridCol w="450000"/>
                <a:gridCol w="450000"/>
                <a:gridCol w="450000"/>
                <a:gridCol w="450000"/>
                <a:gridCol w="450000"/>
                <a:gridCol w="450000"/>
                <a:gridCol w="450000"/>
              </a:tblGrid>
              <a:tr h="459901">
                <a:tc>
                  <a:txBody>
                    <a:bodyPr/>
                    <a:lstStyle/>
                    <a:p>
                      <a:r>
                        <a:rPr lang="nl-BE" b="1" dirty="0" smtClean="0">
                          <a:solidFill>
                            <a:schemeClr val="tx1"/>
                          </a:solidFill>
                        </a:rPr>
                        <a:t>L1</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pPr marL="342900" indent="-342900">
                        <a:buAutoNum type="arabicPlain"/>
                      </a:pPr>
                      <a:r>
                        <a:rPr lang="nl-BE" b="1" dirty="0" smtClean="0">
                          <a:solidFill>
                            <a:schemeClr val="tx1"/>
                          </a:solidFill>
                        </a:rPr>
                        <a:t>                   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smtClean="0">
                          <a:solidFill>
                            <a:schemeClr val="tx1"/>
                          </a:solidFill>
                        </a:rPr>
                        <a:t>L2</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marL="342900" indent="-342900">
                        <a:buAutoNum type="arabicPlain"/>
                      </a:pPr>
                      <a:r>
                        <a:rPr lang="nl-BE" b="1" dirty="0" smtClean="0">
                          <a:solidFill>
                            <a:schemeClr val="tx1"/>
                          </a:solidFill>
                        </a:rPr>
                        <a:t>  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dirty="0" smtClean="0">
                          <a:solidFill>
                            <a:schemeClr val="tx1"/>
                          </a:solidFill>
                        </a:rPr>
                        <a:t>MM</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BE" b="1" dirty="0" smtClean="0">
                          <a:solidFill>
                            <a:schemeClr val="tx1"/>
                          </a:solidFill>
                        </a:rPr>
                        <a:t>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jdelijke aanduiding voor inhoud 3"/>
          <p:cNvSpPr txBox="1">
            <a:spLocks/>
          </p:cNvSpPr>
          <p:nvPr/>
        </p:nvSpPr>
        <p:spPr>
          <a:xfrm>
            <a:off x="457200" y="1600200"/>
            <a:ext cx="82296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BE" dirty="0" smtClean="0"/>
              <a:t>Write-</a:t>
            </a:r>
            <a:r>
              <a:rPr lang="nl-BE" dirty="0" err="1" smtClean="0"/>
              <a:t>through</a:t>
            </a:r>
            <a:r>
              <a:rPr lang="nl-BE" dirty="0" smtClean="0"/>
              <a:t>: 		</a:t>
            </a:r>
            <a:r>
              <a:rPr lang="nl-BE" dirty="0" err="1" smtClean="0"/>
              <a:t>write</a:t>
            </a:r>
            <a:r>
              <a:rPr lang="nl-BE" dirty="0" smtClean="0"/>
              <a:t> </a:t>
            </a:r>
            <a:r>
              <a:rPr lang="nl-BE" dirty="0"/>
              <a:t>1</a:t>
            </a:r>
            <a:r>
              <a:rPr lang="nl-BE" dirty="0" smtClean="0"/>
              <a:t> 16</a:t>
            </a:r>
            <a:endParaRPr lang="en-GB" dirty="0"/>
          </a:p>
        </p:txBody>
      </p:sp>
    </p:spTree>
    <p:extLst>
      <p:ext uri="{BB962C8B-B14F-4D97-AF65-F5344CB8AC3E}">
        <p14:creationId xmlns:p14="http://schemas.microsoft.com/office/powerpoint/2010/main" val="3465256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strategy</a:t>
            </a:r>
            <a:endParaRPr lang="nl-BE" dirty="0"/>
          </a:p>
        </p:txBody>
      </p:sp>
      <p:graphicFrame>
        <p:nvGraphicFramePr>
          <p:cNvPr id="3" name="Tijdelijke aanduiding voor inhoud 2"/>
          <p:cNvGraphicFramePr>
            <a:graphicFrameLocks noGrp="1"/>
          </p:cNvGraphicFramePr>
          <p:nvPr>
            <p:ph idx="1"/>
            <p:extLst>
              <p:ext uri="{D42A27DB-BD31-4B8C-83A1-F6EECF244321}">
                <p14:modId xmlns:p14="http://schemas.microsoft.com/office/powerpoint/2010/main" val="252793239"/>
              </p:ext>
            </p:extLst>
          </p:nvPr>
        </p:nvGraphicFramePr>
        <p:xfrm>
          <a:off x="457201" y="2878110"/>
          <a:ext cx="8114400" cy="2325057"/>
        </p:xfrm>
        <a:graphic>
          <a:graphicData uri="http://schemas.openxmlformats.org/drawingml/2006/table">
            <a:tbl>
              <a:tblPr firstRow="1" bandRow="1">
                <a:tableStyleId>{073A0DAA-6AF3-43AB-8588-CEC1D06C72B9}</a:tableStyleId>
              </a:tblPr>
              <a:tblGrid>
                <a:gridCol w="914400"/>
                <a:gridCol w="450000"/>
                <a:gridCol w="450000"/>
                <a:gridCol w="450000"/>
                <a:gridCol w="450000"/>
                <a:gridCol w="450000"/>
                <a:gridCol w="450000"/>
                <a:gridCol w="450000"/>
                <a:gridCol w="450000"/>
                <a:gridCol w="450000"/>
                <a:gridCol w="450000"/>
                <a:gridCol w="450000"/>
                <a:gridCol w="450000"/>
                <a:gridCol w="450000"/>
                <a:gridCol w="450000"/>
                <a:gridCol w="450000"/>
                <a:gridCol w="450000"/>
              </a:tblGrid>
              <a:tr h="459901">
                <a:tc>
                  <a:txBody>
                    <a:bodyPr/>
                    <a:lstStyle/>
                    <a:p>
                      <a:r>
                        <a:rPr lang="nl-BE" b="1" dirty="0" smtClean="0">
                          <a:solidFill>
                            <a:schemeClr val="tx1"/>
                          </a:solidFill>
                        </a:rPr>
                        <a:t>L1</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pPr marL="342900" indent="-342900">
                        <a:buAutoNum type="arabicPlain"/>
                      </a:pPr>
                      <a:r>
                        <a:rPr lang="nl-BE" b="1" dirty="0" smtClean="0">
                          <a:solidFill>
                            <a:schemeClr val="tx1"/>
                          </a:solidFill>
                        </a:rPr>
                        <a:t>                   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smtClean="0">
                          <a:solidFill>
                            <a:schemeClr val="tx1"/>
                          </a:solidFill>
                        </a:rPr>
                        <a:t>L2</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marL="342900" indent="-342900">
                        <a:buAutoNum type="arabicPlain"/>
                      </a:pPr>
                      <a:r>
                        <a:rPr lang="nl-BE" b="1" dirty="0" smtClean="0">
                          <a:solidFill>
                            <a:schemeClr val="tx1"/>
                          </a:solidFill>
                        </a:rPr>
                        <a:t>  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dirty="0" smtClean="0">
                          <a:solidFill>
                            <a:schemeClr val="tx1"/>
                          </a:solidFill>
                        </a:rPr>
                        <a:t>MM</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BE" b="1" dirty="0" smtClean="0">
                          <a:solidFill>
                            <a:schemeClr val="tx1"/>
                          </a:solidFill>
                        </a:rPr>
                        <a:t>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jdelijke aanduiding voor inhoud 3"/>
          <p:cNvSpPr txBox="1">
            <a:spLocks/>
          </p:cNvSpPr>
          <p:nvPr/>
        </p:nvSpPr>
        <p:spPr>
          <a:xfrm>
            <a:off x="457200" y="1600200"/>
            <a:ext cx="82296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BE" dirty="0" smtClean="0"/>
              <a:t>Write-</a:t>
            </a:r>
            <a:r>
              <a:rPr lang="nl-BE" dirty="0" err="1" smtClean="0"/>
              <a:t>through</a:t>
            </a:r>
            <a:r>
              <a:rPr lang="nl-BE" dirty="0" smtClean="0"/>
              <a:t>: 		</a:t>
            </a:r>
            <a:r>
              <a:rPr lang="nl-BE" dirty="0" err="1" smtClean="0"/>
              <a:t>write</a:t>
            </a:r>
            <a:r>
              <a:rPr lang="nl-BE" dirty="0" smtClean="0"/>
              <a:t> </a:t>
            </a:r>
            <a:r>
              <a:rPr lang="nl-BE" dirty="0"/>
              <a:t>1</a:t>
            </a:r>
            <a:r>
              <a:rPr lang="nl-BE" dirty="0" smtClean="0"/>
              <a:t> 16</a:t>
            </a:r>
            <a:endParaRPr lang="en-GB" dirty="0"/>
          </a:p>
        </p:txBody>
      </p:sp>
    </p:spTree>
    <p:extLst>
      <p:ext uri="{BB962C8B-B14F-4D97-AF65-F5344CB8AC3E}">
        <p14:creationId xmlns:p14="http://schemas.microsoft.com/office/powerpoint/2010/main" val="1858495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strategy</a:t>
            </a:r>
            <a:endParaRPr lang="nl-BE" dirty="0"/>
          </a:p>
        </p:txBody>
      </p:sp>
      <p:graphicFrame>
        <p:nvGraphicFramePr>
          <p:cNvPr id="3" name="Tijdelijke aanduiding voor inhoud 2"/>
          <p:cNvGraphicFramePr>
            <a:graphicFrameLocks noGrp="1"/>
          </p:cNvGraphicFramePr>
          <p:nvPr>
            <p:ph idx="1"/>
            <p:extLst>
              <p:ext uri="{D42A27DB-BD31-4B8C-83A1-F6EECF244321}">
                <p14:modId xmlns:p14="http://schemas.microsoft.com/office/powerpoint/2010/main" val="745904295"/>
              </p:ext>
            </p:extLst>
          </p:nvPr>
        </p:nvGraphicFramePr>
        <p:xfrm>
          <a:off x="457201" y="2878110"/>
          <a:ext cx="8114400" cy="2325057"/>
        </p:xfrm>
        <a:graphic>
          <a:graphicData uri="http://schemas.openxmlformats.org/drawingml/2006/table">
            <a:tbl>
              <a:tblPr firstRow="1" bandRow="1">
                <a:tableStyleId>{073A0DAA-6AF3-43AB-8588-CEC1D06C72B9}</a:tableStyleId>
              </a:tblPr>
              <a:tblGrid>
                <a:gridCol w="914400"/>
                <a:gridCol w="450000"/>
                <a:gridCol w="450000"/>
                <a:gridCol w="450000"/>
                <a:gridCol w="450000"/>
                <a:gridCol w="450000"/>
                <a:gridCol w="450000"/>
                <a:gridCol w="450000"/>
                <a:gridCol w="450000"/>
                <a:gridCol w="450000"/>
                <a:gridCol w="450000"/>
                <a:gridCol w="450000"/>
                <a:gridCol w="450000"/>
                <a:gridCol w="450000"/>
                <a:gridCol w="450000"/>
                <a:gridCol w="450000"/>
                <a:gridCol w="450000"/>
              </a:tblGrid>
              <a:tr h="459901">
                <a:tc>
                  <a:txBody>
                    <a:bodyPr/>
                    <a:lstStyle/>
                    <a:p>
                      <a:r>
                        <a:rPr lang="nl-BE" b="1" dirty="0" smtClean="0">
                          <a:solidFill>
                            <a:schemeClr val="tx1"/>
                          </a:solidFill>
                        </a:rPr>
                        <a:t>L1</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pPr marL="342900" indent="-342900">
                        <a:buAutoNum type="arabicPlain"/>
                      </a:pPr>
                      <a:r>
                        <a:rPr lang="nl-BE" b="1" dirty="0" smtClean="0">
                          <a:solidFill>
                            <a:schemeClr val="tx1"/>
                          </a:solidFill>
                        </a:rPr>
                        <a:t>                   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smtClean="0">
                          <a:solidFill>
                            <a:schemeClr val="tx1"/>
                          </a:solidFill>
                        </a:rPr>
                        <a:t>L2</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marL="342900" indent="-342900">
                        <a:buAutoNum type="arabicPlain"/>
                      </a:pPr>
                      <a:r>
                        <a:rPr lang="nl-BE" b="1" dirty="0" smtClean="0">
                          <a:solidFill>
                            <a:schemeClr val="tx1"/>
                          </a:solidFill>
                        </a:rPr>
                        <a:t>  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dirty="0" smtClean="0">
                          <a:solidFill>
                            <a:schemeClr val="tx1"/>
                          </a:solidFill>
                        </a:rPr>
                        <a:t>MM</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BE" b="1" dirty="0" smtClean="0">
                          <a:solidFill>
                            <a:schemeClr val="tx1"/>
                          </a:solidFill>
                        </a:rPr>
                        <a:t>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jdelijke aanduiding voor inhoud 3"/>
          <p:cNvSpPr txBox="1">
            <a:spLocks/>
          </p:cNvSpPr>
          <p:nvPr/>
        </p:nvSpPr>
        <p:spPr>
          <a:xfrm>
            <a:off x="457200" y="1600200"/>
            <a:ext cx="82296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BE" dirty="0" smtClean="0"/>
              <a:t>Write-</a:t>
            </a:r>
            <a:r>
              <a:rPr lang="nl-BE" dirty="0" err="1" smtClean="0"/>
              <a:t>through</a:t>
            </a:r>
            <a:r>
              <a:rPr lang="nl-BE" dirty="0" smtClean="0"/>
              <a:t>: 		</a:t>
            </a:r>
            <a:r>
              <a:rPr lang="nl-BE" dirty="0" err="1" smtClean="0"/>
              <a:t>write</a:t>
            </a:r>
            <a:r>
              <a:rPr lang="nl-BE" dirty="0" smtClean="0"/>
              <a:t> </a:t>
            </a:r>
            <a:r>
              <a:rPr lang="nl-BE" dirty="0"/>
              <a:t>1</a:t>
            </a:r>
            <a:r>
              <a:rPr lang="nl-BE" dirty="0" smtClean="0"/>
              <a:t> 16</a:t>
            </a:r>
            <a:endParaRPr lang="en-GB" dirty="0"/>
          </a:p>
        </p:txBody>
      </p:sp>
    </p:spTree>
    <p:extLst>
      <p:ext uri="{BB962C8B-B14F-4D97-AF65-F5344CB8AC3E}">
        <p14:creationId xmlns:p14="http://schemas.microsoft.com/office/powerpoint/2010/main" val="2864782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strategy</a:t>
            </a:r>
            <a:endParaRPr lang="nl-BE" dirty="0"/>
          </a:p>
        </p:txBody>
      </p:sp>
      <p:graphicFrame>
        <p:nvGraphicFramePr>
          <p:cNvPr id="3" name="Tijdelijke aanduiding voor inhoud 2"/>
          <p:cNvGraphicFramePr>
            <a:graphicFrameLocks noGrp="1"/>
          </p:cNvGraphicFramePr>
          <p:nvPr>
            <p:ph idx="1"/>
            <p:extLst>
              <p:ext uri="{D42A27DB-BD31-4B8C-83A1-F6EECF244321}">
                <p14:modId xmlns:p14="http://schemas.microsoft.com/office/powerpoint/2010/main" val="2798797437"/>
              </p:ext>
            </p:extLst>
          </p:nvPr>
        </p:nvGraphicFramePr>
        <p:xfrm>
          <a:off x="457201" y="2878110"/>
          <a:ext cx="8114400" cy="2325057"/>
        </p:xfrm>
        <a:graphic>
          <a:graphicData uri="http://schemas.openxmlformats.org/drawingml/2006/table">
            <a:tbl>
              <a:tblPr firstRow="1" bandRow="1">
                <a:tableStyleId>{073A0DAA-6AF3-43AB-8588-CEC1D06C72B9}</a:tableStyleId>
              </a:tblPr>
              <a:tblGrid>
                <a:gridCol w="914400"/>
                <a:gridCol w="450000"/>
                <a:gridCol w="450000"/>
                <a:gridCol w="450000"/>
                <a:gridCol w="450000"/>
                <a:gridCol w="450000"/>
                <a:gridCol w="450000"/>
                <a:gridCol w="450000"/>
                <a:gridCol w="450000"/>
                <a:gridCol w="450000"/>
                <a:gridCol w="450000"/>
                <a:gridCol w="450000"/>
                <a:gridCol w="450000"/>
                <a:gridCol w="450000"/>
                <a:gridCol w="450000"/>
                <a:gridCol w="450000"/>
                <a:gridCol w="450000"/>
              </a:tblGrid>
              <a:tr h="459901">
                <a:tc>
                  <a:txBody>
                    <a:bodyPr/>
                    <a:lstStyle/>
                    <a:p>
                      <a:r>
                        <a:rPr lang="nl-BE" b="1" dirty="0" smtClean="0">
                          <a:solidFill>
                            <a:schemeClr val="tx1"/>
                          </a:solidFill>
                        </a:rPr>
                        <a:t>L1</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pPr marL="342900" indent="-342900">
                        <a:buAutoNum type="arabicPlain"/>
                      </a:pPr>
                      <a:r>
                        <a:rPr lang="nl-BE" b="1" dirty="0" smtClean="0">
                          <a:solidFill>
                            <a:schemeClr val="tx1"/>
                          </a:solidFill>
                        </a:rPr>
                        <a:t>                   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smtClean="0">
                          <a:solidFill>
                            <a:schemeClr val="tx1"/>
                          </a:solidFill>
                        </a:rPr>
                        <a:t>L2</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marL="342900" indent="-342900">
                        <a:buAutoNum type="arabicPlain"/>
                      </a:pPr>
                      <a:r>
                        <a:rPr lang="nl-BE" b="1" dirty="0" smtClean="0">
                          <a:solidFill>
                            <a:schemeClr val="tx1"/>
                          </a:solidFill>
                        </a:rPr>
                        <a:t>  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dirty="0" smtClean="0">
                          <a:solidFill>
                            <a:schemeClr val="tx1"/>
                          </a:solidFill>
                        </a:rPr>
                        <a:t>MM</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BE" b="1" dirty="0" smtClean="0">
                          <a:solidFill>
                            <a:schemeClr val="tx1"/>
                          </a:solidFill>
                        </a:rPr>
                        <a:t>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jdelijke aanduiding voor inhoud 3"/>
          <p:cNvSpPr txBox="1">
            <a:spLocks/>
          </p:cNvSpPr>
          <p:nvPr/>
        </p:nvSpPr>
        <p:spPr>
          <a:xfrm>
            <a:off x="457200" y="1600200"/>
            <a:ext cx="82296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BE" dirty="0" smtClean="0"/>
              <a:t>Write-</a:t>
            </a:r>
            <a:r>
              <a:rPr lang="nl-BE" dirty="0" err="1" smtClean="0"/>
              <a:t>through</a:t>
            </a:r>
            <a:r>
              <a:rPr lang="nl-BE" dirty="0" smtClean="0"/>
              <a:t>: 		</a:t>
            </a:r>
            <a:r>
              <a:rPr lang="nl-BE" dirty="0" err="1" smtClean="0"/>
              <a:t>write</a:t>
            </a:r>
            <a:r>
              <a:rPr lang="nl-BE" dirty="0" smtClean="0"/>
              <a:t> </a:t>
            </a:r>
            <a:r>
              <a:rPr lang="nl-BE" dirty="0"/>
              <a:t>1</a:t>
            </a:r>
            <a:r>
              <a:rPr lang="nl-BE" dirty="0" smtClean="0"/>
              <a:t> 16</a:t>
            </a:r>
            <a:endParaRPr lang="en-GB" dirty="0"/>
          </a:p>
        </p:txBody>
      </p:sp>
    </p:spTree>
    <p:extLst>
      <p:ext uri="{BB962C8B-B14F-4D97-AF65-F5344CB8AC3E}">
        <p14:creationId xmlns:p14="http://schemas.microsoft.com/office/powerpoint/2010/main" val="25631272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dirty="0" smtClean="0"/>
              <a:t>Write </a:t>
            </a:r>
            <a:r>
              <a:rPr lang="nl-BE" dirty="0" err="1" smtClean="0"/>
              <a:t>strategy</a:t>
            </a:r>
            <a:endParaRPr lang="nl-BE" dirty="0"/>
          </a:p>
        </p:txBody>
      </p:sp>
      <p:graphicFrame>
        <p:nvGraphicFramePr>
          <p:cNvPr id="3" name="Tijdelijke aanduiding voor inhoud 2"/>
          <p:cNvGraphicFramePr>
            <a:graphicFrameLocks noGrp="1"/>
          </p:cNvGraphicFramePr>
          <p:nvPr>
            <p:ph idx="1"/>
            <p:extLst>
              <p:ext uri="{D42A27DB-BD31-4B8C-83A1-F6EECF244321}">
                <p14:modId xmlns:p14="http://schemas.microsoft.com/office/powerpoint/2010/main" val="2272127779"/>
              </p:ext>
            </p:extLst>
          </p:nvPr>
        </p:nvGraphicFramePr>
        <p:xfrm>
          <a:off x="457201" y="2878110"/>
          <a:ext cx="8114400" cy="2325057"/>
        </p:xfrm>
        <a:graphic>
          <a:graphicData uri="http://schemas.openxmlformats.org/drawingml/2006/table">
            <a:tbl>
              <a:tblPr firstRow="1" bandRow="1">
                <a:tableStyleId>{073A0DAA-6AF3-43AB-8588-CEC1D06C72B9}</a:tableStyleId>
              </a:tblPr>
              <a:tblGrid>
                <a:gridCol w="914400"/>
                <a:gridCol w="450000"/>
                <a:gridCol w="450000"/>
                <a:gridCol w="450000"/>
                <a:gridCol w="450000"/>
                <a:gridCol w="450000"/>
                <a:gridCol w="450000"/>
                <a:gridCol w="450000"/>
                <a:gridCol w="450000"/>
                <a:gridCol w="450000"/>
                <a:gridCol w="450000"/>
                <a:gridCol w="450000"/>
                <a:gridCol w="450000"/>
                <a:gridCol w="450000"/>
                <a:gridCol w="450000"/>
                <a:gridCol w="450000"/>
                <a:gridCol w="450000"/>
              </a:tblGrid>
              <a:tr h="459901">
                <a:tc>
                  <a:txBody>
                    <a:bodyPr/>
                    <a:lstStyle/>
                    <a:p>
                      <a:r>
                        <a:rPr lang="nl-BE" b="1" dirty="0" smtClean="0">
                          <a:solidFill>
                            <a:schemeClr val="tx1"/>
                          </a:solidFill>
                        </a:rPr>
                        <a:t>L1</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r>
                        <a:rPr lang="nl-BE" b="1" dirty="0" smtClean="0">
                          <a:solidFill>
                            <a:schemeClr val="tx1"/>
                          </a:solidFill>
                        </a:rPr>
                        <a:t>1          C           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smtClean="0">
                          <a:solidFill>
                            <a:schemeClr val="tx1"/>
                          </a:solidFill>
                        </a:rPr>
                        <a:t>L2</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r>
                        <a:rPr lang="nl-BE" b="1" dirty="0" smtClean="0">
                          <a:solidFill>
                            <a:schemeClr val="tx1"/>
                          </a:solidFill>
                        </a:rPr>
                        <a:t>1  C  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r>
                        <a:rPr lang="nl-BE" b="1" dirty="0" smtClean="0">
                          <a:solidFill>
                            <a:schemeClr val="tx1"/>
                          </a:solidFill>
                        </a:rPr>
                        <a:t>5  C  15</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dirty="0" smtClean="0">
                          <a:solidFill>
                            <a:schemeClr val="tx1"/>
                          </a:solidFill>
                        </a:rPr>
                        <a:t>MM</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BE" b="1" dirty="0" smtClean="0">
                          <a:solidFill>
                            <a:schemeClr val="tx1"/>
                          </a:solidFill>
                        </a:rPr>
                        <a:t>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jdelijke aanduiding voor inhoud 3"/>
          <p:cNvSpPr txBox="1">
            <a:spLocks/>
          </p:cNvSpPr>
          <p:nvPr/>
        </p:nvSpPr>
        <p:spPr>
          <a:xfrm>
            <a:off x="457200" y="1600200"/>
            <a:ext cx="82296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BE" dirty="0" smtClean="0"/>
              <a:t>Write-back: 			</a:t>
            </a:r>
            <a:r>
              <a:rPr lang="nl-BE" dirty="0" err="1" smtClean="0"/>
              <a:t>write</a:t>
            </a:r>
            <a:r>
              <a:rPr lang="nl-BE" dirty="0" smtClean="0"/>
              <a:t> </a:t>
            </a:r>
            <a:r>
              <a:rPr lang="nl-BE" dirty="0"/>
              <a:t>1</a:t>
            </a:r>
            <a:r>
              <a:rPr lang="nl-BE" dirty="0" smtClean="0"/>
              <a:t> 16</a:t>
            </a:r>
            <a:endParaRPr lang="en-GB" dirty="0"/>
          </a:p>
        </p:txBody>
      </p:sp>
    </p:spTree>
    <p:extLst>
      <p:ext uri="{BB962C8B-B14F-4D97-AF65-F5344CB8AC3E}">
        <p14:creationId xmlns:p14="http://schemas.microsoft.com/office/powerpoint/2010/main" val="587157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dirty="0" smtClean="0"/>
              <a:t>Write </a:t>
            </a:r>
            <a:r>
              <a:rPr lang="nl-BE" dirty="0" err="1" smtClean="0"/>
              <a:t>strategy</a:t>
            </a:r>
            <a:endParaRPr lang="nl-BE" dirty="0"/>
          </a:p>
        </p:txBody>
      </p:sp>
      <p:graphicFrame>
        <p:nvGraphicFramePr>
          <p:cNvPr id="3" name="Tijdelijke aanduiding voor inhoud 2"/>
          <p:cNvGraphicFramePr>
            <a:graphicFrameLocks noGrp="1"/>
          </p:cNvGraphicFramePr>
          <p:nvPr>
            <p:ph idx="1"/>
            <p:extLst>
              <p:ext uri="{D42A27DB-BD31-4B8C-83A1-F6EECF244321}">
                <p14:modId xmlns:p14="http://schemas.microsoft.com/office/powerpoint/2010/main" val="116239963"/>
              </p:ext>
            </p:extLst>
          </p:nvPr>
        </p:nvGraphicFramePr>
        <p:xfrm>
          <a:off x="457201" y="2878110"/>
          <a:ext cx="8114400" cy="2325057"/>
        </p:xfrm>
        <a:graphic>
          <a:graphicData uri="http://schemas.openxmlformats.org/drawingml/2006/table">
            <a:tbl>
              <a:tblPr firstRow="1" bandRow="1">
                <a:tableStyleId>{073A0DAA-6AF3-43AB-8588-CEC1D06C72B9}</a:tableStyleId>
              </a:tblPr>
              <a:tblGrid>
                <a:gridCol w="914400"/>
                <a:gridCol w="450000"/>
                <a:gridCol w="450000"/>
                <a:gridCol w="450000"/>
                <a:gridCol w="450000"/>
                <a:gridCol w="450000"/>
                <a:gridCol w="450000"/>
                <a:gridCol w="450000"/>
                <a:gridCol w="450000"/>
                <a:gridCol w="450000"/>
                <a:gridCol w="450000"/>
                <a:gridCol w="450000"/>
                <a:gridCol w="450000"/>
                <a:gridCol w="450000"/>
                <a:gridCol w="450000"/>
                <a:gridCol w="450000"/>
                <a:gridCol w="450000"/>
              </a:tblGrid>
              <a:tr h="459901">
                <a:tc>
                  <a:txBody>
                    <a:bodyPr/>
                    <a:lstStyle/>
                    <a:p>
                      <a:r>
                        <a:rPr lang="nl-BE" b="1" dirty="0" smtClean="0">
                          <a:solidFill>
                            <a:schemeClr val="tx1"/>
                          </a:solidFill>
                        </a:rPr>
                        <a:t>L1</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r>
                        <a:rPr lang="nl-BE" b="1" smtClean="0">
                          <a:solidFill>
                            <a:schemeClr val="tx1"/>
                          </a:solidFill>
                        </a:rPr>
                        <a:t>1          D           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smtClean="0">
                          <a:solidFill>
                            <a:schemeClr val="tx1"/>
                          </a:solidFill>
                        </a:rPr>
                        <a:t>L2</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r>
                        <a:rPr lang="nl-BE" b="1" dirty="0" smtClean="0">
                          <a:solidFill>
                            <a:schemeClr val="tx1"/>
                          </a:solidFill>
                        </a:rPr>
                        <a:t>1  C  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r>
                        <a:rPr lang="nl-BE" b="1" dirty="0" smtClean="0">
                          <a:solidFill>
                            <a:schemeClr val="tx1"/>
                          </a:solidFill>
                        </a:rPr>
                        <a:t>5  C  15</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dirty="0" smtClean="0">
                          <a:solidFill>
                            <a:schemeClr val="tx1"/>
                          </a:solidFill>
                        </a:rPr>
                        <a:t>MM</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BE" b="1" dirty="0" smtClean="0">
                          <a:solidFill>
                            <a:schemeClr val="tx1"/>
                          </a:solidFill>
                        </a:rPr>
                        <a:t>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jdelijke aanduiding voor inhoud 3"/>
          <p:cNvSpPr txBox="1">
            <a:spLocks/>
          </p:cNvSpPr>
          <p:nvPr/>
        </p:nvSpPr>
        <p:spPr>
          <a:xfrm>
            <a:off x="457200" y="1600200"/>
            <a:ext cx="82296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BE" dirty="0" smtClean="0"/>
              <a:t>Write-back: 			</a:t>
            </a:r>
            <a:r>
              <a:rPr lang="nl-BE" dirty="0" err="1" smtClean="0"/>
              <a:t>write</a:t>
            </a:r>
            <a:r>
              <a:rPr lang="nl-BE" dirty="0" smtClean="0"/>
              <a:t> </a:t>
            </a:r>
            <a:r>
              <a:rPr lang="nl-BE" dirty="0"/>
              <a:t>1</a:t>
            </a:r>
            <a:r>
              <a:rPr lang="nl-BE" dirty="0" smtClean="0"/>
              <a:t> 16</a:t>
            </a:r>
            <a:endParaRPr lang="en-GB" dirty="0"/>
          </a:p>
        </p:txBody>
      </p:sp>
    </p:spTree>
    <p:extLst>
      <p:ext uri="{BB962C8B-B14F-4D97-AF65-F5344CB8AC3E}">
        <p14:creationId xmlns:p14="http://schemas.microsoft.com/office/powerpoint/2010/main" val="14574211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dirty="0" smtClean="0"/>
              <a:t>Write </a:t>
            </a:r>
            <a:r>
              <a:rPr lang="nl-BE" dirty="0" err="1" smtClean="0"/>
              <a:t>strategy</a:t>
            </a:r>
            <a:endParaRPr lang="nl-BE" dirty="0"/>
          </a:p>
        </p:txBody>
      </p:sp>
      <p:graphicFrame>
        <p:nvGraphicFramePr>
          <p:cNvPr id="3" name="Tijdelijke aanduiding voor inhoud 2"/>
          <p:cNvGraphicFramePr>
            <a:graphicFrameLocks noGrp="1"/>
          </p:cNvGraphicFramePr>
          <p:nvPr>
            <p:ph idx="1"/>
            <p:extLst>
              <p:ext uri="{D42A27DB-BD31-4B8C-83A1-F6EECF244321}">
                <p14:modId xmlns:p14="http://schemas.microsoft.com/office/powerpoint/2010/main" val="2857759075"/>
              </p:ext>
            </p:extLst>
          </p:nvPr>
        </p:nvGraphicFramePr>
        <p:xfrm>
          <a:off x="457201" y="2878110"/>
          <a:ext cx="8114400" cy="2325057"/>
        </p:xfrm>
        <a:graphic>
          <a:graphicData uri="http://schemas.openxmlformats.org/drawingml/2006/table">
            <a:tbl>
              <a:tblPr firstRow="1" bandRow="1">
                <a:tableStyleId>{073A0DAA-6AF3-43AB-8588-CEC1D06C72B9}</a:tableStyleId>
              </a:tblPr>
              <a:tblGrid>
                <a:gridCol w="914400"/>
                <a:gridCol w="450000"/>
                <a:gridCol w="450000"/>
                <a:gridCol w="450000"/>
                <a:gridCol w="450000"/>
                <a:gridCol w="450000"/>
                <a:gridCol w="450000"/>
                <a:gridCol w="450000"/>
                <a:gridCol w="450000"/>
                <a:gridCol w="450000"/>
                <a:gridCol w="450000"/>
                <a:gridCol w="450000"/>
                <a:gridCol w="450000"/>
                <a:gridCol w="450000"/>
                <a:gridCol w="450000"/>
                <a:gridCol w="450000"/>
                <a:gridCol w="450000"/>
              </a:tblGrid>
              <a:tr h="459901">
                <a:tc>
                  <a:txBody>
                    <a:bodyPr/>
                    <a:lstStyle/>
                    <a:p>
                      <a:r>
                        <a:rPr lang="nl-BE" b="1" dirty="0" smtClean="0">
                          <a:solidFill>
                            <a:schemeClr val="tx1"/>
                          </a:solidFill>
                        </a:rPr>
                        <a:t>L1</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r>
                        <a:rPr lang="nl-BE" b="1" smtClean="0">
                          <a:solidFill>
                            <a:schemeClr val="tx1"/>
                          </a:solidFill>
                        </a:rPr>
                        <a:t>1          D           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smtClean="0">
                          <a:solidFill>
                            <a:schemeClr val="tx1"/>
                          </a:solidFill>
                        </a:rPr>
                        <a:t>L2</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r>
                        <a:rPr lang="nl-BE" b="1" dirty="0" smtClean="0">
                          <a:solidFill>
                            <a:schemeClr val="tx1"/>
                          </a:solidFill>
                        </a:rPr>
                        <a:t>1  C  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r>
                        <a:rPr lang="nl-BE" b="1" dirty="0" smtClean="0">
                          <a:solidFill>
                            <a:schemeClr val="tx1"/>
                          </a:solidFill>
                        </a:rPr>
                        <a:t>5  C  18</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dirty="0" smtClean="0">
                          <a:solidFill>
                            <a:schemeClr val="tx1"/>
                          </a:solidFill>
                        </a:rPr>
                        <a:t>MM</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BE" b="1" dirty="0" smtClean="0">
                          <a:solidFill>
                            <a:schemeClr val="tx1"/>
                          </a:solidFill>
                        </a:rPr>
                        <a:t>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jdelijke aanduiding voor inhoud 3"/>
          <p:cNvSpPr txBox="1">
            <a:spLocks/>
          </p:cNvSpPr>
          <p:nvPr/>
        </p:nvSpPr>
        <p:spPr>
          <a:xfrm>
            <a:off x="457200" y="1600200"/>
            <a:ext cx="82296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BE" dirty="0" smtClean="0"/>
              <a:t>Write-back: 			Read 5</a:t>
            </a:r>
            <a:endParaRPr lang="en-GB" dirty="0"/>
          </a:p>
        </p:txBody>
      </p:sp>
    </p:spTree>
    <p:extLst>
      <p:ext uri="{BB962C8B-B14F-4D97-AF65-F5344CB8AC3E}">
        <p14:creationId xmlns:p14="http://schemas.microsoft.com/office/powerpoint/2010/main" val="466829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1543311"/>
            <a:ext cx="7772400" cy="1362075"/>
          </a:xfrm>
        </p:spPr>
        <p:txBody>
          <a:bodyPr/>
          <a:lstStyle/>
          <a:p>
            <a:r>
              <a:rPr lang="en-US" dirty="0" smtClean="0"/>
              <a:t>Cache </a:t>
            </a:r>
            <a:r>
              <a:rPr lang="en-US" dirty="0" err="1" smtClean="0"/>
              <a:t>simulatie</a:t>
            </a:r>
            <a:endParaRPr lang="en-US" dirty="0"/>
          </a:p>
        </p:txBody>
      </p:sp>
      <p:sp>
        <p:nvSpPr>
          <p:cNvPr id="3" name="Text Placeholder 2"/>
          <p:cNvSpPr>
            <a:spLocks noGrp="1"/>
          </p:cNvSpPr>
          <p:nvPr>
            <p:ph type="body" idx="1"/>
          </p:nvPr>
        </p:nvSpPr>
        <p:spPr>
          <a:xfrm>
            <a:off x="722313" y="3302498"/>
            <a:ext cx="7772400" cy="1500187"/>
          </a:xfrm>
        </p:spPr>
        <p:txBody>
          <a:bodyPr/>
          <a:lstStyle/>
          <a:p>
            <a:r>
              <a:rPr lang="nl-BE" dirty="0" smtClean="0"/>
              <a:t>Door: Lenaerts Sander</a:t>
            </a:r>
          </a:p>
          <a:p>
            <a:r>
              <a:rPr lang="nl-BE" dirty="0" smtClean="0"/>
              <a:t>Begeleider: </a:t>
            </a:r>
            <a:r>
              <a:rPr lang="nl-BE" dirty="0" err="1" smtClean="0"/>
              <a:t>Mattias</a:t>
            </a:r>
            <a:r>
              <a:rPr lang="nl-BE" dirty="0" smtClean="0"/>
              <a:t> De </a:t>
            </a:r>
            <a:r>
              <a:rPr lang="nl-BE" dirty="0" err="1" smtClean="0"/>
              <a:t>Wael</a:t>
            </a:r>
            <a:endParaRPr lang="nl-BE" dirty="0" smtClean="0"/>
          </a:p>
          <a:p>
            <a:r>
              <a:rPr lang="nl-BE" dirty="0" smtClean="0"/>
              <a:t>Promotor: Jennifer </a:t>
            </a:r>
            <a:r>
              <a:rPr lang="nl-BE" dirty="0" err="1" smtClean="0"/>
              <a:t>Sartor</a:t>
            </a:r>
            <a:endParaRPr lang="nl-BE" dirty="0" smtClean="0"/>
          </a:p>
          <a:p>
            <a:endParaRPr lang="nl-BE" dirty="0"/>
          </a:p>
        </p:txBody>
      </p:sp>
    </p:spTree>
    <p:extLst>
      <p:ext uri="{BB962C8B-B14F-4D97-AF65-F5344CB8AC3E}">
        <p14:creationId xmlns:p14="http://schemas.microsoft.com/office/powerpoint/2010/main" val="2690773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dirty="0" smtClean="0"/>
              <a:t>Write </a:t>
            </a:r>
            <a:r>
              <a:rPr lang="nl-BE" dirty="0" err="1" smtClean="0"/>
              <a:t>strategy</a:t>
            </a:r>
            <a:endParaRPr lang="nl-BE" dirty="0"/>
          </a:p>
        </p:txBody>
      </p:sp>
      <p:graphicFrame>
        <p:nvGraphicFramePr>
          <p:cNvPr id="3" name="Tijdelijke aanduiding voor inhoud 2"/>
          <p:cNvGraphicFramePr>
            <a:graphicFrameLocks noGrp="1"/>
          </p:cNvGraphicFramePr>
          <p:nvPr>
            <p:ph idx="1"/>
            <p:extLst>
              <p:ext uri="{D42A27DB-BD31-4B8C-83A1-F6EECF244321}">
                <p14:modId xmlns:p14="http://schemas.microsoft.com/office/powerpoint/2010/main" val="1045751138"/>
              </p:ext>
            </p:extLst>
          </p:nvPr>
        </p:nvGraphicFramePr>
        <p:xfrm>
          <a:off x="457201" y="2878110"/>
          <a:ext cx="8114400" cy="2325057"/>
        </p:xfrm>
        <a:graphic>
          <a:graphicData uri="http://schemas.openxmlformats.org/drawingml/2006/table">
            <a:tbl>
              <a:tblPr firstRow="1" bandRow="1">
                <a:tableStyleId>{073A0DAA-6AF3-43AB-8588-CEC1D06C72B9}</a:tableStyleId>
              </a:tblPr>
              <a:tblGrid>
                <a:gridCol w="914400"/>
                <a:gridCol w="450000"/>
                <a:gridCol w="450000"/>
                <a:gridCol w="450000"/>
                <a:gridCol w="450000"/>
                <a:gridCol w="450000"/>
                <a:gridCol w="450000"/>
                <a:gridCol w="450000"/>
                <a:gridCol w="450000"/>
                <a:gridCol w="450000"/>
                <a:gridCol w="450000"/>
                <a:gridCol w="450000"/>
                <a:gridCol w="450000"/>
                <a:gridCol w="450000"/>
                <a:gridCol w="450000"/>
                <a:gridCol w="450000"/>
                <a:gridCol w="450000"/>
              </a:tblGrid>
              <a:tr h="459901">
                <a:tc>
                  <a:txBody>
                    <a:bodyPr/>
                    <a:lstStyle/>
                    <a:p>
                      <a:r>
                        <a:rPr lang="nl-BE" b="1" dirty="0" smtClean="0">
                          <a:solidFill>
                            <a:schemeClr val="tx1"/>
                          </a:solidFill>
                        </a:rPr>
                        <a:t>L1</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r>
                        <a:rPr lang="nl-BE" b="1" dirty="0" smtClean="0">
                          <a:solidFill>
                            <a:schemeClr val="tx1"/>
                          </a:solidFill>
                        </a:rPr>
                        <a:t>1          C           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smtClean="0">
                          <a:solidFill>
                            <a:schemeClr val="tx1"/>
                          </a:solidFill>
                        </a:rPr>
                        <a:t>L2</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r>
                        <a:rPr lang="nl-BE" b="1" dirty="0" smtClean="0">
                          <a:solidFill>
                            <a:schemeClr val="tx1"/>
                          </a:solidFill>
                        </a:rPr>
                        <a:t>1  D  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r>
                        <a:rPr lang="nl-BE" b="1" dirty="0" smtClean="0">
                          <a:solidFill>
                            <a:schemeClr val="tx1"/>
                          </a:solidFill>
                        </a:rPr>
                        <a:t>5  C  18</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dirty="0" smtClean="0">
                          <a:solidFill>
                            <a:schemeClr val="tx1"/>
                          </a:solidFill>
                        </a:rPr>
                        <a:t>MM</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BE" b="1" dirty="0" smtClean="0">
                          <a:solidFill>
                            <a:schemeClr val="tx1"/>
                          </a:solidFill>
                        </a:rPr>
                        <a:t>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jdelijke aanduiding voor inhoud 3"/>
          <p:cNvSpPr txBox="1">
            <a:spLocks/>
          </p:cNvSpPr>
          <p:nvPr/>
        </p:nvSpPr>
        <p:spPr>
          <a:xfrm>
            <a:off x="457200" y="1600200"/>
            <a:ext cx="82296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BE" dirty="0" smtClean="0"/>
              <a:t>Write-back: 			Read 5</a:t>
            </a:r>
            <a:endParaRPr lang="en-GB" dirty="0"/>
          </a:p>
        </p:txBody>
      </p:sp>
    </p:spTree>
    <p:extLst>
      <p:ext uri="{BB962C8B-B14F-4D97-AF65-F5344CB8AC3E}">
        <p14:creationId xmlns:p14="http://schemas.microsoft.com/office/powerpoint/2010/main" val="40971339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dirty="0" smtClean="0"/>
              <a:t>Write </a:t>
            </a:r>
            <a:r>
              <a:rPr lang="nl-BE" dirty="0" err="1" smtClean="0"/>
              <a:t>strategy</a:t>
            </a:r>
            <a:endParaRPr lang="nl-BE" dirty="0"/>
          </a:p>
        </p:txBody>
      </p:sp>
      <p:graphicFrame>
        <p:nvGraphicFramePr>
          <p:cNvPr id="3" name="Tijdelijke aanduiding voor inhoud 2"/>
          <p:cNvGraphicFramePr>
            <a:graphicFrameLocks noGrp="1"/>
          </p:cNvGraphicFramePr>
          <p:nvPr>
            <p:ph idx="1"/>
            <p:extLst>
              <p:ext uri="{D42A27DB-BD31-4B8C-83A1-F6EECF244321}">
                <p14:modId xmlns:p14="http://schemas.microsoft.com/office/powerpoint/2010/main" val="1827958921"/>
              </p:ext>
            </p:extLst>
          </p:nvPr>
        </p:nvGraphicFramePr>
        <p:xfrm>
          <a:off x="457201" y="2878110"/>
          <a:ext cx="8114400" cy="2325057"/>
        </p:xfrm>
        <a:graphic>
          <a:graphicData uri="http://schemas.openxmlformats.org/drawingml/2006/table">
            <a:tbl>
              <a:tblPr firstRow="1" bandRow="1">
                <a:tableStyleId>{073A0DAA-6AF3-43AB-8588-CEC1D06C72B9}</a:tableStyleId>
              </a:tblPr>
              <a:tblGrid>
                <a:gridCol w="914400"/>
                <a:gridCol w="450000"/>
                <a:gridCol w="450000"/>
                <a:gridCol w="450000"/>
                <a:gridCol w="450000"/>
                <a:gridCol w="450000"/>
                <a:gridCol w="450000"/>
                <a:gridCol w="450000"/>
                <a:gridCol w="450000"/>
                <a:gridCol w="450000"/>
                <a:gridCol w="450000"/>
                <a:gridCol w="450000"/>
                <a:gridCol w="450000"/>
                <a:gridCol w="450000"/>
                <a:gridCol w="450000"/>
                <a:gridCol w="450000"/>
                <a:gridCol w="450000"/>
              </a:tblGrid>
              <a:tr h="459901">
                <a:tc>
                  <a:txBody>
                    <a:bodyPr/>
                    <a:lstStyle/>
                    <a:p>
                      <a:r>
                        <a:rPr lang="nl-BE" b="1" dirty="0" smtClean="0">
                          <a:solidFill>
                            <a:schemeClr val="tx1"/>
                          </a:solidFill>
                        </a:rPr>
                        <a:t>L1</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r>
                        <a:rPr lang="nl-BE" b="1" dirty="0" smtClean="0">
                          <a:solidFill>
                            <a:schemeClr val="tx1"/>
                          </a:solidFill>
                        </a:rPr>
                        <a:t>5          C          18</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smtClean="0">
                          <a:solidFill>
                            <a:schemeClr val="tx1"/>
                          </a:solidFill>
                        </a:rPr>
                        <a:t>L2</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r>
                        <a:rPr lang="nl-BE" b="1" dirty="0" smtClean="0">
                          <a:solidFill>
                            <a:schemeClr val="tx1"/>
                          </a:solidFill>
                        </a:rPr>
                        <a:t>1  D  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r>
                        <a:rPr lang="nl-BE" b="1" dirty="0" smtClean="0">
                          <a:solidFill>
                            <a:schemeClr val="tx1"/>
                          </a:solidFill>
                        </a:rPr>
                        <a:t>5  C  18</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dirty="0" smtClean="0">
                          <a:solidFill>
                            <a:schemeClr val="tx1"/>
                          </a:solidFill>
                        </a:rPr>
                        <a:t>MM</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BE" b="1" dirty="0" smtClean="0">
                          <a:solidFill>
                            <a:schemeClr val="tx1"/>
                          </a:solidFill>
                        </a:rPr>
                        <a:t>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jdelijke aanduiding voor inhoud 3"/>
          <p:cNvSpPr txBox="1">
            <a:spLocks/>
          </p:cNvSpPr>
          <p:nvPr/>
        </p:nvSpPr>
        <p:spPr>
          <a:xfrm>
            <a:off x="457200" y="1600200"/>
            <a:ext cx="82296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BE" dirty="0" smtClean="0"/>
              <a:t>Write-back: 			Read 5</a:t>
            </a:r>
            <a:endParaRPr lang="en-GB" dirty="0"/>
          </a:p>
        </p:txBody>
      </p:sp>
    </p:spTree>
    <p:extLst>
      <p:ext uri="{BB962C8B-B14F-4D97-AF65-F5344CB8AC3E}">
        <p14:creationId xmlns:p14="http://schemas.microsoft.com/office/powerpoint/2010/main" val="4216900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dirty="0"/>
              <a:t>Write </a:t>
            </a:r>
            <a:r>
              <a:rPr lang="nl-BE" dirty="0" err="1"/>
              <a:t>strategy</a:t>
            </a:r>
            <a:endParaRPr lang="nl-BE" dirty="0"/>
          </a:p>
        </p:txBody>
      </p:sp>
      <p:graphicFrame>
        <p:nvGraphicFramePr>
          <p:cNvPr id="3" name="Tijdelijke aanduiding voor inhoud 2"/>
          <p:cNvGraphicFramePr>
            <a:graphicFrameLocks noGrp="1"/>
          </p:cNvGraphicFramePr>
          <p:nvPr>
            <p:ph idx="1"/>
            <p:extLst>
              <p:ext uri="{D42A27DB-BD31-4B8C-83A1-F6EECF244321}">
                <p14:modId xmlns:p14="http://schemas.microsoft.com/office/powerpoint/2010/main" val="1437546209"/>
              </p:ext>
            </p:extLst>
          </p:nvPr>
        </p:nvGraphicFramePr>
        <p:xfrm>
          <a:off x="457201" y="2878110"/>
          <a:ext cx="8114400" cy="2773168"/>
        </p:xfrm>
        <a:graphic>
          <a:graphicData uri="http://schemas.openxmlformats.org/drawingml/2006/table">
            <a:tbl>
              <a:tblPr firstRow="1" bandRow="1">
                <a:tableStyleId>{073A0DAA-6AF3-43AB-8588-CEC1D06C72B9}</a:tableStyleId>
              </a:tblPr>
              <a:tblGrid>
                <a:gridCol w="914400"/>
                <a:gridCol w="450000"/>
                <a:gridCol w="450000"/>
                <a:gridCol w="450000"/>
                <a:gridCol w="450000"/>
                <a:gridCol w="450000"/>
                <a:gridCol w="450000"/>
                <a:gridCol w="450000"/>
                <a:gridCol w="450000"/>
                <a:gridCol w="450000"/>
                <a:gridCol w="450000"/>
                <a:gridCol w="450000"/>
                <a:gridCol w="450000"/>
                <a:gridCol w="450000"/>
                <a:gridCol w="450000"/>
                <a:gridCol w="450000"/>
                <a:gridCol w="450000"/>
              </a:tblGrid>
              <a:tr h="459901">
                <a:tc>
                  <a:txBody>
                    <a:bodyPr/>
                    <a:lstStyle/>
                    <a:p>
                      <a:r>
                        <a:rPr lang="nl-BE" b="1" dirty="0" smtClean="0">
                          <a:solidFill>
                            <a:schemeClr val="tx1"/>
                          </a:solidFill>
                        </a:rPr>
                        <a:t>L1</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pPr marL="342900" indent="-342900">
                        <a:buAutoNum type="arabicPlain"/>
                      </a:pPr>
                      <a:r>
                        <a:rPr lang="nl-BE" b="1" dirty="0" smtClean="0">
                          <a:solidFill>
                            <a:schemeClr val="tx1"/>
                          </a:solidFill>
                        </a:rPr>
                        <a:t>                   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smtClean="0">
                          <a:solidFill>
                            <a:schemeClr val="tx1"/>
                          </a:solidFill>
                        </a:rPr>
                        <a:t>L2</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marL="342900" indent="-342900">
                        <a:buAutoNum type="arabicPlain"/>
                      </a:pPr>
                      <a:r>
                        <a:rPr lang="nl-BE" b="1" baseline="0" dirty="0" smtClean="0">
                          <a:solidFill>
                            <a:schemeClr val="tx1"/>
                          </a:solidFill>
                        </a:rPr>
                        <a:t>  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dirty="0" smtClean="0">
                          <a:solidFill>
                            <a:schemeClr val="tx1"/>
                          </a:solidFill>
                        </a:rPr>
                        <a:t>L3</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BE" b="1" dirty="0" smtClean="0">
                          <a:solidFill>
                            <a:schemeClr val="tx1"/>
                          </a:solidFill>
                        </a:rPr>
                        <a:t>1 C 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jdelijke aanduiding voor inhoud 3"/>
          <p:cNvSpPr txBox="1">
            <a:spLocks/>
          </p:cNvSpPr>
          <p:nvPr/>
        </p:nvSpPr>
        <p:spPr>
          <a:xfrm>
            <a:off x="442210" y="1600200"/>
            <a:ext cx="82296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BE" dirty="0" smtClean="0"/>
              <a:t>Combo: 				</a:t>
            </a:r>
            <a:r>
              <a:rPr lang="nl-BE" dirty="0" err="1" smtClean="0"/>
              <a:t>write</a:t>
            </a:r>
            <a:r>
              <a:rPr lang="nl-BE" dirty="0" smtClean="0"/>
              <a:t> 1 16</a:t>
            </a:r>
            <a:endParaRPr lang="en-GB" dirty="0"/>
          </a:p>
        </p:txBody>
      </p:sp>
    </p:spTree>
    <p:extLst>
      <p:ext uri="{BB962C8B-B14F-4D97-AF65-F5344CB8AC3E}">
        <p14:creationId xmlns:p14="http://schemas.microsoft.com/office/powerpoint/2010/main" val="1652064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dirty="0"/>
              <a:t>Write </a:t>
            </a:r>
            <a:r>
              <a:rPr lang="nl-BE" dirty="0" err="1"/>
              <a:t>strategy</a:t>
            </a:r>
            <a:endParaRPr lang="nl-BE" dirty="0"/>
          </a:p>
        </p:txBody>
      </p:sp>
      <p:graphicFrame>
        <p:nvGraphicFramePr>
          <p:cNvPr id="3" name="Tijdelijke aanduiding voor inhoud 2"/>
          <p:cNvGraphicFramePr>
            <a:graphicFrameLocks noGrp="1"/>
          </p:cNvGraphicFramePr>
          <p:nvPr>
            <p:ph idx="1"/>
            <p:extLst>
              <p:ext uri="{D42A27DB-BD31-4B8C-83A1-F6EECF244321}">
                <p14:modId xmlns:p14="http://schemas.microsoft.com/office/powerpoint/2010/main" val="1142785991"/>
              </p:ext>
            </p:extLst>
          </p:nvPr>
        </p:nvGraphicFramePr>
        <p:xfrm>
          <a:off x="457201" y="2878110"/>
          <a:ext cx="8114400" cy="2773168"/>
        </p:xfrm>
        <a:graphic>
          <a:graphicData uri="http://schemas.openxmlformats.org/drawingml/2006/table">
            <a:tbl>
              <a:tblPr firstRow="1" bandRow="1">
                <a:tableStyleId>{073A0DAA-6AF3-43AB-8588-CEC1D06C72B9}</a:tableStyleId>
              </a:tblPr>
              <a:tblGrid>
                <a:gridCol w="914400"/>
                <a:gridCol w="450000"/>
                <a:gridCol w="450000"/>
                <a:gridCol w="450000"/>
                <a:gridCol w="450000"/>
                <a:gridCol w="450000"/>
                <a:gridCol w="450000"/>
                <a:gridCol w="450000"/>
                <a:gridCol w="450000"/>
                <a:gridCol w="450000"/>
                <a:gridCol w="450000"/>
                <a:gridCol w="450000"/>
                <a:gridCol w="450000"/>
                <a:gridCol w="450000"/>
                <a:gridCol w="450000"/>
                <a:gridCol w="450000"/>
                <a:gridCol w="450000"/>
              </a:tblGrid>
              <a:tr h="459901">
                <a:tc>
                  <a:txBody>
                    <a:bodyPr/>
                    <a:lstStyle/>
                    <a:p>
                      <a:r>
                        <a:rPr lang="nl-BE" b="1" dirty="0" smtClean="0">
                          <a:solidFill>
                            <a:schemeClr val="tx1"/>
                          </a:solidFill>
                        </a:rPr>
                        <a:t>L1</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pPr marL="342900" indent="-342900">
                        <a:buAutoNum type="arabicPlain"/>
                      </a:pPr>
                      <a:r>
                        <a:rPr lang="nl-BE" b="1" dirty="0" smtClean="0">
                          <a:solidFill>
                            <a:schemeClr val="tx1"/>
                          </a:solidFill>
                        </a:rPr>
                        <a:t>                   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smtClean="0">
                          <a:solidFill>
                            <a:schemeClr val="tx1"/>
                          </a:solidFill>
                        </a:rPr>
                        <a:t>L2</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marL="342900" indent="-342900">
                        <a:buAutoNum type="arabicPlain"/>
                      </a:pPr>
                      <a:r>
                        <a:rPr lang="nl-BE" b="1" baseline="0" dirty="0" smtClean="0">
                          <a:solidFill>
                            <a:schemeClr val="tx1"/>
                          </a:solidFill>
                        </a:rPr>
                        <a:t>  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dirty="0" smtClean="0">
                          <a:solidFill>
                            <a:schemeClr val="tx1"/>
                          </a:solidFill>
                        </a:rPr>
                        <a:t>L3</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BE" b="1" dirty="0" smtClean="0">
                          <a:solidFill>
                            <a:schemeClr val="tx1"/>
                          </a:solidFill>
                        </a:rPr>
                        <a:t>1 D 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jdelijke aanduiding voor inhoud 3"/>
          <p:cNvSpPr txBox="1">
            <a:spLocks/>
          </p:cNvSpPr>
          <p:nvPr/>
        </p:nvSpPr>
        <p:spPr>
          <a:xfrm>
            <a:off x="442210" y="1600200"/>
            <a:ext cx="82296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BE" dirty="0" smtClean="0"/>
              <a:t>Combo: 				</a:t>
            </a:r>
            <a:r>
              <a:rPr lang="nl-BE" dirty="0" err="1" smtClean="0"/>
              <a:t>write</a:t>
            </a:r>
            <a:r>
              <a:rPr lang="nl-BE" dirty="0" smtClean="0"/>
              <a:t> 1 16</a:t>
            </a:r>
            <a:endParaRPr lang="en-GB" dirty="0"/>
          </a:p>
        </p:txBody>
      </p:sp>
    </p:spTree>
    <p:extLst>
      <p:ext uri="{BB962C8B-B14F-4D97-AF65-F5344CB8AC3E}">
        <p14:creationId xmlns:p14="http://schemas.microsoft.com/office/powerpoint/2010/main" val="17744368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dirty="0"/>
              <a:t>Write </a:t>
            </a:r>
            <a:r>
              <a:rPr lang="nl-BE" dirty="0" err="1"/>
              <a:t>strategy</a:t>
            </a:r>
            <a:endParaRPr lang="nl-BE" dirty="0"/>
          </a:p>
        </p:txBody>
      </p:sp>
      <p:graphicFrame>
        <p:nvGraphicFramePr>
          <p:cNvPr id="3" name="Tijdelijke aanduiding voor inhoud 2"/>
          <p:cNvGraphicFramePr>
            <a:graphicFrameLocks noGrp="1"/>
          </p:cNvGraphicFramePr>
          <p:nvPr>
            <p:ph idx="1"/>
            <p:extLst>
              <p:ext uri="{D42A27DB-BD31-4B8C-83A1-F6EECF244321}">
                <p14:modId xmlns:p14="http://schemas.microsoft.com/office/powerpoint/2010/main" val="253650908"/>
              </p:ext>
            </p:extLst>
          </p:nvPr>
        </p:nvGraphicFramePr>
        <p:xfrm>
          <a:off x="457201" y="2878110"/>
          <a:ext cx="8114400" cy="2773168"/>
        </p:xfrm>
        <a:graphic>
          <a:graphicData uri="http://schemas.openxmlformats.org/drawingml/2006/table">
            <a:tbl>
              <a:tblPr firstRow="1" bandRow="1">
                <a:tableStyleId>{073A0DAA-6AF3-43AB-8588-CEC1D06C72B9}</a:tableStyleId>
              </a:tblPr>
              <a:tblGrid>
                <a:gridCol w="914400"/>
                <a:gridCol w="450000"/>
                <a:gridCol w="450000"/>
                <a:gridCol w="450000"/>
                <a:gridCol w="450000"/>
                <a:gridCol w="450000"/>
                <a:gridCol w="450000"/>
                <a:gridCol w="450000"/>
                <a:gridCol w="450000"/>
                <a:gridCol w="450000"/>
                <a:gridCol w="450000"/>
                <a:gridCol w="450000"/>
                <a:gridCol w="450000"/>
                <a:gridCol w="450000"/>
                <a:gridCol w="450000"/>
                <a:gridCol w="450000"/>
                <a:gridCol w="450000"/>
              </a:tblGrid>
              <a:tr h="459901">
                <a:tc>
                  <a:txBody>
                    <a:bodyPr/>
                    <a:lstStyle/>
                    <a:p>
                      <a:r>
                        <a:rPr lang="nl-BE" b="1" dirty="0" smtClean="0">
                          <a:solidFill>
                            <a:schemeClr val="tx1"/>
                          </a:solidFill>
                        </a:rPr>
                        <a:t>L1</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r>
                        <a:rPr lang="nl-BE" b="1" dirty="0" smtClean="0">
                          <a:solidFill>
                            <a:schemeClr val="tx1"/>
                          </a:solidFill>
                        </a:rPr>
                        <a:t>1             C        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smtClean="0">
                          <a:solidFill>
                            <a:schemeClr val="tx1"/>
                          </a:solidFill>
                        </a:rPr>
                        <a:t>L2</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marL="342900" indent="-342900">
                        <a:buAutoNum type="arabicPlain"/>
                      </a:pPr>
                      <a:r>
                        <a:rPr lang="nl-BE" b="1" dirty="0" smtClean="0">
                          <a:solidFill>
                            <a:schemeClr val="tx1"/>
                          </a:solidFill>
                        </a:rPr>
                        <a:t>  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marL="342900" indent="-342900">
                        <a:buAutoNum type="arabicPlain" startAt="5"/>
                      </a:pPr>
                      <a:r>
                        <a:rPr lang="nl-BE" b="1" dirty="0" smtClean="0">
                          <a:solidFill>
                            <a:schemeClr val="tx1"/>
                          </a:solidFill>
                        </a:rPr>
                        <a:t>  18</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dirty="0" smtClean="0">
                          <a:solidFill>
                            <a:schemeClr val="tx1"/>
                          </a:solidFill>
                        </a:rPr>
                        <a:t>L3</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BE" b="1" dirty="0" smtClean="0">
                          <a:solidFill>
                            <a:schemeClr val="tx1"/>
                          </a:solidFill>
                        </a:rPr>
                        <a:t>1</a:t>
                      </a:r>
                    </a:p>
                    <a:p>
                      <a:r>
                        <a:rPr lang="nl-BE" b="1" dirty="0" smtClean="0">
                          <a:solidFill>
                            <a:schemeClr val="tx1"/>
                          </a:solidFill>
                        </a:rPr>
                        <a:t>C 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jdelijke aanduiding voor inhoud 3"/>
          <p:cNvSpPr txBox="1">
            <a:spLocks/>
          </p:cNvSpPr>
          <p:nvPr/>
        </p:nvSpPr>
        <p:spPr>
          <a:xfrm>
            <a:off x="442210" y="1600200"/>
            <a:ext cx="82296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BE" dirty="0" smtClean="0"/>
              <a:t>Combo: 				</a:t>
            </a:r>
            <a:r>
              <a:rPr lang="nl-BE" dirty="0" err="1" smtClean="0"/>
              <a:t>write</a:t>
            </a:r>
            <a:r>
              <a:rPr lang="nl-BE" dirty="0" smtClean="0"/>
              <a:t> 1 16</a:t>
            </a:r>
            <a:endParaRPr lang="en-GB" dirty="0"/>
          </a:p>
        </p:txBody>
      </p:sp>
    </p:spTree>
    <p:extLst>
      <p:ext uri="{BB962C8B-B14F-4D97-AF65-F5344CB8AC3E}">
        <p14:creationId xmlns:p14="http://schemas.microsoft.com/office/powerpoint/2010/main" val="12564550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dirty="0"/>
              <a:t>Write </a:t>
            </a:r>
            <a:r>
              <a:rPr lang="nl-BE" dirty="0" err="1"/>
              <a:t>strategy</a:t>
            </a:r>
            <a:endParaRPr lang="nl-BE" dirty="0"/>
          </a:p>
        </p:txBody>
      </p:sp>
      <p:graphicFrame>
        <p:nvGraphicFramePr>
          <p:cNvPr id="3" name="Tijdelijke aanduiding voor inhoud 2"/>
          <p:cNvGraphicFramePr>
            <a:graphicFrameLocks noGrp="1"/>
          </p:cNvGraphicFramePr>
          <p:nvPr>
            <p:ph idx="1"/>
            <p:extLst>
              <p:ext uri="{D42A27DB-BD31-4B8C-83A1-F6EECF244321}">
                <p14:modId xmlns:p14="http://schemas.microsoft.com/office/powerpoint/2010/main" val="3179920858"/>
              </p:ext>
            </p:extLst>
          </p:nvPr>
        </p:nvGraphicFramePr>
        <p:xfrm>
          <a:off x="457201" y="2878110"/>
          <a:ext cx="8114400" cy="2773168"/>
        </p:xfrm>
        <a:graphic>
          <a:graphicData uri="http://schemas.openxmlformats.org/drawingml/2006/table">
            <a:tbl>
              <a:tblPr firstRow="1" bandRow="1">
                <a:tableStyleId>{073A0DAA-6AF3-43AB-8588-CEC1D06C72B9}</a:tableStyleId>
              </a:tblPr>
              <a:tblGrid>
                <a:gridCol w="914400"/>
                <a:gridCol w="450000"/>
                <a:gridCol w="450000"/>
                <a:gridCol w="450000"/>
                <a:gridCol w="450000"/>
                <a:gridCol w="450000"/>
                <a:gridCol w="450000"/>
                <a:gridCol w="450000"/>
                <a:gridCol w="450000"/>
                <a:gridCol w="450000"/>
                <a:gridCol w="450000"/>
                <a:gridCol w="450000"/>
                <a:gridCol w="450000"/>
                <a:gridCol w="450000"/>
                <a:gridCol w="450000"/>
                <a:gridCol w="450000"/>
                <a:gridCol w="450000"/>
              </a:tblGrid>
              <a:tr h="459901">
                <a:tc>
                  <a:txBody>
                    <a:bodyPr/>
                    <a:lstStyle/>
                    <a:p>
                      <a:r>
                        <a:rPr lang="nl-BE" b="1" dirty="0" smtClean="0">
                          <a:solidFill>
                            <a:schemeClr val="tx1"/>
                          </a:solidFill>
                        </a:rPr>
                        <a:t>L1</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r>
                        <a:rPr lang="nl-BE" b="1" dirty="0" smtClean="0">
                          <a:solidFill>
                            <a:schemeClr val="tx1"/>
                          </a:solidFill>
                        </a:rPr>
                        <a:t>1           D          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smtClean="0">
                          <a:solidFill>
                            <a:schemeClr val="tx1"/>
                          </a:solidFill>
                        </a:rPr>
                        <a:t>L2</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marL="342900" indent="-342900">
                        <a:buAutoNum type="arabicPlain"/>
                      </a:pPr>
                      <a:r>
                        <a:rPr lang="nl-BE" b="1" dirty="0" smtClean="0">
                          <a:solidFill>
                            <a:schemeClr val="tx1"/>
                          </a:solidFill>
                        </a:rPr>
                        <a:t>  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marL="342900" indent="-342900">
                        <a:buAutoNum type="arabicPlain" startAt="5"/>
                      </a:pPr>
                      <a:r>
                        <a:rPr lang="nl-BE" b="1" dirty="0" smtClean="0">
                          <a:solidFill>
                            <a:schemeClr val="tx1"/>
                          </a:solidFill>
                        </a:rPr>
                        <a:t>  18</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dirty="0" smtClean="0">
                          <a:solidFill>
                            <a:schemeClr val="tx1"/>
                          </a:solidFill>
                        </a:rPr>
                        <a:t>L3</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BE" b="1" dirty="0" smtClean="0">
                          <a:solidFill>
                            <a:schemeClr val="tx1"/>
                          </a:solidFill>
                        </a:rPr>
                        <a:t>1</a:t>
                      </a:r>
                    </a:p>
                    <a:p>
                      <a:r>
                        <a:rPr lang="nl-BE" b="1" dirty="0" smtClean="0">
                          <a:solidFill>
                            <a:schemeClr val="tx1"/>
                          </a:solidFill>
                        </a:rPr>
                        <a:t>C 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jdelijke aanduiding voor inhoud 3"/>
          <p:cNvSpPr txBox="1">
            <a:spLocks/>
          </p:cNvSpPr>
          <p:nvPr/>
        </p:nvSpPr>
        <p:spPr>
          <a:xfrm>
            <a:off x="442210" y="1600200"/>
            <a:ext cx="82296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smtClean="0"/>
              <a:t>Combo: 				</a:t>
            </a:r>
            <a:r>
              <a:rPr lang="nl-BE" dirty="0"/>
              <a:t>Read </a:t>
            </a:r>
            <a:r>
              <a:rPr lang="nl-BE" dirty="0" smtClean="0"/>
              <a:t>5</a:t>
            </a:r>
            <a:endParaRPr lang="en-GB" dirty="0"/>
          </a:p>
        </p:txBody>
      </p:sp>
    </p:spTree>
    <p:extLst>
      <p:ext uri="{BB962C8B-B14F-4D97-AF65-F5344CB8AC3E}">
        <p14:creationId xmlns:p14="http://schemas.microsoft.com/office/powerpoint/2010/main" val="1817103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dirty="0"/>
              <a:t>Write </a:t>
            </a:r>
            <a:r>
              <a:rPr lang="nl-BE" dirty="0" err="1"/>
              <a:t>strategy</a:t>
            </a:r>
            <a:endParaRPr lang="nl-BE" dirty="0"/>
          </a:p>
        </p:txBody>
      </p:sp>
      <p:graphicFrame>
        <p:nvGraphicFramePr>
          <p:cNvPr id="3" name="Tijdelijke aanduiding voor inhoud 2"/>
          <p:cNvGraphicFramePr>
            <a:graphicFrameLocks noGrp="1"/>
          </p:cNvGraphicFramePr>
          <p:nvPr>
            <p:ph idx="1"/>
            <p:extLst>
              <p:ext uri="{D42A27DB-BD31-4B8C-83A1-F6EECF244321}">
                <p14:modId xmlns:p14="http://schemas.microsoft.com/office/powerpoint/2010/main" val="435788713"/>
              </p:ext>
            </p:extLst>
          </p:nvPr>
        </p:nvGraphicFramePr>
        <p:xfrm>
          <a:off x="457201" y="2878110"/>
          <a:ext cx="8114400" cy="2773168"/>
        </p:xfrm>
        <a:graphic>
          <a:graphicData uri="http://schemas.openxmlformats.org/drawingml/2006/table">
            <a:tbl>
              <a:tblPr firstRow="1" bandRow="1">
                <a:tableStyleId>{073A0DAA-6AF3-43AB-8588-CEC1D06C72B9}</a:tableStyleId>
              </a:tblPr>
              <a:tblGrid>
                <a:gridCol w="914400"/>
                <a:gridCol w="450000"/>
                <a:gridCol w="450000"/>
                <a:gridCol w="450000"/>
                <a:gridCol w="450000"/>
                <a:gridCol w="450000"/>
                <a:gridCol w="450000"/>
                <a:gridCol w="450000"/>
                <a:gridCol w="450000"/>
                <a:gridCol w="450000"/>
                <a:gridCol w="450000"/>
                <a:gridCol w="450000"/>
                <a:gridCol w="450000"/>
                <a:gridCol w="450000"/>
                <a:gridCol w="450000"/>
                <a:gridCol w="450000"/>
                <a:gridCol w="450000"/>
              </a:tblGrid>
              <a:tr h="459901">
                <a:tc>
                  <a:txBody>
                    <a:bodyPr/>
                    <a:lstStyle/>
                    <a:p>
                      <a:r>
                        <a:rPr lang="nl-BE" b="1" dirty="0" smtClean="0">
                          <a:solidFill>
                            <a:schemeClr val="tx1"/>
                          </a:solidFill>
                        </a:rPr>
                        <a:t>L1</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r>
                        <a:rPr lang="nl-BE" b="1" dirty="0" smtClean="0">
                          <a:solidFill>
                            <a:schemeClr val="tx1"/>
                          </a:solidFill>
                        </a:rPr>
                        <a:t>5           C          18</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smtClean="0">
                          <a:solidFill>
                            <a:schemeClr val="tx1"/>
                          </a:solidFill>
                        </a:rPr>
                        <a:t>L2</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marL="342900" indent="-342900">
                        <a:buAutoNum type="arabicPlain"/>
                      </a:pPr>
                      <a:r>
                        <a:rPr lang="nl-BE" b="1" dirty="0" smtClean="0">
                          <a:solidFill>
                            <a:schemeClr val="tx1"/>
                          </a:solidFill>
                        </a:rPr>
                        <a:t>  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marL="342900" indent="-342900">
                        <a:buAutoNum type="arabicPlain" startAt="5"/>
                      </a:pPr>
                      <a:r>
                        <a:rPr lang="nl-BE" b="1" dirty="0" smtClean="0">
                          <a:solidFill>
                            <a:schemeClr val="tx1"/>
                          </a:solidFill>
                        </a:rPr>
                        <a:t>  18</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dirty="0" smtClean="0">
                          <a:solidFill>
                            <a:schemeClr val="tx1"/>
                          </a:solidFill>
                        </a:rPr>
                        <a:t>L3</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BE" b="1" dirty="0" smtClean="0">
                          <a:solidFill>
                            <a:schemeClr val="tx1"/>
                          </a:solidFill>
                        </a:rPr>
                        <a:t>1</a:t>
                      </a:r>
                    </a:p>
                    <a:p>
                      <a:r>
                        <a:rPr lang="nl-BE" b="1" dirty="0" smtClean="0">
                          <a:solidFill>
                            <a:schemeClr val="tx1"/>
                          </a:solidFill>
                        </a:rPr>
                        <a:t>D 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jdelijke aanduiding voor inhoud 3"/>
          <p:cNvSpPr txBox="1">
            <a:spLocks/>
          </p:cNvSpPr>
          <p:nvPr/>
        </p:nvSpPr>
        <p:spPr>
          <a:xfrm>
            <a:off x="442210" y="1600200"/>
            <a:ext cx="82296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smtClean="0"/>
              <a:t>Combo: 				</a:t>
            </a:r>
            <a:r>
              <a:rPr lang="nl-BE" dirty="0"/>
              <a:t>Read </a:t>
            </a:r>
            <a:r>
              <a:rPr lang="nl-BE" dirty="0" smtClean="0"/>
              <a:t>5</a:t>
            </a:r>
            <a:endParaRPr lang="en-GB" dirty="0"/>
          </a:p>
        </p:txBody>
      </p:sp>
    </p:spTree>
    <p:extLst>
      <p:ext uri="{BB962C8B-B14F-4D97-AF65-F5344CB8AC3E}">
        <p14:creationId xmlns:p14="http://schemas.microsoft.com/office/powerpoint/2010/main" val="12209917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strategy</a:t>
            </a:r>
            <a:endParaRPr lang="nl-BE" dirty="0"/>
          </a:p>
        </p:txBody>
      </p:sp>
      <p:graphicFrame>
        <p:nvGraphicFramePr>
          <p:cNvPr id="3" name="Tijdelijke aanduiding voor inhoud 2"/>
          <p:cNvGraphicFramePr>
            <a:graphicFrameLocks noGrp="1"/>
          </p:cNvGraphicFramePr>
          <p:nvPr>
            <p:ph idx="1"/>
            <p:extLst/>
          </p:nvPr>
        </p:nvGraphicFramePr>
        <p:xfrm>
          <a:off x="457201" y="2878110"/>
          <a:ext cx="8114400" cy="2325057"/>
        </p:xfrm>
        <a:graphic>
          <a:graphicData uri="http://schemas.openxmlformats.org/drawingml/2006/table">
            <a:tbl>
              <a:tblPr firstRow="1" bandRow="1">
                <a:tableStyleId>{073A0DAA-6AF3-43AB-8588-CEC1D06C72B9}</a:tableStyleId>
              </a:tblPr>
              <a:tblGrid>
                <a:gridCol w="914400"/>
                <a:gridCol w="450000"/>
                <a:gridCol w="450000"/>
                <a:gridCol w="450000"/>
                <a:gridCol w="450000"/>
                <a:gridCol w="450000"/>
                <a:gridCol w="450000"/>
                <a:gridCol w="450000"/>
                <a:gridCol w="450000"/>
                <a:gridCol w="450000"/>
                <a:gridCol w="450000"/>
                <a:gridCol w="450000"/>
                <a:gridCol w="450000"/>
                <a:gridCol w="450000"/>
                <a:gridCol w="450000"/>
                <a:gridCol w="450000"/>
                <a:gridCol w="450000"/>
              </a:tblGrid>
              <a:tr h="459901">
                <a:tc>
                  <a:txBody>
                    <a:bodyPr/>
                    <a:lstStyle/>
                    <a:p>
                      <a:r>
                        <a:rPr lang="nl-BE" b="1" dirty="0" smtClean="0">
                          <a:solidFill>
                            <a:schemeClr val="tx1"/>
                          </a:solidFill>
                        </a:rPr>
                        <a:t>L1</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pPr marL="0" indent="0">
                        <a:buNone/>
                      </a:pPr>
                      <a:r>
                        <a:rPr lang="nl-BE" b="1" dirty="0" smtClean="0">
                          <a:solidFill>
                            <a:schemeClr val="tx1"/>
                          </a:solidFill>
                        </a:rPr>
                        <a:t>5                        18</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smtClean="0">
                          <a:solidFill>
                            <a:schemeClr val="tx1"/>
                          </a:solidFill>
                        </a:rPr>
                        <a:t>L2</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marL="342900" indent="-342900">
                        <a:buAutoNum type="arabicPlain"/>
                      </a:pPr>
                      <a:r>
                        <a:rPr lang="nl-BE" b="1" dirty="0" smtClean="0">
                          <a:solidFill>
                            <a:schemeClr val="tx1"/>
                          </a:solidFill>
                        </a:rPr>
                        <a:t>  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marL="342900" indent="-342900">
                        <a:buAutoNum type="arabicPlain" startAt="5"/>
                      </a:pPr>
                      <a:r>
                        <a:rPr lang="nl-BE" b="1" dirty="0" smtClean="0">
                          <a:solidFill>
                            <a:schemeClr val="tx1"/>
                          </a:solidFill>
                        </a:rPr>
                        <a:t>  18</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r>
                        <a:rPr lang="nl-BE" b="1" dirty="0" smtClean="0">
                          <a:solidFill>
                            <a:schemeClr val="tx1"/>
                          </a:solidFill>
                        </a:rPr>
                        <a:t>  </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dirty="0" smtClean="0">
                          <a:solidFill>
                            <a:schemeClr val="tx1"/>
                          </a:solidFill>
                        </a:rPr>
                        <a:t>MM</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BE" b="1" dirty="0" smtClean="0">
                          <a:solidFill>
                            <a:schemeClr val="tx1"/>
                          </a:solidFill>
                        </a:rPr>
                        <a:t>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jdelijke aanduiding voor inhoud 3"/>
          <p:cNvSpPr txBox="1">
            <a:spLocks/>
          </p:cNvSpPr>
          <p:nvPr/>
        </p:nvSpPr>
        <p:spPr>
          <a:xfrm>
            <a:off x="457200" y="1600200"/>
            <a:ext cx="82296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l-BE" dirty="0" smtClean="0"/>
              <a:t>Write 1 16</a:t>
            </a:r>
            <a:endParaRPr lang="en-GB" dirty="0"/>
          </a:p>
        </p:txBody>
      </p:sp>
    </p:spTree>
    <p:extLst>
      <p:ext uri="{BB962C8B-B14F-4D97-AF65-F5344CB8AC3E}">
        <p14:creationId xmlns:p14="http://schemas.microsoft.com/office/powerpoint/2010/main" val="27669387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strategy</a:t>
            </a:r>
            <a:endParaRPr lang="nl-BE" dirty="0"/>
          </a:p>
        </p:txBody>
      </p:sp>
      <p:graphicFrame>
        <p:nvGraphicFramePr>
          <p:cNvPr id="3" name="Tijdelijke aanduiding voor inhoud 2"/>
          <p:cNvGraphicFramePr>
            <a:graphicFrameLocks noGrp="1"/>
          </p:cNvGraphicFramePr>
          <p:nvPr>
            <p:ph idx="1"/>
            <p:extLst>
              <p:ext uri="{D42A27DB-BD31-4B8C-83A1-F6EECF244321}">
                <p14:modId xmlns:p14="http://schemas.microsoft.com/office/powerpoint/2010/main" val="3409963178"/>
              </p:ext>
            </p:extLst>
          </p:nvPr>
        </p:nvGraphicFramePr>
        <p:xfrm>
          <a:off x="457201" y="2878110"/>
          <a:ext cx="8114400" cy="2325057"/>
        </p:xfrm>
        <a:graphic>
          <a:graphicData uri="http://schemas.openxmlformats.org/drawingml/2006/table">
            <a:tbl>
              <a:tblPr firstRow="1" bandRow="1">
                <a:tableStyleId>{073A0DAA-6AF3-43AB-8588-CEC1D06C72B9}</a:tableStyleId>
              </a:tblPr>
              <a:tblGrid>
                <a:gridCol w="914400"/>
                <a:gridCol w="450000"/>
                <a:gridCol w="450000"/>
                <a:gridCol w="450000"/>
                <a:gridCol w="450000"/>
                <a:gridCol w="450000"/>
                <a:gridCol w="450000"/>
                <a:gridCol w="450000"/>
                <a:gridCol w="450000"/>
                <a:gridCol w="450000"/>
                <a:gridCol w="450000"/>
                <a:gridCol w="450000"/>
                <a:gridCol w="450000"/>
                <a:gridCol w="450000"/>
                <a:gridCol w="450000"/>
                <a:gridCol w="450000"/>
                <a:gridCol w="450000"/>
              </a:tblGrid>
              <a:tr h="459901">
                <a:tc>
                  <a:txBody>
                    <a:bodyPr/>
                    <a:lstStyle/>
                    <a:p>
                      <a:r>
                        <a:rPr lang="nl-BE" b="1" dirty="0" smtClean="0">
                          <a:solidFill>
                            <a:schemeClr val="tx1"/>
                          </a:solidFill>
                        </a:rPr>
                        <a:t>L1</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pPr marL="0" indent="0">
                        <a:buNone/>
                      </a:pPr>
                      <a:r>
                        <a:rPr lang="nl-BE" b="1" dirty="0" smtClean="0">
                          <a:solidFill>
                            <a:schemeClr val="tx1"/>
                          </a:solidFill>
                        </a:rPr>
                        <a:t>5                        18</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smtClean="0">
                          <a:solidFill>
                            <a:schemeClr val="tx1"/>
                          </a:solidFill>
                        </a:rPr>
                        <a:t>L2</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marL="342900" indent="-342900">
                        <a:buAutoNum type="arabicPlain"/>
                      </a:pPr>
                      <a:r>
                        <a:rPr lang="nl-BE" b="1" dirty="0" smtClean="0">
                          <a:solidFill>
                            <a:schemeClr val="tx1"/>
                          </a:solidFill>
                        </a:rPr>
                        <a:t>  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marL="342900" indent="-342900">
                        <a:buAutoNum type="arabicPlain" startAt="5"/>
                      </a:pPr>
                      <a:r>
                        <a:rPr lang="nl-BE" b="1" dirty="0" smtClean="0">
                          <a:solidFill>
                            <a:schemeClr val="tx1"/>
                          </a:solidFill>
                        </a:rPr>
                        <a:t>  18</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r>
                        <a:rPr lang="nl-BE" b="1" dirty="0" smtClean="0">
                          <a:solidFill>
                            <a:schemeClr val="tx1"/>
                          </a:solidFill>
                        </a:rPr>
                        <a:t>  </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dirty="0" smtClean="0">
                          <a:solidFill>
                            <a:schemeClr val="tx1"/>
                          </a:solidFill>
                        </a:rPr>
                        <a:t>MM</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BE" b="1" dirty="0" smtClean="0">
                          <a:solidFill>
                            <a:schemeClr val="tx1"/>
                          </a:solidFill>
                        </a:rPr>
                        <a:t>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jdelijke aanduiding voor inhoud 3"/>
          <p:cNvSpPr txBox="1">
            <a:spLocks/>
          </p:cNvSpPr>
          <p:nvPr/>
        </p:nvSpPr>
        <p:spPr>
          <a:xfrm>
            <a:off x="457200" y="1600200"/>
            <a:ext cx="82296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BE" dirty="0"/>
              <a:t>Write-</a:t>
            </a:r>
            <a:r>
              <a:rPr lang="nl-BE" dirty="0" err="1"/>
              <a:t>through</a:t>
            </a:r>
            <a:r>
              <a:rPr lang="nl-BE" dirty="0"/>
              <a:t>: 		Write </a:t>
            </a:r>
            <a:r>
              <a:rPr lang="nl-BE" dirty="0" smtClean="0"/>
              <a:t>1 16</a:t>
            </a:r>
            <a:endParaRPr lang="en-GB" dirty="0"/>
          </a:p>
        </p:txBody>
      </p:sp>
    </p:spTree>
    <p:extLst>
      <p:ext uri="{BB962C8B-B14F-4D97-AF65-F5344CB8AC3E}">
        <p14:creationId xmlns:p14="http://schemas.microsoft.com/office/powerpoint/2010/main" val="3487318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strategy</a:t>
            </a:r>
            <a:endParaRPr lang="nl-BE" dirty="0"/>
          </a:p>
        </p:txBody>
      </p:sp>
      <p:graphicFrame>
        <p:nvGraphicFramePr>
          <p:cNvPr id="3" name="Tijdelijke aanduiding voor inhoud 2"/>
          <p:cNvGraphicFramePr>
            <a:graphicFrameLocks noGrp="1"/>
          </p:cNvGraphicFramePr>
          <p:nvPr>
            <p:ph idx="1"/>
            <p:extLst>
              <p:ext uri="{D42A27DB-BD31-4B8C-83A1-F6EECF244321}">
                <p14:modId xmlns:p14="http://schemas.microsoft.com/office/powerpoint/2010/main" val="2947399609"/>
              </p:ext>
            </p:extLst>
          </p:nvPr>
        </p:nvGraphicFramePr>
        <p:xfrm>
          <a:off x="457201" y="2878110"/>
          <a:ext cx="8114400" cy="2325057"/>
        </p:xfrm>
        <a:graphic>
          <a:graphicData uri="http://schemas.openxmlformats.org/drawingml/2006/table">
            <a:tbl>
              <a:tblPr firstRow="1" bandRow="1">
                <a:tableStyleId>{073A0DAA-6AF3-43AB-8588-CEC1D06C72B9}</a:tableStyleId>
              </a:tblPr>
              <a:tblGrid>
                <a:gridCol w="914400"/>
                <a:gridCol w="450000"/>
                <a:gridCol w="450000"/>
                <a:gridCol w="450000"/>
                <a:gridCol w="450000"/>
                <a:gridCol w="450000"/>
                <a:gridCol w="450000"/>
                <a:gridCol w="450000"/>
                <a:gridCol w="450000"/>
                <a:gridCol w="450000"/>
                <a:gridCol w="450000"/>
                <a:gridCol w="450000"/>
                <a:gridCol w="450000"/>
                <a:gridCol w="450000"/>
                <a:gridCol w="450000"/>
                <a:gridCol w="450000"/>
                <a:gridCol w="450000"/>
              </a:tblGrid>
              <a:tr h="459901">
                <a:tc>
                  <a:txBody>
                    <a:bodyPr/>
                    <a:lstStyle/>
                    <a:p>
                      <a:r>
                        <a:rPr lang="nl-BE" b="1" dirty="0" smtClean="0">
                          <a:solidFill>
                            <a:schemeClr val="tx1"/>
                          </a:solidFill>
                        </a:rPr>
                        <a:t>L1</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pPr marL="0" indent="0">
                        <a:buNone/>
                      </a:pPr>
                      <a:r>
                        <a:rPr lang="nl-BE" b="1" dirty="0" smtClean="0">
                          <a:solidFill>
                            <a:schemeClr val="tx1"/>
                          </a:solidFill>
                        </a:rPr>
                        <a:t>1           D          16</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4">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smtClean="0">
                          <a:solidFill>
                            <a:schemeClr val="tx1"/>
                          </a:solidFill>
                        </a:rPr>
                        <a:t>L2</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marL="0" indent="0">
                        <a:buNone/>
                      </a:pPr>
                      <a:r>
                        <a:rPr lang="nl-BE" b="1" dirty="0" smtClean="0">
                          <a:solidFill>
                            <a:schemeClr val="tx1"/>
                          </a:solidFill>
                        </a:rPr>
                        <a:t>1  C  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marL="0" indent="0">
                        <a:buNone/>
                      </a:pPr>
                      <a:r>
                        <a:rPr lang="nl-BE" b="1" dirty="0" smtClean="0">
                          <a:solidFill>
                            <a:schemeClr val="tx1"/>
                          </a:solidFill>
                        </a:rPr>
                        <a:t>5</a:t>
                      </a:r>
                      <a:r>
                        <a:rPr lang="nl-BE" b="1" baseline="0" dirty="0" smtClean="0">
                          <a:solidFill>
                            <a:schemeClr val="tx1"/>
                          </a:solidFill>
                        </a:rPr>
                        <a:t>  </a:t>
                      </a:r>
                      <a:r>
                        <a:rPr lang="nl-BE" b="1" dirty="0" smtClean="0">
                          <a:solidFill>
                            <a:schemeClr val="tx1"/>
                          </a:solidFill>
                        </a:rPr>
                        <a:t>C  18</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r>
                        <a:rPr lang="nl-BE" b="1" dirty="0" smtClean="0">
                          <a:solidFill>
                            <a:schemeClr val="tx1"/>
                          </a:solidFill>
                        </a:rPr>
                        <a:t>  </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endParaRPr lang="en-GB" b="1">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466289">
                <a:tc>
                  <a:txBody>
                    <a:bodyPr/>
                    <a:lstStyle/>
                    <a:p>
                      <a:r>
                        <a:rPr lang="nl-BE" b="1" dirty="0" smtClean="0">
                          <a:solidFill>
                            <a:schemeClr val="tx1"/>
                          </a:solidFill>
                        </a:rPr>
                        <a:t>MM</a:t>
                      </a:r>
                      <a:endParaRPr lang="en-GB"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BE" b="1" dirty="0" smtClean="0">
                          <a:solidFill>
                            <a:schemeClr val="tx1"/>
                          </a:solidFill>
                        </a:rPr>
                        <a:t>42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Tijdelijke aanduiding voor inhoud 3"/>
          <p:cNvSpPr txBox="1">
            <a:spLocks/>
          </p:cNvSpPr>
          <p:nvPr/>
        </p:nvSpPr>
        <p:spPr>
          <a:xfrm>
            <a:off x="457200" y="1600200"/>
            <a:ext cx="82296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BE" dirty="0" smtClean="0"/>
              <a:t>Write-back: 		Write </a:t>
            </a:r>
            <a:r>
              <a:rPr lang="nl-BE" dirty="0"/>
              <a:t>1</a:t>
            </a:r>
            <a:r>
              <a:rPr lang="nl-BE" dirty="0" smtClean="0"/>
              <a:t> 16</a:t>
            </a:r>
            <a:endParaRPr lang="en-GB" dirty="0"/>
          </a:p>
        </p:txBody>
      </p:sp>
    </p:spTree>
    <p:extLst>
      <p:ext uri="{BB962C8B-B14F-4D97-AF65-F5344CB8AC3E}">
        <p14:creationId xmlns:p14="http://schemas.microsoft.com/office/powerpoint/2010/main" val="2330795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Inhoud</a:t>
            </a:r>
            <a:endParaRPr lang="en-GB" dirty="0"/>
          </a:p>
        </p:txBody>
      </p:sp>
      <p:sp>
        <p:nvSpPr>
          <p:cNvPr id="3" name="Tijdelijke aanduiding voor inhoud 2"/>
          <p:cNvSpPr>
            <a:spLocks noGrp="1"/>
          </p:cNvSpPr>
          <p:nvPr>
            <p:ph idx="1"/>
          </p:nvPr>
        </p:nvSpPr>
        <p:spPr>
          <a:xfrm>
            <a:off x="457200" y="1635370"/>
            <a:ext cx="8229600" cy="4525963"/>
          </a:xfrm>
        </p:spPr>
        <p:txBody>
          <a:bodyPr>
            <a:normAutofit/>
          </a:bodyPr>
          <a:lstStyle/>
          <a:p>
            <a:r>
              <a:rPr lang="nl-BE" dirty="0"/>
              <a:t>Doel van </a:t>
            </a:r>
            <a:r>
              <a:rPr lang="nl-BE" dirty="0" smtClean="0"/>
              <a:t>caches</a:t>
            </a:r>
          </a:p>
          <a:p>
            <a:r>
              <a:rPr lang="nl-BE" dirty="0" smtClean="0"/>
              <a:t>Wat zijn caches</a:t>
            </a:r>
          </a:p>
          <a:p>
            <a:r>
              <a:rPr lang="nl-BE" dirty="0" smtClean="0"/>
              <a:t>Waarom caches bestuderen</a:t>
            </a:r>
          </a:p>
          <a:p>
            <a:r>
              <a:rPr lang="nl-BE" dirty="0" smtClean="0"/>
              <a:t>Hoe werken caches</a:t>
            </a:r>
          </a:p>
          <a:p>
            <a:r>
              <a:rPr lang="nl-BE" dirty="0" smtClean="0"/>
              <a:t>Vier centrale vragen rond caches</a:t>
            </a:r>
          </a:p>
          <a:p>
            <a:r>
              <a:rPr lang="nl-BE" dirty="0" err="1" smtClean="0"/>
              <a:t>Coherency</a:t>
            </a:r>
            <a:r>
              <a:rPr lang="nl-BE" dirty="0" smtClean="0"/>
              <a:t> in </a:t>
            </a:r>
            <a:r>
              <a:rPr lang="nl-BE" dirty="0" err="1" smtClean="0"/>
              <a:t>multicore</a:t>
            </a:r>
            <a:endParaRPr lang="nl-BE" dirty="0" smtClean="0"/>
          </a:p>
          <a:p>
            <a:r>
              <a:rPr lang="nl-BE" dirty="0" smtClean="0"/>
              <a:t>conclusie</a:t>
            </a:r>
          </a:p>
          <a:p>
            <a:endParaRPr lang="en-GB" dirty="0"/>
          </a:p>
        </p:txBody>
      </p:sp>
    </p:spTree>
    <p:extLst>
      <p:ext uri="{BB962C8B-B14F-4D97-AF65-F5344CB8AC3E}">
        <p14:creationId xmlns:p14="http://schemas.microsoft.com/office/powerpoint/2010/main" val="20210154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Multicore </a:t>
            </a:r>
            <a:r>
              <a:rPr lang="en-US" dirty="0" err="1" smtClean="0"/>
              <a:t>processoren</a:t>
            </a:r>
            <a:endParaRPr lang="en-US" dirty="0"/>
          </a:p>
        </p:txBody>
      </p:sp>
      <p:pic>
        <p:nvPicPr>
          <p:cNvPr id="4" name="Tijdelijke aanduiding voor inhoud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989975" y="1600200"/>
            <a:ext cx="5164049" cy="4525963"/>
          </a:xfrm>
          <a:prstGeom prst="rect">
            <a:avLst/>
          </a:prstGeom>
        </p:spPr>
      </p:pic>
    </p:spTree>
    <p:extLst>
      <p:ext uri="{BB962C8B-B14F-4D97-AF65-F5344CB8AC3E}">
        <p14:creationId xmlns:p14="http://schemas.microsoft.com/office/powerpoint/2010/main" val="33009717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Coherency protocols</a:t>
            </a:r>
            <a:endParaRPr lang="en-US" dirty="0"/>
          </a:p>
        </p:txBody>
      </p:sp>
      <p:graphicFrame>
        <p:nvGraphicFramePr>
          <p:cNvPr id="6" name="Tijdelijke aanduiding voor inhoud 5"/>
          <p:cNvGraphicFramePr>
            <a:graphicFrameLocks noGrp="1"/>
          </p:cNvGraphicFramePr>
          <p:nvPr>
            <p:ph idx="1"/>
            <p:extLst>
              <p:ext uri="{D42A27DB-BD31-4B8C-83A1-F6EECF244321}">
                <p14:modId xmlns:p14="http://schemas.microsoft.com/office/powerpoint/2010/main" val="2406262373"/>
              </p:ext>
            </p:extLst>
          </p:nvPr>
        </p:nvGraphicFramePr>
        <p:xfrm>
          <a:off x="457200" y="2522220"/>
          <a:ext cx="8229600" cy="284480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123613">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r>
                        <a:rPr lang="nl-BE" dirty="0" smtClean="0">
                          <a:solidFill>
                            <a:schemeClr val="tx1"/>
                          </a:solidFill>
                        </a:rPr>
                        <a:t>Processor 1</a:t>
                      </a:r>
                    </a:p>
                    <a:p>
                      <a:pPr algn="ctr"/>
                      <a:r>
                        <a:rPr lang="nl-BE" dirty="0" smtClean="0">
                          <a:solidFill>
                            <a:schemeClr val="tx1"/>
                          </a:solidFill>
                        </a:rPr>
                        <a:t>Write 2 9</a:t>
                      </a: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r>
                        <a:rPr lang="nl-BE" dirty="0" smtClean="0">
                          <a:solidFill>
                            <a:schemeClr val="tx1"/>
                          </a:solidFill>
                        </a:rPr>
                        <a:t>Processor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2147">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123613">
                <a:tc>
                  <a:txBody>
                    <a:bodyPr/>
                    <a:lstStyle/>
                    <a:p>
                      <a:pPr algn="l"/>
                      <a:r>
                        <a:rPr lang="nl-BE" b="1" dirty="0" smtClean="0">
                          <a:solidFill>
                            <a:schemeClr val="tx1"/>
                          </a:solidFill>
                        </a:rPr>
                        <a:t>L1</a:t>
                      </a:r>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lang="nl-BE" dirty="0" smtClean="0">
                          <a:solidFill>
                            <a:schemeClr val="tx1"/>
                          </a:solidFill>
                        </a:rPr>
                        <a:t>2                       5</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gridSpan="2">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lang="nl-BE" dirty="0" smtClean="0">
                          <a:solidFill>
                            <a:schemeClr val="tx1"/>
                          </a:solidFill>
                        </a:rPr>
                        <a:t>2                       5</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gridSpan="2">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r>
              <a:tr h="370840">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r>
                        <a:rPr lang="nl-BE" b="1" dirty="0" smtClean="0">
                          <a:solidFill>
                            <a:schemeClr val="tx1"/>
                          </a:solidFill>
                        </a:rPr>
                        <a:t>L2</a:t>
                      </a:r>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nl-BE" dirty="0" smtClean="0">
                          <a:solidFill>
                            <a:schemeClr val="tx1"/>
                          </a:solidFill>
                        </a:rPr>
                        <a:t>2       5</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lgn="l">
                        <a:buAutoNum type="arabicPlain" startAt="2"/>
                      </a:pPr>
                      <a:r>
                        <a:rPr lang="nl-BE" dirty="0" smtClean="0">
                          <a:solidFill>
                            <a:schemeClr val="tx1"/>
                          </a:solidFill>
                        </a:rPr>
                        <a:t>   5</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5420">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5420">
                <a:tc>
                  <a:txBody>
                    <a:bodyPr/>
                    <a:lstStyle/>
                    <a:p>
                      <a:pPr algn="l"/>
                      <a:r>
                        <a:rPr lang="nl-BE" b="1" dirty="0" smtClean="0">
                          <a:solidFill>
                            <a:schemeClr val="tx1"/>
                          </a:solidFill>
                        </a:rPr>
                        <a:t>L3</a:t>
                      </a:r>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nl-BE" dirty="0" smtClean="0">
                          <a:solidFill>
                            <a:schemeClr val="tx1"/>
                          </a:solidFill>
                        </a:rPr>
                        <a:t>2       5</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3727414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Coherency protocols</a:t>
            </a:r>
            <a:endParaRPr lang="en-US" dirty="0"/>
          </a:p>
        </p:txBody>
      </p:sp>
      <p:graphicFrame>
        <p:nvGraphicFramePr>
          <p:cNvPr id="6" name="Tijdelijke aanduiding voor inhoud 5"/>
          <p:cNvGraphicFramePr>
            <a:graphicFrameLocks noGrp="1"/>
          </p:cNvGraphicFramePr>
          <p:nvPr>
            <p:ph idx="1"/>
            <p:extLst>
              <p:ext uri="{D42A27DB-BD31-4B8C-83A1-F6EECF244321}">
                <p14:modId xmlns:p14="http://schemas.microsoft.com/office/powerpoint/2010/main" val="1988024760"/>
              </p:ext>
            </p:extLst>
          </p:nvPr>
        </p:nvGraphicFramePr>
        <p:xfrm>
          <a:off x="457200" y="2522220"/>
          <a:ext cx="8229600" cy="284480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123613">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r>
                        <a:rPr lang="nl-BE" dirty="0" smtClean="0">
                          <a:solidFill>
                            <a:schemeClr val="tx1"/>
                          </a:solidFill>
                        </a:rPr>
                        <a:t>Processor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r>
                        <a:rPr lang="nl-BE" dirty="0" smtClean="0">
                          <a:solidFill>
                            <a:schemeClr val="tx1"/>
                          </a:solidFill>
                        </a:rPr>
                        <a:t>Processor 2</a:t>
                      </a:r>
                    </a:p>
                    <a:p>
                      <a:pPr algn="ctr"/>
                      <a:r>
                        <a:rPr lang="nl-BE" dirty="0" smtClean="0">
                          <a:solidFill>
                            <a:schemeClr val="tx1"/>
                          </a:solidFill>
                        </a:rPr>
                        <a:t>Write 2 7</a:t>
                      </a: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2147">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123613">
                <a:tc>
                  <a:txBody>
                    <a:bodyPr/>
                    <a:lstStyle/>
                    <a:p>
                      <a:pPr algn="l"/>
                      <a:r>
                        <a:rPr lang="nl-BE" b="1" dirty="0" smtClean="0">
                          <a:solidFill>
                            <a:schemeClr val="tx1"/>
                          </a:solidFill>
                        </a:rPr>
                        <a:t>L1</a:t>
                      </a:r>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lang="nl-BE" dirty="0" smtClean="0">
                          <a:solidFill>
                            <a:schemeClr val="tx1"/>
                          </a:solidFill>
                        </a:rPr>
                        <a:t>2                       9</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gridSpan="2">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lang="nl-BE" dirty="0" smtClean="0">
                          <a:solidFill>
                            <a:schemeClr val="tx1"/>
                          </a:solidFill>
                        </a:rPr>
                        <a:t>2                       </a:t>
                      </a:r>
                      <a:r>
                        <a:rPr lang="nl-BE" dirty="0" smtClean="0">
                          <a:solidFill>
                            <a:schemeClr val="tx1"/>
                          </a:solidFill>
                        </a:rPr>
                        <a:t>5</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gridSpan="2">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r>
              <a:tr h="370840">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r>
                        <a:rPr lang="nl-BE" b="1" dirty="0" smtClean="0">
                          <a:solidFill>
                            <a:schemeClr val="tx1"/>
                          </a:solidFill>
                        </a:rPr>
                        <a:t>L2</a:t>
                      </a:r>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nl-BE" dirty="0" smtClean="0">
                          <a:solidFill>
                            <a:schemeClr val="tx1"/>
                          </a:solidFill>
                        </a:rPr>
                        <a:t>2       9</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lgn="l">
                        <a:buAutoNum type="arabicPlain" startAt="2"/>
                      </a:pPr>
                      <a:r>
                        <a:rPr lang="nl-BE" dirty="0" smtClean="0">
                          <a:solidFill>
                            <a:schemeClr val="tx1"/>
                          </a:solidFill>
                        </a:rPr>
                        <a:t>   </a:t>
                      </a:r>
                      <a:r>
                        <a:rPr lang="nl-BE" dirty="0" smtClean="0">
                          <a:solidFill>
                            <a:schemeClr val="tx1"/>
                          </a:solidFill>
                        </a:rPr>
                        <a:t>5</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5420">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5420">
                <a:tc>
                  <a:txBody>
                    <a:bodyPr/>
                    <a:lstStyle/>
                    <a:p>
                      <a:pPr algn="l"/>
                      <a:r>
                        <a:rPr lang="nl-BE" b="1" dirty="0" smtClean="0">
                          <a:solidFill>
                            <a:schemeClr val="tx1"/>
                          </a:solidFill>
                        </a:rPr>
                        <a:t>L3</a:t>
                      </a:r>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nl-BE" dirty="0" smtClean="0">
                          <a:solidFill>
                            <a:schemeClr val="tx1"/>
                          </a:solidFill>
                        </a:rPr>
                        <a:t>2       </a:t>
                      </a:r>
                      <a:r>
                        <a:rPr lang="nl-BE" dirty="0" smtClean="0">
                          <a:solidFill>
                            <a:schemeClr val="tx1"/>
                          </a:solidFill>
                        </a:rPr>
                        <a:t>9</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6437321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Coherency protocols</a:t>
            </a:r>
            <a:endParaRPr lang="en-US" dirty="0"/>
          </a:p>
        </p:txBody>
      </p:sp>
      <p:graphicFrame>
        <p:nvGraphicFramePr>
          <p:cNvPr id="6" name="Tijdelijke aanduiding voor inhoud 5"/>
          <p:cNvGraphicFramePr>
            <a:graphicFrameLocks noGrp="1"/>
          </p:cNvGraphicFramePr>
          <p:nvPr>
            <p:ph idx="1"/>
            <p:extLst/>
          </p:nvPr>
        </p:nvGraphicFramePr>
        <p:xfrm>
          <a:off x="457200" y="2522220"/>
          <a:ext cx="8229600" cy="284480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123613">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r>
                        <a:rPr lang="nl-BE" dirty="0" smtClean="0">
                          <a:solidFill>
                            <a:schemeClr val="tx1"/>
                          </a:solidFill>
                        </a:rPr>
                        <a:t>Processor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r>
                        <a:rPr lang="nl-BE" dirty="0" smtClean="0">
                          <a:solidFill>
                            <a:schemeClr val="tx1"/>
                          </a:solidFill>
                        </a:rPr>
                        <a:t>Processor 2</a:t>
                      </a:r>
                    </a:p>
                    <a:p>
                      <a:pPr algn="ctr"/>
                      <a:r>
                        <a:rPr lang="nl-BE" dirty="0" smtClean="0">
                          <a:solidFill>
                            <a:schemeClr val="tx1"/>
                          </a:solidFill>
                        </a:rPr>
                        <a:t>Write 2 7</a:t>
                      </a: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2147">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123613">
                <a:tc>
                  <a:txBody>
                    <a:bodyPr/>
                    <a:lstStyle/>
                    <a:p>
                      <a:pPr algn="l"/>
                      <a:r>
                        <a:rPr lang="nl-BE" b="1" dirty="0" smtClean="0">
                          <a:solidFill>
                            <a:schemeClr val="tx1"/>
                          </a:solidFill>
                        </a:rPr>
                        <a:t>L1</a:t>
                      </a:r>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lang="nl-BE" dirty="0" smtClean="0">
                          <a:solidFill>
                            <a:schemeClr val="tx1"/>
                          </a:solidFill>
                        </a:rPr>
                        <a:t>2                       9</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gridSpan="2">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lang="nl-BE" dirty="0" smtClean="0">
                          <a:solidFill>
                            <a:schemeClr val="tx1"/>
                          </a:solidFill>
                        </a:rPr>
                        <a:t>2                       7</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gridSpan="2">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r>
              <a:tr h="370840">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r>
                        <a:rPr lang="nl-BE" b="1" dirty="0" smtClean="0">
                          <a:solidFill>
                            <a:schemeClr val="tx1"/>
                          </a:solidFill>
                        </a:rPr>
                        <a:t>L2</a:t>
                      </a:r>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nl-BE" dirty="0" smtClean="0">
                          <a:solidFill>
                            <a:schemeClr val="tx1"/>
                          </a:solidFill>
                        </a:rPr>
                        <a:t>2       9</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lgn="l">
                        <a:buAutoNum type="arabicPlain" startAt="2"/>
                      </a:pPr>
                      <a:r>
                        <a:rPr lang="nl-BE" dirty="0" smtClean="0">
                          <a:solidFill>
                            <a:schemeClr val="tx1"/>
                          </a:solidFill>
                        </a:rPr>
                        <a:t>   7</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5420">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5420">
                <a:tc>
                  <a:txBody>
                    <a:bodyPr/>
                    <a:lstStyle/>
                    <a:p>
                      <a:pPr algn="l"/>
                      <a:r>
                        <a:rPr lang="nl-BE" b="1" dirty="0" smtClean="0">
                          <a:solidFill>
                            <a:schemeClr val="tx1"/>
                          </a:solidFill>
                        </a:rPr>
                        <a:t>L3</a:t>
                      </a:r>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nl-BE" dirty="0" smtClean="0">
                          <a:solidFill>
                            <a:schemeClr val="tx1"/>
                          </a:solidFill>
                        </a:rPr>
                        <a:t>2       7</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1183403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Coherency protocols</a:t>
            </a:r>
            <a:endParaRPr lang="en-US" dirty="0"/>
          </a:p>
        </p:txBody>
      </p:sp>
      <p:graphicFrame>
        <p:nvGraphicFramePr>
          <p:cNvPr id="6" name="Tijdelijke aanduiding voor inhoud 5"/>
          <p:cNvGraphicFramePr>
            <a:graphicFrameLocks noGrp="1"/>
          </p:cNvGraphicFramePr>
          <p:nvPr>
            <p:ph idx="1"/>
            <p:extLst>
              <p:ext uri="{D42A27DB-BD31-4B8C-83A1-F6EECF244321}">
                <p14:modId xmlns:p14="http://schemas.microsoft.com/office/powerpoint/2010/main" val="3085419163"/>
              </p:ext>
            </p:extLst>
          </p:nvPr>
        </p:nvGraphicFramePr>
        <p:xfrm>
          <a:off x="457200" y="2522220"/>
          <a:ext cx="8229600" cy="284480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123613">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r>
                        <a:rPr lang="nl-BE" dirty="0" smtClean="0">
                          <a:solidFill>
                            <a:schemeClr val="tx1"/>
                          </a:solidFill>
                        </a:rPr>
                        <a:t>Processor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r>
                        <a:rPr lang="nl-BE" dirty="0" smtClean="0">
                          <a:solidFill>
                            <a:schemeClr val="tx1"/>
                          </a:solidFill>
                        </a:rPr>
                        <a:t>Processor 2</a:t>
                      </a:r>
                    </a:p>
                    <a:p>
                      <a:pPr marL="0" marR="0" indent="0" algn="ctr" defTabSz="457200" rtl="0" eaLnBrk="1" fontAlgn="auto" latinLnBrk="0" hangingPunct="1">
                        <a:lnSpc>
                          <a:spcPct val="100000"/>
                        </a:lnSpc>
                        <a:spcBef>
                          <a:spcPts val="0"/>
                        </a:spcBef>
                        <a:spcAft>
                          <a:spcPts val="0"/>
                        </a:spcAft>
                        <a:buClrTx/>
                        <a:buSzTx/>
                        <a:buFontTx/>
                        <a:buNone/>
                        <a:tabLst/>
                        <a:defRPr/>
                      </a:pPr>
                      <a:r>
                        <a:rPr lang="nl-BE" dirty="0" smtClean="0">
                          <a:solidFill>
                            <a:schemeClr val="tx1"/>
                          </a:solidFill>
                        </a:rPr>
                        <a:t>Write 2 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2147">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123613">
                <a:tc>
                  <a:txBody>
                    <a:bodyPr/>
                    <a:lstStyle/>
                    <a:p>
                      <a:pPr algn="l"/>
                      <a:r>
                        <a:rPr lang="nl-BE" b="1" dirty="0" smtClean="0">
                          <a:solidFill>
                            <a:schemeClr val="tx1"/>
                          </a:solidFill>
                        </a:rPr>
                        <a:t>L1</a:t>
                      </a:r>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lang="nl-BE" dirty="0" smtClean="0">
                          <a:solidFill>
                            <a:schemeClr val="tx1"/>
                          </a:solidFill>
                        </a:rPr>
                        <a:t>2                       9</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gridSpan="2">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lang="nl-BE" dirty="0" smtClean="0">
                          <a:solidFill>
                            <a:schemeClr val="tx1"/>
                          </a:solidFill>
                        </a:rPr>
                        <a:t>2                       5</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gridSpan="2">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r>
              <a:tr h="370840">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r>
                        <a:rPr lang="nl-BE" b="1" dirty="0" smtClean="0">
                          <a:solidFill>
                            <a:schemeClr val="tx1"/>
                          </a:solidFill>
                        </a:rPr>
                        <a:t>L2</a:t>
                      </a:r>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nl-BE" dirty="0" smtClean="0">
                          <a:solidFill>
                            <a:schemeClr val="tx1"/>
                          </a:solidFill>
                        </a:rPr>
                        <a:t>2       9</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lgn="l">
                        <a:buAutoNum type="arabicPlain" startAt="2"/>
                      </a:pPr>
                      <a:r>
                        <a:rPr lang="nl-BE" dirty="0" smtClean="0">
                          <a:solidFill>
                            <a:schemeClr val="tx1"/>
                          </a:solidFill>
                        </a:rPr>
                        <a:t>   5</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5420">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5420">
                <a:tc>
                  <a:txBody>
                    <a:bodyPr/>
                    <a:lstStyle/>
                    <a:p>
                      <a:pPr algn="l"/>
                      <a:r>
                        <a:rPr lang="nl-BE" b="1" dirty="0" smtClean="0">
                          <a:solidFill>
                            <a:schemeClr val="tx1"/>
                          </a:solidFill>
                        </a:rPr>
                        <a:t>L3</a:t>
                      </a:r>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nl-BE" dirty="0" smtClean="0">
                          <a:solidFill>
                            <a:schemeClr val="tx1"/>
                          </a:solidFill>
                        </a:rPr>
                        <a:t>2       9</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2386382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Coherency protocols</a:t>
            </a:r>
            <a:endParaRPr lang="en-US" dirty="0"/>
          </a:p>
        </p:txBody>
      </p:sp>
      <p:graphicFrame>
        <p:nvGraphicFramePr>
          <p:cNvPr id="6" name="Tijdelijke aanduiding voor inhoud 5"/>
          <p:cNvGraphicFramePr>
            <a:graphicFrameLocks noGrp="1"/>
          </p:cNvGraphicFramePr>
          <p:nvPr>
            <p:ph idx="1"/>
            <p:extLst>
              <p:ext uri="{D42A27DB-BD31-4B8C-83A1-F6EECF244321}">
                <p14:modId xmlns:p14="http://schemas.microsoft.com/office/powerpoint/2010/main" val="3480814433"/>
              </p:ext>
            </p:extLst>
          </p:nvPr>
        </p:nvGraphicFramePr>
        <p:xfrm>
          <a:off x="457200" y="2522220"/>
          <a:ext cx="8229600" cy="284480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123613">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r>
                        <a:rPr lang="nl-BE" dirty="0" smtClean="0">
                          <a:solidFill>
                            <a:schemeClr val="tx1"/>
                          </a:solidFill>
                        </a:rPr>
                        <a:t>Processor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r>
                        <a:rPr lang="nl-BE" dirty="0" smtClean="0">
                          <a:solidFill>
                            <a:schemeClr val="tx1"/>
                          </a:solidFill>
                        </a:rPr>
                        <a:t>Processor 2</a:t>
                      </a:r>
                    </a:p>
                    <a:p>
                      <a:pPr marL="0" marR="0" indent="0" algn="ctr" defTabSz="457200" rtl="0" eaLnBrk="1" fontAlgn="auto" latinLnBrk="0" hangingPunct="1">
                        <a:lnSpc>
                          <a:spcPct val="100000"/>
                        </a:lnSpc>
                        <a:spcBef>
                          <a:spcPts val="0"/>
                        </a:spcBef>
                        <a:spcAft>
                          <a:spcPts val="0"/>
                        </a:spcAft>
                        <a:buClrTx/>
                        <a:buSzTx/>
                        <a:buFontTx/>
                        <a:buNone/>
                        <a:tabLst/>
                        <a:defRPr/>
                      </a:pPr>
                      <a:r>
                        <a:rPr lang="nl-BE" dirty="0" smtClean="0">
                          <a:solidFill>
                            <a:schemeClr val="tx1"/>
                          </a:solidFill>
                        </a:rPr>
                        <a:t>Write 2 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2147">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gridSpan="2">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r>
              <a:tr h="123613">
                <a:tc>
                  <a:txBody>
                    <a:bodyPr/>
                    <a:lstStyle/>
                    <a:p>
                      <a:pPr algn="l"/>
                      <a:r>
                        <a:rPr lang="nl-BE" b="1" dirty="0" smtClean="0">
                          <a:solidFill>
                            <a:schemeClr val="tx1"/>
                          </a:solidFill>
                        </a:rPr>
                        <a:t>L1</a:t>
                      </a:r>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lang="nl-BE" dirty="0" smtClean="0">
                          <a:solidFill>
                            <a:schemeClr val="tx1"/>
                          </a:solidFill>
                        </a:rPr>
                        <a:t>#f                      9</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gridSpan="2">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lang="nl-BE" dirty="0" smtClean="0">
                          <a:solidFill>
                            <a:schemeClr val="tx1"/>
                          </a:solidFill>
                        </a:rPr>
                        <a:t>2                       7</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gridSpan="2">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r>
              <a:tr h="370840">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a:r>
                        <a:rPr lang="nl-BE" b="1" dirty="0" smtClean="0">
                          <a:solidFill>
                            <a:schemeClr val="tx1"/>
                          </a:solidFill>
                        </a:rPr>
                        <a:t>L2</a:t>
                      </a:r>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nl-BE" dirty="0" smtClean="0">
                          <a:solidFill>
                            <a:schemeClr val="tx1"/>
                          </a:solidFill>
                        </a:rPr>
                        <a:t>#f      9</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lgn="l">
                        <a:buAutoNum type="arabicPlain" startAt="2"/>
                      </a:pPr>
                      <a:r>
                        <a:rPr lang="nl-BE" dirty="0" smtClean="0">
                          <a:solidFill>
                            <a:schemeClr val="tx1"/>
                          </a:solidFill>
                        </a:rPr>
                        <a:t>   7</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5420">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5420">
                <a:tc>
                  <a:txBody>
                    <a:bodyPr/>
                    <a:lstStyle/>
                    <a:p>
                      <a:pPr algn="l"/>
                      <a:r>
                        <a:rPr lang="nl-BE" b="1" dirty="0" smtClean="0">
                          <a:solidFill>
                            <a:schemeClr val="tx1"/>
                          </a:solidFill>
                        </a:rPr>
                        <a:t>L3</a:t>
                      </a:r>
                      <a:endParaRPr lang="en-GB"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nl-BE" dirty="0" smtClean="0">
                          <a:solidFill>
                            <a:schemeClr val="tx1"/>
                          </a:solidFill>
                        </a:rPr>
                        <a:t>2       7</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5931815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24737"/>
            <a:ext cx="8229600" cy="1143000"/>
          </a:xfrm>
        </p:spPr>
        <p:txBody>
          <a:bodyPr/>
          <a:lstStyle/>
          <a:p>
            <a:r>
              <a:rPr lang="en-US" dirty="0"/>
              <a:t>Coherency protocols</a:t>
            </a:r>
          </a:p>
        </p:txBody>
      </p:sp>
      <p:pic>
        <p:nvPicPr>
          <p:cNvPr id="4" name="Tijdelijke aanduiding voor inhoud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798820" y="1049312"/>
            <a:ext cx="5250789" cy="5031881"/>
          </a:xfrm>
          <a:prstGeom prst="rect">
            <a:avLst/>
          </a:prstGeom>
        </p:spPr>
      </p:pic>
    </p:spTree>
    <p:extLst>
      <p:ext uri="{BB962C8B-B14F-4D97-AF65-F5344CB8AC3E}">
        <p14:creationId xmlns:p14="http://schemas.microsoft.com/office/powerpoint/2010/main" val="34684153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Conclussie</a:t>
            </a:r>
            <a:endParaRPr lang="en-US" dirty="0"/>
          </a:p>
        </p:txBody>
      </p:sp>
      <p:sp>
        <p:nvSpPr>
          <p:cNvPr id="2" name="Tijdelijke aanduiding voor inhoud 1"/>
          <p:cNvSpPr>
            <a:spLocks noGrp="1"/>
          </p:cNvSpPr>
          <p:nvPr>
            <p:ph idx="1"/>
          </p:nvPr>
        </p:nvSpPr>
        <p:spPr/>
        <p:txBody>
          <a:bodyPr/>
          <a:lstStyle/>
          <a:p>
            <a:pPr lvl="0"/>
            <a:r>
              <a:rPr lang="nl-BE" i="1" dirty="0" smtClean="0"/>
              <a:t>Drie methoden</a:t>
            </a:r>
          </a:p>
          <a:p>
            <a:pPr lvl="1"/>
            <a:r>
              <a:rPr lang="nl-BE" i="1" dirty="0" smtClean="0"/>
              <a:t>Read</a:t>
            </a:r>
          </a:p>
          <a:p>
            <a:pPr lvl="1"/>
            <a:r>
              <a:rPr lang="nl-BE" i="1" dirty="0" smtClean="0"/>
              <a:t>Write</a:t>
            </a:r>
          </a:p>
          <a:p>
            <a:pPr lvl="1"/>
            <a:r>
              <a:rPr lang="nl-BE" i="1" dirty="0" err="1" smtClean="0"/>
              <a:t>Invalidate</a:t>
            </a:r>
            <a:endParaRPr lang="nl-BE" i="1" dirty="0" smtClean="0"/>
          </a:p>
          <a:p>
            <a:pPr marL="457200" lvl="1" indent="0">
              <a:buNone/>
            </a:pPr>
            <a:endParaRPr lang="en-GB" dirty="0"/>
          </a:p>
          <a:p>
            <a:endParaRPr lang="en-GB" dirty="0"/>
          </a:p>
        </p:txBody>
      </p:sp>
    </p:spTree>
    <p:extLst>
      <p:ext uri="{BB962C8B-B14F-4D97-AF65-F5344CB8AC3E}">
        <p14:creationId xmlns:p14="http://schemas.microsoft.com/office/powerpoint/2010/main" val="3509261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Conclusie</a:t>
            </a:r>
            <a:endParaRPr lang="en-US" dirty="0"/>
          </a:p>
        </p:txBody>
      </p:sp>
      <p:sp>
        <p:nvSpPr>
          <p:cNvPr id="2" name="Tijdelijke aanduiding voor inhoud 1"/>
          <p:cNvSpPr>
            <a:spLocks noGrp="1"/>
          </p:cNvSpPr>
          <p:nvPr>
            <p:ph idx="1"/>
          </p:nvPr>
        </p:nvSpPr>
        <p:spPr/>
        <p:txBody>
          <a:bodyPr>
            <a:normAutofit fontScale="92500" lnSpcReduction="10000"/>
          </a:bodyPr>
          <a:lstStyle/>
          <a:p>
            <a:r>
              <a:rPr lang="nl-BE" dirty="0" smtClean="0"/>
              <a:t>variatie punten</a:t>
            </a:r>
          </a:p>
          <a:p>
            <a:pPr lvl="1"/>
            <a:r>
              <a:rPr lang="en-GB" dirty="0" smtClean="0"/>
              <a:t>Blok placement: 3 </a:t>
            </a:r>
            <a:endParaRPr lang="en-GB" dirty="0"/>
          </a:p>
          <a:p>
            <a:pPr lvl="1"/>
            <a:r>
              <a:rPr lang="nl-BE" dirty="0" err="1" smtClean="0"/>
              <a:t>Replacement</a:t>
            </a:r>
            <a:r>
              <a:rPr lang="nl-BE" dirty="0" smtClean="0"/>
              <a:t> strategie: 4</a:t>
            </a:r>
            <a:endParaRPr lang="en-GB" dirty="0"/>
          </a:p>
          <a:p>
            <a:pPr lvl="1"/>
            <a:r>
              <a:rPr lang="nl-BE" dirty="0" smtClean="0"/>
              <a:t>Write strategie: 4</a:t>
            </a:r>
          </a:p>
          <a:p>
            <a:pPr lvl="1"/>
            <a:r>
              <a:rPr lang="nl-BE" dirty="0" err="1"/>
              <a:t>Coherence</a:t>
            </a:r>
            <a:r>
              <a:rPr lang="nl-BE" dirty="0"/>
              <a:t> </a:t>
            </a:r>
            <a:r>
              <a:rPr lang="nl-BE" dirty="0" err="1" smtClean="0"/>
              <a:t>protocolen</a:t>
            </a:r>
            <a:r>
              <a:rPr lang="nl-BE" dirty="0" smtClean="0"/>
              <a:t>: 5</a:t>
            </a:r>
            <a:endParaRPr lang="en-GB" dirty="0"/>
          </a:p>
          <a:p>
            <a:pPr lvl="1"/>
            <a:r>
              <a:rPr lang="en-GB" dirty="0" smtClean="0"/>
              <a:t>Multilevel in/exclusion: 2</a:t>
            </a:r>
          </a:p>
          <a:p>
            <a:pPr lvl="1"/>
            <a:r>
              <a:rPr lang="nl-BE" dirty="0" smtClean="0"/>
              <a:t>Read boven </a:t>
            </a:r>
            <a:r>
              <a:rPr lang="nl-BE" dirty="0" err="1" smtClean="0"/>
              <a:t>write</a:t>
            </a:r>
            <a:r>
              <a:rPr lang="nl-BE" dirty="0" smtClean="0"/>
              <a:t>: 2</a:t>
            </a:r>
          </a:p>
          <a:p>
            <a:pPr lvl="1"/>
            <a:r>
              <a:rPr lang="nl-BE" dirty="0" err="1" smtClean="0"/>
              <a:t>Prefetching</a:t>
            </a:r>
            <a:r>
              <a:rPr lang="nl-BE" dirty="0" smtClean="0"/>
              <a:t>/pipelining/way-</a:t>
            </a:r>
            <a:r>
              <a:rPr lang="nl-BE" dirty="0" err="1" smtClean="0"/>
              <a:t>predicition</a:t>
            </a:r>
            <a:r>
              <a:rPr lang="nl-BE" dirty="0" smtClean="0"/>
              <a:t>: 3</a:t>
            </a:r>
          </a:p>
          <a:p>
            <a:pPr lvl="1"/>
            <a:r>
              <a:rPr lang="nl-BE" dirty="0" smtClean="0"/>
              <a:t>Single / non-</a:t>
            </a:r>
            <a:r>
              <a:rPr lang="nl-BE" dirty="0" err="1" smtClean="0"/>
              <a:t>blocking</a:t>
            </a:r>
            <a:r>
              <a:rPr lang="nl-BE" dirty="0" smtClean="0"/>
              <a:t> caches: 2</a:t>
            </a:r>
          </a:p>
          <a:p>
            <a:pPr marL="457200" lvl="1" indent="0">
              <a:buNone/>
            </a:pPr>
            <a:r>
              <a:rPr lang="en-GB" dirty="0" smtClean="0"/>
              <a:t>=&gt; 4320 </a:t>
            </a:r>
          </a:p>
          <a:p>
            <a:pPr marL="457200" lvl="1" indent="0">
              <a:buNone/>
            </a:pPr>
            <a:endParaRPr lang="en-GB" dirty="0"/>
          </a:p>
        </p:txBody>
      </p:sp>
    </p:spTree>
    <p:extLst>
      <p:ext uri="{BB962C8B-B14F-4D97-AF65-F5344CB8AC3E}">
        <p14:creationId xmlns:p14="http://schemas.microsoft.com/office/powerpoint/2010/main" val="14000794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Conclusie</a:t>
            </a:r>
            <a:endParaRPr lang="en-US" dirty="0"/>
          </a:p>
        </p:txBody>
      </p:sp>
      <p:sp>
        <p:nvSpPr>
          <p:cNvPr id="2" name="Tijdelijke aanduiding voor inhoud 1"/>
          <p:cNvSpPr>
            <a:spLocks noGrp="1"/>
          </p:cNvSpPr>
          <p:nvPr>
            <p:ph idx="1"/>
          </p:nvPr>
        </p:nvSpPr>
        <p:spPr/>
        <p:txBody>
          <a:bodyPr>
            <a:normAutofit/>
          </a:bodyPr>
          <a:lstStyle/>
          <a:p>
            <a:r>
              <a:rPr lang="nl-BE" dirty="0" smtClean="0"/>
              <a:t>Zes knoppen</a:t>
            </a:r>
          </a:p>
          <a:p>
            <a:pPr lvl="1"/>
            <a:r>
              <a:rPr lang="en-GB" dirty="0"/>
              <a:t>Cache </a:t>
            </a:r>
            <a:r>
              <a:rPr lang="en-GB" dirty="0" err="1" smtClean="0"/>
              <a:t>creatie</a:t>
            </a:r>
            <a:endParaRPr lang="en-GB" dirty="0"/>
          </a:p>
          <a:p>
            <a:pPr lvl="1"/>
            <a:r>
              <a:rPr lang="en-GB" dirty="0" err="1" smtClean="0"/>
              <a:t>Vind</a:t>
            </a:r>
            <a:r>
              <a:rPr lang="en-GB" dirty="0" smtClean="0"/>
              <a:t> set </a:t>
            </a:r>
            <a:r>
              <a:rPr lang="en-GB" dirty="0" err="1" smtClean="0"/>
              <a:t>adres</a:t>
            </a:r>
            <a:endParaRPr lang="en-GB" dirty="0"/>
          </a:p>
          <a:p>
            <a:pPr lvl="1"/>
            <a:r>
              <a:rPr lang="en-GB" dirty="0" err="1" smtClean="0"/>
              <a:t>Vind</a:t>
            </a:r>
            <a:r>
              <a:rPr lang="en-GB" dirty="0" smtClean="0"/>
              <a:t> </a:t>
            </a:r>
            <a:r>
              <a:rPr lang="en-GB" dirty="0" err="1" smtClean="0"/>
              <a:t>blok</a:t>
            </a:r>
            <a:endParaRPr lang="en-GB" dirty="0"/>
          </a:p>
          <a:p>
            <a:pPr lvl="1"/>
            <a:r>
              <a:rPr lang="en-GB" dirty="0" smtClean="0"/>
              <a:t>Na cache </a:t>
            </a:r>
            <a:r>
              <a:rPr lang="en-GB" dirty="0" err="1" smtClean="0"/>
              <a:t>operatie</a:t>
            </a:r>
            <a:endParaRPr lang="en-GB" dirty="0"/>
          </a:p>
          <a:p>
            <a:pPr lvl="1"/>
            <a:r>
              <a:rPr lang="en-GB" dirty="0" smtClean="0"/>
              <a:t>Replacement strategy</a:t>
            </a:r>
          </a:p>
          <a:p>
            <a:pPr lvl="1"/>
            <a:r>
              <a:rPr lang="nl-BE" dirty="0" smtClean="0"/>
              <a:t>Write </a:t>
            </a:r>
            <a:r>
              <a:rPr lang="nl-BE" dirty="0" err="1" smtClean="0"/>
              <a:t>strategy</a:t>
            </a:r>
            <a:endParaRPr lang="en-GB" dirty="0"/>
          </a:p>
        </p:txBody>
      </p:sp>
    </p:spTree>
    <p:extLst>
      <p:ext uri="{BB962C8B-B14F-4D97-AF65-F5344CB8AC3E}">
        <p14:creationId xmlns:p14="http://schemas.microsoft.com/office/powerpoint/2010/main" val="656272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Doel</a:t>
            </a:r>
            <a:endParaRPr lang="en-US" dirty="0"/>
          </a:p>
        </p:txBody>
      </p:sp>
      <p:pic>
        <p:nvPicPr>
          <p:cNvPr id="4" name="Tijdelijke aanduiding voor inhoud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628775" y="1306972"/>
            <a:ext cx="5886450" cy="3133725"/>
          </a:xfrm>
          <a:prstGeom prst="rect">
            <a:avLst/>
          </a:prstGeom>
        </p:spPr>
      </p:pic>
      <p:sp>
        <p:nvSpPr>
          <p:cNvPr id="2" name="Tekstvak 1"/>
          <p:cNvSpPr txBox="1"/>
          <p:nvPr/>
        </p:nvSpPr>
        <p:spPr>
          <a:xfrm>
            <a:off x="1628775" y="4657161"/>
            <a:ext cx="2943225" cy="923330"/>
          </a:xfrm>
          <a:prstGeom prst="rect">
            <a:avLst/>
          </a:prstGeom>
          <a:noFill/>
        </p:spPr>
        <p:txBody>
          <a:bodyPr wrap="square" rtlCol="0">
            <a:spAutoFit/>
          </a:bodyPr>
          <a:lstStyle/>
          <a:p>
            <a:r>
              <a:rPr lang="nl-BE" dirty="0" smtClean="0"/>
              <a:t>Processor:	  0.3 - 0.5 ns</a:t>
            </a:r>
          </a:p>
          <a:p>
            <a:r>
              <a:rPr lang="nl-BE" dirty="0" smtClean="0"/>
              <a:t>	</a:t>
            </a:r>
          </a:p>
          <a:p>
            <a:r>
              <a:rPr lang="nl-BE" dirty="0" err="1" smtClean="0"/>
              <a:t>Main</a:t>
            </a:r>
            <a:r>
              <a:rPr lang="nl-BE" dirty="0" smtClean="0"/>
              <a:t> Memory: </a:t>
            </a:r>
            <a:r>
              <a:rPr lang="nl-BE" smtClean="0"/>
              <a:t>80 -200   </a:t>
            </a:r>
            <a:r>
              <a:rPr lang="nl-BE" dirty="0" smtClean="0"/>
              <a:t>ns</a:t>
            </a:r>
          </a:p>
        </p:txBody>
      </p:sp>
      <p:sp>
        <p:nvSpPr>
          <p:cNvPr id="3" name="Tekstvak 2"/>
          <p:cNvSpPr txBox="1"/>
          <p:nvPr/>
        </p:nvSpPr>
        <p:spPr>
          <a:xfrm>
            <a:off x="5246558" y="4934160"/>
            <a:ext cx="2691699" cy="369332"/>
          </a:xfrm>
          <a:prstGeom prst="rect">
            <a:avLst/>
          </a:prstGeom>
          <a:noFill/>
        </p:spPr>
        <p:txBody>
          <a:bodyPr wrap="none" rtlCol="0">
            <a:spAutoFit/>
          </a:bodyPr>
          <a:lstStyle/>
          <a:p>
            <a:r>
              <a:rPr lang="nl-BE" dirty="0"/>
              <a:t>=&gt; 160 tot 666 keer </a:t>
            </a:r>
            <a:r>
              <a:rPr lang="nl-BE" dirty="0" smtClean="0"/>
              <a:t>sneller</a:t>
            </a:r>
            <a:endParaRPr lang="nl-BE" dirty="0"/>
          </a:p>
        </p:txBody>
      </p:sp>
    </p:spTree>
    <p:extLst>
      <p:ext uri="{BB962C8B-B14F-4D97-AF65-F5344CB8AC3E}">
        <p14:creationId xmlns:p14="http://schemas.microsoft.com/office/powerpoint/2010/main" val="1361458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Wat</a:t>
            </a:r>
            <a:r>
              <a:rPr lang="en-US" dirty="0" smtClean="0"/>
              <a:t> </a:t>
            </a:r>
            <a:r>
              <a:rPr lang="en-US" dirty="0" err="1" smtClean="0"/>
              <a:t>zijn</a:t>
            </a:r>
            <a:r>
              <a:rPr lang="en-US" dirty="0" smtClean="0"/>
              <a:t> caches</a:t>
            </a:r>
            <a:endParaRPr lang="en-US" dirty="0"/>
          </a:p>
        </p:txBody>
      </p:sp>
      <p:sp>
        <p:nvSpPr>
          <p:cNvPr id="8" name="Tijdelijke aanduiding voor inhoud 7"/>
          <p:cNvSpPr>
            <a:spLocks noGrp="1"/>
          </p:cNvSpPr>
          <p:nvPr>
            <p:ph idx="1"/>
          </p:nvPr>
        </p:nvSpPr>
        <p:spPr/>
        <p:txBody>
          <a:bodyPr/>
          <a:lstStyle/>
          <a:p>
            <a:r>
              <a:rPr lang="nl-BE" dirty="0" smtClean="0"/>
              <a:t>Hardware component</a:t>
            </a:r>
          </a:p>
          <a:p>
            <a:endParaRPr lang="nl-BE" dirty="0"/>
          </a:p>
          <a:p>
            <a:r>
              <a:rPr lang="nl-BE" dirty="0" smtClean="0"/>
              <a:t>Gereserveerd geheugen</a:t>
            </a:r>
          </a:p>
          <a:p>
            <a:endParaRPr lang="nl-BE" dirty="0" smtClean="0"/>
          </a:p>
          <a:p>
            <a:r>
              <a:rPr lang="nl-BE" dirty="0" smtClean="0"/>
              <a:t>Link tussen </a:t>
            </a:r>
            <a:r>
              <a:rPr lang="nl-BE" dirty="0"/>
              <a:t>CPU en </a:t>
            </a:r>
            <a:r>
              <a:rPr lang="nl-BE" dirty="0" err="1"/>
              <a:t>main</a:t>
            </a:r>
            <a:r>
              <a:rPr lang="nl-BE" dirty="0"/>
              <a:t> memory</a:t>
            </a:r>
          </a:p>
          <a:p>
            <a:endParaRPr lang="nl-BE" dirty="0" smtClean="0"/>
          </a:p>
          <a:p>
            <a:r>
              <a:rPr lang="nl-BE" dirty="0" smtClean="0"/>
              <a:t>Bevat kopieën</a:t>
            </a:r>
            <a:endParaRPr lang="nl-BE" dirty="0"/>
          </a:p>
          <a:p>
            <a:endParaRPr lang="en-GB" dirty="0"/>
          </a:p>
        </p:txBody>
      </p:sp>
    </p:spTree>
    <p:extLst>
      <p:ext uri="{BB962C8B-B14F-4D97-AF65-F5344CB8AC3E}">
        <p14:creationId xmlns:p14="http://schemas.microsoft.com/office/powerpoint/2010/main" val="599716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Waarom</a:t>
            </a:r>
            <a:endParaRPr lang="en-US" dirty="0"/>
          </a:p>
        </p:txBody>
      </p:sp>
      <p:sp>
        <p:nvSpPr>
          <p:cNvPr id="6" name="Tijdelijke aanduiding voor inhoud 5"/>
          <p:cNvSpPr>
            <a:spLocks noGrp="1"/>
          </p:cNvSpPr>
          <p:nvPr>
            <p:ph idx="1"/>
          </p:nvPr>
        </p:nvSpPr>
        <p:spPr>
          <a:xfrm>
            <a:off x="457200" y="1600200"/>
            <a:ext cx="8229600" cy="4530777"/>
          </a:xfrm>
        </p:spPr>
        <p:txBody>
          <a:bodyPr/>
          <a:lstStyle/>
          <a:p>
            <a:r>
              <a:rPr lang="nl-BE" dirty="0" smtClean="0"/>
              <a:t>Hardware fabrikanten</a:t>
            </a:r>
          </a:p>
          <a:p>
            <a:endParaRPr lang="nl-BE" dirty="0"/>
          </a:p>
          <a:p>
            <a:r>
              <a:rPr lang="nl-BE" dirty="0" smtClean="0"/>
              <a:t>Zelf caches samenstellen</a:t>
            </a:r>
          </a:p>
          <a:p>
            <a:endParaRPr lang="nl-BE" dirty="0"/>
          </a:p>
          <a:p>
            <a:r>
              <a:rPr lang="nl-BE" dirty="0" smtClean="0"/>
              <a:t>Cache simulatie</a:t>
            </a:r>
          </a:p>
          <a:p>
            <a:endParaRPr lang="nl-BE" dirty="0"/>
          </a:p>
          <a:p>
            <a:r>
              <a:rPr lang="nl-BE" dirty="0" smtClean="0"/>
              <a:t>Caches bestuderen</a:t>
            </a:r>
          </a:p>
          <a:p>
            <a:endParaRPr lang="nl-BE" dirty="0"/>
          </a:p>
          <a:p>
            <a:endParaRPr lang="en-GB" dirty="0"/>
          </a:p>
        </p:txBody>
      </p:sp>
    </p:spTree>
    <p:extLst>
      <p:ext uri="{BB962C8B-B14F-4D97-AF65-F5344CB8AC3E}">
        <p14:creationId xmlns:p14="http://schemas.microsoft.com/office/powerpoint/2010/main" val="52632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Locality</a:t>
            </a:r>
            <a:endParaRPr lang="en-US" dirty="0"/>
          </a:p>
        </p:txBody>
      </p:sp>
      <p:sp>
        <p:nvSpPr>
          <p:cNvPr id="2" name="Tijdelijke aanduiding voor inhoud 1"/>
          <p:cNvSpPr>
            <a:spLocks noGrp="1"/>
          </p:cNvSpPr>
          <p:nvPr>
            <p:ph idx="1"/>
          </p:nvPr>
        </p:nvSpPr>
        <p:spPr/>
        <p:txBody>
          <a:bodyPr>
            <a:normAutofit/>
          </a:bodyPr>
          <a:lstStyle/>
          <a:p>
            <a:r>
              <a:rPr lang="en-GB" sz="3600" dirty="0"/>
              <a:t>(define (map </a:t>
            </a:r>
            <a:r>
              <a:rPr lang="en-GB" sz="3600" dirty="0" err="1"/>
              <a:t>lst</a:t>
            </a:r>
            <a:r>
              <a:rPr lang="en-GB" sz="3600" dirty="0"/>
              <a:t> </a:t>
            </a:r>
            <a:r>
              <a:rPr lang="en-GB" sz="3600" dirty="0" smtClean="0"/>
              <a:t>function)</a:t>
            </a:r>
            <a:r>
              <a:rPr lang="en-GB" sz="3600" dirty="0"/>
              <a:t/>
            </a:r>
            <a:br>
              <a:rPr lang="en-GB" sz="3600" dirty="0"/>
            </a:br>
            <a:r>
              <a:rPr lang="en-GB" sz="3600" dirty="0"/>
              <a:t> 	  (unless (null? </a:t>
            </a:r>
            <a:r>
              <a:rPr lang="en-GB" sz="3600" dirty="0" err="1"/>
              <a:t>lst</a:t>
            </a:r>
            <a:r>
              <a:rPr lang="en-GB" sz="3600" dirty="0"/>
              <a:t>)</a:t>
            </a:r>
            <a:br>
              <a:rPr lang="en-GB" sz="3600" dirty="0"/>
            </a:br>
            <a:r>
              <a:rPr lang="en-GB" sz="3600" dirty="0"/>
              <a:t>		(</a:t>
            </a:r>
            <a:r>
              <a:rPr lang="en-GB" sz="3600" dirty="0" smtClean="0"/>
              <a:t>function </a:t>
            </a:r>
            <a:r>
              <a:rPr lang="en-GB" sz="3600" dirty="0"/>
              <a:t>(car </a:t>
            </a:r>
            <a:r>
              <a:rPr lang="en-GB" sz="3600" dirty="0" err="1"/>
              <a:t>lst</a:t>
            </a:r>
            <a:r>
              <a:rPr lang="en-GB" sz="3600" dirty="0"/>
              <a:t>))</a:t>
            </a:r>
            <a:br>
              <a:rPr lang="en-GB" sz="3600" dirty="0"/>
            </a:br>
            <a:r>
              <a:rPr lang="en-GB" sz="3600" dirty="0"/>
              <a:t>      (map (</a:t>
            </a:r>
            <a:r>
              <a:rPr lang="en-GB" sz="3600" dirty="0" err="1"/>
              <a:t>cdr</a:t>
            </a:r>
            <a:r>
              <a:rPr lang="en-GB" sz="3600" dirty="0"/>
              <a:t> </a:t>
            </a:r>
            <a:r>
              <a:rPr lang="en-GB" sz="3600" dirty="0" err="1"/>
              <a:t>lst</a:t>
            </a:r>
            <a:r>
              <a:rPr lang="en-GB" sz="3600" dirty="0"/>
              <a:t>) function)))</a:t>
            </a:r>
          </a:p>
          <a:p>
            <a:endParaRPr lang="nl-BE" sz="3600" dirty="0" smtClean="0"/>
          </a:p>
          <a:p>
            <a:endParaRPr lang="nl-BE" sz="3600" dirty="0"/>
          </a:p>
          <a:p>
            <a:endParaRPr lang="en-GB" sz="3600" dirty="0"/>
          </a:p>
        </p:txBody>
      </p:sp>
    </p:spTree>
    <p:extLst>
      <p:ext uri="{BB962C8B-B14F-4D97-AF65-F5344CB8AC3E}">
        <p14:creationId xmlns:p14="http://schemas.microsoft.com/office/powerpoint/2010/main" val="3155290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Locality</a:t>
            </a:r>
            <a:endParaRPr lang="en-US" dirty="0"/>
          </a:p>
        </p:txBody>
      </p:sp>
      <p:sp>
        <p:nvSpPr>
          <p:cNvPr id="2" name="Tijdelijke aanduiding voor inhoud 1"/>
          <p:cNvSpPr>
            <a:spLocks noGrp="1"/>
          </p:cNvSpPr>
          <p:nvPr>
            <p:ph idx="1"/>
          </p:nvPr>
        </p:nvSpPr>
        <p:spPr/>
        <p:txBody>
          <a:bodyPr>
            <a:normAutofit/>
          </a:bodyPr>
          <a:lstStyle/>
          <a:p>
            <a:r>
              <a:rPr lang="en-GB" sz="3600" dirty="0"/>
              <a:t>(define (map </a:t>
            </a:r>
            <a:r>
              <a:rPr lang="en-GB" sz="3600" dirty="0" err="1"/>
              <a:t>lst</a:t>
            </a:r>
            <a:r>
              <a:rPr lang="en-GB" sz="3600" dirty="0"/>
              <a:t> </a:t>
            </a:r>
            <a:r>
              <a:rPr lang="en-GB" sz="3600" dirty="0" smtClean="0"/>
              <a:t>function</a:t>
            </a:r>
            <a:r>
              <a:rPr lang="en-GB" sz="3600" dirty="0"/>
              <a:t>)</a:t>
            </a:r>
            <a:br>
              <a:rPr lang="en-GB" sz="3600" dirty="0"/>
            </a:br>
            <a:r>
              <a:rPr lang="en-GB" sz="3600" dirty="0"/>
              <a:t> 	  (unless (null? </a:t>
            </a:r>
            <a:r>
              <a:rPr lang="en-GB" sz="3600" dirty="0" err="1"/>
              <a:t>lst</a:t>
            </a:r>
            <a:r>
              <a:rPr lang="en-GB" sz="3600" dirty="0"/>
              <a:t>)</a:t>
            </a:r>
            <a:br>
              <a:rPr lang="en-GB" sz="3600" dirty="0"/>
            </a:br>
            <a:r>
              <a:rPr lang="en-GB" sz="3600" dirty="0"/>
              <a:t>		(</a:t>
            </a:r>
            <a:r>
              <a:rPr lang="en-GB" sz="3600" dirty="0" smtClean="0"/>
              <a:t>function </a:t>
            </a:r>
            <a:r>
              <a:rPr lang="en-GB" sz="3600" dirty="0">
                <a:solidFill>
                  <a:srgbClr val="00B050"/>
                </a:solidFill>
              </a:rPr>
              <a:t>(car </a:t>
            </a:r>
            <a:r>
              <a:rPr lang="en-GB" sz="3600" dirty="0" err="1">
                <a:solidFill>
                  <a:srgbClr val="00B050"/>
                </a:solidFill>
              </a:rPr>
              <a:t>lst</a:t>
            </a:r>
            <a:r>
              <a:rPr lang="en-GB" sz="3600" dirty="0">
                <a:solidFill>
                  <a:srgbClr val="00B050"/>
                </a:solidFill>
              </a:rPr>
              <a:t>))</a:t>
            </a:r>
            <a:br>
              <a:rPr lang="en-GB" sz="3600" dirty="0">
                <a:solidFill>
                  <a:srgbClr val="00B050"/>
                </a:solidFill>
              </a:rPr>
            </a:br>
            <a:r>
              <a:rPr lang="en-GB" sz="3600" dirty="0"/>
              <a:t>      (map </a:t>
            </a:r>
            <a:r>
              <a:rPr lang="en-GB" sz="3600" dirty="0">
                <a:solidFill>
                  <a:srgbClr val="00B050"/>
                </a:solidFill>
              </a:rPr>
              <a:t>(</a:t>
            </a:r>
            <a:r>
              <a:rPr lang="en-GB" sz="3600" dirty="0" err="1">
                <a:solidFill>
                  <a:srgbClr val="00B050"/>
                </a:solidFill>
              </a:rPr>
              <a:t>cdr</a:t>
            </a:r>
            <a:r>
              <a:rPr lang="en-GB" sz="3600" dirty="0">
                <a:solidFill>
                  <a:srgbClr val="00B050"/>
                </a:solidFill>
              </a:rPr>
              <a:t> </a:t>
            </a:r>
            <a:r>
              <a:rPr lang="en-GB" sz="3600" dirty="0" err="1">
                <a:solidFill>
                  <a:srgbClr val="00B050"/>
                </a:solidFill>
              </a:rPr>
              <a:t>lst</a:t>
            </a:r>
            <a:r>
              <a:rPr lang="en-GB" sz="3600" dirty="0">
                <a:solidFill>
                  <a:srgbClr val="00B050"/>
                </a:solidFill>
              </a:rPr>
              <a:t>) </a:t>
            </a:r>
            <a:r>
              <a:rPr lang="en-GB" sz="3600" dirty="0"/>
              <a:t>function)))</a:t>
            </a:r>
          </a:p>
          <a:p>
            <a:endParaRPr lang="nl-BE" sz="3600" dirty="0" smtClean="0"/>
          </a:p>
          <a:p>
            <a:endParaRPr lang="nl-BE" sz="3600" dirty="0"/>
          </a:p>
          <a:p>
            <a:endParaRPr lang="en-GB" sz="3600" dirty="0"/>
          </a:p>
        </p:txBody>
      </p:sp>
    </p:spTree>
    <p:extLst>
      <p:ext uri="{BB962C8B-B14F-4D97-AF65-F5344CB8AC3E}">
        <p14:creationId xmlns:p14="http://schemas.microsoft.com/office/powerpoint/2010/main" val="1697969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Locality</a:t>
            </a:r>
            <a:endParaRPr lang="en-US" dirty="0"/>
          </a:p>
        </p:txBody>
      </p:sp>
      <p:sp>
        <p:nvSpPr>
          <p:cNvPr id="2" name="Tijdelijke aanduiding voor inhoud 1"/>
          <p:cNvSpPr>
            <a:spLocks noGrp="1"/>
          </p:cNvSpPr>
          <p:nvPr>
            <p:ph idx="1"/>
          </p:nvPr>
        </p:nvSpPr>
        <p:spPr/>
        <p:txBody>
          <a:bodyPr>
            <a:normAutofit/>
          </a:bodyPr>
          <a:lstStyle/>
          <a:p>
            <a:r>
              <a:rPr lang="en-GB" sz="3600" dirty="0"/>
              <a:t>(define (map </a:t>
            </a:r>
            <a:r>
              <a:rPr lang="en-GB" sz="3600" dirty="0" err="1"/>
              <a:t>lst</a:t>
            </a:r>
            <a:r>
              <a:rPr lang="en-GB" sz="3600" dirty="0"/>
              <a:t> function)</a:t>
            </a:r>
            <a:br>
              <a:rPr lang="en-GB" sz="3600" dirty="0"/>
            </a:br>
            <a:r>
              <a:rPr lang="en-GB" sz="3600" dirty="0"/>
              <a:t> 	  (unless (null? </a:t>
            </a:r>
            <a:r>
              <a:rPr lang="en-GB" sz="3600" dirty="0" err="1"/>
              <a:t>lst</a:t>
            </a:r>
            <a:r>
              <a:rPr lang="en-GB" sz="3600" dirty="0"/>
              <a:t>)</a:t>
            </a:r>
            <a:br>
              <a:rPr lang="en-GB" sz="3600" dirty="0"/>
            </a:br>
            <a:r>
              <a:rPr lang="en-GB" sz="3600" dirty="0"/>
              <a:t>		(</a:t>
            </a:r>
            <a:r>
              <a:rPr lang="en-GB" sz="3600" dirty="0">
                <a:solidFill>
                  <a:srgbClr val="00B050"/>
                </a:solidFill>
              </a:rPr>
              <a:t>function</a:t>
            </a:r>
            <a:r>
              <a:rPr lang="en-GB" sz="3600" dirty="0"/>
              <a:t> (car </a:t>
            </a:r>
            <a:r>
              <a:rPr lang="en-GB" sz="3600" dirty="0" err="1"/>
              <a:t>lst</a:t>
            </a:r>
            <a:r>
              <a:rPr lang="en-GB" sz="3600" dirty="0"/>
              <a:t>))</a:t>
            </a:r>
            <a:br>
              <a:rPr lang="en-GB" sz="3600" dirty="0"/>
            </a:br>
            <a:r>
              <a:rPr lang="en-GB" sz="3600" dirty="0"/>
              <a:t>      (map (</a:t>
            </a:r>
            <a:r>
              <a:rPr lang="en-GB" sz="3600" dirty="0" err="1"/>
              <a:t>cdr</a:t>
            </a:r>
            <a:r>
              <a:rPr lang="en-GB" sz="3600" dirty="0"/>
              <a:t> </a:t>
            </a:r>
            <a:r>
              <a:rPr lang="en-GB" sz="3600" dirty="0" err="1"/>
              <a:t>lst</a:t>
            </a:r>
            <a:r>
              <a:rPr lang="en-GB" sz="3600" dirty="0"/>
              <a:t>) function)))</a:t>
            </a:r>
          </a:p>
          <a:p>
            <a:endParaRPr lang="nl-BE" sz="3600" dirty="0" smtClean="0"/>
          </a:p>
          <a:p>
            <a:endParaRPr lang="nl-BE" sz="3600" dirty="0"/>
          </a:p>
          <a:p>
            <a:endParaRPr lang="en-GB" sz="3600" dirty="0"/>
          </a:p>
        </p:txBody>
      </p:sp>
    </p:spTree>
    <p:extLst>
      <p:ext uri="{BB962C8B-B14F-4D97-AF65-F5344CB8AC3E}">
        <p14:creationId xmlns:p14="http://schemas.microsoft.com/office/powerpoint/2010/main" val="4022954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VUB theme colors">
      <a:dk1>
        <a:sysClr val="windowText" lastClr="000000"/>
      </a:dk1>
      <a:lt1>
        <a:sysClr val="window" lastClr="FFFFFF"/>
      </a:lt1>
      <a:dk2>
        <a:srgbClr val="ABB202"/>
      </a:dk2>
      <a:lt2>
        <a:srgbClr val="EEF0CC"/>
      </a:lt2>
      <a:accent1>
        <a:srgbClr val="5F604A"/>
      </a:accent1>
      <a:accent2>
        <a:srgbClr val="87887F"/>
      </a:accent2>
      <a:accent3>
        <a:srgbClr val="7F7358"/>
      </a:accent3>
      <a:accent4>
        <a:srgbClr val="3DA331"/>
      </a:accent4>
      <a:accent5>
        <a:srgbClr val="62C2D0"/>
      </a:accent5>
      <a:accent6>
        <a:srgbClr val="E8503F"/>
      </a:accent6>
      <a:hlink>
        <a:srgbClr val="0060AC"/>
      </a:hlink>
      <a:folHlink>
        <a:srgbClr val="6C37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1618</TotalTime>
  <Words>1713</Words>
  <Application>Microsoft Office PowerPoint</Application>
  <PresentationFormat>Diavoorstelling (4:3)</PresentationFormat>
  <Paragraphs>438</Paragraphs>
  <Slides>39</Slides>
  <Notes>37</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39</vt:i4>
      </vt:variant>
    </vt:vector>
  </HeadingPairs>
  <TitlesOfParts>
    <vt:vector size="42" baseType="lpstr">
      <vt:lpstr>Arial</vt:lpstr>
      <vt:lpstr>Calibri</vt:lpstr>
      <vt:lpstr>Office Theme</vt:lpstr>
      <vt:lpstr>PowerPoint-presentatie</vt:lpstr>
      <vt:lpstr>Cache simulatie</vt:lpstr>
      <vt:lpstr>Inhoud</vt:lpstr>
      <vt:lpstr>Doel</vt:lpstr>
      <vt:lpstr>Wat zijn caches</vt:lpstr>
      <vt:lpstr>Waarom</vt:lpstr>
      <vt:lpstr>Locality</vt:lpstr>
      <vt:lpstr>Locality</vt:lpstr>
      <vt:lpstr>Locality</vt:lpstr>
      <vt:lpstr>Block placement</vt:lpstr>
      <vt:lpstr>Block identification</vt:lpstr>
      <vt:lpstr>Block replacement</vt:lpstr>
      <vt:lpstr>Write strategy</vt:lpstr>
      <vt:lpstr>Write strategy</vt:lpstr>
      <vt:lpstr>Write strategy</vt:lpstr>
      <vt:lpstr>Write strategy</vt:lpstr>
      <vt:lpstr>Write strategy</vt:lpstr>
      <vt:lpstr>Write strategy</vt:lpstr>
      <vt:lpstr>Write strategy</vt:lpstr>
      <vt:lpstr>Write strategy</vt:lpstr>
      <vt:lpstr>Write strategy</vt:lpstr>
      <vt:lpstr>Write strategy</vt:lpstr>
      <vt:lpstr>Write strategy</vt:lpstr>
      <vt:lpstr>Write strategy</vt:lpstr>
      <vt:lpstr>Write strategy</vt:lpstr>
      <vt:lpstr>Write strategy</vt:lpstr>
      <vt:lpstr>Write strategy</vt:lpstr>
      <vt:lpstr>Write strategy</vt:lpstr>
      <vt:lpstr>Write strategy</vt:lpstr>
      <vt:lpstr>Multicore processoren</vt:lpstr>
      <vt:lpstr>Coherency protocols</vt:lpstr>
      <vt:lpstr>Coherency protocols</vt:lpstr>
      <vt:lpstr>Coherency protocols</vt:lpstr>
      <vt:lpstr>Coherency protocols</vt:lpstr>
      <vt:lpstr>Coherency protocols</vt:lpstr>
      <vt:lpstr>Coherency protocols</vt:lpstr>
      <vt:lpstr>Conclussie</vt:lpstr>
      <vt:lpstr>Conclusie</vt:lpstr>
      <vt:lpstr>Conclusie</vt:lpstr>
    </vt:vector>
  </TitlesOfParts>
  <Company>VUB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Marjan Keijzer</dc:creator>
  <cp:lastModifiedBy>Sander Lenaerts</cp:lastModifiedBy>
  <cp:revision>537</cp:revision>
  <dcterms:created xsi:type="dcterms:W3CDTF">2014-10-10T13:54:43Z</dcterms:created>
  <dcterms:modified xsi:type="dcterms:W3CDTF">2015-03-12T12:23:35Z</dcterms:modified>
</cp:coreProperties>
</file>