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2" r:id="rId5"/>
    <p:sldId id="259" r:id="rId6"/>
    <p:sldId id="263" r:id="rId7"/>
    <p:sldId id="264" r:id="rId8"/>
    <p:sldId id="265" r:id="rId9"/>
    <p:sldId id="266" r:id="rId10"/>
    <p:sldId id="260" r:id="rId11"/>
    <p:sldId id="261"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iyash Karekar" userId="d52ad84c763462dd" providerId="LiveId" clId="{D3F3AF71-110B-49B8-867D-E3B0D197EF34}"/>
    <pc:docChg chg="modSld">
      <pc:chgData name="Shriyash Karekar" userId="d52ad84c763462dd" providerId="LiveId" clId="{D3F3AF71-110B-49B8-867D-E3B0D197EF34}" dt="2021-05-27T15:54:39.860" v="21" actId="20577"/>
      <pc:docMkLst>
        <pc:docMk/>
      </pc:docMkLst>
      <pc:sldChg chg="modSp mod">
        <pc:chgData name="Shriyash Karekar" userId="d52ad84c763462dd" providerId="LiveId" clId="{D3F3AF71-110B-49B8-867D-E3B0D197EF34}" dt="2021-05-27T15:40:30.026" v="0" actId="122"/>
        <pc:sldMkLst>
          <pc:docMk/>
          <pc:sldMk cId="3207446113" sldId="257"/>
        </pc:sldMkLst>
        <pc:spChg chg="mod">
          <ac:chgData name="Shriyash Karekar" userId="d52ad84c763462dd" providerId="LiveId" clId="{D3F3AF71-110B-49B8-867D-E3B0D197EF34}" dt="2021-05-27T15:40:30.026" v="0" actId="122"/>
          <ac:spMkLst>
            <pc:docMk/>
            <pc:sldMk cId="3207446113" sldId="257"/>
            <ac:spMk id="2" creationId="{00000000-0000-0000-0000-000000000000}"/>
          </ac:spMkLst>
        </pc:spChg>
      </pc:sldChg>
      <pc:sldChg chg="modSp mod">
        <pc:chgData name="Shriyash Karekar" userId="d52ad84c763462dd" providerId="LiveId" clId="{D3F3AF71-110B-49B8-867D-E3B0D197EF34}" dt="2021-05-27T15:54:39.860" v="21" actId="20577"/>
        <pc:sldMkLst>
          <pc:docMk/>
          <pc:sldMk cId="610232072" sldId="263"/>
        </pc:sldMkLst>
        <pc:spChg chg="mod">
          <ac:chgData name="Shriyash Karekar" userId="d52ad84c763462dd" providerId="LiveId" clId="{D3F3AF71-110B-49B8-867D-E3B0D197EF34}" dt="2021-05-27T15:54:39.860" v="21" actId="20577"/>
          <ac:spMkLst>
            <pc:docMk/>
            <pc:sldMk cId="610232072" sldId="263"/>
            <ac:spMk id="2" creationId="{00000000-0000-0000-0000-000000000000}"/>
          </ac:spMkLst>
        </pc:spChg>
      </pc:sldChg>
      <pc:sldChg chg="modSp mod">
        <pc:chgData name="Shriyash Karekar" userId="d52ad84c763462dd" providerId="LiveId" clId="{D3F3AF71-110B-49B8-867D-E3B0D197EF34}" dt="2021-05-27T15:54:19.761" v="1" actId="6549"/>
        <pc:sldMkLst>
          <pc:docMk/>
          <pc:sldMk cId="2647622141" sldId="264"/>
        </pc:sldMkLst>
        <pc:spChg chg="mod">
          <ac:chgData name="Shriyash Karekar" userId="d52ad84c763462dd" providerId="LiveId" clId="{D3F3AF71-110B-49B8-867D-E3B0D197EF34}" dt="2021-05-27T15:54:19.761" v="1" actId="6549"/>
          <ac:spMkLst>
            <pc:docMk/>
            <pc:sldMk cId="2647622141" sldId="264"/>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A5CCFE66-C024-41B5-B15A-DD79A253E18A}" type="datetimeFigureOut">
              <a:rPr lang="en-US" smtClean="0"/>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65973C-1A4C-4348-98EB-398CB124396C}" type="slidenum">
              <a:rPr lang="en-US" smtClean="0"/>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CCFE66-C024-41B5-B15A-DD79A253E18A}" type="datetimeFigureOut">
              <a:rPr lang="en-US" smtClean="0"/>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65973C-1A4C-4348-98EB-398CB124396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CCFE66-C024-41B5-B15A-DD79A253E18A}" type="datetimeFigureOut">
              <a:rPr lang="en-US" smtClean="0"/>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65973C-1A4C-4348-98EB-398CB124396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A5CCFE66-C024-41B5-B15A-DD79A253E18A}" type="datetimeFigureOut">
              <a:rPr lang="en-US" smtClean="0"/>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65973C-1A4C-4348-98EB-398CB124396C}" type="slidenum">
              <a:rPr lang="en-US" smtClean="0"/>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CCFE66-C024-41B5-B15A-DD79A253E18A}" type="datetimeFigureOut">
              <a:rPr lang="en-US" smtClean="0"/>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65973C-1A4C-4348-98EB-398CB124396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A5CCFE66-C024-41B5-B15A-DD79A253E18A}" type="datetimeFigureOut">
              <a:rPr lang="en-US" smtClean="0"/>
              <a:t>5/27/2021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65973C-1A4C-4348-98EB-398CB124396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09600" y="274638"/>
            <a:ext cx="79248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A5CCFE66-C024-41B5-B15A-DD79A253E18A}" type="datetimeFigureOut">
              <a:rPr lang="en-US" smtClean="0"/>
              <a:t>5/27/2021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65973C-1A4C-4348-98EB-398CB124396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CCFE66-C024-41B5-B15A-DD79A253E18A}" type="datetimeFigureOut">
              <a:rPr lang="en-US" smtClean="0"/>
              <a:t>5/27/2021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65973C-1A4C-4348-98EB-398CB124396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CCFE66-C024-41B5-B15A-DD79A253E18A}" type="datetimeFigureOut">
              <a:rPr lang="en-US" smtClean="0"/>
              <a:t>5/27/2021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65973C-1A4C-4348-98EB-398CB124396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CCFE66-C024-41B5-B15A-DD79A253E18A}" type="datetimeFigureOut">
              <a:rPr lang="en-US" smtClean="0"/>
              <a:t>5/27/2021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65973C-1A4C-4348-98EB-398CB124396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CCFE66-C024-41B5-B15A-DD79A253E18A}" type="datetimeFigureOut">
              <a:rPr lang="en-US" smtClean="0"/>
              <a:t>5/27/2021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65973C-1A4C-4348-98EB-398CB124396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A5CCFE66-C024-41B5-B15A-DD79A253E18A}" type="datetimeFigureOut">
              <a:rPr lang="en-US" smtClean="0"/>
              <a:t>5/27/2021</a:t>
            </a:fld>
            <a:endParaRPr 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9565973C-1A4C-4348-98EB-398CB124396C}"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mailto:ycwang%7D@citi.sinica.edu.tw"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Realtime Body size estimation using machine learning</a:t>
            </a:r>
          </a:p>
        </p:txBody>
      </p:sp>
      <p:sp>
        <p:nvSpPr>
          <p:cNvPr id="4" name="Content Placeholder 3"/>
          <p:cNvSpPr>
            <a:spLocks noGrp="1"/>
          </p:cNvSpPr>
          <p:nvPr>
            <p:ph sz="quarter" idx="13"/>
          </p:nvPr>
        </p:nvSpPr>
        <p:spPr>
          <a:xfrm>
            <a:off x="609600" y="1828800"/>
            <a:ext cx="7924800" cy="4114800"/>
          </a:xfrm>
        </p:spPr>
        <p:txBody>
          <a:bodyPr/>
          <a:lstStyle/>
          <a:p>
            <a:pPr marL="0" indent="0" algn="ctr">
              <a:buNone/>
            </a:pPr>
            <a:endParaRPr lang="en-US" b="1" dirty="0"/>
          </a:p>
          <a:p>
            <a:pPr marL="0" indent="0" algn="ctr">
              <a:buNone/>
            </a:pPr>
            <a:r>
              <a:rPr lang="en-US" sz="2400" b="1" dirty="0"/>
              <a:t>Project Guide : </a:t>
            </a:r>
            <a:r>
              <a:rPr lang="en-US" sz="2400" dirty="0"/>
              <a:t>Mr. Ashraf </a:t>
            </a:r>
            <a:r>
              <a:rPr lang="en-US" sz="2400" dirty="0" err="1"/>
              <a:t>Siddique</a:t>
            </a:r>
            <a:endParaRPr lang="en-US" sz="2400" dirty="0"/>
          </a:p>
          <a:p>
            <a:pPr marL="0" indent="0" algn="ctr">
              <a:buNone/>
            </a:pPr>
            <a:endParaRPr lang="en-US" sz="2400" b="1" dirty="0"/>
          </a:p>
          <a:p>
            <a:pPr marL="0" indent="0" algn="ctr">
              <a:buNone/>
            </a:pPr>
            <a:r>
              <a:rPr lang="en-US" sz="2400" b="1" dirty="0"/>
              <a:t>Team Members:</a:t>
            </a:r>
          </a:p>
          <a:p>
            <a:pPr marL="0" indent="0" algn="ctr">
              <a:buNone/>
            </a:pPr>
            <a:r>
              <a:rPr lang="en-US" sz="2400" b="1" dirty="0"/>
              <a:t> </a:t>
            </a:r>
            <a:r>
              <a:rPr lang="en-US" sz="2400" dirty="0" err="1"/>
              <a:t>Shriyash</a:t>
            </a:r>
            <a:r>
              <a:rPr lang="en-US" sz="2400" dirty="0"/>
              <a:t> </a:t>
            </a:r>
            <a:r>
              <a:rPr lang="en-US" sz="2400" dirty="0" err="1"/>
              <a:t>Karekar</a:t>
            </a:r>
            <a:endParaRPr lang="en-US" sz="2400" dirty="0"/>
          </a:p>
          <a:p>
            <a:pPr marL="0" indent="0" algn="ctr">
              <a:buNone/>
            </a:pPr>
            <a:r>
              <a:rPr lang="en-US" sz="2400" dirty="0" err="1"/>
              <a:t>Aqueel</a:t>
            </a:r>
            <a:r>
              <a:rPr lang="en-US" sz="2400" dirty="0"/>
              <a:t> </a:t>
            </a:r>
            <a:r>
              <a:rPr lang="en-US" sz="2400" dirty="0" err="1"/>
              <a:t>Alam</a:t>
            </a:r>
            <a:r>
              <a:rPr lang="en-US" sz="2400" dirty="0"/>
              <a:t> Khan</a:t>
            </a:r>
          </a:p>
          <a:p>
            <a:pPr marL="0" indent="0" algn="ctr">
              <a:buNone/>
            </a:pPr>
            <a:r>
              <a:rPr lang="en-US" sz="2400" dirty="0"/>
              <a:t>Imran Ali Khan</a:t>
            </a:r>
          </a:p>
        </p:txBody>
      </p:sp>
    </p:spTree>
    <p:extLst>
      <p:ext uri="{BB962C8B-B14F-4D97-AF65-F5344CB8AC3E}">
        <p14:creationId xmlns:p14="http://schemas.microsoft.com/office/powerpoint/2010/main" val="3182613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715962"/>
          </a:xfrm>
        </p:spPr>
        <p:txBody>
          <a:bodyPr/>
          <a:lstStyle/>
          <a:p>
            <a:r>
              <a:rPr lang="en-US" b="1" dirty="0"/>
              <a:t>References</a:t>
            </a:r>
          </a:p>
        </p:txBody>
      </p:sp>
      <p:sp>
        <p:nvSpPr>
          <p:cNvPr id="3" name="Content Placeholder 2"/>
          <p:cNvSpPr>
            <a:spLocks noGrp="1"/>
          </p:cNvSpPr>
          <p:nvPr>
            <p:ph sz="quarter" idx="13"/>
          </p:nvPr>
        </p:nvSpPr>
        <p:spPr>
          <a:xfrm>
            <a:off x="609600" y="1066800"/>
            <a:ext cx="7924800" cy="4876800"/>
          </a:xfrm>
        </p:spPr>
        <p:txBody>
          <a:bodyPr>
            <a:normAutofit fontScale="92500" lnSpcReduction="10000"/>
          </a:bodyPr>
          <a:lstStyle/>
          <a:p>
            <a:pPr marL="0" indent="0">
              <a:buNone/>
            </a:pPr>
            <a:r>
              <a:rPr lang="en-US" dirty="0"/>
              <a:t> </a:t>
            </a:r>
          </a:p>
          <a:p>
            <a:pPr marL="0" indent="0">
              <a:buNone/>
            </a:pPr>
            <a:r>
              <a:rPr lang="en-US" dirty="0"/>
              <a:t>[1] SEEING THROUGH THE APPEARANCE: BODY SHAPE ESTIMATION USING MULTI-VIEW CLOTHINGIMAGES Wei-Yi Chang and Yu-Chiang Frank Wang Research Center for Information Technology Innovation, Academia </a:t>
            </a:r>
            <a:r>
              <a:rPr lang="en-US" dirty="0" err="1"/>
              <a:t>Sinica</a:t>
            </a:r>
            <a:r>
              <a:rPr lang="en-US" dirty="0"/>
              <a:t>, Taipei, Taiwan {</a:t>
            </a:r>
            <a:r>
              <a:rPr lang="en-US" dirty="0" err="1"/>
              <a:t>webillchang</a:t>
            </a:r>
            <a:r>
              <a:rPr lang="en-US" dirty="0"/>
              <a:t>, </a:t>
            </a:r>
            <a:r>
              <a:rPr lang="en-US" u="sng" dirty="0" err="1">
                <a:hlinkClick r:id="rId2"/>
              </a:rPr>
              <a:t>ycwang</a:t>
            </a:r>
            <a:r>
              <a:rPr lang="en-US" u="sng" dirty="0">
                <a:hlinkClick r:id="rId2"/>
              </a:rPr>
              <a:t>}@citi.sinica.edu.tw</a:t>
            </a:r>
            <a:endParaRPr lang="en-US" dirty="0"/>
          </a:p>
          <a:p>
            <a:pPr marL="0" indent="0">
              <a:buNone/>
            </a:pPr>
            <a:r>
              <a:rPr lang="en-US" dirty="0"/>
              <a:t>[2] 16th International Learning &amp; Technology Conference 2019 FITME: BODY MEASUREMENT ESTIMATIONS USING MACHINE LEARNING METHOD</a:t>
            </a:r>
          </a:p>
          <a:p>
            <a:pPr marL="0" indent="0">
              <a:buNone/>
            </a:pPr>
            <a:r>
              <a:rPr lang="en-US" dirty="0"/>
              <a:t>[3][</a:t>
            </a:r>
            <a:r>
              <a:rPr lang="en-US" dirty="0" err="1"/>
              <a:t>BodyPix</a:t>
            </a:r>
            <a:r>
              <a:rPr lang="en-US" dirty="0"/>
              <a:t>: Real-time Person Segmentation in the Browser with TensorFlow.js </a:t>
            </a:r>
          </a:p>
          <a:p>
            <a:pPr marL="0" indent="0">
              <a:buNone/>
            </a:pPr>
            <a:r>
              <a:rPr lang="en-US" dirty="0"/>
              <a:t>[4]Real-time Clothing size body measurement estimator using Ten</a:t>
            </a:r>
          </a:p>
          <a:p>
            <a:pPr marL="0" indent="0">
              <a:buNone/>
            </a:pPr>
            <a:r>
              <a:rPr lang="en-US" dirty="0"/>
              <a:t> [5]E. Young Kim, Y.K. Kim, Predicting online purchase intentions for clothing products, Eur. J. Market. 38 (2004) 883–897. </a:t>
            </a:r>
          </a:p>
          <a:p>
            <a:pPr marL="0" indent="0">
              <a:buNone/>
            </a:pPr>
            <a:r>
              <a:rPr lang="en-US" dirty="0"/>
              <a:t>[6]H.K. Song, S.P. Ashdown, Investigation of the validity of 3-D virtual fitting for pants, Cloth. Textiles Res. J. 33 (2015) 314–330. </a:t>
            </a:r>
          </a:p>
          <a:p>
            <a:pPr marL="0" indent="0">
              <a:buNone/>
            </a:pPr>
            <a:r>
              <a:rPr lang="en-US" dirty="0"/>
              <a:t>[7]J. Kim, S. Forsythe, Adoption of virtual try-on technology for online apparel shopping, J. Interact. Mark. 22 (2008) 45–59. </a:t>
            </a:r>
          </a:p>
          <a:p>
            <a:pPr marL="0" indent="0">
              <a:buNone/>
            </a:pPr>
            <a:r>
              <a:rPr lang="en-US" dirty="0"/>
              <a:t>[8]A.S.M. </a:t>
            </a:r>
            <a:r>
              <a:rPr lang="en-US" dirty="0" err="1"/>
              <a:t>Sayem</a:t>
            </a:r>
            <a:r>
              <a:rPr lang="en-US" dirty="0"/>
              <a:t>, R. </a:t>
            </a:r>
            <a:r>
              <a:rPr lang="en-US" dirty="0" err="1"/>
              <a:t>Kennon</a:t>
            </a:r>
            <a:r>
              <a:rPr lang="en-US" dirty="0"/>
              <a:t>, N. Clarke, 3D CAD systems for the clothing industry, Intl. J. Fashion Des. Tech. Educ. 3 (2010) 45–53</a:t>
            </a:r>
          </a:p>
        </p:txBody>
      </p:sp>
    </p:spTree>
    <p:extLst>
      <p:ext uri="{BB962C8B-B14F-4D97-AF65-F5344CB8AC3E}">
        <p14:creationId xmlns:p14="http://schemas.microsoft.com/office/powerpoint/2010/main" val="2085999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62200"/>
            <a:ext cx="7924800" cy="1143000"/>
          </a:xfrm>
        </p:spPr>
        <p:txBody>
          <a:bodyPr/>
          <a:lstStyle/>
          <a:p>
            <a:pPr algn="ctr"/>
            <a:r>
              <a:rPr lang="en-US" sz="4400" b="1" dirty="0"/>
              <a:t>Thank You</a:t>
            </a:r>
          </a:p>
        </p:txBody>
      </p:sp>
    </p:spTree>
    <p:extLst>
      <p:ext uri="{BB962C8B-B14F-4D97-AF65-F5344CB8AC3E}">
        <p14:creationId xmlns:p14="http://schemas.microsoft.com/office/powerpoint/2010/main" val="3230383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Problem Statement</a:t>
            </a:r>
          </a:p>
        </p:txBody>
      </p:sp>
      <p:sp>
        <p:nvSpPr>
          <p:cNvPr id="3" name="Content Placeholder 2"/>
          <p:cNvSpPr>
            <a:spLocks noGrp="1"/>
          </p:cNvSpPr>
          <p:nvPr>
            <p:ph sz="quarter" idx="13"/>
          </p:nvPr>
        </p:nvSpPr>
        <p:spPr>
          <a:xfrm>
            <a:off x="609600" y="2057400"/>
            <a:ext cx="7924800" cy="4114800"/>
          </a:xfrm>
        </p:spPr>
        <p:txBody>
          <a:bodyPr/>
          <a:lstStyle/>
          <a:p>
            <a:pPr marL="0" indent="0">
              <a:buNone/>
            </a:pPr>
            <a:r>
              <a:rPr lang="en-US" sz="2800" dirty="0"/>
              <a:t>As we are moving towards another decade of online shopping, we are often in doubt about our cloth size. Most of the brands have their different standards for Clothing sizes. With the help of this project, we can overcome these problems using just our cell phones. </a:t>
            </a:r>
          </a:p>
          <a:p>
            <a:endParaRPr lang="en-US" dirty="0"/>
          </a:p>
        </p:txBody>
      </p:sp>
    </p:spTree>
    <p:extLst>
      <p:ext uri="{BB962C8B-B14F-4D97-AF65-F5344CB8AC3E}">
        <p14:creationId xmlns:p14="http://schemas.microsoft.com/office/powerpoint/2010/main" val="3207446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715962"/>
          </a:xfrm>
        </p:spPr>
        <p:txBody>
          <a:bodyPr/>
          <a:lstStyle/>
          <a:p>
            <a:r>
              <a:rPr lang="en-US" b="1" dirty="0"/>
              <a:t>Literature Survey</a:t>
            </a:r>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1113916201"/>
              </p:ext>
            </p:extLst>
          </p:nvPr>
        </p:nvGraphicFramePr>
        <p:xfrm>
          <a:off x="609600" y="1219200"/>
          <a:ext cx="7924800" cy="5359791"/>
        </p:xfrm>
        <a:graphic>
          <a:graphicData uri="http://schemas.openxmlformats.org/drawingml/2006/table">
            <a:tbl>
              <a:tblPr firstRow="1" bandRow="1">
                <a:tableStyleId>{16D9F66E-5EB9-4882-86FB-DCBF35E3C3E4}</a:tableStyleId>
              </a:tblPr>
              <a:tblGrid>
                <a:gridCol w="1320800">
                  <a:extLst>
                    <a:ext uri="{9D8B030D-6E8A-4147-A177-3AD203B41FA5}">
                      <a16:colId xmlns:a16="http://schemas.microsoft.com/office/drawing/2014/main" val="20000"/>
                    </a:ext>
                  </a:extLst>
                </a:gridCol>
                <a:gridCol w="1320800">
                  <a:extLst>
                    <a:ext uri="{9D8B030D-6E8A-4147-A177-3AD203B41FA5}">
                      <a16:colId xmlns:a16="http://schemas.microsoft.com/office/drawing/2014/main" val="20001"/>
                    </a:ext>
                  </a:extLst>
                </a:gridCol>
                <a:gridCol w="1320800">
                  <a:extLst>
                    <a:ext uri="{9D8B030D-6E8A-4147-A177-3AD203B41FA5}">
                      <a16:colId xmlns:a16="http://schemas.microsoft.com/office/drawing/2014/main" val="20002"/>
                    </a:ext>
                  </a:extLst>
                </a:gridCol>
                <a:gridCol w="1320800">
                  <a:extLst>
                    <a:ext uri="{9D8B030D-6E8A-4147-A177-3AD203B41FA5}">
                      <a16:colId xmlns:a16="http://schemas.microsoft.com/office/drawing/2014/main" val="20003"/>
                    </a:ext>
                  </a:extLst>
                </a:gridCol>
                <a:gridCol w="1320800">
                  <a:extLst>
                    <a:ext uri="{9D8B030D-6E8A-4147-A177-3AD203B41FA5}">
                      <a16:colId xmlns:a16="http://schemas.microsoft.com/office/drawing/2014/main" val="20004"/>
                    </a:ext>
                  </a:extLst>
                </a:gridCol>
                <a:gridCol w="1320800">
                  <a:extLst>
                    <a:ext uri="{9D8B030D-6E8A-4147-A177-3AD203B41FA5}">
                      <a16:colId xmlns:a16="http://schemas.microsoft.com/office/drawing/2014/main" val="20005"/>
                    </a:ext>
                  </a:extLst>
                </a:gridCol>
              </a:tblGrid>
              <a:tr h="590843">
                <a:tc>
                  <a:txBody>
                    <a:bodyPr/>
                    <a:lstStyle/>
                    <a:p>
                      <a:pPr marL="0" marR="0" algn="ctr">
                        <a:spcBef>
                          <a:spcPts val="0"/>
                        </a:spcBef>
                        <a:spcAft>
                          <a:spcPts val="0"/>
                        </a:spcAft>
                      </a:pPr>
                      <a:br>
                        <a:rPr lang="en-US" sz="1200" b="1" dirty="0">
                          <a:effectLst/>
                          <a:latin typeface="Times New Roman"/>
                          <a:ea typeface="SimSun"/>
                          <a:cs typeface="Calibri"/>
                        </a:rPr>
                      </a:br>
                      <a:endParaRPr lang="en-US" sz="1000" dirty="0">
                        <a:effectLst/>
                        <a:latin typeface="Calibri"/>
                        <a:ea typeface="SimSun"/>
                        <a:cs typeface="Calibri"/>
                      </a:endParaRPr>
                    </a:p>
                    <a:p>
                      <a:pPr marL="0" marR="0" indent="153035" algn="ctr">
                        <a:spcBef>
                          <a:spcPts val="0"/>
                        </a:spcBef>
                        <a:spcAft>
                          <a:spcPts val="0"/>
                        </a:spcAft>
                      </a:pPr>
                      <a:r>
                        <a:rPr lang="en-US" sz="1200" b="1" dirty="0">
                          <a:effectLst/>
                          <a:latin typeface="Times New Roman"/>
                          <a:ea typeface="SimSun"/>
                          <a:cs typeface="Calibri"/>
                        </a:rPr>
                        <a:t>PAPER NAME</a:t>
                      </a:r>
                      <a:endParaRPr lang="en-US" sz="1000" dirty="0">
                        <a:effectLst/>
                        <a:latin typeface="Calibri"/>
                        <a:ea typeface="SimSun"/>
                        <a:cs typeface="Calibri"/>
                      </a:endParaRPr>
                    </a:p>
                  </a:txBody>
                  <a:tcPr marL="68580" marR="68580" marT="0" marB="0"/>
                </a:tc>
                <a:tc>
                  <a:txBody>
                    <a:bodyPr/>
                    <a:lstStyle/>
                    <a:p>
                      <a:pPr marL="0" marR="0" algn="ctr">
                        <a:spcBef>
                          <a:spcPts val="0"/>
                        </a:spcBef>
                        <a:spcAft>
                          <a:spcPts val="0"/>
                        </a:spcAft>
                      </a:pPr>
                      <a:br>
                        <a:rPr lang="en-US" sz="1200" b="1">
                          <a:effectLst/>
                          <a:latin typeface="Times New Roman"/>
                          <a:ea typeface="SimSun"/>
                          <a:cs typeface="Calibri"/>
                        </a:rPr>
                      </a:br>
                      <a:r>
                        <a:rPr lang="en-US" sz="1200" b="1">
                          <a:effectLst/>
                          <a:latin typeface="Times New Roman"/>
                          <a:ea typeface="SimSun"/>
                          <a:cs typeface="Calibri"/>
                        </a:rPr>
                        <a:t>YEAR OF</a:t>
                      </a:r>
                      <a:endParaRPr lang="en-US" sz="1000">
                        <a:effectLst/>
                        <a:latin typeface="Calibri"/>
                        <a:ea typeface="SimSun"/>
                        <a:cs typeface="Calibri"/>
                      </a:endParaRPr>
                    </a:p>
                    <a:p>
                      <a:pPr marL="0" marR="0" algn="ctr">
                        <a:spcBef>
                          <a:spcPts val="0"/>
                        </a:spcBef>
                        <a:spcAft>
                          <a:spcPts val="0"/>
                        </a:spcAft>
                      </a:pPr>
                      <a:r>
                        <a:rPr lang="en-US" sz="1200" b="1">
                          <a:effectLst/>
                          <a:latin typeface="Times New Roman"/>
                          <a:ea typeface="SimSun"/>
                          <a:cs typeface="Calibri"/>
                        </a:rPr>
                        <a:t>PUBLICATION</a:t>
                      </a:r>
                      <a:endParaRPr lang="en-US" sz="1000">
                        <a:effectLst/>
                        <a:latin typeface="Calibri"/>
                        <a:ea typeface="SimSun"/>
                        <a:cs typeface="Calibri"/>
                      </a:endParaRPr>
                    </a:p>
                  </a:txBody>
                  <a:tcPr marL="68580" marR="68580" marT="0" marB="0"/>
                </a:tc>
                <a:tc>
                  <a:txBody>
                    <a:bodyPr/>
                    <a:lstStyle/>
                    <a:p>
                      <a:pPr marL="0" marR="0" algn="ctr">
                        <a:spcBef>
                          <a:spcPts val="0"/>
                        </a:spcBef>
                        <a:spcAft>
                          <a:spcPts val="0"/>
                        </a:spcAft>
                      </a:pPr>
                      <a:br>
                        <a:rPr lang="en-US" sz="1200" b="1">
                          <a:effectLst/>
                          <a:latin typeface="Times New Roman"/>
                          <a:ea typeface="SimSun"/>
                          <a:cs typeface="Calibri"/>
                        </a:rPr>
                      </a:br>
                      <a:br>
                        <a:rPr lang="en-US" sz="1200" b="1">
                          <a:effectLst/>
                          <a:latin typeface="Times New Roman"/>
                          <a:ea typeface="SimSun"/>
                          <a:cs typeface="Calibri"/>
                        </a:rPr>
                      </a:br>
                      <a:r>
                        <a:rPr lang="en-US" sz="1200" b="1">
                          <a:effectLst/>
                          <a:latin typeface="Times New Roman"/>
                          <a:ea typeface="SimSun"/>
                          <a:cs typeface="Calibri"/>
                        </a:rPr>
                        <a:t>    AUTHOR</a:t>
                      </a:r>
                      <a:endParaRPr lang="en-US" sz="1000">
                        <a:effectLst/>
                        <a:latin typeface="Calibri"/>
                        <a:ea typeface="SimSun"/>
                        <a:cs typeface="Calibri"/>
                      </a:endParaRPr>
                    </a:p>
                  </a:txBody>
                  <a:tcPr marL="68580" marR="68580" marT="0" marB="0"/>
                </a:tc>
                <a:tc>
                  <a:txBody>
                    <a:bodyPr/>
                    <a:lstStyle/>
                    <a:p>
                      <a:pPr marL="0" marR="0" algn="ctr">
                        <a:spcBef>
                          <a:spcPts val="0"/>
                        </a:spcBef>
                        <a:spcAft>
                          <a:spcPts val="0"/>
                        </a:spcAft>
                      </a:pPr>
                      <a:br>
                        <a:rPr lang="en-US" sz="1200" b="1">
                          <a:effectLst/>
                          <a:latin typeface="Times New Roman"/>
                          <a:ea typeface="SimSun"/>
                          <a:cs typeface="Calibri"/>
                        </a:rPr>
                      </a:br>
                      <a:br>
                        <a:rPr lang="en-US" sz="1200" b="1">
                          <a:effectLst/>
                          <a:latin typeface="Times New Roman"/>
                          <a:ea typeface="SimSun"/>
                          <a:cs typeface="Calibri"/>
                        </a:rPr>
                      </a:br>
                      <a:r>
                        <a:rPr lang="en-US" sz="1200" b="1">
                          <a:effectLst/>
                          <a:latin typeface="Times New Roman"/>
                          <a:ea typeface="SimSun"/>
                          <a:cs typeface="Calibri"/>
                        </a:rPr>
                        <a:t>PUBLICATION</a:t>
                      </a:r>
                      <a:endParaRPr lang="en-US" sz="1000">
                        <a:effectLst/>
                        <a:latin typeface="Calibri"/>
                        <a:ea typeface="SimSun"/>
                        <a:cs typeface="Calibri"/>
                      </a:endParaRPr>
                    </a:p>
                  </a:txBody>
                  <a:tcPr marL="68580" marR="68580" marT="0" marB="0"/>
                </a:tc>
                <a:tc>
                  <a:txBody>
                    <a:bodyPr/>
                    <a:lstStyle/>
                    <a:p>
                      <a:pPr marL="0" marR="0" algn="ctr">
                        <a:spcBef>
                          <a:spcPts val="0"/>
                        </a:spcBef>
                        <a:spcAft>
                          <a:spcPts val="0"/>
                        </a:spcAft>
                      </a:pPr>
                      <a:br>
                        <a:rPr lang="en-US" sz="1200" b="1">
                          <a:effectLst/>
                          <a:latin typeface="Times New Roman"/>
                          <a:ea typeface="SimSun"/>
                          <a:cs typeface="Calibri"/>
                        </a:rPr>
                      </a:br>
                      <a:r>
                        <a:rPr lang="en-US" sz="1200" b="1">
                          <a:effectLst/>
                          <a:latin typeface="Times New Roman"/>
                          <a:ea typeface="SimSun"/>
                          <a:cs typeface="Calibri"/>
                        </a:rPr>
                        <a:t>PROPOSED</a:t>
                      </a:r>
                      <a:endParaRPr lang="en-US" sz="1000">
                        <a:effectLst/>
                        <a:latin typeface="Calibri"/>
                        <a:ea typeface="SimSun"/>
                        <a:cs typeface="Calibri"/>
                      </a:endParaRPr>
                    </a:p>
                    <a:p>
                      <a:pPr marL="0" marR="0" algn="ctr">
                        <a:spcBef>
                          <a:spcPts val="0"/>
                        </a:spcBef>
                        <a:spcAft>
                          <a:spcPts val="0"/>
                        </a:spcAft>
                      </a:pPr>
                      <a:r>
                        <a:rPr lang="en-US" sz="1200" b="1">
                          <a:effectLst/>
                          <a:latin typeface="Times New Roman"/>
                          <a:ea typeface="SimSun"/>
                          <a:cs typeface="Calibri"/>
                        </a:rPr>
                        <a:t>WORK</a:t>
                      </a:r>
                      <a:endParaRPr lang="en-US" sz="1000">
                        <a:effectLst/>
                        <a:latin typeface="Calibri"/>
                        <a:ea typeface="SimSun"/>
                        <a:cs typeface="Calibri"/>
                      </a:endParaRPr>
                    </a:p>
                  </a:txBody>
                  <a:tcPr marL="68580" marR="68580" marT="0" marB="0"/>
                </a:tc>
                <a:tc>
                  <a:txBody>
                    <a:bodyPr/>
                    <a:lstStyle/>
                    <a:p>
                      <a:pPr marL="0" marR="0" algn="ctr">
                        <a:spcBef>
                          <a:spcPts val="0"/>
                        </a:spcBef>
                        <a:spcAft>
                          <a:spcPts val="0"/>
                        </a:spcAft>
                      </a:pPr>
                      <a:br>
                        <a:rPr lang="en-US" sz="1200" b="1" dirty="0">
                          <a:effectLst/>
                          <a:latin typeface="Times New Roman"/>
                          <a:ea typeface="SimSun"/>
                          <a:cs typeface="Calibri"/>
                        </a:rPr>
                      </a:br>
                      <a:br>
                        <a:rPr lang="en-US" sz="1200" b="1" dirty="0">
                          <a:effectLst/>
                          <a:latin typeface="Times New Roman"/>
                          <a:ea typeface="SimSun"/>
                          <a:cs typeface="Calibri"/>
                        </a:rPr>
                      </a:br>
                      <a:r>
                        <a:rPr lang="en-US" sz="1200" b="1" dirty="0">
                          <a:effectLst/>
                          <a:latin typeface="Times New Roman"/>
                          <a:ea typeface="SimSun"/>
                          <a:cs typeface="Calibri"/>
                        </a:rPr>
                        <a:t>    FINDINGS</a:t>
                      </a:r>
                      <a:endParaRPr lang="en-US" sz="1000" dirty="0">
                        <a:effectLst/>
                        <a:latin typeface="Calibri"/>
                        <a:ea typeface="SimSun"/>
                        <a:cs typeface="Calibri"/>
                      </a:endParaRPr>
                    </a:p>
                  </a:txBody>
                  <a:tcPr marL="68580" marR="68580" marT="0" marB="0"/>
                </a:tc>
                <a:extLst>
                  <a:ext uri="{0D108BD9-81ED-4DB2-BD59-A6C34878D82A}">
                    <a16:rowId xmlns:a16="http://schemas.microsoft.com/office/drawing/2014/main" val="10000"/>
                  </a:ext>
                </a:extLst>
              </a:tr>
              <a:tr h="2757268">
                <a:tc>
                  <a:txBody>
                    <a:bodyPr/>
                    <a:lstStyle/>
                    <a:p>
                      <a:pPr marL="0" marR="0" algn="ctr">
                        <a:spcBef>
                          <a:spcPts val="0"/>
                        </a:spcBef>
                        <a:spcAft>
                          <a:spcPts val="0"/>
                        </a:spcAft>
                      </a:pPr>
                      <a:br>
                        <a:rPr lang="en-US" sz="1200" dirty="0">
                          <a:solidFill>
                            <a:srgbClr val="000000"/>
                          </a:solidFill>
                          <a:effectLst/>
                          <a:latin typeface="Times New Roman"/>
                          <a:ea typeface="SimSun"/>
                          <a:cs typeface="Calibri"/>
                        </a:rPr>
                      </a:br>
                      <a:endParaRPr lang="en-US" sz="1000" dirty="0">
                        <a:effectLst/>
                        <a:latin typeface="Calibri"/>
                        <a:ea typeface="SimSun"/>
                        <a:cs typeface="Calibri"/>
                      </a:endParaRPr>
                    </a:p>
                    <a:p>
                      <a:pPr marL="0" marR="0" algn="ctr">
                        <a:spcBef>
                          <a:spcPts val="0"/>
                        </a:spcBef>
                        <a:spcAft>
                          <a:spcPts val="0"/>
                        </a:spcAft>
                      </a:pPr>
                      <a:r>
                        <a:rPr lang="en-US" sz="1200" dirty="0">
                          <a:solidFill>
                            <a:srgbClr val="000000"/>
                          </a:solidFill>
                          <a:effectLst/>
                          <a:latin typeface="Times New Roman"/>
                          <a:ea typeface="SimSun"/>
                          <a:cs typeface="Calibri"/>
                        </a:rPr>
                        <a:t> </a:t>
                      </a:r>
                      <a:endParaRPr lang="en-US" sz="1000" dirty="0">
                        <a:effectLst/>
                        <a:latin typeface="Calibri"/>
                        <a:ea typeface="SimSun"/>
                        <a:cs typeface="Calibri"/>
                      </a:endParaRPr>
                    </a:p>
                    <a:p>
                      <a:pPr marL="0" marR="0" algn="ctr">
                        <a:spcBef>
                          <a:spcPts val="0"/>
                        </a:spcBef>
                        <a:spcAft>
                          <a:spcPts val="0"/>
                        </a:spcAft>
                      </a:pPr>
                      <a:br>
                        <a:rPr lang="en-US" sz="1200" dirty="0">
                          <a:solidFill>
                            <a:srgbClr val="000000"/>
                          </a:solidFill>
                          <a:effectLst/>
                          <a:latin typeface="Times New Roman"/>
                          <a:ea typeface="SimSun"/>
                          <a:cs typeface="Calibri"/>
                        </a:rPr>
                      </a:br>
                      <a:r>
                        <a:rPr lang="en-US" sz="1200" dirty="0">
                          <a:effectLst/>
                          <a:latin typeface="Times New Roman"/>
                          <a:ea typeface="SimSun"/>
                          <a:cs typeface="Calibri"/>
                        </a:rPr>
                        <a:t>SEEING THROUGH THE APPEARANCE:BODY SHAPE ESTIMATION USING MULTI-VIEW CLOTHING IMAGES</a:t>
                      </a:r>
                      <a:br>
                        <a:rPr lang="en-US" sz="1200" dirty="0">
                          <a:solidFill>
                            <a:srgbClr val="000000"/>
                          </a:solidFill>
                          <a:effectLst/>
                          <a:latin typeface="Times New Roman"/>
                          <a:ea typeface="SimSun"/>
                          <a:cs typeface="Calibri"/>
                        </a:rPr>
                      </a:br>
                      <a:endParaRPr lang="en-US" sz="1000" dirty="0">
                        <a:effectLst/>
                        <a:latin typeface="Calibri"/>
                        <a:ea typeface="SimSun"/>
                        <a:cs typeface="Calibri"/>
                      </a:endParaRPr>
                    </a:p>
                  </a:txBody>
                  <a:tcPr marL="68580" marR="68580" marT="0" marB="0"/>
                </a:tc>
                <a:tc>
                  <a:txBody>
                    <a:bodyPr/>
                    <a:lstStyle/>
                    <a:p>
                      <a:pPr marL="0" marR="0" algn="ctr">
                        <a:spcBef>
                          <a:spcPts val="0"/>
                        </a:spcBef>
                        <a:spcAft>
                          <a:spcPts val="0"/>
                        </a:spcAft>
                      </a:pPr>
                      <a:br>
                        <a:rPr lang="en-US" sz="1200">
                          <a:effectLst/>
                          <a:latin typeface="Times New Roman"/>
                          <a:ea typeface="SimSun"/>
                          <a:cs typeface="Calibri"/>
                        </a:rPr>
                      </a:br>
                      <a:br>
                        <a:rPr lang="en-US" sz="1200">
                          <a:effectLst/>
                          <a:latin typeface="Times New Roman"/>
                          <a:ea typeface="SimSun"/>
                          <a:cs typeface="Calibri"/>
                        </a:rPr>
                      </a:br>
                      <a:br>
                        <a:rPr lang="en-US" sz="1200">
                          <a:effectLst/>
                          <a:latin typeface="Times New Roman"/>
                          <a:ea typeface="SimSun"/>
                          <a:cs typeface="Calibri"/>
                        </a:rPr>
                      </a:br>
                      <a:br>
                        <a:rPr lang="en-US" sz="1200">
                          <a:effectLst/>
                          <a:latin typeface="Times New Roman"/>
                          <a:ea typeface="SimSun"/>
                          <a:cs typeface="Calibri"/>
                        </a:rPr>
                      </a:br>
                      <a:endParaRPr lang="en-US" sz="1000">
                        <a:effectLst/>
                        <a:latin typeface="Calibri"/>
                        <a:ea typeface="SimSun"/>
                        <a:cs typeface="Calibri"/>
                      </a:endParaRPr>
                    </a:p>
                    <a:p>
                      <a:pPr marL="0" marR="0" algn="ctr">
                        <a:spcBef>
                          <a:spcPts val="0"/>
                        </a:spcBef>
                        <a:spcAft>
                          <a:spcPts val="0"/>
                        </a:spcAft>
                      </a:pPr>
                      <a:r>
                        <a:rPr lang="en-US" sz="1200">
                          <a:effectLst/>
                          <a:latin typeface="Times New Roman"/>
                          <a:ea typeface="SimSun"/>
                          <a:cs typeface="Calibri"/>
                        </a:rPr>
                        <a:t>2015</a:t>
                      </a:r>
                      <a:endParaRPr lang="en-US" sz="1000">
                        <a:effectLst/>
                        <a:latin typeface="Calibri"/>
                        <a:ea typeface="SimSun"/>
                        <a:cs typeface="Calibri"/>
                      </a:endParaRPr>
                    </a:p>
                  </a:txBody>
                  <a:tcPr marL="68580" marR="68580" marT="0" marB="0"/>
                </a:tc>
                <a:tc>
                  <a:txBody>
                    <a:bodyPr/>
                    <a:lstStyle/>
                    <a:p>
                      <a:pPr marL="0" marR="0" algn="ctr">
                        <a:spcBef>
                          <a:spcPts val="0"/>
                        </a:spcBef>
                        <a:spcAft>
                          <a:spcPts val="0"/>
                        </a:spcAft>
                      </a:pPr>
                      <a:r>
                        <a:rPr lang="en-US" sz="1200">
                          <a:solidFill>
                            <a:srgbClr val="000000"/>
                          </a:solidFill>
                          <a:effectLst/>
                          <a:latin typeface="Times New Roman"/>
                          <a:ea typeface="SimSun"/>
                          <a:cs typeface="Calibri"/>
                        </a:rPr>
                        <a:t> </a:t>
                      </a:r>
                      <a:endParaRPr lang="en-US" sz="1000">
                        <a:effectLst/>
                        <a:latin typeface="Calibri"/>
                        <a:ea typeface="SimSun"/>
                        <a:cs typeface="Calibri"/>
                      </a:endParaRPr>
                    </a:p>
                    <a:p>
                      <a:pPr marL="0" marR="0" algn="ctr">
                        <a:spcBef>
                          <a:spcPts val="0"/>
                        </a:spcBef>
                        <a:spcAft>
                          <a:spcPts val="0"/>
                        </a:spcAft>
                      </a:pPr>
                      <a:r>
                        <a:rPr lang="en-US" sz="1200">
                          <a:solidFill>
                            <a:srgbClr val="000000"/>
                          </a:solidFill>
                          <a:effectLst/>
                          <a:latin typeface="Times New Roman"/>
                          <a:ea typeface="SimSun"/>
                          <a:cs typeface="Calibri"/>
                        </a:rPr>
                        <a:t> </a:t>
                      </a:r>
                      <a:endParaRPr lang="en-US" sz="1000">
                        <a:effectLst/>
                        <a:latin typeface="Calibri"/>
                        <a:ea typeface="SimSun"/>
                        <a:cs typeface="Calibri"/>
                      </a:endParaRPr>
                    </a:p>
                    <a:p>
                      <a:pPr marL="0" marR="0" algn="ctr">
                        <a:spcBef>
                          <a:spcPts val="0"/>
                        </a:spcBef>
                        <a:spcAft>
                          <a:spcPts val="0"/>
                        </a:spcAft>
                      </a:pPr>
                      <a:r>
                        <a:rPr lang="en-US" sz="1200">
                          <a:solidFill>
                            <a:srgbClr val="000000"/>
                          </a:solidFill>
                          <a:effectLst/>
                          <a:latin typeface="Times New Roman"/>
                          <a:ea typeface="SimSun"/>
                          <a:cs typeface="Calibri"/>
                        </a:rPr>
                        <a:t> </a:t>
                      </a:r>
                      <a:endParaRPr lang="en-US" sz="1000">
                        <a:effectLst/>
                        <a:latin typeface="Calibri"/>
                        <a:ea typeface="SimSun"/>
                        <a:cs typeface="Calibri"/>
                      </a:endParaRPr>
                    </a:p>
                    <a:p>
                      <a:pPr marL="0" marR="0" algn="ctr">
                        <a:spcBef>
                          <a:spcPts val="0"/>
                        </a:spcBef>
                        <a:spcAft>
                          <a:spcPts val="0"/>
                        </a:spcAft>
                      </a:pPr>
                      <a:r>
                        <a:rPr lang="en-US" sz="1200">
                          <a:solidFill>
                            <a:srgbClr val="000000"/>
                          </a:solidFill>
                          <a:effectLst/>
                          <a:latin typeface="Times New Roman"/>
                          <a:ea typeface="SimSun"/>
                          <a:cs typeface="Calibri"/>
                        </a:rPr>
                        <a:t> </a:t>
                      </a:r>
                      <a:endParaRPr lang="en-US" sz="1000">
                        <a:effectLst/>
                        <a:latin typeface="Calibri"/>
                        <a:ea typeface="SimSun"/>
                        <a:cs typeface="Calibri"/>
                      </a:endParaRPr>
                    </a:p>
                    <a:p>
                      <a:pPr marL="0" marR="0" algn="ctr">
                        <a:spcBef>
                          <a:spcPts val="0"/>
                        </a:spcBef>
                        <a:spcAft>
                          <a:spcPts val="0"/>
                        </a:spcAft>
                      </a:pPr>
                      <a:r>
                        <a:rPr lang="en-US" sz="1200">
                          <a:effectLst/>
                          <a:latin typeface="Times New Roman"/>
                          <a:ea typeface="SimSun"/>
                          <a:cs typeface="Calibri"/>
                        </a:rPr>
                        <a:t>Wei-Yi Chang</a:t>
                      </a:r>
                      <a:endParaRPr lang="en-US" sz="1000">
                        <a:effectLst/>
                        <a:latin typeface="Calibri"/>
                        <a:ea typeface="SimSun"/>
                        <a:cs typeface="Calibri"/>
                      </a:endParaRPr>
                    </a:p>
                    <a:p>
                      <a:pPr marL="0" marR="0" algn="ctr">
                        <a:spcBef>
                          <a:spcPts val="0"/>
                        </a:spcBef>
                        <a:spcAft>
                          <a:spcPts val="0"/>
                        </a:spcAft>
                      </a:pPr>
                      <a:r>
                        <a:rPr lang="en-US" sz="1200">
                          <a:effectLst/>
                          <a:latin typeface="Times New Roman"/>
                          <a:ea typeface="SimSun"/>
                          <a:cs typeface="Calibri"/>
                        </a:rPr>
                        <a:t>Yu-Chiang Frank Wang</a:t>
                      </a:r>
                      <a:endParaRPr lang="en-US" sz="1000">
                        <a:effectLst/>
                        <a:latin typeface="Calibri"/>
                        <a:ea typeface="SimSun"/>
                        <a:cs typeface="Calibri"/>
                      </a:endParaRPr>
                    </a:p>
                    <a:p>
                      <a:pPr marL="0" marR="0" algn="ctr">
                        <a:spcBef>
                          <a:spcPts val="0"/>
                        </a:spcBef>
                        <a:spcAft>
                          <a:spcPts val="0"/>
                        </a:spcAft>
                      </a:pPr>
                      <a:r>
                        <a:rPr lang="en-US" sz="1200">
                          <a:solidFill>
                            <a:srgbClr val="000000"/>
                          </a:solidFill>
                          <a:effectLst/>
                          <a:latin typeface="Times New Roman"/>
                          <a:ea typeface="SimSun"/>
                          <a:cs typeface="Calibri"/>
                        </a:rPr>
                        <a:t> </a:t>
                      </a:r>
                      <a:endParaRPr lang="en-US" sz="1000">
                        <a:effectLst/>
                        <a:latin typeface="Calibri"/>
                        <a:ea typeface="SimSun"/>
                        <a:cs typeface="Calibri"/>
                      </a:endParaRPr>
                    </a:p>
                    <a:p>
                      <a:pPr marL="0" marR="0" algn="ctr">
                        <a:spcBef>
                          <a:spcPts val="0"/>
                        </a:spcBef>
                        <a:spcAft>
                          <a:spcPts val="0"/>
                        </a:spcAft>
                      </a:pPr>
                      <a:r>
                        <a:rPr lang="en-US" sz="1200">
                          <a:effectLst/>
                          <a:latin typeface="Times New Roman"/>
                          <a:ea typeface="SimSun"/>
                          <a:cs typeface="Calibri"/>
                        </a:rPr>
                        <a:t> </a:t>
                      </a:r>
                      <a:endParaRPr lang="en-US" sz="1000">
                        <a:effectLst/>
                        <a:latin typeface="Calibri"/>
                        <a:ea typeface="SimSun"/>
                        <a:cs typeface="Calibri"/>
                      </a:endParaRPr>
                    </a:p>
                  </a:txBody>
                  <a:tcPr marL="68580" marR="68580" marT="0" marB="0"/>
                </a:tc>
                <a:tc>
                  <a:txBody>
                    <a:bodyPr/>
                    <a:lstStyle/>
                    <a:p>
                      <a:pPr marL="0" marR="0" algn="ctr">
                        <a:spcBef>
                          <a:spcPts val="0"/>
                        </a:spcBef>
                        <a:spcAft>
                          <a:spcPts val="0"/>
                        </a:spcAft>
                      </a:pPr>
                      <a:br>
                        <a:rPr lang="en-US" sz="1200">
                          <a:solidFill>
                            <a:srgbClr val="000000"/>
                          </a:solidFill>
                          <a:effectLst/>
                          <a:latin typeface="Times New Roman"/>
                          <a:ea typeface="SimSun"/>
                          <a:cs typeface="Calibri"/>
                        </a:rPr>
                      </a:br>
                      <a:br>
                        <a:rPr lang="en-US" sz="1200">
                          <a:solidFill>
                            <a:srgbClr val="000000"/>
                          </a:solidFill>
                          <a:effectLst/>
                          <a:latin typeface="Times New Roman"/>
                          <a:ea typeface="SimSun"/>
                          <a:cs typeface="Calibri"/>
                        </a:rPr>
                      </a:br>
                      <a:endParaRPr lang="en-US" sz="1000">
                        <a:effectLst/>
                        <a:latin typeface="Calibri"/>
                        <a:ea typeface="SimSun"/>
                        <a:cs typeface="Calibri"/>
                      </a:endParaRPr>
                    </a:p>
                    <a:p>
                      <a:pPr marL="0" marR="0" algn="ctr">
                        <a:spcBef>
                          <a:spcPts val="0"/>
                        </a:spcBef>
                        <a:spcAft>
                          <a:spcPts val="0"/>
                        </a:spcAft>
                      </a:pPr>
                      <a:r>
                        <a:rPr lang="en-US" sz="1200">
                          <a:effectLst/>
                          <a:latin typeface="Times New Roman"/>
                          <a:ea typeface="SimSun"/>
                          <a:cs typeface="Calibri"/>
                        </a:rPr>
                        <a:t>Research Center for Information Technology Innovation, Academia Sinica, Taipei, Taiwan</a:t>
                      </a:r>
                      <a:endParaRPr lang="en-US" sz="1000">
                        <a:effectLst/>
                        <a:latin typeface="Calibri"/>
                        <a:ea typeface="SimSun"/>
                        <a:cs typeface="Calibri"/>
                      </a:endParaRPr>
                    </a:p>
                  </a:txBody>
                  <a:tcPr marL="68580" marR="68580" marT="0" marB="0"/>
                </a:tc>
                <a:tc>
                  <a:txBody>
                    <a:bodyPr/>
                    <a:lstStyle/>
                    <a:p>
                      <a:pPr marL="0" marR="0" algn="ctr">
                        <a:spcBef>
                          <a:spcPts val="0"/>
                        </a:spcBef>
                        <a:spcAft>
                          <a:spcPts val="0"/>
                        </a:spcAft>
                      </a:pPr>
                      <a:r>
                        <a:rPr lang="en-US" sz="1200">
                          <a:effectLst/>
                          <a:latin typeface="Times New Roman"/>
                          <a:ea typeface="SimSun"/>
                          <a:cs typeface="Calibri"/>
                        </a:rPr>
                        <a:t> </a:t>
                      </a:r>
                      <a:endParaRPr lang="en-US" sz="1000">
                        <a:effectLst/>
                        <a:latin typeface="Calibri"/>
                        <a:ea typeface="SimSun"/>
                        <a:cs typeface="Calibri"/>
                      </a:endParaRPr>
                    </a:p>
                    <a:p>
                      <a:pPr marL="0" marR="0" algn="ctr">
                        <a:spcBef>
                          <a:spcPts val="0"/>
                        </a:spcBef>
                        <a:spcAft>
                          <a:spcPts val="0"/>
                        </a:spcAft>
                      </a:pPr>
                      <a:r>
                        <a:rPr lang="en-US" sz="1200">
                          <a:effectLst/>
                          <a:latin typeface="Times New Roman"/>
                          <a:ea typeface="SimSun"/>
                          <a:cs typeface="Calibri"/>
                        </a:rPr>
                        <a:t> </a:t>
                      </a:r>
                      <a:endParaRPr lang="en-US" sz="1000">
                        <a:effectLst/>
                        <a:latin typeface="Calibri"/>
                        <a:ea typeface="SimSun"/>
                        <a:cs typeface="Calibri"/>
                      </a:endParaRPr>
                    </a:p>
                    <a:p>
                      <a:pPr marL="0" marR="0" algn="ctr">
                        <a:spcBef>
                          <a:spcPts val="0"/>
                        </a:spcBef>
                        <a:spcAft>
                          <a:spcPts val="0"/>
                        </a:spcAft>
                      </a:pPr>
                      <a:r>
                        <a:rPr lang="en-US" sz="1200">
                          <a:effectLst/>
                          <a:latin typeface="Times New Roman"/>
                          <a:ea typeface="SimSun"/>
                          <a:cs typeface="Calibri"/>
                        </a:rPr>
                        <a:t>Estimates measurements of body from extracted features from silhouettes and image parsing using</a:t>
                      </a:r>
                      <a:endParaRPr lang="en-US" sz="1000">
                        <a:effectLst/>
                        <a:latin typeface="Calibri"/>
                        <a:ea typeface="SimSun"/>
                        <a:cs typeface="Calibri"/>
                      </a:endParaRPr>
                    </a:p>
                    <a:p>
                      <a:pPr marL="0" marR="0" algn="ctr">
                        <a:spcBef>
                          <a:spcPts val="0"/>
                        </a:spcBef>
                        <a:spcAft>
                          <a:spcPts val="0"/>
                        </a:spcAft>
                      </a:pPr>
                      <a:r>
                        <a:rPr lang="en-US" sz="1200">
                          <a:effectLst/>
                          <a:latin typeface="Times New Roman"/>
                          <a:ea typeface="SimSun"/>
                          <a:cs typeface="Calibri"/>
                        </a:rPr>
                        <a:t>multi-view Body Shape Modeling with Measurement Constraints.</a:t>
                      </a:r>
                      <a:endParaRPr lang="en-US" sz="1000">
                        <a:effectLst/>
                        <a:latin typeface="Calibri"/>
                        <a:ea typeface="SimSun"/>
                        <a:cs typeface="Calibri"/>
                      </a:endParaRPr>
                    </a:p>
                    <a:p>
                      <a:pPr marL="0" marR="0" algn="ctr">
                        <a:spcBef>
                          <a:spcPts val="0"/>
                        </a:spcBef>
                        <a:spcAft>
                          <a:spcPts val="0"/>
                        </a:spcAft>
                        <a:tabLst>
                          <a:tab pos="853440" algn="l"/>
                        </a:tabLst>
                      </a:pPr>
                      <a:r>
                        <a:rPr lang="en-US" sz="1200">
                          <a:effectLst/>
                          <a:latin typeface="Times New Roman"/>
                          <a:ea typeface="SimSun"/>
                          <a:cs typeface="Calibri"/>
                        </a:rPr>
                        <a:t> </a:t>
                      </a:r>
                      <a:endParaRPr lang="en-US" sz="1000">
                        <a:effectLst/>
                        <a:latin typeface="Calibri"/>
                        <a:ea typeface="SimSun"/>
                        <a:cs typeface="Calibri"/>
                      </a:endParaRPr>
                    </a:p>
                  </a:txBody>
                  <a:tcPr marL="68580" marR="68580" marT="0" marB="0"/>
                </a:tc>
                <a:tc>
                  <a:txBody>
                    <a:bodyPr/>
                    <a:lstStyle/>
                    <a:p>
                      <a:pPr marL="0" marR="0" algn="ctr">
                        <a:spcBef>
                          <a:spcPts val="0"/>
                        </a:spcBef>
                        <a:spcAft>
                          <a:spcPts val="0"/>
                        </a:spcAft>
                      </a:pPr>
                      <a:r>
                        <a:rPr lang="en-US" sz="1200" dirty="0">
                          <a:effectLst/>
                          <a:latin typeface="Times New Roman"/>
                          <a:ea typeface="SimSun"/>
                          <a:cs typeface="Calibri"/>
                        </a:rPr>
                        <a:t> </a:t>
                      </a:r>
                      <a:endParaRPr lang="en-US" sz="1000" dirty="0">
                        <a:effectLst/>
                        <a:latin typeface="Calibri"/>
                        <a:ea typeface="SimSun"/>
                        <a:cs typeface="Calibri"/>
                      </a:endParaRPr>
                    </a:p>
                    <a:p>
                      <a:pPr marL="0" marR="0" algn="ctr">
                        <a:spcBef>
                          <a:spcPts val="0"/>
                        </a:spcBef>
                        <a:spcAft>
                          <a:spcPts val="0"/>
                        </a:spcAft>
                      </a:pPr>
                      <a:r>
                        <a:rPr lang="en-US" sz="1200" dirty="0">
                          <a:effectLst/>
                          <a:latin typeface="Times New Roman"/>
                          <a:ea typeface="SimSun"/>
                          <a:cs typeface="Calibri"/>
                        </a:rPr>
                        <a:t> </a:t>
                      </a:r>
                      <a:endParaRPr lang="en-US" sz="1000" dirty="0">
                        <a:effectLst/>
                        <a:latin typeface="Calibri"/>
                        <a:ea typeface="SimSun"/>
                        <a:cs typeface="Calibri"/>
                      </a:endParaRPr>
                    </a:p>
                    <a:p>
                      <a:pPr marL="0" marR="0" algn="ctr">
                        <a:spcBef>
                          <a:spcPts val="0"/>
                        </a:spcBef>
                        <a:spcAft>
                          <a:spcPts val="0"/>
                        </a:spcAft>
                      </a:pPr>
                      <a:r>
                        <a:rPr lang="en-US" sz="1200" dirty="0">
                          <a:effectLst/>
                          <a:latin typeface="Times New Roman"/>
                          <a:ea typeface="SimSun"/>
                          <a:cs typeface="Calibri"/>
                        </a:rPr>
                        <a:t>Scope is limited to silhouettes. Had Satisfactory Accuracy</a:t>
                      </a:r>
                      <a:endParaRPr lang="en-US" sz="1000" dirty="0">
                        <a:effectLst/>
                        <a:latin typeface="Calibri"/>
                        <a:ea typeface="SimSun"/>
                        <a:cs typeface="Calibri"/>
                      </a:endParaRPr>
                    </a:p>
                  </a:txBody>
                  <a:tcPr marL="68580" marR="68580" marT="0" marB="0"/>
                </a:tc>
                <a:extLst>
                  <a:ext uri="{0D108BD9-81ED-4DB2-BD59-A6C34878D82A}">
                    <a16:rowId xmlns:a16="http://schemas.microsoft.com/office/drawing/2014/main" val="10001"/>
                  </a:ext>
                </a:extLst>
              </a:tr>
              <a:tr h="1985889">
                <a:tc>
                  <a:txBody>
                    <a:bodyPr/>
                    <a:lstStyle/>
                    <a:p>
                      <a:pPr marL="0" marR="0" algn="ctr">
                        <a:spcBef>
                          <a:spcPts val="0"/>
                        </a:spcBef>
                        <a:spcAft>
                          <a:spcPts val="0"/>
                        </a:spcAft>
                      </a:pPr>
                      <a:r>
                        <a:rPr lang="en-US" sz="1200" dirty="0">
                          <a:solidFill>
                            <a:srgbClr val="000000"/>
                          </a:solidFill>
                          <a:effectLst/>
                          <a:latin typeface="Times New Roman"/>
                          <a:ea typeface="SimSun"/>
                          <a:cs typeface="Calibri"/>
                        </a:rPr>
                        <a:t>GARMENT FIT EVALUATIONUSING MACHINE LEARNING TECHNOLOGY</a:t>
                      </a:r>
                      <a:endParaRPr lang="en-US" sz="1000" dirty="0">
                        <a:effectLst/>
                        <a:latin typeface="Calibri"/>
                        <a:ea typeface="SimSun"/>
                        <a:cs typeface="Calibri"/>
                      </a:endParaRPr>
                    </a:p>
                  </a:txBody>
                  <a:tcPr marL="68580" marR="68580" marT="0" marB="0"/>
                </a:tc>
                <a:tc>
                  <a:txBody>
                    <a:bodyPr/>
                    <a:lstStyle/>
                    <a:p>
                      <a:pPr marL="0" marR="0" algn="ctr">
                        <a:spcBef>
                          <a:spcPts val="0"/>
                        </a:spcBef>
                        <a:spcAft>
                          <a:spcPts val="0"/>
                        </a:spcAft>
                      </a:pPr>
                      <a:r>
                        <a:rPr lang="en-US" sz="1200">
                          <a:effectLst/>
                          <a:latin typeface="Times New Roman"/>
                          <a:ea typeface="SimSun"/>
                          <a:cs typeface="Calibri"/>
                        </a:rPr>
                        <a:t>2018</a:t>
                      </a:r>
                      <a:endParaRPr lang="en-US" sz="1000">
                        <a:effectLst/>
                        <a:latin typeface="Calibri"/>
                        <a:ea typeface="SimSun"/>
                        <a:cs typeface="Calibri"/>
                      </a:endParaRPr>
                    </a:p>
                  </a:txBody>
                  <a:tcPr marL="68580" marR="68580" marT="0" marB="0"/>
                </a:tc>
                <a:tc>
                  <a:txBody>
                    <a:bodyPr/>
                    <a:lstStyle/>
                    <a:p>
                      <a:pPr marL="0" marR="0" algn="ctr">
                        <a:spcBef>
                          <a:spcPts val="0"/>
                        </a:spcBef>
                        <a:spcAft>
                          <a:spcPts val="0"/>
                        </a:spcAft>
                      </a:pPr>
                      <a:r>
                        <a:rPr lang="en-US" sz="1200">
                          <a:solidFill>
                            <a:srgbClr val="000000"/>
                          </a:solidFill>
                          <a:effectLst/>
                          <a:latin typeface="Times New Roman"/>
                          <a:ea typeface="SimSun"/>
                          <a:cs typeface="Calibri"/>
                        </a:rPr>
                        <a:t>Kaixuan LIU</a:t>
                      </a:r>
                      <a:endParaRPr lang="en-US" sz="1000">
                        <a:effectLst/>
                        <a:latin typeface="Calibri"/>
                        <a:ea typeface="SimSun"/>
                        <a:cs typeface="Calibri"/>
                      </a:endParaRPr>
                    </a:p>
                    <a:p>
                      <a:pPr marL="0" marR="0" algn="ctr">
                        <a:spcBef>
                          <a:spcPts val="0"/>
                        </a:spcBef>
                        <a:spcAft>
                          <a:spcPts val="0"/>
                        </a:spcAft>
                      </a:pPr>
                      <a:r>
                        <a:rPr lang="en-US" sz="1200">
                          <a:solidFill>
                            <a:srgbClr val="000000"/>
                          </a:solidFill>
                          <a:effectLst/>
                          <a:latin typeface="Times New Roman"/>
                          <a:ea typeface="SimSun"/>
                          <a:cs typeface="Calibri"/>
                        </a:rPr>
                        <a:t>Pascal Bruniaux</a:t>
                      </a:r>
                      <a:endParaRPr lang="en-US" sz="1000">
                        <a:effectLst/>
                        <a:latin typeface="Calibri"/>
                        <a:ea typeface="SimSun"/>
                        <a:cs typeface="Calibri"/>
                      </a:endParaRPr>
                    </a:p>
                    <a:p>
                      <a:pPr marL="0" marR="0" algn="ctr">
                        <a:spcBef>
                          <a:spcPts val="0"/>
                        </a:spcBef>
                        <a:spcAft>
                          <a:spcPts val="0"/>
                        </a:spcAft>
                      </a:pPr>
                      <a:r>
                        <a:rPr lang="en-US" sz="1200">
                          <a:solidFill>
                            <a:srgbClr val="000000"/>
                          </a:solidFill>
                          <a:effectLst/>
                          <a:latin typeface="Times New Roman"/>
                          <a:ea typeface="SimSun"/>
                          <a:cs typeface="Calibri"/>
                        </a:rPr>
                        <a:t>Xianyi Zeng</a:t>
                      </a:r>
                      <a:endParaRPr lang="en-US" sz="1000">
                        <a:effectLst/>
                        <a:latin typeface="Calibri"/>
                        <a:ea typeface="SimSun"/>
                        <a:cs typeface="Calibri"/>
                      </a:endParaRPr>
                    </a:p>
                    <a:p>
                      <a:pPr marL="0" marR="0" algn="ctr">
                        <a:spcBef>
                          <a:spcPts val="0"/>
                        </a:spcBef>
                        <a:spcAft>
                          <a:spcPts val="0"/>
                        </a:spcAft>
                      </a:pPr>
                      <a:r>
                        <a:rPr lang="en-US" sz="1200">
                          <a:solidFill>
                            <a:srgbClr val="000000"/>
                          </a:solidFill>
                          <a:effectLst/>
                          <a:latin typeface="Times New Roman"/>
                          <a:ea typeface="SimSun"/>
                          <a:cs typeface="Calibri"/>
                        </a:rPr>
                        <a:t>Xuyuan Tao</a:t>
                      </a:r>
                      <a:endParaRPr lang="en-US" sz="1000">
                        <a:effectLst/>
                        <a:latin typeface="Calibri"/>
                        <a:ea typeface="SimSun"/>
                        <a:cs typeface="Calibri"/>
                      </a:endParaRPr>
                    </a:p>
                  </a:txBody>
                  <a:tcPr marL="68580" marR="68580" marT="0" marB="0"/>
                </a:tc>
                <a:tc>
                  <a:txBody>
                    <a:bodyPr/>
                    <a:lstStyle/>
                    <a:p>
                      <a:pPr marL="0" marR="0" algn="ctr">
                        <a:spcBef>
                          <a:spcPts val="0"/>
                        </a:spcBef>
                        <a:spcAft>
                          <a:spcPts val="0"/>
                        </a:spcAft>
                      </a:pPr>
                      <a:r>
                        <a:rPr lang="en-US" sz="1200">
                          <a:solidFill>
                            <a:srgbClr val="000000"/>
                          </a:solidFill>
                          <a:effectLst/>
                          <a:latin typeface="Times New Roman"/>
                          <a:ea typeface="SimSun"/>
                          <a:cs typeface="Calibri"/>
                        </a:rPr>
                        <a:t>Elsevier B.V.</a:t>
                      </a:r>
                      <a:endParaRPr lang="en-US" sz="1000">
                        <a:effectLst/>
                        <a:latin typeface="Calibri"/>
                        <a:ea typeface="SimSun"/>
                        <a:cs typeface="Calibri"/>
                      </a:endParaRPr>
                    </a:p>
                  </a:txBody>
                  <a:tcPr marL="68580" marR="68580" marT="0" marB="0"/>
                </a:tc>
                <a:tc>
                  <a:txBody>
                    <a:bodyPr/>
                    <a:lstStyle/>
                    <a:p>
                      <a:pPr marL="0" marR="0" algn="ctr">
                        <a:spcBef>
                          <a:spcPts val="0"/>
                        </a:spcBef>
                        <a:spcAft>
                          <a:spcPts val="0"/>
                        </a:spcAft>
                      </a:pPr>
                      <a:r>
                        <a:rPr lang="en-US" sz="1200" dirty="0">
                          <a:effectLst/>
                          <a:latin typeface="Times New Roman"/>
                          <a:ea typeface="SimSun"/>
                          <a:cs typeface="Calibri"/>
                        </a:rPr>
                        <a:t>Fit</a:t>
                      </a:r>
                      <a:r>
                        <a:rPr lang="en-US" sz="1200" baseline="0" dirty="0">
                          <a:effectLst/>
                          <a:latin typeface="Times New Roman"/>
                          <a:ea typeface="SimSun"/>
                          <a:cs typeface="Calibri"/>
                        </a:rPr>
                        <a:t> evaluation is a virtual garment try on which uses Naive Bayes</a:t>
                      </a:r>
                      <a:r>
                        <a:rPr lang="en-US" sz="1200" dirty="0">
                          <a:effectLst/>
                          <a:latin typeface="Times New Roman"/>
                          <a:ea typeface="SimSun"/>
                          <a:cs typeface="Calibri"/>
                        </a:rPr>
                        <a:t> based </a:t>
                      </a:r>
                      <a:r>
                        <a:rPr lang="en-US" sz="1200" dirty="0" err="1">
                          <a:effectLst/>
                          <a:latin typeface="Times New Roman"/>
                          <a:ea typeface="SimSun"/>
                          <a:cs typeface="Calibri"/>
                        </a:rPr>
                        <a:t>modelto</a:t>
                      </a:r>
                      <a:r>
                        <a:rPr lang="en-US" sz="1200" dirty="0">
                          <a:effectLst/>
                          <a:latin typeface="Times New Roman"/>
                          <a:ea typeface="SimSun"/>
                          <a:cs typeface="Calibri"/>
                        </a:rPr>
                        <a:t> evaluate garment fit.</a:t>
                      </a:r>
                      <a:r>
                        <a:rPr lang="en-US" sz="1200" baseline="0" dirty="0">
                          <a:effectLst/>
                          <a:latin typeface="Times New Roman"/>
                          <a:ea typeface="SimSun"/>
                          <a:cs typeface="Calibri"/>
                        </a:rPr>
                        <a:t> Its output was to show whether the cloth is fit or unfit.</a:t>
                      </a:r>
                      <a:endParaRPr lang="en-US" sz="1000" dirty="0">
                        <a:effectLst/>
                        <a:latin typeface="Calibri"/>
                        <a:ea typeface="SimSun"/>
                        <a:cs typeface="Calibri"/>
                      </a:endParaRPr>
                    </a:p>
                  </a:txBody>
                  <a:tcPr marL="68580" marR="68580" marT="0" marB="0"/>
                </a:tc>
                <a:tc>
                  <a:txBody>
                    <a:bodyPr/>
                    <a:lstStyle/>
                    <a:p>
                      <a:pPr marL="0" marR="0" algn="ctr">
                        <a:spcBef>
                          <a:spcPts val="0"/>
                        </a:spcBef>
                        <a:spcAft>
                          <a:spcPts val="0"/>
                        </a:spcAft>
                      </a:pPr>
                      <a:r>
                        <a:rPr lang="en-US" sz="1200" dirty="0">
                          <a:effectLst/>
                          <a:latin typeface="Times New Roman"/>
                          <a:ea typeface="SimSun"/>
                          <a:cs typeface="Calibri"/>
                        </a:rPr>
                        <a:t> Lack of </a:t>
                      </a:r>
                      <a:r>
                        <a:rPr lang="en-US" sz="1200" baseline="0" dirty="0">
                          <a:effectLst/>
                          <a:latin typeface="Times New Roman"/>
                          <a:ea typeface="SimSun"/>
                          <a:cs typeface="Calibri"/>
                        </a:rPr>
                        <a:t> data set at that </a:t>
                      </a:r>
                      <a:r>
                        <a:rPr lang="en-US" sz="1200" baseline="0" dirty="0" err="1">
                          <a:effectLst/>
                          <a:latin typeface="Times New Roman"/>
                          <a:ea typeface="SimSun"/>
                          <a:cs typeface="Calibri"/>
                        </a:rPr>
                        <a:t>time,defining</a:t>
                      </a:r>
                      <a:r>
                        <a:rPr lang="en-US" sz="1200" baseline="0" dirty="0">
                          <a:effectLst/>
                          <a:latin typeface="Times New Roman"/>
                          <a:ea typeface="SimSun"/>
                          <a:cs typeface="Calibri"/>
                        </a:rPr>
                        <a:t> only fit or unfit was way too simplified to give results and the digital  pressure  sensing </a:t>
                      </a:r>
                      <a:r>
                        <a:rPr lang="en-US" sz="1200" baseline="0" dirty="0" err="1">
                          <a:effectLst/>
                          <a:latin typeface="Times New Roman"/>
                          <a:ea typeface="SimSun"/>
                          <a:cs typeface="Calibri"/>
                        </a:rPr>
                        <a:t>wasnot</a:t>
                      </a:r>
                      <a:r>
                        <a:rPr lang="en-US" sz="1200" baseline="0" dirty="0">
                          <a:effectLst/>
                          <a:latin typeface="Times New Roman"/>
                          <a:ea typeface="SimSun"/>
                          <a:cs typeface="Calibri"/>
                        </a:rPr>
                        <a:t> effective with motion of body</a:t>
                      </a:r>
                      <a:endParaRPr lang="en-US" sz="1000" dirty="0">
                        <a:effectLst/>
                        <a:latin typeface="Calibri"/>
                        <a:ea typeface="SimSun"/>
                        <a:cs typeface="Calibri"/>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544849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3"/>
            <p:extLst>
              <p:ext uri="{D42A27DB-BD31-4B8C-83A1-F6EECF244321}">
                <p14:modId xmlns:p14="http://schemas.microsoft.com/office/powerpoint/2010/main" val="3034299318"/>
              </p:ext>
            </p:extLst>
          </p:nvPr>
        </p:nvGraphicFramePr>
        <p:xfrm>
          <a:off x="609600" y="304800"/>
          <a:ext cx="7924800" cy="6385560"/>
        </p:xfrm>
        <a:graphic>
          <a:graphicData uri="http://schemas.openxmlformats.org/drawingml/2006/table">
            <a:tbl>
              <a:tblPr firstRow="1" bandRow="1">
                <a:tableStyleId>{16D9F66E-5EB9-4882-86FB-DCBF35E3C3E4}</a:tableStyleId>
              </a:tblPr>
              <a:tblGrid>
                <a:gridCol w="1320800">
                  <a:extLst>
                    <a:ext uri="{9D8B030D-6E8A-4147-A177-3AD203B41FA5}">
                      <a16:colId xmlns:a16="http://schemas.microsoft.com/office/drawing/2014/main" val="20000"/>
                    </a:ext>
                  </a:extLst>
                </a:gridCol>
                <a:gridCol w="1320800">
                  <a:extLst>
                    <a:ext uri="{9D8B030D-6E8A-4147-A177-3AD203B41FA5}">
                      <a16:colId xmlns:a16="http://schemas.microsoft.com/office/drawing/2014/main" val="20001"/>
                    </a:ext>
                  </a:extLst>
                </a:gridCol>
                <a:gridCol w="1320800">
                  <a:extLst>
                    <a:ext uri="{9D8B030D-6E8A-4147-A177-3AD203B41FA5}">
                      <a16:colId xmlns:a16="http://schemas.microsoft.com/office/drawing/2014/main" val="20002"/>
                    </a:ext>
                  </a:extLst>
                </a:gridCol>
                <a:gridCol w="1320800">
                  <a:extLst>
                    <a:ext uri="{9D8B030D-6E8A-4147-A177-3AD203B41FA5}">
                      <a16:colId xmlns:a16="http://schemas.microsoft.com/office/drawing/2014/main" val="20003"/>
                    </a:ext>
                  </a:extLst>
                </a:gridCol>
                <a:gridCol w="1320800">
                  <a:extLst>
                    <a:ext uri="{9D8B030D-6E8A-4147-A177-3AD203B41FA5}">
                      <a16:colId xmlns:a16="http://schemas.microsoft.com/office/drawing/2014/main" val="20004"/>
                    </a:ext>
                  </a:extLst>
                </a:gridCol>
                <a:gridCol w="1320800">
                  <a:extLst>
                    <a:ext uri="{9D8B030D-6E8A-4147-A177-3AD203B41FA5}">
                      <a16:colId xmlns:a16="http://schemas.microsoft.com/office/drawing/2014/main" val="20005"/>
                    </a:ext>
                  </a:extLst>
                </a:gridCol>
              </a:tblGrid>
              <a:tr h="2944240">
                <a:tc>
                  <a:txBody>
                    <a:bodyPr/>
                    <a:lstStyle/>
                    <a:p>
                      <a:pPr marL="0" marR="0" algn="ctr">
                        <a:spcBef>
                          <a:spcPts val="0"/>
                        </a:spcBef>
                        <a:spcAft>
                          <a:spcPts val="0"/>
                        </a:spcAft>
                      </a:pPr>
                      <a:br>
                        <a:rPr lang="en-US" sz="1200" b="0" dirty="0">
                          <a:effectLst/>
                        </a:rPr>
                      </a:br>
                      <a:br>
                        <a:rPr lang="en-US" sz="1200" b="0" dirty="0">
                          <a:effectLst/>
                        </a:rPr>
                      </a:br>
                      <a:br>
                        <a:rPr lang="en-US" sz="1200" b="0" dirty="0">
                          <a:effectLst/>
                        </a:rPr>
                      </a:br>
                      <a:r>
                        <a:rPr lang="en-US" sz="1200" b="0" dirty="0">
                          <a:effectLst/>
                        </a:rPr>
                        <a:t>FITME: BODY MEASUREMENT ESTIMATIONS USING MACHINE LEARNING METHOD</a:t>
                      </a:r>
                      <a:br>
                        <a:rPr lang="en-US" sz="1200" b="0" dirty="0">
                          <a:effectLst/>
                        </a:rPr>
                      </a:br>
                      <a:br>
                        <a:rPr lang="en-US" sz="1200" b="0" dirty="0">
                          <a:effectLst/>
                        </a:rPr>
                      </a:br>
                      <a:endParaRPr lang="en-US" sz="1000" b="0" dirty="0">
                        <a:effectLst/>
                      </a:endParaRPr>
                    </a:p>
                    <a:p>
                      <a:pPr marL="0" marR="0" algn="ctr">
                        <a:spcBef>
                          <a:spcPts val="0"/>
                        </a:spcBef>
                        <a:spcAft>
                          <a:spcPts val="0"/>
                        </a:spcAft>
                      </a:pPr>
                      <a:r>
                        <a:rPr lang="en-US" sz="1200" b="0" dirty="0">
                          <a:effectLst/>
                        </a:rPr>
                        <a:t> </a:t>
                      </a:r>
                      <a:endParaRPr lang="en-US" sz="1000" b="0" dirty="0">
                        <a:effectLst/>
                      </a:endParaRPr>
                    </a:p>
                    <a:p>
                      <a:pPr marL="0" marR="0" algn="ctr">
                        <a:spcBef>
                          <a:spcPts val="0"/>
                        </a:spcBef>
                        <a:spcAft>
                          <a:spcPts val="0"/>
                        </a:spcAft>
                      </a:pPr>
                      <a:r>
                        <a:rPr lang="en-US" sz="1200" b="0" dirty="0">
                          <a:effectLst/>
                        </a:rPr>
                        <a:t> </a:t>
                      </a:r>
                      <a:endParaRPr lang="en-US" sz="1000" b="0" dirty="0">
                        <a:effectLst/>
                        <a:latin typeface="Calibri"/>
                        <a:ea typeface="SimSun"/>
                        <a:cs typeface="Calibri"/>
                      </a:endParaRPr>
                    </a:p>
                  </a:txBody>
                  <a:tcPr marL="68580" marR="68580" marT="0" marB="0"/>
                </a:tc>
                <a:tc>
                  <a:txBody>
                    <a:bodyPr/>
                    <a:lstStyle/>
                    <a:p>
                      <a:pPr marL="0" marR="0" algn="ctr">
                        <a:spcBef>
                          <a:spcPts val="0"/>
                        </a:spcBef>
                        <a:spcAft>
                          <a:spcPts val="0"/>
                        </a:spcAft>
                      </a:pPr>
                      <a:r>
                        <a:rPr lang="en-US" sz="1200" b="0">
                          <a:effectLst/>
                        </a:rPr>
                        <a:t> </a:t>
                      </a:r>
                      <a:endParaRPr lang="en-US" sz="1000" b="0">
                        <a:effectLst/>
                      </a:endParaRPr>
                    </a:p>
                    <a:p>
                      <a:pPr marL="0" marR="0" algn="ctr">
                        <a:spcBef>
                          <a:spcPts val="0"/>
                        </a:spcBef>
                        <a:spcAft>
                          <a:spcPts val="0"/>
                        </a:spcAft>
                      </a:pPr>
                      <a:r>
                        <a:rPr lang="en-US" sz="1200" b="0">
                          <a:effectLst/>
                        </a:rPr>
                        <a:t> </a:t>
                      </a:r>
                      <a:endParaRPr lang="en-US" sz="1000" b="0">
                        <a:effectLst/>
                      </a:endParaRPr>
                    </a:p>
                    <a:p>
                      <a:pPr marL="0" marR="0" algn="ctr">
                        <a:spcBef>
                          <a:spcPts val="0"/>
                        </a:spcBef>
                        <a:spcAft>
                          <a:spcPts val="0"/>
                        </a:spcAft>
                      </a:pPr>
                      <a:r>
                        <a:rPr lang="en-US" sz="1200" b="0">
                          <a:effectLst/>
                        </a:rPr>
                        <a:t> </a:t>
                      </a:r>
                      <a:endParaRPr lang="en-US" sz="1000" b="0">
                        <a:effectLst/>
                      </a:endParaRPr>
                    </a:p>
                    <a:p>
                      <a:pPr marL="0" marR="0" algn="ctr">
                        <a:spcBef>
                          <a:spcPts val="0"/>
                        </a:spcBef>
                        <a:spcAft>
                          <a:spcPts val="0"/>
                        </a:spcAft>
                      </a:pPr>
                      <a:r>
                        <a:rPr lang="en-US" sz="1200" b="0">
                          <a:effectLst/>
                        </a:rPr>
                        <a:t> </a:t>
                      </a:r>
                      <a:endParaRPr lang="en-US" sz="1000" b="0">
                        <a:effectLst/>
                      </a:endParaRPr>
                    </a:p>
                    <a:p>
                      <a:pPr marL="0" marR="0" algn="ctr">
                        <a:spcBef>
                          <a:spcPts val="0"/>
                        </a:spcBef>
                        <a:spcAft>
                          <a:spcPts val="0"/>
                        </a:spcAft>
                      </a:pPr>
                      <a:r>
                        <a:rPr lang="en-US" sz="1200" b="0">
                          <a:effectLst/>
                        </a:rPr>
                        <a:t> </a:t>
                      </a:r>
                      <a:endParaRPr lang="en-US" sz="1000" b="0">
                        <a:effectLst/>
                      </a:endParaRPr>
                    </a:p>
                    <a:p>
                      <a:pPr marL="0" marR="0" algn="ctr">
                        <a:spcBef>
                          <a:spcPts val="0"/>
                        </a:spcBef>
                        <a:spcAft>
                          <a:spcPts val="0"/>
                        </a:spcAft>
                      </a:pPr>
                      <a:r>
                        <a:rPr lang="en-US" sz="1200" b="0">
                          <a:effectLst/>
                        </a:rPr>
                        <a:t> </a:t>
                      </a:r>
                      <a:endParaRPr lang="en-US" sz="1000" b="0">
                        <a:effectLst/>
                      </a:endParaRPr>
                    </a:p>
                    <a:p>
                      <a:pPr marL="0" marR="0" algn="ctr">
                        <a:spcBef>
                          <a:spcPts val="0"/>
                        </a:spcBef>
                        <a:spcAft>
                          <a:spcPts val="0"/>
                        </a:spcAft>
                      </a:pPr>
                      <a:r>
                        <a:rPr lang="en-US" sz="1200" b="0">
                          <a:effectLst/>
                        </a:rPr>
                        <a:t>2019</a:t>
                      </a:r>
                      <a:endParaRPr lang="en-US" sz="1000" b="0">
                        <a:effectLst/>
                        <a:latin typeface="Calibri"/>
                        <a:ea typeface="SimSun"/>
                        <a:cs typeface="Calibri"/>
                      </a:endParaRPr>
                    </a:p>
                  </a:txBody>
                  <a:tcPr marL="68580" marR="68580" marT="0" marB="0"/>
                </a:tc>
                <a:tc>
                  <a:txBody>
                    <a:bodyPr/>
                    <a:lstStyle/>
                    <a:p>
                      <a:pPr marL="0" marR="0" algn="ctr">
                        <a:spcBef>
                          <a:spcPts val="0"/>
                        </a:spcBef>
                        <a:spcAft>
                          <a:spcPts val="0"/>
                        </a:spcAft>
                      </a:pPr>
                      <a:br>
                        <a:rPr lang="en-US" sz="1200" b="0">
                          <a:effectLst/>
                        </a:rPr>
                      </a:br>
                      <a:br>
                        <a:rPr lang="en-US" sz="1200" b="0">
                          <a:effectLst/>
                        </a:rPr>
                      </a:br>
                      <a:br>
                        <a:rPr lang="en-US" sz="1200" b="0">
                          <a:effectLst/>
                        </a:rPr>
                      </a:br>
                      <a:br>
                        <a:rPr lang="en-US" sz="1200" b="0">
                          <a:effectLst/>
                        </a:rPr>
                      </a:br>
                      <a:endParaRPr lang="en-US" sz="1000" b="0">
                        <a:effectLst/>
                      </a:endParaRPr>
                    </a:p>
                    <a:p>
                      <a:pPr marL="0" marR="0" algn="ctr">
                        <a:spcBef>
                          <a:spcPts val="0"/>
                        </a:spcBef>
                        <a:spcAft>
                          <a:spcPts val="0"/>
                        </a:spcAft>
                      </a:pPr>
                      <a:r>
                        <a:rPr lang="en-US" sz="1200" b="0">
                          <a:effectLst/>
                        </a:rPr>
                        <a:t>Sahar Ashmawia Maram Alharbi Ameerah Almaghrabi</a:t>
                      </a:r>
                      <a:endParaRPr lang="en-US" sz="1000" b="0">
                        <a:effectLst/>
                      </a:endParaRPr>
                    </a:p>
                    <a:p>
                      <a:pPr marL="0" marR="0" algn="ctr">
                        <a:spcBef>
                          <a:spcPts val="0"/>
                        </a:spcBef>
                        <a:spcAft>
                          <a:spcPts val="0"/>
                        </a:spcAft>
                      </a:pPr>
                      <a:r>
                        <a:rPr lang="en-US" sz="1200" b="0">
                          <a:effectLst/>
                        </a:rPr>
                        <a:t>Areej Alhothali</a:t>
                      </a:r>
                      <a:endParaRPr lang="en-US" sz="1000" b="0">
                        <a:effectLst/>
                        <a:latin typeface="Calibri"/>
                        <a:ea typeface="SimSun"/>
                        <a:cs typeface="Calibri"/>
                      </a:endParaRPr>
                    </a:p>
                  </a:txBody>
                  <a:tcPr marL="68580" marR="68580" marT="0" marB="0"/>
                </a:tc>
                <a:tc>
                  <a:txBody>
                    <a:bodyPr/>
                    <a:lstStyle/>
                    <a:p>
                      <a:pPr marL="0" marR="0" algn="ctr">
                        <a:spcBef>
                          <a:spcPts val="0"/>
                        </a:spcBef>
                        <a:spcAft>
                          <a:spcPts val="0"/>
                        </a:spcAft>
                      </a:pPr>
                      <a:br>
                        <a:rPr lang="en-US" sz="1200" b="0" dirty="0">
                          <a:effectLst/>
                        </a:rPr>
                      </a:br>
                      <a:br>
                        <a:rPr lang="en-US" sz="1200" b="0" dirty="0">
                          <a:effectLst/>
                        </a:rPr>
                      </a:br>
                      <a:br>
                        <a:rPr lang="en-US" sz="1200" b="0" dirty="0">
                          <a:effectLst/>
                        </a:rPr>
                      </a:br>
                      <a:br>
                        <a:rPr lang="en-US" sz="1200" b="0" dirty="0">
                          <a:effectLst/>
                        </a:rPr>
                      </a:br>
                      <a:br>
                        <a:rPr lang="en-US" sz="1200" b="0" dirty="0">
                          <a:effectLst/>
                        </a:rPr>
                      </a:br>
                      <a:r>
                        <a:rPr lang="en-US" sz="1200" b="0" dirty="0">
                          <a:effectLst/>
                        </a:rPr>
                        <a:t>Elsevier B.V</a:t>
                      </a:r>
                      <a:br>
                        <a:rPr lang="en-US" sz="1200" b="0" dirty="0">
                          <a:effectLst/>
                        </a:rPr>
                      </a:br>
                      <a:br>
                        <a:rPr lang="en-US" sz="1200" b="0" dirty="0">
                          <a:effectLst/>
                        </a:rPr>
                      </a:br>
                      <a:endParaRPr lang="en-US" sz="1000" b="0" dirty="0">
                        <a:effectLst/>
                        <a:latin typeface="Calibri"/>
                        <a:ea typeface="SimSun"/>
                        <a:cs typeface="Calibri"/>
                      </a:endParaRPr>
                    </a:p>
                  </a:txBody>
                  <a:tcPr marL="68580" marR="68580" marT="0" marB="0"/>
                </a:tc>
                <a:tc>
                  <a:txBody>
                    <a:bodyPr/>
                    <a:lstStyle/>
                    <a:p>
                      <a:pPr marL="0" marR="0" algn="ctr">
                        <a:spcBef>
                          <a:spcPts val="0"/>
                        </a:spcBef>
                        <a:spcAft>
                          <a:spcPts val="0"/>
                        </a:spcAft>
                      </a:pPr>
                      <a:br>
                        <a:rPr lang="en-US" sz="1200" b="0" dirty="0">
                          <a:effectLst/>
                        </a:rPr>
                      </a:br>
                      <a:r>
                        <a:rPr lang="en-US" sz="1200" b="0" dirty="0">
                          <a:effectLst/>
                        </a:rPr>
                        <a:t>Estimates human body measurements from human real-time pictures using </a:t>
                      </a:r>
                      <a:r>
                        <a:rPr lang="en-US" sz="1200" b="0" dirty="0" err="1">
                          <a:effectLst/>
                        </a:rPr>
                        <a:t>Haar</a:t>
                      </a:r>
                      <a:r>
                        <a:rPr lang="en-US" sz="1200" b="0" dirty="0">
                          <a:effectLst/>
                        </a:rPr>
                        <a:t> Cascade classifier and support vector machines</a:t>
                      </a:r>
                      <a:endParaRPr lang="en-US" sz="1000" b="0" dirty="0">
                        <a:effectLst/>
                        <a:latin typeface="Calibri"/>
                        <a:ea typeface="SimSun"/>
                        <a:cs typeface="Calibri"/>
                      </a:endParaRPr>
                    </a:p>
                  </a:txBody>
                  <a:tcPr marL="68580" marR="68580" marT="0" marB="0"/>
                </a:tc>
                <a:tc>
                  <a:txBody>
                    <a:bodyPr/>
                    <a:lstStyle/>
                    <a:p>
                      <a:pPr marL="0" marR="0" algn="ctr">
                        <a:spcBef>
                          <a:spcPts val="0"/>
                        </a:spcBef>
                        <a:spcAft>
                          <a:spcPts val="0"/>
                        </a:spcAft>
                      </a:pPr>
                      <a:r>
                        <a:rPr lang="en-US" sz="1200" b="0" dirty="0">
                          <a:effectLst/>
                        </a:rPr>
                        <a:t> </a:t>
                      </a:r>
                      <a:endParaRPr lang="en-US" sz="1000" b="0" dirty="0">
                        <a:effectLst/>
                      </a:endParaRPr>
                    </a:p>
                    <a:p>
                      <a:pPr marL="0" marR="0" algn="ctr">
                        <a:spcBef>
                          <a:spcPts val="0"/>
                        </a:spcBef>
                        <a:spcAft>
                          <a:spcPts val="0"/>
                        </a:spcAft>
                      </a:pPr>
                      <a:r>
                        <a:rPr lang="en-US" sz="1200" b="0" dirty="0">
                          <a:effectLst/>
                        </a:rPr>
                        <a:t>The side images of body were not considered resulting into some impact on accuracy</a:t>
                      </a:r>
                      <a:endParaRPr lang="en-US" sz="1000" b="0" dirty="0">
                        <a:effectLst/>
                        <a:latin typeface="Calibri"/>
                        <a:ea typeface="SimSun"/>
                        <a:cs typeface="Calibri"/>
                      </a:endParaRPr>
                    </a:p>
                  </a:txBody>
                  <a:tcPr marL="68580" marR="68580" marT="0" marB="0"/>
                </a:tc>
                <a:extLst>
                  <a:ext uri="{0D108BD9-81ED-4DB2-BD59-A6C34878D82A}">
                    <a16:rowId xmlns:a16="http://schemas.microsoft.com/office/drawing/2014/main" val="10000"/>
                  </a:ext>
                </a:extLst>
              </a:tr>
              <a:tr h="1835371">
                <a:tc>
                  <a:txBody>
                    <a:bodyPr/>
                    <a:lstStyle/>
                    <a:p>
                      <a:pPr marL="0" marR="0" algn="ctr">
                        <a:spcBef>
                          <a:spcPts val="0"/>
                        </a:spcBef>
                        <a:spcAft>
                          <a:spcPts val="0"/>
                        </a:spcAft>
                      </a:pPr>
                      <a:r>
                        <a:rPr lang="en-US" sz="1200" dirty="0">
                          <a:effectLst/>
                        </a:rPr>
                        <a:t>Online Trial Room based on Human Body Shape</a:t>
                      </a:r>
                      <a:endParaRPr lang="en-US" sz="1000" dirty="0">
                        <a:effectLst/>
                      </a:endParaRPr>
                    </a:p>
                    <a:p>
                      <a:pPr marL="0" marR="0" algn="ctr">
                        <a:spcBef>
                          <a:spcPts val="0"/>
                        </a:spcBef>
                        <a:spcAft>
                          <a:spcPts val="0"/>
                        </a:spcAft>
                      </a:pPr>
                      <a:r>
                        <a:rPr lang="en-US" sz="1200" dirty="0">
                          <a:effectLst/>
                        </a:rPr>
                        <a:t>Detection</a:t>
                      </a:r>
                      <a:endParaRPr lang="en-US" sz="1000" dirty="0">
                        <a:effectLst/>
                        <a:latin typeface="Calibri"/>
                        <a:ea typeface="SimSun"/>
                        <a:cs typeface="Calibri"/>
                      </a:endParaRPr>
                    </a:p>
                  </a:txBody>
                  <a:tcPr marL="68580" marR="68580" marT="0" marB="0"/>
                </a:tc>
                <a:tc>
                  <a:txBody>
                    <a:bodyPr/>
                    <a:lstStyle/>
                    <a:p>
                      <a:pPr marL="0" marR="0" algn="ctr">
                        <a:spcBef>
                          <a:spcPts val="0"/>
                        </a:spcBef>
                        <a:spcAft>
                          <a:spcPts val="0"/>
                        </a:spcAft>
                      </a:pPr>
                      <a:r>
                        <a:rPr lang="en-US" sz="1200">
                          <a:effectLst/>
                        </a:rPr>
                        <a:t>2019</a:t>
                      </a:r>
                      <a:endParaRPr lang="en-US" sz="1000">
                        <a:effectLst/>
                        <a:latin typeface="Calibri"/>
                        <a:ea typeface="SimSun"/>
                        <a:cs typeface="Calibri"/>
                      </a:endParaRPr>
                    </a:p>
                  </a:txBody>
                  <a:tcPr marL="68580" marR="68580" marT="0" marB="0"/>
                </a:tc>
                <a:tc>
                  <a:txBody>
                    <a:bodyPr/>
                    <a:lstStyle/>
                    <a:p>
                      <a:pPr marL="0" marR="0" algn="ctr">
                        <a:spcBef>
                          <a:spcPts val="0"/>
                        </a:spcBef>
                        <a:spcAft>
                          <a:spcPts val="0"/>
                        </a:spcAft>
                      </a:pPr>
                      <a:r>
                        <a:rPr lang="en-US" sz="1200">
                          <a:effectLst/>
                        </a:rPr>
                        <a:t>D. M. Anisuzzaman</a:t>
                      </a:r>
                      <a:endParaRPr lang="en-US" sz="1000">
                        <a:effectLst/>
                      </a:endParaRPr>
                    </a:p>
                    <a:p>
                      <a:pPr marL="0" marR="0" algn="ctr">
                        <a:spcBef>
                          <a:spcPts val="0"/>
                        </a:spcBef>
                        <a:spcAft>
                          <a:spcPts val="0"/>
                        </a:spcAft>
                      </a:pPr>
                      <a:r>
                        <a:rPr lang="en-US" sz="1200">
                          <a:effectLst/>
                        </a:rPr>
                        <a:t>Md. Hosne Al Walid</a:t>
                      </a:r>
                      <a:endParaRPr lang="en-US" sz="1000">
                        <a:effectLst/>
                      </a:endParaRPr>
                    </a:p>
                    <a:p>
                      <a:pPr marL="0" marR="0" algn="ctr">
                        <a:spcBef>
                          <a:spcPts val="0"/>
                        </a:spcBef>
                        <a:spcAft>
                          <a:spcPts val="0"/>
                        </a:spcAft>
                      </a:pPr>
                      <a:r>
                        <a:rPr lang="en-US" sz="1200">
                          <a:effectLst/>
                        </a:rPr>
                        <a:t>A. F. M. Saifuddin Saif</a:t>
                      </a:r>
                      <a:endParaRPr lang="en-US" sz="1000">
                        <a:effectLst/>
                        <a:latin typeface="Calibri"/>
                        <a:ea typeface="SimSun"/>
                        <a:cs typeface="Calibri"/>
                      </a:endParaRPr>
                    </a:p>
                  </a:txBody>
                  <a:tcPr marL="68580" marR="68580" marT="0" marB="0"/>
                </a:tc>
                <a:tc>
                  <a:txBody>
                    <a:bodyPr/>
                    <a:lstStyle/>
                    <a:p>
                      <a:pPr marL="0" marR="0" algn="ctr">
                        <a:spcBef>
                          <a:spcPts val="0"/>
                        </a:spcBef>
                        <a:spcAft>
                          <a:spcPts val="0"/>
                        </a:spcAft>
                      </a:pPr>
                      <a:r>
                        <a:rPr lang="en-US" sz="1200">
                          <a:effectLst/>
                        </a:rPr>
                        <a:t>International Journal of Image, Graphics and Signal Processing(IJIGSP)</a:t>
                      </a:r>
                      <a:endParaRPr lang="en-US" sz="1000">
                        <a:effectLst/>
                        <a:latin typeface="Calibri"/>
                        <a:ea typeface="SimSun"/>
                        <a:cs typeface="Calibri"/>
                      </a:endParaRPr>
                    </a:p>
                  </a:txBody>
                  <a:tcPr marL="68580" marR="68580" marT="0" marB="0"/>
                </a:tc>
                <a:tc>
                  <a:txBody>
                    <a:bodyPr/>
                    <a:lstStyle/>
                    <a:p>
                      <a:pPr marL="0" marR="0" algn="ctr">
                        <a:spcBef>
                          <a:spcPts val="0"/>
                        </a:spcBef>
                        <a:spcAft>
                          <a:spcPts val="0"/>
                        </a:spcAft>
                      </a:pPr>
                      <a:r>
                        <a:rPr lang="en-US" sz="1200">
                          <a:effectLst/>
                        </a:rPr>
                        <a:t>A Web based application to estimate human body dimensions from 2D image using</a:t>
                      </a:r>
                      <a:endParaRPr lang="en-US" sz="1000">
                        <a:effectLst/>
                      </a:endParaRPr>
                    </a:p>
                    <a:p>
                      <a:pPr marL="0" marR="0" algn="ctr">
                        <a:spcBef>
                          <a:spcPts val="0"/>
                        </a:spcBef>
                        <a:spcAft>
                          <a:spcPts val="0"/>
                        </a:spcAft>
                      </a:pPr>
                      <a:r>
                        <a:rPr lang="en-US" sz="1200">
                          <a:effectLst/>
                        </a:rPr>
                        <a:t>image</a:t>
                      </a:r>
                      <a:endParaRPr lang="en-US" sz="1000">
                        <a:effectLst/>
                      </a:endParaRPr>
                    </a:p>
                    <a:p>
                      <a:pPr marL="0" marR="0" algn="ctr">
                        <a:spcBef>
                          <a:spcPts val="0"/>
                        </a:spcBef>
                        <a:spcAft>
                          <a:spcPts val="0"/>
                        </a:spcAft>
                      </a:pPr>
                      <a:r>
                        <a:rPr lang="en-US" sz="1200">
                          <a:effectLst/>
                        </a:rPr>
                        <a:t>processing techniques</a:t>
                      </a:r>
                      <a:endParaRPr lang="en-US" sz="1000">
                        <a:effectLst/>
                        <a:latin typeface="Calibri"/>
                        <a:ea typeface="SimSun"/>
                        <a:cs typeface="Calibri"/>
                      </a:endParaRPr>
                    </a:p>
                  </a:txBody>
                  <a:tcPr marL="68580" marR="68580" marT="0" marB="0"/>
                </a:tc>
                <a:tc>
                  <a:txBody>
                    <a:bodyPr/>
                    <a:lstStyle/>
                    <a:p>
                      <a:pPr marL="0" marR="0" algn="ctr">
                        <a:spcBef>
                          <a:spcPts val="0"/>
                        </a:spcBef>
                        <a:spcAft>
                          <a:spcPts val="0"/>
                        </a:spcAft>
                      </a:pPr>
                      <a:r>
                        <a:rPr lang="en-US" sz="1200" dirty="0">
                          <a:effectLst/>
                        </a:rPr>
                        <a:t>Due to insufficient dataset, highest</a:t>
                      </a:r>
                      <a:endParaRPr lang="en-US" sz="1000" dirty="0">
                        <a:effectLst/>
                      </a:endParaRPr>
                    </a:p>
                    <a:p>
                      <a:pPr marL="0" marR="0" algn="ctr">
                        <a:spcBef>
                          <a:spcPts val="0"/>
                        </a:spcBef>
                        <a:spcAft>
                          <a:spcPts val="0"/>
                        </a:spcAft>
                      </a:pPr>
                      <a:r>
                        <a:rPr lang="en-US" sz="1200" dirty="0">
                          <a:effectLst/>
                        </a:rPr>
                        <a:t>accuracy of proposed system was not achieved.</a:t>
                      </a:r>
                      <a:endParaRPr lang="en-US" sz="1000" dirty="0">
                        <a:effectLst/>
                        <a:latin typeface="Calibri"/>
                        <a:ea typeface="SimSun"/>
                        <a:cs typeface="Calibri"/>
                      </a:endParaRPr>
                    </a:p>
                  </a:txBody>
                  <a:tcPr marL="68580" marR="68580" marT="0" marB="0"/>
                </a:tc>
                <a:extLst>
                  <a:ext uri="{0D108BD9-81ED-4DB2-BD59-A6C34878D82A}">
                    <a16:rowId xmlns:a16="http://schemas.microsoft.com/office/drawing/2014/main" val="10001"/>
                  </a:ext>
                </a:extLst>
              </a:tr>
              <a:tr h="1605949">
                <a:tc>
                  <a:txBody>
                    <a:bodyPr/>
                    <a:lstStyle/>
                    <a:p>
                      <a:pPr marL="0" marR="0" algn="ctr">
                        <a:spcBef>
                          <a:spcPts val="0"/>
                        </a:spcBef>
                        <a:spcAft>
                          <a:spcPts val="0"/>
                        </a:spcAft>
                      </a:pPr>
                      <a:r>
                        <a:rPr lang="en-US" sz="1200" dirty="0">
                          <a:effectLst/>
                        </a:rPr>
                        <a:t> </a:t>
                      </a:r>
                      <a:endParaRPr lang="en-US" sz="1000" dirty="0">
                        <a:effectLst/>
                      </a:endParaRPr>
                    </a:p>
                    <a:p>
                      <a:pPr marL="0" marR="0" algn="ctr">
                        <a:spcBef>
                          <a:spcPts val="0"/>
                        </a:spcBef>
                        <a:spcAft>
                          <a:spcPts val="0"/>
                        </a:spcAft>
                      </a:pPr>
                      <a:r>
                        <a:rPr lang="en-US" sz="1200" dirty="0">
                          <a:effectLst/>
                        </a:rPr>
                        <a:t>REALTIME CLOTHING SIZE ESTIMATION USING BODY SEGMENTATION</a:t>
                      </a:r>
                      <a:endParaRPr lang="en-US" sz="1000" dirty="0">
                        <a:effectLst/>
                        <a:latin typeface="Calibri"/>
                        <a:ea typeface="SimSun"/>
                        <a:cs typeface="Calibri"/>
                      </a:endParaRPr>
                    </a:p>
                  </a:txBody>
                  <a:tcPr marL="68580" marR="68580" marT="0" marB="0"/>
                </a:tc>
                <a:tc>
                  <a:txBody>
                    <a:bodyPr/>
                    <a:lstStyle/>
                    <a:p>
                      <a:pPr marL="0" marR="0" algn="ctr">
                        <a:spcBef>
                          <a:spcPts val="0"/>
                        </a:spcBef>
                        <a:spcAft>
                          <a:spcPts val="0"/>
                        </a:spcAft>
                      </a:pPr>
                      <a:r>
                        <a:rPr lang="en-US" sz="1200" dirty="0">
                          <a:effectLst/>
                        </a:rPr>
                        <a:t> </a:t>
                      </a:r>
                      <a:endParaRPr lang="en-US" sz="1000" dirty="0">
                        <a:effectLst/>
                      </a:endParaRPr>
                    </a:p>
                    <a:p>
                      <a:pPr marL="0" marR="0" algn="ctr">
                        <a:spcBef>
                          <a:spcPts val="0"/>
                        </a:spcBef>
                        <a:spcAft>
                          <a:spcPts val="0"/>
                        </a:spcAft>
                      </a:pPr>
                      <a:r>
                        <a:rPr lang="en-US" sz="1200" dirty="0">
                          <a:effectLst/>
                        </a:rPr>
                        <a:t> </a:t>
                      </a:r>
                      <a:endParaRPr lang="en-US" sz="1000" dirty="0">
                        <a:effectLst/>
                      </a:endParaRPr>
                    </a:p>
                    <a:p>
                      <a:pPr marL="0" marR="0" algn="ctr">
                        <a:spcBef>
                          <a:spcPts val="0"/>
                        </a:spcBef>
                        <a:spcAft>
                          <a:spcPts val="0"/>
                        </a:spcAft>
                      </a:pPr>
                      <a:r>
                        <a:rPr lang="en-US" sz="1200" dirty="0">
                          <a:effectLst/>
                        </a:rPr>
                        <a:t> </a:t>
                      </a:r>
                      <a:endParaRPr lang="en-US" sz="1000" dirty="0">
                        <a:effectLst/>
                      </a:endParaRPr>
                    </a:p>
                    <a:p>
                      <a:pPr marL="0" marR="0" algn="ctr">
                        <a:spcBef>
                          <a:spcPts val="0"/>
                        </a:spcBef>
                        <a:spcAft>
                          <a:spcPts val="0"/>
                        </a:spcAft>
                      </a:pPr>
                      <a:r>
                        <a:rPr lang="en-US" sz="1200" dirty="0">
                          <a:effectLst/>
                        </a:rPr>
                        <a:t> </a:t>
                      </a:r>
                      <a:endParaRPr lang="en-US" sz="1000" dirty="0">
                        <a:effectLst/>
                      </a:endParaRPr>
                    </a:p>
                    <a:p>
                      <a:pPr marL="0" marR="0" algn="ctr">
                        <a:spcBef>
                          <a:spcPts val="0"/>
                        </a:spcBef>
                        <a:spcAft>
                          <a:spcPts val="0"/>
                        </a:spcAft>
                      </a:pPr>
                      <a:r>
                        <a:rPr lang="en-US" sz="1200" dirty="0">
                          <a:effectLst/>
                        </a:rPr>
                        <a:t>2020</a:t>
                      </a:r>
                      <a:endParaRPr lang="en-US" sz="1000" dirty="0">
                        <a:effectLst/>
                        <a:latin typeface="Calibri"/>
                        <a:ea typeface="SimSun"/>
                        <a:cs typeface="Calibri"/>
                      </a:endParaRPr>
                    </a:p>
                  </a:txBody>
                  <a:tcPr marL="68580" marR="68580" marT="0" marB="0"/>
                </a:tc>
                <a:tc>
                  <a:txBody>
                    <a:bodyPr/>
                    <a:lstStyle/>
                    <a:p>
                      <a:pPr marL="0" marR="0" algn="ctr">
                        <a:spcBef>
                          <a:spcPts val="0"/>
                        </a:spcBef>
                        <a:spcAft>
                          <a:spcPts val="0"/>
                        </a:spcAft>
                      </a:pPr>
                      <a:r>
                        <a:rPr lang="en-US" sz="1200" dirty="0">
                          <a:effectLst/>
                        </a:rPr>
                        <a:t> </a:t>
                      </a:r>
                      <a:endParaRPr lang="en-US" sz="1000" dirty="0">
                        <a:effectLst/>
                      </a:endParaRPr>
                    </a:p>
                    <a:p>
                      <a:pPr marL="0" marR="0" algn="ctr">
                        <a:spcBef>
                          <a:spcPts val="0"/>
                        </a:spcBef>
                        <a:spcAft>
                          <a:spcPts val="0"/>
                        </a:spcAft>
                      </a:pPr>
                      <a:r>
                        <a:rPr lang="en-US" sz="1200" dirty="0">
                          <a:effectLst/>
                        </a:rPr>
                        <a:t> </a:t>
                      </a:r>
                      <a:endParaRPr lang="en-US" sz="1000" dirty="0">
                        <a:effectLst/>
                      </a:endParaRPr>
                    </a:p>
                    <a:p>
                      <a:pPr marL="0" marR="0" algn="ctr">
                        <a:spcBef>
                          <a:spcPts val="0"/>
                        </a:spcBef>
                        <a:spcAft>
                          <a:spcPts val="0"/>
                        </a:spcAft>
                      </a:pPr>
                      <a:r>
                        <a:rPr lang="en-US" sz="1200" dirty="0">
                          <a:effectLst/>
                        </a:rPr>
                        <a:t>John Mayes</a:t>
                      </a:r>
                      <a:endParaRPr lang="en-US" sz="1000" dirty="0">
                        <a:effectLst/>
                        <a:latin typeface="Calibri"/>
                        <a:ea typeface="SimSun"/>
                        <a:cs typeface="Calibri"/>
                      </a:endParaRPr>
                    </a:p>
                  </a:txBody>
                  <a:tcPr marL="68580" marR="68580" marT="0" marB="0"/>
                </a:tc>
                <a:tc>
                  <a:txBody>
                    <a:bodyPr/>
                    <a:lstStyle/>
                    <a:p>
                      <a:pPr marL="0" marR="0" algn="ctr">
                        <a:spcBef>
                          <a:spcPts val="0"/>
                        </a:spcBef>
                        <a:spcAft>
                          <a:spcPts val="0"/>
                        </a:spcAft>
                      </a:pPr>
                      <a:r>
                        <a:rPr lang="en-US" sz="1200">
                          <a:effectLst/>
                        </a:rPr>
                        <a:t> </a:t>
                      </a:r>
                      <a:endParaRPr lang="en-US" sz="1000">
                        <a:effectLst/>
                      </a:endParaRPr>
                    </a:p>
                    <a:p>
                      <a:pPr marL="0" marR="0" algn="ctr">
                        <a:spcBef>
                          <a:spcPts val="0"/>
                        </a:spcBef>
                        <a:spcAft>
                          <a:spcPts val="0"/>
                        </a:spcAft>
                      </a:pPr>
                      <a:r>
                        <a:rPr lang="en-US" sz="1200">
                          <a:effectLst/>
                        </a:rPr>
                        <a:t> </a:t>
                      </a:r>
                      <a:endParaRPr lang="en-US" sz="1000">
                        <a:effectLst/>
                      </a:endParaRPr>
                    </a:p>
                    <a:p>
                      <a:pPr marL="0" marR="0" algn="ctr">
                        <a:spcBef>
                          <a:spcPts val="0"/>
                        </a:spcBef>
                        <a:spcAft>
                          <a:spcPts val="0"/>
                        </a:spcAft>
                      </a:pPr>
                      <a:r>
                        <a:rPr lang="en-US" sz="1200">
                          <a:effectLst/>
                        </a:rPr>
                        <a:t> </a:t>
                      </a:r>
                      <a:endParaRPr lang="en-US" sz="1000">
                        <a:effectLst/>
                      </a:endParaRPr>
                    </a:p>
                    <a:p>
                      <a:pPr marL="0" marR="0" algn="ctr">
                        <a:spcBef>
                          <a:spcPts val="0"/>
                        </a:spcBef>
                        <a:spcAft>
                          <a:spcPts val="0"/>
                        </a:spcAft>
                      </a:pPr>
                      <a:r>
                        <a:rPr lang="en-US" sz="1200">
                          <a:effectLst/>
                        </a:rPr>
                        <a:t> </a:t>
                      </a:r>
                      <a:endParaRPr lang="en-US" sz="1000">
                        <a:effectLst/>
                      </a:endParaRPr>
                    </a:p>
                    <a:p>
                      <a:pPr marL="0" marR="0" algn="ctr">
                        <a:spcBef>
                          <a:spcPts val="0"/>
                        </a:spcBef>
                        <a:spcAft>
                          <a:spcPts val="0"/>
                        </a:spcAft>
                      </a:pPr>
                      <a:r>
                        <a:rPr lang="en-US" sz="1200">
                          <a:effectLst/>
                        </a:rPr>
                        <a:t>Technical Discolusure Commons</a:t>
                      </a:r>
                      <a:endParaRPr lang="en-US" sz="1000">
                        <a:effectLst/>
                        <a:latin typeface="Calibri"/>
                        <a:ea typeface="SimSun"/>
                        <a:cs typeface="Calibri"/>
                      </a:endParaRPr>
                    </a:p>
                  </a:txBody>
                  <a:tcPr marL="68580" marR="68580" marT="0" marB="0"/>
                </a:tc>
                <a:tc>
                  <a:txBody>
                    <a:bodyPr/>
                    <a:lstStyle/>
                    <a:p>
                      <a:pPr marL="0" marR="0" algn="ctr">
                        <a:spcBef>
                          <a:spcPts val="0"/>
                        </a:spcBef>
                        <a:spcAft>
                          <a:spcPts val="0"/>
                        </a:spcAft>
                      </a:pPr>
                      <a:r>
                        <a:rPr lang="en-US" sz="1200" dirty="0">
                          <a:effectLst/>
                        </a:rPr>
                        <a:t>Using AR to obtain the</a:t>
                      </a:r>
                      <a:r>
                        <a:rPr lang="en-US" sz="1200" baseline="0" dirty="0">
                          <a:effectLst/>
                        </a:rPr>
                        <a:t> size measurement of body with the help of body segmentation</a:t>
                      </a:r>
                      <a:endParaRPr lang="en-US" sz="1000" dirty="0">
                        <a:effectLst/>
                        <a:latin typeface="Calibri"/>
                        <a:ea typeface="SimSun"/>
                        <a:cs typeface="Calibri"/>
                      </a:endParaRPr>
                    </a:p>
                  </a:txBody>
                  <a:tcPr marL="68580" marR="68580" marT="0" marB="0"/>
                </a:tc>
                <a:tc>
                  <a:txBody>
                    <a:bodyPr/>
                    <a:lstStyle/>
                    <a:p>
                      <a:pPr marL="0" marR="0" algn="ctr">
                        <a:spcBef>
                          <a:spcPts val="0"/>
                        </a:spcBef>
                        <a:spcAft>
                          <a:spcPts val="0"/>
                        </a:spcAft>
                      </a:pPr>
                      <a:r>
                        <a:rPr lang="en-US" sz="1200" dirty="0">
                          <a:effectLst/>
                        </a:rPr>
                        <a:t>The</a:t>
                      </a:r>
                      <a:r>
                        <a:rPr lang="en-US" sz="1200" baseline="0" dirty="0">
                          <a:effectLst/>
                        </a:rPr>
                        <a:t> model asks for height input from user and also the noisy background can alter the output</a:t>
                      </a:r>
                      <a:r>
                        <a:rPr lang="en-US" sz="1200" dirty="0">
                          <a:effectLst/>
                        </a:rPr>
                        <a:t> </a:t>
                      </a:r>
                      <a:endParaRPr lang="en-US" sz="1000" dirty="0">
                        <a:effectLst/>
                        <a:latin typeface="Calibri"/>
                        <a:ea typeface="SimSun"/>
                        <a:cs typeface="Calibri"/>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480687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715962"/>
          </a:xfrm>
        </p:spPr>
        <p:txBody>
          <a:bodyPr/>
          <a:lstStyle/>
          <a:p>
            <a:r>
              <a:rPr lang="en-US" b="1" dirty="0"/>
              <a:t>Analysis of Survey</a:t>
            </a:r>
          </a:p>
        </p:txBody>
      </p:sp>
      <p:sp>
        <p:nvSpPr>
          <p:cNvPr id="3" name="Content Placeholder 2"/>
          <p:cNvSpPr>
            <a:spLocks noGrp="1"/>
          </p:cNvSpPr>
          <p:nvPr>
            <p:ph sz="quarter" idx="13"/>
          </p:nvPr>
        </p:nvSpPr>
        <p:spPr>
          <a:xfrm>
            <a:off x="609600" y="1676400"/>
            <a:ext cx="7924800" cy="5562600"/>
          </a:xfrm>
        </p:spPr>
        <p:txBody>
          <a:bodyPr>
            <a:normAutofit/>
          </a:bodyPr>
          <a:lstStyle/>
          <a:p>
            <a:pPr marL="0" indent="0">
              <a:buNone/>
            </a:pPr>
            <a:r>
              <a:rPr lang="en-US" dirty="0"/>
              <a:t>Wei-Yi Chang and Yu-Chiang Frank Wang proposed a novel framework for body shape and measurement estimation, which only requires 2D clothing images as input data. The proposed algorithm can be viewed as constructing a parametric model, which recovers body shape images using information observed across different camera views. More specifically, their method focuses on reconstructing the body shape with both multi-view image and measurement guarantees. Different from prior approaches, this method does not require the coefficients for image reconstruction to be the same across camera views, while they introduce additional constraints on the observed measurements for improved estimation. In their work, they consider five different measurements which are popular used in online shopping websites such as two vertical measurements (i.e., overall height and inside leg length) and three horizontal measurements (chest width, waist width, and hip width) are considered. Quantitative and qualitative experiments on a 2D clothing image dataset supported the use of approach, which was shown to perform favorably against single-view or baseline approaches.  </a:t>
            </a:r>
          </a:p>
          <a:p>
            <a:pPr marL="0" indent="0">
              <a:buNone/>
            </a:pPr>
            <a:endParaRPr lang="en-US" dirty="0"/>
          </a:p>
          <a:p>
            <a:endParaRPr lang="en-US" dirty="0"/>
          </a:p>
        </p:txBody>
      </p:sp>
    </p:spTree>
    <p:extLst>
      <p:ext uri="{BB962C8B-B14F-4D97-AF65-F5344CB8AC3E}">
        <p14:creationId xmlns:p14="http://schemas.microsoft.com/office/powerpoint/2010/main" val="1845760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3"/>
          </p:nvPr>
        </p:nvSpPr>
        <p:spPr/>
        <p:txBody>
          <a:bodyPr>
            <a:normAutofit fontScale="92500" lnSpcReduction="20000"/>
          </a:bodyPr>
          <a:lstStyle/>
          <a:p>
            <a:pPr marL="0" indent="0">
              <a:buNone/>
            </a:pPr>
            <a:r>
              <a:rPr lang="en-US" dirty="0"/>
              <a:t> </a:t>
            </a:r>
          </a:p>
          <a:p>
            <a:pPr marL="0" indent="0">
              <a:buNone/>
            </a:pPr>
            <a:r>
              <a:rPr lang="en-US" dirty="0" err="1"/>
              <a:t>Sahar</a:t>
            </a:r>
            <a:r>
              <a:rPr lang="en-US" dirty="0"/>
              <a:t> </a:t>
            </a:r>
            <a:r>
              <a:rPr lang="en-US" dirty="0" err="1"/>
              <a:t>Ashmawi</a:t>
            </a:r>
            <a:r>
              <a:rPr lang="en-US" dirty="0"/>
              <a:t> et al.  proposed an approach that aims to improve and facilitate the experience of online shopping through estimate the human body measurements from 2D images by photographing the body using a smartphone camera. The experiment was conducted on a sample of volunteers who were photographed, manually measured, their real clothing size were reported to compare the result with the model predict size. For implementations, they used one of the computer vision pre-trained algorithms (</a:t>
            </a:r>
            <a:r>
              <a:rPr lang="en-US" dirty="0" err="1"/>
              <a:t>Haar</a:t>
            </a:r>
            <a:r>
              <a:rPr lang="en-US" dirty="0"/>
              <a:t> Cascade classifier) to detect the human body in images. The detectors are designed to identify three parts of the human body: one detector used to detect the upper body, another detector used to detect the lower part from the body, and the last detector used to detect the full body. After detecting the body major parts, they extracted features by segmenting each image into 40 parts and determine two points as focal points of each body part to estimate the shoulder width, bust circumference, waist circumference, and hip circumference. After that, they used several machine learning models that are trained on a dataset consists of measurements for predicting the size of clothes depending on the estimated measurements. Each model was trained to predicate size a piece of clothing. The results showed that most of the sizes that were predicated are some differences to the real extent of participants.</a:t>
            </a:r>
          </a:p>
          <a:p>
            <a:pPr marL="0" indent="0">
              <a:buNone/>
            </a:pPr>
            <a:r>
              <a:rPr lang="en-US" dirty="0"/>
              <a:t>They were unable to consider the side images which had a big toll on their model.</a:t>
            </a:r>
          </a:p>
          <a:p>
            <a:endParaRPr lang="en-US" dirty="0"/>
          </a:p>
        </p:txBody>
      </p:sp>
    </p:spTree>
    <p:extLst>
      <p:ext uri="{BB962C8B-B14F-4D97-AF65-F5344CB8AC3E}">
        <p14:creationId xmlns:p14="http://schemas.microsoft.com/office/powerpoint/2010/main" val="610232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pPr marL="0" indent="0">
              <a:buNone/>
            </a:pPr>
            <a:r>
              <a:rPr lang="en-US" dirty="0"/>
              <a:t>D. M. </a:t>
            </a:r>
            <a:r>
              <a:rPr lang="en-US" dirty="0" err="1"/>
              <a:t>Anisuzzaman</a:t>
            </a:r>
            <a:r>
              <a:rPr lang="en-US" dirty="0"/>
              <a:t>, Md. </a:t>
            </a:r>
            <a:r>
              <a:rPr lang="en-US" dirty="0" err="1"/>
              <a:t>Hosne</a:t>
            </a:r>
            <a:r>
              <a:rPr lang="en-US" dirty="0"/>
              <a:t> Al </a:t>
            </a:r>
            <a:r>
              <a:rPr lang="en-US" dirty="0" err="1"/>
              <a:t>Walid</a:t>
            </a:r>
            <a:r>
              <a:rPr lang="en-US" dirty="0"/>
              <a:t>, A. F. M. Saifuddin </a:t>
            </a:r>
            <a:r>
              <a:rPr lang="en-US" dirty="0" err="1"/>
              <a:t>Saif</a:t>
            </a:r>
            <a:r>
              <a:rPr lang="en-US" dirty="0"/>
              <a:t> have proposed a system for human body size estimation using image processing techniques, the proposed system has been introduced to recognize feature points, which has been used to calculate the cloth sizes.</a:t>
            </a:r>
          </a:p>
          <a:p>
            <a:pPr marL="0" indent="0">
              <a:buNone/>
            </a:pPr>
            <a:r>
              <a:rPr lang="en-US" dirty="0"/>
              <a:t>To implement the system they have  pre-processed  the image using Canny Edge Detection Operator to improve the image and suppress unwanted distortion. A light and plain background color has been used for data </a:t>
            </a:r>
            <a:r>
              <a:rPr lang="en-US" dirty="0" err="1"/>
              <a:t>collection.Different</a:t>
            </a:r>
            <a:r>
              <a:rPr lang="en-US" dirty="0"/>
              <a:t> types of algorithms have been used for noise removal. They have extracted some features by using </a:t>
            </a:r>
            <a:r>
              <a:rPr lang="en-US" dirty="0" err="1"/>
              <a:t>Kollman’s</a:t>
            </a:r>
            <a:r>
              <a:rPr lang="en-US" dirty="0"/>
              <a:t> distribution </a:t>
            </a:r>
            <a:r>
              <a:rPr lang="en-US" dirty="0" err="1"/>
              <a:t>algorithm.In</a:t>
            </a:r>
            <a:r>
              <a:rPr lang="en-US" dirty="0"/>
              <a:t> this proposed system, they have extracted five features, but  due to inaccurate values they have used only two features  for measuring the size of t-shirt and could not implement full body size.</a:t>
            </a:r>
            <a:br>
              <a:rPr lang="en-US" dirty="0"/>
            </a:br>
            <a:endParaRPr lang="en-US" dirty="0"/>
          </a:p>
          <a:p>
            <a:endParaRPr lang="en-US" dirty="0"/>
          </a:p>
        </p:txBody>
      </p:sp>
    </p:spTree>
    <p:extLst>
      <p:ext uri="{BB962C8B-B14F-4D97-AF65-F5344CB8AC3E}">
        <p14:creationId xmlns:p14="http://schemas.microsoft.com/office/powerpoint/2010/main" val="2647622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3"/>
          </p:nvPr>
        </p:nvSpPr>
        <p:spPr/>
        <p:txBody>
          <a:bodyPr/>
          <a:lstStyle/>
          <a:p>
            <a:pPr marL="0" indent="0">
              <a:buNone/>
            </a:pPr>
            <a:r>
              <a:rPr lang="en-US" dirty="0"/>
              <a:t>For the cloth size prediction and virtual try on, the pressure sensing technique was </a:t>
            </a:r>
            <a:r>
              <a:rPr lang="en-US" dirty="0" err="1"/>
              <a:t>intoduced</a:t>
            </a:r>
            <a:r>
              <a:rPr lang="en-US" dirty="0"/>
              <a:t> by </a:t>
            </a:r>
            <a:r>
              <a:rPr lang="en-US" dirty="0" err="1"/>
              <a:t>Donghua</a:t>
            </a:r>
            <a:r>
              <a:rPr lang="en-US" dirty="0"/>
              <a:t> </a:t>
            </a:r>
            <a:r>
              <a:rPr lang="en-US" dirty="0" err="1"/>
              <a:t>University,China</a:t>
            </a:r>
            <a:r>
              <a:rPr lang="en-US" dirty="0"/>
              <a:t>. Factors affecting these models were the type </a:t>
            </a:r>
            <a:r>
              <a:rPr lang="en-US" dirty="0" err="1"/>
              <a:t>ol</a:t>
            </a:r>
            <a:r>
              <a:rPr lang="en-US" dirty="0"/>
              <a:t> clothes and fabric properties and the garment pattern which seems </a:t>
            </a:r>
            <a:r>
              <a:rPr lang="en-US" dirty="0" err="1"/>
              <a:t>afftective</a:t>
            </a:r>
            <a:r>
              <a:rPr lang="en-US" dirty="0"/>
              <a:t>. They designed two experiments and defined a database based on this experiments and fed it to the Model which uses Naïve-Bayes </a:t>
            </a:r>
            <a:r>
              <a:rPr lang="en-US" dirty="0" err="1"/>
              <a:t>Algortihms</a:t>
            </a:r>
            <a:r>
              <a:rPr lang="en-US" dirty="0"/>
              <a:t>. The software CLO 3D is applied to measure digital clothing pressures. Nine female subjects with representative body shapes are selected for performing real try-on and body dimension measurement. 72 pairs of straight pants, which cover most of pants’ sizes, are involved in the real try-on experiments for data collection.</a:t>
            </a:r>
          </a:p>
          <a:p>
            <a:pPr marL="0" indent="0">
              <a:buNone/>
            </a:pPr>
            <a:r>
              <a:rPr lang="en-US" dirty="0"/>
              <a:t>For the </a:t>
            </a:r>
            <a:r>
              <a:rPr lang="en-US" dirty="0" err="1"/>
              <a:t>Realtime</a:t>
            </a:r>
            <a:r>
              <a:rPr lang="en-US" dirty="0"/>
              <a:t> Estimation of measurement, This disclosure describes techniques that enable a user to measure body dimensions relevant to clothing size, e.g., chest, waist, inseam, etc., based on capturing images of the user. The techniques can be implemented using the camera and the browser of the user’s device, such that clothing-size measurement is </a:t>
            </a:r>
            <a:r>
              <a:rPr lang="en-US" dirty="0" err="1"/>
              <a:t>frictionlessly</a:t>
            </a:r>
            <a:r>
              <a:rPr lang="en-US" dirty="0"/>
              <a:t> integrated with the online shopping experience. </a:t>
            </a:r>
          </a:p>
        </p:txBody>
      </p:sp>
    </p:spTree>
    <p:extLst>
      <p:ext uri="{BB962C8B-B14F-4D97-AF65-F5344CB8AC3E}">
        <p14:creationId xmlns:p14="http://schemas.microsoft.com/office/powerpoint/2010/main" val="551190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29E2-C8BD-42A8-9BDA-8134018B2816}"/>
              </a:ext>
            </a:extLst>
          </p:cNvPr>
          <p:cNvSpPr>
            <a:spLocks noGrp="1"/>
          </p:cNvSpPr>
          <p:nvPr>
            <p:ph type="title"/>
          </p:nvPr>
        </p:nvSpPr>
        <p:spPr/>
        <p:txBody>
          <a:bodyPr/>
          <a:lstStyle/>
          <a:p>
            <a:r>
              <a:rPr lang="en-IN" dirty="0"/>
              <a:t>Overall Analysis / findings</a:t>
            </a:r>
          </a:p>
        </p:txBody>
      </p:sp>
      <p:sp>
        <p:nvSpPr>
          <p:cNvPr id="3" name="Content Placeholder 2">
            <a:extLst>
              <a:ext uri="{FF2B5EF4-FFF2-40B4-BE49-F238E27FC236}">
                <a16:creationId xmlns:a16="http://schemas.microsoft.com/office/drawing/2014/main" id="{846E99F6-B00A-4802-A28D-C55408591B78}"/>
              </a:ext>
            </a:extLst>
          </p:cNvPr>
          <p:cNvSpPr>
            <a:spLocks noGrp="1"/>
          </p:cNvSpPr>
          <p:nvPr>
            <p:ph sz="quarter" idx="13"/>
          </p:nvPr>
        </p:nvSpPr>
        <p:spPr/>
        <p:txBody>
          <a:bodyPr>
            <a:normAutofit/>
          </a:bodyPr>
          <a:lstStyle/>
          <a:p>
            <a:endParaRPr lang="en-IN" sz="2000" dirty="0"/>
          </a:p>
          <a:p>
            <a:r>
              <a:rPr lang="en-IN" sz="2000" dirty="0"/>
              <a:t>Detection of different Body Parts – </a:t>
            </a:r>
            <a:r>
              <a:rPr lang="en-IN" sz="2000" dirty="0" err="1"/>
              <a:t>Haar</a:t>
            </a:r>
            <a:r>
              <a:rPr lang="en-IN" sz="2000" dirty="0"/>
              <a:t> Cascade Identifier</a:t>
            </a:r>
          </a:p>
          <a:p>
            <a:endParaRPr lang="en-IN" sz="2000" dirty="0"/>
          </a:p>
          <a:p>
            <a:r>
              <a:rPr lang="en-IN" sz="2000" dirty="0"/>
              <a:t>Training  SVM model by considering Both front and side images which would definitely increase the accuracy.</a:t>
            </a:r>
          </a:p>
          <a:p>
            <a:endParaRPr lang="en-IN" sz="2000" dirty="0"/>
          </a:p>
          <a:p>
            <a:r>
              <a:rPr lang="en-IN" sz="2000" dirty="0"/>
              <a:t>Fetching Results in Real Time.</a:t>
            </a:r>
          </a:p>
        </p:txBody>
      </p:sp>
    </p:spTree>
    <p:extLst>
      <p:ext uri="{BB962C8B-B14F-4D97-AF65-F5344CB8AC3E}">
        <p14:creationId xmlns:p14="http://schemas.microsoft.com/office/powerpoint/2010/main" val="884306461"/>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226</TotalTime>
  <Words>1548</Words>
  <Application>Microsoft Office PowerPoint</Application>
  <PresentationFormat>On-screen Show (4:3)</PresentationFormat>
  <Paragraphs>125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Narrow</vt:lpstr>
      <vt:lpstr>Calibri</vt:lpstr>
      <vt:lpstr>Times New Roman</vt:lpstr>
      <vt:lpstr>Horizon</vt:lpstr>
      <vt:lpstr>Realtime Body size estimation using machine learning</vt:lpstr>
      <vt:lpstr>Problem Statement</vt:lpstr>
      <vt:lpstr>Literature Survey</vt:lpstr>
      <vt:lpstr>PowerPoint Presentation</vt:lpstr>
      <vt:lpstr>Analysis of Survey</vt:lpstr>
      <vt:lpstr>PowerPoint Presentation</vt:lpstr>
      <vt:lpstr>PowerPoint Presentation</vt:lpstr>
      <vt:lpstr>PowerPoint Presentation</vt:lpstr>
      <vt:lpstr>Overall Analysis / findings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Shriyash Karekar</cp:lastModifiedBy>
  <cp:revision>14</cp:revision>
  <dcterms:created xsi:type="dcterms:W3CDTF">2021-05-15T02:10:00Z</dcterms:created>
  <dcterms:modified xsi:type="dcterms:W3CDTF">2021-05-27T16:05:51Z</dcterms:modified>
</cp:coreProperties>
</file>