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1"/>
  </p:notesMasterIdLst>
  <p:sldIdLst>
    <p:sldId id="256" r:id="rId2"/>
    <p:sldId id="263" r:id="rId3"/>
    <p:sldId id="284" r:id="rId4"/>
    <p:sldId id="285" r:id="rId5"/>
    <p:sldId id="265" r:id="rId6"/>
    <p:sldId id="286" r:id="rId7"/>
    <p:sldId id="287" r:id="rId8"/>
    <p:sldId id="312" r:id="rId9"/>
    <p:sldId id="288" r:id="rId10"/>
    <p:sldId id="294" r:id="rId11"/>
    <p:sldId id="289" r:id="rId12"/>
    <p:sldId id="297" r:id="rId13"/>
    <p:sldId id="298" r:id="rId14"/>
    <p:sldId id="296" r:id="rId15"/>
    <p:sldId id="299" r:id="rId16"/>
    <p:sldId id="300" r:id="rId17"/>
    <p:sldId id="295" r:id="rId18"/>
    <p:sldId id="290" r:id="rId19"/>
    <p:sldId id="301" r:id="rId20"/>
    <p:sldId id="291" r:id="rId21"/>
    <p:sldId id="302" r:id="rId22"/>
    <p:sldId id="303" r:id="rId23"/>
    <p:sldId id="304" r:id="rId24"/>
    <p:sldId id="292" r:id="rId25"/>
    <p:sldId id="293" r:id="rId26"/>
    <p:sldId id="305" r:id="rId27"/>
    <p:sldId id="306" r:id="rId28"/>
    <p:sldId id="307" r:id="rId29"/>
    <p:sldId id="309" r:id="rId30"/>
    <p:sldId id="308" r:id="rId31"/>
    <p:sldId id="316" r:id="rId32"/>
    <p:sldId id="337" r:id="rId33"/>
    <p:sldId id="338" r:id="rId34"/>
    <p:sldId id="340" r:id="rId35"/>
    <p:sldId id="339" r:id="rId36"/>
    <p:sldId id="341" r:id="rId37"/>
    <p:sldId id="343" r:id="rId38"/>
    <p:sldId id="342" r:id="rId39"/>
    <p:sldId id="344" r:id="rId40"/>
    <p:sldId id="317" r:id="rId41"/>
    <p:sldId id="345" r:id="rId42"/>
    <p:sldId id="346" r:id="rId43"/>
    <p:sldId id="348" r:id="rId44"/>
    <p:sldId id="349" r:id="rId45"/>
    <p:sldId id="347" r:id="rId46"/>
    <p:sldId id="351" r:id="rId47"/>
    <p:sldId id="311" r:id="rId48"/>
    <p:sldId id="314" r:id="rId49"/>
    <p:sldId id="315" r:id="rId50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01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2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3D86B-2BFE-FB49-85F7-7ED1BF0C7683}" type="datetimeFigureOut">
              <a:rPr lang="pt-BR" smtClean="0"/>
              <a:t>11/09/2023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15DF0-4406-E44D-AC3B-5CF1AEE3709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99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44C73E87-CF16-4D3A-B4D6-40F16F6EE020}" type="slidenum">
              <a:rPr lang="pt-BR" altLang="pt-BR">
                <a:cs typeface="Arial" charset="0"/>
              </a:rPr>
              <a:pPr/>
              <a:t>46</a:t>
            </a:fld>
            <a:endParaRPr lang="pt-BR" altLang="pt-BR">
              <a:cs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56301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3602-61B2-E130-343A-A75AEEC0D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E2047-F8A2-72EE-50A6-39CD84F72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30972-EA65-E56A-A5B3-FA1CF3537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712-28CB-4645-BA7F-CF407192D93F}" type="datetimeFigureOut">
              <a:rPr lang="en-BR" smtClean="0"/>
              <a:t>11/09/23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F6EF5-E8C6-4417-82D1-994E6A20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6CE7-6476-3FD7-A7D8-993DF09C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8B55-5EFA-F946-88D0-E59AF02AFE3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9845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EAAC-216C-BE85-BC80-CA65C45A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6E985-CB09-7821-24AE-D1E17D25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7047-AF9C-646C-F2E8-CFF10178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712-28CB-4645-BA7F-CF407192D93F}" type="datetimeFigureOut">
              <a:rPr lang="en-BR" smtClean="0"/>
              <a:t>11/09/23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FD472-2A44-A582-105C-C8493A68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A35B-FAC6-713D-8CEA-BF38AC2A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8B55-5EFA-F946-88D0-E59AF02AFE35}" type="slidenum">
              <a:rPr lang="en-BR" smtClean="0"/>
              <a:t>‹#›</a:t>
            </a:fld>
            <a:endParaRPr lang="en-BR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636D8A72-F8DF-9D8B-D6C2-858BE681AB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055" y="365125"/>
            <a:ext cx="595745" cy="59574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12E8F5-805E-15B3-24A9-83495D272DA4}"/>
              </a:ext>
            </a:extLst>
          </p:cNvPr>
          <p:cNvCxnSpPr>
            <a:cxnSpLocks/>
          </p:cNvCxnSpPr>
          <p:nvPr userDrawn="1"/>
        </p:nvCxnSpPr>
        <p:spPr>
          <a:xfrm>
            <a:off x="838200" y="714007"/>
            <a:ext cx="9751828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59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9A2CB7-A0B2-50E2-DAFA-F9C2A75FA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77552-DF4E-CB56-0558-EC9329B67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C4EF-7B4C-7DC8-4180-1BA5AB6D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712-28CB-4645-BA7F-CF407192D93F}" type="datetimeFigureOut">
              <a:rPr lang="en-BR" smtClean="0"/>
              <a:t>11/09/23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F960B-4560-6DB6-CCB2-7FBCA6F1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256A0-B24A-40FD-76D1-57FA4068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8B55-5EFA-F946-88D0-E59AF02AFE35}" type="slidenum">
              <a:rPr lang="en-BR" smtClean="0"/>
              <a:t>‹#›</a:t>
            </a:fld>
            <a:endParaRPr lang="en-BR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19EA9ED-3CC6-BC49-1502-7DA94B69D3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10758055" y="5581218"/>
            <a:ext cx="595745" cy="5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9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473A-4CDD-2A40-BDD9-4AB34D63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91B5B-2AD1-B8BF-8BA5-1D1D20F13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B0A6F-286B-AA67-B300-E57169F5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712-28CB-4645-BA7F-CF407192D93F}" type="datetimeFigureOut">
              <a:rPr lang="en-BR" smtClean="0"/>
              <a:t>11/09/23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142C1-63DC-3C8A-856E-3B89E548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50D4-EB70-F7A5-84F7-D4783A32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8B55-5EFA-F946-88D0-E59AF02AFE35}" type="slidenum">
              <a:rPr lang="en-BR" smtClean="0"/>
              <a:t>‹#›</a:t>
            </a:fld>
            <a:endParaRPr lang="en-B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2C7B91-1258-0D11-012F-0D528F457948}"/>
              </a:ext>
            </a:extLst>
          </p:cNvPr>
          <p:cNvCxnSpPr>
            <a:cxnSpLocks/>
          </p:cNvCxnSpPr>
          <p:nvPr userDrawn="1"/>
        </p:nvCxnSpPr>
        <p:spPr>
          <a:xfrm>
            <a:off x="838200" y="714007"/>
            <a:ext cx="9751828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0A29F60-88FB-36C5-3AC1-25AC31E205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055" y="365125"/>
            <a:ext cx="595745" cy="5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2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D63C-E960-D5C3-43DF-8E1B6D665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526A7-A5CD-C15B-0B2A-45FBC22E9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4308-EB3A-BB44-A8B2-7A959556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712-28CB-4645-BA7F-CF407192D93F}" type="datetimeFigureOut">
              <a:rPr lang="en-BR" smtClean="0"/>
              <a:t>11/09/23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D1B11-80BA-A833-EB2D-1A7850DE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F95B-EDC6-EC18-F523-02C5495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8B55-5EFA-F946-88D0-E59AF02AFE3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8464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5805-A7F9-26CE-C9D3-7A8A7FA4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5CAC-1B87-51D0-8B8D-5667A4624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6ADED-ED6D-13D7-87D3-3EFDC3FF7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A340-DA5F-400D-9906-BCD54C01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712-28CB-4645-BA7F-CF407192D93F}" type="datetimeFigureOut">
              <a:rPr lang="en-BR" smtClean="0"/>
              <a:t>11/09/23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06C73-A350-D03B-501B-C4B261D11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4B8F4-DDC1-FCFA-B2F3-E53097D9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8B55-5EFA-F946-88D0-E59AF02AFE35}" type="slidenum">
              <a:rPr lang="en-BR" smtClean="0"/>
              <a:t>‹#›</a:t>
            </a:fld>
            <a:endParaRPr lang="en-BR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89A7570-DC3F-5DFD-550B-7828ADFD62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055" y="365125"/>
            <a:ext cx="595745" cy="59574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6AE2AA-13D5-9AE9-49F4-3EE611F290A0}"/>
              </a:ext>
            </a:extLst>
          </p:cNvPr>
          <p:cNvCxnSpPr>
            <a:cxnSpLocks/>
          </p:cNvCxnSpPr>
          <p:nvPr userDrawn="1"/>
        </p:nvCxnSpPr>
        <p:spPr>
          <a:xfrm>
            <a:off x="838200" y="714007"/>
            <a:ext cx="9751828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45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B1FC-9BA3-1E7A-711F-CACC0CFE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EF12A-113E-F706-F891-5F1CE386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B918A-B9D4-43B3-D815-F8C31CB3B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54702-8E9E-F74A-AC9E-FAE8707B4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C93EB-4334-3295-D4AA-CBEAD9DA7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7D4D5-C2E1-AF7D-3F81-459BA981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712-28CB-4645-BA7F-CF407192D93F}" type="datetimeFigureOut">
              <a:rPr lang="en-BR" smtClean="0"/>
              <a:t>11/09/23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9313C-285C-E8A4-E5CC-E9ACA5BA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DC042-A74D-D884-BA1E-61A3A912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8B55-5EFA-F946-88D0-E59AF02AFE35}" type="slidenum">
              <a:rPr lang="en-BR" smtClean="0"/>
              <a:t>‹#›</a:t>
            </a:fld>
            <a:endParaRPr lang="en-BR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8022B6B-BC2E-1701-C11F-C2D110BFAD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055" y="365125"/>
            <a:ext cx="595745" cy="59574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2B1E31-CE56-76A6-2DDD-DB729E040E06}"/>
              </a:ext>
            </a:extLst>
          </p:cNvPr>
          <p:cNvCxnSpPr>
            <a:cxnSpLocks/>
          </p:cNvCxnSpPr>
          <p:nvPr userDrawn="1"/>
        </p:nvCxnSpPr>
        <p:spPr>
          <a:xfrm>
            <a:off x="838200" y="714007"/>
            <a:ext cx="9751828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51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7D19-9250-9D79-5612-6139BFB3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CAC1E-F213-6FE2-11F3-BE2FE9C6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712-28CB-4645-BA7F-CF407192D93F}" type="datetimeFigureOut">
              <a:rPr lang="en-BR" smtClean="0"/>
              <a:t>11/09/23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7FF1C-F1B0-D86D-F329-F7F2B76A5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36B4-809F-C8C0-7089-39741FE0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8B55-5EFA-F946-88D0-E59AF02AFE35}" type="slidenum">
              <a:rPr lang="en-BR" smtClean="0"/>
              <a:t>‹#›</a:t>
            </a:fld>
            <a:endParaRPr lang="en-BR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2BF96A9-CBB0-60E1-4BE5-488DB0C372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055" y="365125"/>
            <a:ext cx="595745" cy="59574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BEEBBC-6191-2645-BCEC-7720EF32385D}"/>
              </a:ext>
            </a:extLst>
          </p:cNvPr>
          <p:cNvCxnSpPr>
            <a:cxnSpLocks/>
          </p:cNvCxnSpPr>
          <p:nvPr userDrawn="1"/>
        </p:nvCxnSpPr>
        <p:spPr>
          <a:xfrm>
            <a:off x="838200" y="714007"/>
            <a:ext cx="9751828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5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8B9BE-2F18-9433-CBD6-C1CA9401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712-28CB-4645-BA7F-CF407192D93F}" type="datetimeFigureOut">
              <a:rPr lang="en-BR" smtClean="0"/>
              <a:t>11/09/23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CD434-0B61-0A9E-337B-18AE52A3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98AA1-A713-0D3F-3DAA-71C311EE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8B55-5EFA-F946-88D0-E59AF02AFE35}" type="slidenum">
              <a:rPr lang="en-BR" smtClean="0"/>
              <a:t>‹#›</a:t>
            </a:fld>
            <a:endParaRPr lang="en-BR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486E2C4-06C6-5D1C-CE30-EEDDA065C5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055" y="365125"/>
            <a:ext cx="595745" cy="5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7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470A-2278-7B97-CD33-D0B516F1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FFEA-872C-5B39-2B3B-10D369B3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3C2D1-06E8-FF8F-9D2E-AB89A29F9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DFE28-66CD-914D-5D0C-512F9692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712-28CB-4645-BA7F-CF407192D93F}" type="datetimeFigureOut">
              <a:rPr lang="en-BR" smtClean="0"/>
              <a:t>11/09/23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20B62-868B-DD97-5A5C-0807E40F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5EBE6-DE4F-D87B-3864-44D93327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8B55-5EFA-F946-88D0-E59AF02AFE35}" type="slidenum">
              <a:rPr lang="en-BR" smtClean="0"/>
              <a:t>‹#›</a:t>
            </a:fld>
            <a:endParaRPr lang="en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7D23A9-E52D-4E8A-C3F2-8BF9F0FD844D}"/>
              </a:ext>
            </a:extLst>
          </p:cNvPr>
          <p:cNvCxnSpPr>
            <a:cxnSpLocks/>
          </p:cNvCxnSpPr>
          <p:nvPr userDrawn="1"/>
        </p:nvCxnSpPr>
        <p:spPr>
          <a:xfrm>
            <a:off x="838200" y="714007"/>
            <a:ext cx="393382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0EEC1C0-7133-F006-9836-27A52F0877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055" y="365125"/>
            <a:ext cx="595745" cy="5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6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87B3-B131-810C-A724-29DF55FB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5C2BD8-EDDD-0ECE-02D5-B0B34F3B6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2CA48-DABC-D8AB-B5B3-A8F8EAE58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C0E4B-95A0-6CBE-8C26-94C05FE4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AD712-28CB-4645-BA7F-CF407192D93F}" type="datetimeFigureOut">
              <a:rPr lang="en-BR" smtClean="0"/>
              <a:t>11/09/23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11C3E-68F6-B1C6-042E-B295440D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B7770-C848-45CB-C771-01270A90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8B55-5EFA-F946-88D0-E59AF02AFE35}" type="slidenum">
              <a:rPr lang="en-BR" smtClean="0"/>
              <a:t>‹#›</a:t>
            </a:fld>
            <a:endParaRPr lang="en-B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354EA2-4CE7-9342-CD34-C1CB8023A70B}"/>
              </a:ext>
            </a:extLst>
          </p:cNvPr>
          <p:cNvCxnSpPr>
            <a:cxnSpLocks/>
          </p:cNvCxnSpPr>
          <p:nvPr userDrawn="1"/>
        </p:nvCxnSpPr>
        <p:spPr>
          <a:xfrm>
            <a:off x="838200" y="714007"/>
            <a:ext cx="393382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D99FDDAF-BD85-C5A0-3450-F50EDD77E7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58055" y="365125"/>
            <a:ext cx="595745" cy="59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2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ACCFD-B312-E09E-ACEA-387D8031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CCCEA-1ADD-AED1-BD89-A795A4700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30EB-9220-01AE-280A-035F84018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AD712-28CB-4645-BA7F-CF407192D93F}" type="datetimeFigureOut">
              <a:rPr lang="en-BR" smtClean="0"/>
              <a:t>11/09/23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A0693-3CB4-D5DA-9E87-9698E74C3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59AB6-D7D1-3004-04E3-68E46AAB7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8B55-5EFA-F946-88D0-E59AF02AFE35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6827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ignore.io/" TargetMode="External"/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lexf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52425BF-9B71-AE2A-87E4-B6FCC34D3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158" y="2794000"/>
            <a:ext cx="2741684" cy="27416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CE17E-2CEC-C249-90AF-09255605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077" y="406400"/>
            <a:ext cx="10843846" cy="2387600"/>
          </a:xfrm>
        </p:spPr>
        <p:txBody>
          <a:bodyPr/>
          <a:lstStyle/>
          <a:p>
            <a:r>
              <a:rPr lang="pt-BR"/>
              <a:t>Git básico</a:t>
            </a:r>
            <a:endParaRPr lang="en-B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33D81-2406-6742-81B0-5A99BEA1ACD4}"/>
              </a:ext>
            </a:extLst>
          </p:cNvPr>
          <p:cNvSpPr/>
          <p:nvPr/>
        </p:nvSpPr>
        <p:spPr>
          <a:xfrm>
            <a:off x="3048000" y="580526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pt-BR" sz="2800" dirty="0"/>
              <a:t>Prof. Alex </a:t>
            </a:r>
            <a:r>
              <a:rPr lang="pt-BR" sz="2800" dirty="0" err="1"/>
              <a:t>Furtunato</a:t>
            </a:r>
            <a:r>
              <a:rPr lang="pt-BR" sz="2800" dirty="0"/>
              <a:t> / Gilbert Azevedo</a:t>
            </a:r>
          </a:p>
        </p:txBody>
      </p:sp>
    </p:spTree>
    <p:extLst>
      <p:ext uri="{BB962C8B-B14F-4D97-AF65-F5344CB8AC3E}">
        <p14:creationId xmlns:p14="http://schemas.microsoft.com/office/powerpoint/2010/main" val="97885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8CDC39A-B4B3-5785-920F-5CE3BB2CE57A}"/>
              </a:ext>
            </a:extLst>
          </p:cNvPr>
          <p:cNvSpPr/>
          <p:nvPr/>
        </p:nvSpPr>
        <p:spPr>
          <a:xfrm>
            <a:off x="4628322" y="2087217"/>
            <a:ext cx="2683565" cy="26835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6DE67BB-5317-2837-0F69-23CD5571E188}"/>
              </a:ext>
            </a:extLst>
          </p:cNvPr>
          <p:cNvCxnSpPr/>
          <p:nvPr/>
        </p:nvCxnSpPr>
        <p:spPr>
          <a:xfrm>
            <a:off x="5718316" y="3223798"/>
            <a:ext cx="526773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Workflow</a:t>
            </a:r>
            <a:endParaRPr lang="en-BR" dirty="0"/>
          </a:p>
        </p:txBody>
      </p:sp>
      <p:pic>
        <p:nvPicPr>
          <p:cNvPr id="7" name="Content Placeholder 6" descr="Database outline">
            <a:extLst>
              <a:ext uri="{FF2B5EF4-FFF2-40B4-BE49-F238E27FC236}">
                <a16:creationId xmlns:a16="http://schemas.microsoft.com/office/drawing/2014/main" id="{EF9DD229-E481-B3AD-5787-13C6A67FC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1148" y="2799867"/>
            <a:ext cx="1954696" cy="1954696"/>
          </a:xfrm>
        </p:spPr>
      </p:pic>
      <p:pic>
        <p:nvPicPr>
          <p:cNvPr id="9" name="Graphic 8" descr="Open folder outline">
            <a:extLst>
              <a:ext uri="{FF2B5EF4-FFF2-40B4-BE49-F238E27FC236}">
                <a16:creationId xmlns:a16="http://schemas.microsoft.com/office/drawing/2014/main" id="{51A82816-77F1-390D-A8BD-3CF527596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8105" y="2799867"/>
            <a:ext cx="1954696" cy="19546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6A4D1D-E670-6544-21A3-0A9E41B90140}"/>
              </a:ext>
            </a:extLst>
          </p:cNvPr>
          <p:cNvSpPr txBox="1"/>
          <p:nvPr/>
        </p:nvSpPr>
        <p:spPr>
          <a:xfrm>
            <a:off x="5592915" y="4770782"/>
            <a:ext cx="1006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Index</a:t>
            </a:r>
            <a:endParaRPr lang="en-BR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79E35-0DB6-18CD-7419-C571676F2387}"/>
              </a:ext>
            </a:extLst>
          </p:cNvPr>
          <p:cNvSpPr txBox="1"/>
          <p:nvPr/>
        </p:nvSpPr>
        <p:spPr>
          <a:xfrm>
            <a:off x="1031526" y="4754563"/>
            <a:ext cx="262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Pasta do projeto</a:t>
            </a:r>
            <a:endParaRPr lang="en-B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CA04C4-840F-E33F-275B-E948E2EC5640}"/>
              </a:ext>
            </a:extLst>
          </p:cNvPr>
          <p:cNvSpPr txBox="1"/>
          <p:nvPr/>
        </p:nvSpPr>
        <p:spPr>
          <a:xfrm>
            <a:off x="8645725" y="4754563"/>
            <a:ext cx="1900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Repositório</a:t>
            </a:r>
            <a:endParaRPr lang="en-BR" sz="2800" b="1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4AA0A78-A82A-491D-956C-69F08704A385}"/>
              </a:ext>
            </a:extLst>
          </p:cNvPr>
          <p:cNvSpPr/>
          <p:nvPr/>
        </p:nvSpPr>
        <p:spPr>
          <a:xfrm rot="17574204">
            <a:off x="3370542" y="2460692"/>
            <a:ext cx="1687300" cy="2480911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2E5FF85-0302-771D-B20E-5F5184CC9079}"/>
              </a:ext>
            </a:extLst>
          </p:cNvPr>
          <p:cNvSpPr/>
          <p:nvPr/>
        </p:nvSpPr>
        <p:spPr>
          <a:xfrm rot="18787841">
            <a:off x="7313737" y="2463108"/>
            <a:ext cx="1687300" cy="2480911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3D8F6-8484-48B6-0B71-F40A3F70C6C6}"/>
              </a:ext>
            </a:extLst>
          </p:cNvPr>
          <p:cNvSpPr txBox="1"/>
          <p:nvPr/>
        </p:nvSpPr>
        <p:spPr>
          <a:xfrm>
            <a:off x="2441711" y="4052274"/>
            <a:ext cx="628698" cy="369332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BR" dirty="0"/>
              <a:t>File1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6B2B05-039D-752D-F940-A15D9946B47B}"/>
              </a:ext>
            </a:extLst>
          </p:cNvPr>
          <p:cNvSpPr txBox="1"/>
          <p:nvPr/>
        </p:nvSpPr>
        <p:spPr>
          <a:xfrm>
            <a:off x="2441711" y="4462175"/>
            <a:ext cx="628698" cy="369332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BR" dirty="0"/>
              <a:t>File2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0C0530-25E3-8145-A6CE-2D9C107C1E71}"/>
              </a:ext>
            </a:extLst>
          </p:cNvPr>
          <p:cNvSpPr txBox="1"/>
          <p:nvPr/>
        </p:nvSpPr>
        <p:spPr>
          <a:xfrm>
            <a:off x="2725242" y="2325816"/>
            <a:ext cx="1754006" cy="369332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BR" dirty="0"/>
              <a:t>git add file1 file2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2F0FC4-2931-D3A7-7265-C9B3D4D59FF8}"/>
              </a:ext>
            </a:extLst>
          </p:cNvPr>
          <p:cNvCxnSpPr/>
          <p:nvPr/>
        </p:nvCxnSpPr>
        <p:spPr>
          <a:xfrm>
            <a:off x="5724940" y="3488634"/>
            <a:ext cx="526773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CD3B68-C2F1-6D13-5B5C-5CB5FC8A547B}"/>
              </a:ext>
            </a:extLst>
          </p:cNvPr>
          <p:cNvSpPr txBox="1"/>
          <p:nvPr/>
        </p:nvSpPr>
        <p:spPr>
          <a:xfrm>
            <a:off x="7101803" y="2141150"/>
            <a:ext cx="3359061" cy="369332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BR" dirty="0"/>
              <a:t>git commit –m "primeiro commit"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5E5023-0A1B-65CF-9DA4-F759B843FDFE}"/>
              </a:ext>
            </a:extLst>
          </p:cNvPr>
          <p:cNvSpPr txBox="1"/>
          <p:nvPr/>
        </p:nvSpPr>
        <p:spPr>
          <a:xfrm>
            <a:off x="2441711" y="4462175"/>
            <a:ext cx="628698" cy="369332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BR" dirty="0"/>
              <a:t>File2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B59A1E-3D2D-061D-4B39-00E38BEDC796}"/>
              </a:ext>
            </a:extLst>
          </p:cNvPr>
          <p:cNvCxnSpPr/>
          <p:nvPr/>
        </p:nvCxnSpPr>
        <p:spPr>
          <a:xfrm>
            <a:off x="5724940" y="3349690"/>
            <a:ext cx="526773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2FB4585-B7AD-45A3-97ED-667D74F4CD24}"/>
              </a:ext>
            </a:extLst>
          </p:cNvPr>
          <p:cNvSpPr txBox="1"/>
          <p:nvPr/>
        </p:nvSpPr>
        <p:spPr>
          <a:xfrm>
            <a:off x="2967255" y="2325816"/>
            <a:ext cx="1292341" cy="369332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BR" dirty="0"/>
              <a:t>git add file1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946705-1351-F06D-8A14-F17200CCB9C3}"/>
              </a:ext>
            </a:extLst>
          </p:cNvPr>
          <p:cNvSpPr txBox="1"/>
          <p:nvPr/>
        </p:nvSpPr>
        <p:spPr>
          <a:xfrm>
            <a:off x="7255979" y="2141150"/>
            <a:ext cx="3050707" cy="369332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BR" dirty="0"/>
              <a:t>git commit –m "Bug resolvido"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C4F5D2-AEEC-E8B6-D671-3D61AD69F3AE}"/>
              </a:ext>
            </a:extLst>
          </p:cNvPr>
          <p:cNvSpPr txBox="1"/>
          <p:nvPr/>
        </p:nvSpPr>
        <p:spPr>
          <a:xfrm>
            <a:off x="2441711" y="4052274"/>
            <a:ext cx="628698" cy="369332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BR" dirty="0"/>
              <a:t>File1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690AB7D-DFEF-A06D-0E98-BE72C3B769FC}"/>
              </a:ext>
            </a:extLst>
          </p:cNvPr>
          <p:cNvSpPr/>
          <p:nvPr/>
        </p:nvSpPr>
        <p:spPr>
          <a:xfrm>
            <a:off x="2344129" y="3922660"/>
            <a:ext cx="218660" cy="2186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CD8872A-B63F-A537-6D5C-DDDDD88E36BB}"/>
              </a:ext>
            </a:extLst>
          </p:cNvPr>
          <p:cNvSpPr/>
          <p:nvPr/>
        </p:nvSpPr>
        <p:spPr>
          <a:xfrm>
            <a:off x="5539737" y="2943872"/>
            <a:ext cx="218660" cy="21866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821335D5-455B-D3E6-AFC3-42A62B3017AD}"/>
              </a:ext>
            </a:extLst>
          </p:cNvPr>
          <p:cNvSpPr/>
          <p:nvPr/>
        </p:nvSpPr>
        <p:spPr>
          <a:xfrm>
            <a:off x="4015409" y="1341398"/>
            <a:ext cx="3916017" cy="576469"/>
          </a:xfrm>
          <a:prstGeom prst="roundRect">
            <a:avLst>
              <a:gd name="adj" fmla="val 4252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Criação de novos arquivos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16C735F-EC43-A2F0-E7A6-CFA8A15CA34D}"/>
              </a:ext>
            </a:extLst>
          </p:cNvPr>
          <p:cNvSpPr/>
          <p:nvPr/>
        </p:nvSpPr>
        <p:spPr>
          <a:xfrm>
            <a:off x="4015409" y="1346608"/>
            <a:ext cx="3916017" cy="576469"/>
          </a:xfrm>
          <a:prstGeom prst="roundRect">
            <a:avLst>
              <a:gd name="adj" fmla="val 4252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Mudanças nos arquivos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9BE84FA-08EF-D9BA-CBB7-AA668BE337A2}"/>
              </a:ext>
            </a:extLst>
          </p:cNvPr>
          <p:cNvSpPr/>
          <p:nvPr/>
        </p:nvSpPr>
        <p:spPr>
          <a:xfrm>
            <a:off x="4012095" y="1351926"/>
            <a:ext cx="3916017" cy="576469"/>
          </a:xfrm>
          <a:prstGeom prst="roundRect">
            <a:avLst>
              <a:gd name="adj" fmla="val 4252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Remoção de arquivo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DA71E0-38A7-43AA-F005-AF1696F10E57}"/>
              </a:ext>
            </a:extLst>
          </p:cNvPr>
          <p:cNvSpPr txBox="1"/>
          <p:nvPr/>
        </p:nvSpPr>
        <p:spPr>
          <a:xfrm>
            <a:off x="2967255" y="2325816"/>
            <a:ext cx="1292341" cy="369332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BR" dirty="0"/>
              <a:t>git add file2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52EA00D-238A-B006-1B8D-BDD9DC7B6CC3}"/>
              </a:ext>
            </a:extLst>
          </p:cNvPr>
          <p:cNvSpPr txBox="1"/>
          <p:nvPr/>
        </p:nvSpPr>
        <p:spPr>
          <a:xfrm>
            <a:off x="7049831" y="2146360"/>
            <a:ext cx="3518912" cy="369332"/>
          </a:xfrm>
          <a:prstGeom prst="rect">
            <a:avLst/>
          </a:prstGeom>
          <a:solidFill>
            <a:schemeClr val="bg1"/>
          </a:solidFill>
          <a:ln cap="flat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BR" dirty="0"/>
              <a:t>git commit –m "Arquivo removido"</a:t>
            </a:r>
          </a:p>
        </p:txBody>
      </p:sp>
    </p:spTree>
    <p:extLst>
      <p:ext uri="{BB962C8B-B14F-4D97-AF65-F5344CB8AC3E}">
        <p14:creationId xmlns:p14="http://schemas.microsoft.com/office/powerpoint/2010/main" val="119185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26276 -0.1409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38" y="-706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26315 -0.1384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0.28867 0.1453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27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277 L 0.2888 0.14699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27" y="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1.11111E-6 L 0.28959 0.14745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27" y="7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8" grpId="0" animBg="1"/>
      <p:bldP spid="28" grpId="1" animBg="1"/>
      <p:bldP spid="29" grpId="0" animBg="1"/>
      <p:bldP spid="29" grpId="1" animBg="1"/>
      <p:bldP spid="34" grpId="0" animBg="1"/>
      <p:bldP spid="34" grpId="1" animBg="1"/>
      <p:bldP spid="33" grpId="0" animBg="1"/>
      <p:bldP spid="33" grpId="1" animBg="1"/>
      <p:bldP spid="33" grpId="2" animBg="1"/>
      <p:bldP spid="41" grpId="0" animBg="1"/>
      <p:bldP spid="41" grpId="1" animBg="1"/>
      <p:bldP spid="42" grpId="0" animBg="1"/>
      <p:bldP spid="42" grpId="1" animBg="1"/>
      <p:bldP spid="32" grpId="0" animBg="1"/>
      <p:bldP spid="32" grpId="1" animBg="1"/>
      <p:bldP spid="39" grpId="0" animBg="1"/>
      <p:bldP spid="40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do repositório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R" dirty="0"/>
              <a:t>A cada commit os arquivos da área de index são enviados para o respositório </a:t>
            </a:r>
          </a:p>
          <a:p>
            <a:r>
              <a:rPr lang="en-BR" dirty="0"/>
              <a:t>O commit é registrado no histórico do repositório</a:t>
            </a:r>
          </a:p>
          <a:p>
            <a:r>
              <a:rPr lang="en-BR" dirty="0"/>
              <a:t>O Commit possui várias informações:</a:t>
            </a:r>
          </a:p>
          <a:p>
            <a:pPr lvl="1"/>
            <a:r>
              <a:rPr lang="en-BR" dirty="0"/>
              <a:t>ID</a:t>
            </a:r>
          </a:p>
          <a:p>
            <a:pPr lvl="1"/>
            <a:r>
              <a:rPr lang="en-BR" dirty="0"/>
              <a:t>Mensagem</a:t>
            </a:r>
          </a:p>
          <a:p>
            <a:pPr lvl="1"/>
            <a:r>
              <a:rPr lang="en-BR" dirty="0"/>
              <a:t>Data/hora</a:t>
            </a:r>
          </a:p>
          <a:p>
            <a:pPr lvl="1"/>
            <a:r>
              <a:rPr lang="en-BR" dirty="0"/>
              <a:t>Author</a:t>
            </a:r>
          </a:p>
          <a:p>
            <a:pPr lvl="1"/>
            <a:r>
              <a:rPr lang="en-BR" dirty="0"/>
              <a:t>Snapshot completo (Da área de index)</a:t>
            </a:r>
          </a:p>
          <a:p>
            <a:r>
              <a:rPr lang="en-BR" dirty="0"/>
              <a:t>Ex:</a:t>
            </a:r>
          </a:p>
          <a:p>
            <a:pPr lvl="1"/>
            <a:r>
              <a:rPr lang="en-BR" dirty="0"/>
              <a:t>Nova feature de acesso a banco de dados</a:t>
            </a:r>
          </a:p>
          <a:p>
            <a:pPr lvl="1"/>
            <a:r>
              <a:rPr lang="en-BR" dirty="0"/>
              <a:t>Resolução de bug</a:t>
            </a:r>
          </a:p>
          <a:p>
            <a:pPr lvl="1"/>
            <a:r>
              <a:rPr lang="en-BR" dirty="0"/>
              <a:t>Adição de formulário de cadastro</a:t>
            </a:r>
          </a:p>
          <a:p>
            <a:pPr lvl="1"/>
            <a:r>
              <a:rPr lang="en-BR" dirty="0"/>
              <a:t>Primeiro commit</a:t>
            </a:r>
          </a:p>
        </p:txBody>
      </p:sp>
    </p:spTree>
    <p:extLst>
      <p:ext uri="{BB962C8B-B14F-4D97-AF65-F5344CB8AC3E}">
        <p14:creationId xmlns:p14="http://schemas.microsoft.com/office/powerpoint/2010/main" val="97760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novos arquivos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BR" dirty="0"/>
              <a:t>Vamos criar arquivos novo no nosso projeto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cd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programacao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-python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Ola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mundo" &gt; arquivo1.txt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Ola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mundo" &gt; arquivo2.txt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commits yet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arquivo1.txt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arquivo2.txt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 added to commit but untracked files present (use "git add" to track)</a:t>
            </a:r>
            <a:endParaRPr lang="en-BR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46591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novos arquivos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Adicionando os arquivos na área de stage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commits yet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"git rm --cached &lt;file&gt;..." to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new file:   arquivo1.txt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new file:   arquivo2.txt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57331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Enviando mudanças para </a:t>
            </a:r>
            <a:r>
              <a:rPr lang="pt-BR" dirty="0" err="1"/>
              <a:t>stage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BR" dirty="0"/>
              <a:t>Como adicionar mudanças de arquivos: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echo "Nova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mensagem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&gt;&gt; arquivo1.txt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commits yet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"git rm --cached &lt;file&gt;..." to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new file:   arquivo1.txt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new file:   arquivo2.txt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modified:   arquivo1.txt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18718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Enviando mudanças para </a:t>
            </a:r>
            <a:r>
              <a:rPr lang="pt-BR" dirty="0" err="1"/>
              <a:t>stage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Adicionando as mudanças a área de stage: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add arquivo1.txt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commits yet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"git rm --cached &lt;file&gt;..." to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new file:   arquivo1.txt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new file:   arquivo2.txt</a:t>
            </a:r>
          </a:p>
        </p:txBody>
      </p:sp>
    </p:spTree>
    <p:extLst>
      <p:ext uri="{BB962C8B-B14F-4D97-AF65-F5344CB8AC3E}">
        <p14:creationId xmlns:p14="http://schemas.microsoft.com/office/powerpoint/2010/main" val="225420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Commit</a:t>
            </a:r>
            <a:r>
              <a:rPr lang="pt-BR" dirty="0"/>
              <a:t> para o repositório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R" dirty="0"/>
              <a:t>Enviando para o repositório as mudanças do stage: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commit –m "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Primeiro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commit"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[master (root-commit) a9b4fa9]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Primeiro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 files changed, 3 insertions(+)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mode 100644 arquivo1.txt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mode 100644 arquivo2.txt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 to commit, working tree clean</a:t>
            </a:r>
          </a:p>
        </p:txBody>
      </p:sp>
    </p:spTree>
    <p:extLst>
      <p:ext uri="{BB962C8B-B14F-4D97-AF65-F5344CB8AC3E}">
        <p14:creationId xmlns:p14="http://schemas.microsoft.com/office/powerpoint/2010/main" val="135936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realizar o </a:t>
            </a:r>
            <a:r>
              <a:rPr lang="pt-BR" dirty="0" err="1"/>
              <a:t>commit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R" sz="3200" dirty="0"/>
              <a:t>Melhores práticas:</a:t>
            </a:r>
          </a:p>
          <a:p>
            <a:pPr lvl="1"/>
            <a:r>
              <a:rPr lang="en-BR" sz="2800" dirty="0"/>
              <a:t>Não </a:t>
            </a:r>
            <a:r>
              <a:rPr lang="en-BR" sz="2800" i="1" dirty="0"/>
              <a:t>"commitar"</a:t>
            </a:r>
            <a:r>
              <a:rPr lang="en-BR" sz="2800" dirty="0"/>
              <a:t> cada arquivo individualmente</a:t>
            </a:r>
          </a:p>
          <a:p>
            <a:pPr lvl="2"/>
            <a:r>
              <a:rPr lang="en-BR" sz="2400" dirty="0"/>
              <a:t>Histórico muito granular o que o torna pouco útil</a:t>
            </a:r>
          </a:p>
          <a:p>
            <a:pPr lvl="1"/>
            <a:r>
              <a:rPr lang="en-BR" sz="2800" dirty="0"/>
              <a:t>Não </a:t>
            </a:r>
            <a:r>
              <a:rPr lang="en-BR" sz="2800" i="1" dirty="0"/>
              <a:t>"commitar"</a:t>
            </a:r>
            <a:r>
              <a:rPr lang="en-BR" sz="2800" dirty="0"/>
              <a:t> todo o projeto de uma vez</a:t>
            </a:r>
          </a:p>
          <a:p>
            <a:pPr lvl="2"/>
            <a:r>
              <a:rPr lang="en-BR" sz="2400" dirty="0"/>
              <a:t>O histórico ficaria limitado a um único commit</a:t>
            </a:r>
          </a:p>
          <a:p>
            <a:pPr lvl="1"/>
            <a:r>
              <a:rPr lang="en-BR" sz="2800" dirty="0"/>
              <a:t>Melhor fazer </a:t>
            </a:r>
            <a:r>
              <a:rPr lang="en-BR" sz="2800" i="1" dirty="0"/>
              <a:t>"commits"</a:t>
            </a:r>
            <a:r>
              <a:rPr lang="en-BR" sz="2800" dirty="0"/>
              <a:t> separados por grupo de mudanças (Hotfix, Features)</a:t>
            </a:r>
          </a:p>
          <a:p>
            <a:pPr lvl="2"/>
            <a:r>
              <a:rPr lang="en-BR" sz="2400" dirty="0"/>
              <a:t>Melhor para organizar o histórico de mudanças</a:t>
            </a:r>
          </a:p>
          <a:p>
            <a:pPr lvl="2"/>
            <a:r>
              <a:rPr lang="en-BR" sz="2400" dirty="0"/>
              <a:t>Permite acompanhar a evolução do projeto</a:t>
            </a:r>
          </a:p>
          <a:p>
            <a:pPr lvl="2"/>
            <a:r>
              <a:rPr lang="en-BR" sz="2400" dirty="0"/>
              <a:t>Cada commit representa um conjunto lógico de mudanças</a:t>
            </a:r>
          </a:p>
        </p:txBody>
      </p:sp>
    </p:spTree>
    <p:extLst>
      <p:ext uri="{BB962C8B-B14F-4D97-AF65-F5344CB8AC3E}">
        <p14:creationId xmlns:p14="http://schemas.microsoft.com/office/powerpoint/2010/main" val="189111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Removendo arquivos da área de </a:t>
            </a:r>
            <a:r>
              <a:rPr lang="pt-BR" i="1" dirty="0"/>
              <a:t>"</a:t>
            </a:r>
            <a:r>
              <a:rPr lang="pt-BR" i="1" dirty="0" err="1"/>
              <a:t>Stage</a:t>
            </a:r>
            <a:r>
              <a:rPr lang="pt-BR" i="1" dirty="0"/>
              <a:t>"</a:t>
            </a:r>
            <a:endParaRPr lang="en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R" dirty="0"/>
              <a:t>Remover arquivo do diretório de trabalho: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rm arquivo2.txt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"git add/rm &lt;file&gt;..." to update what will be committed)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deleted:    arquivo2.txt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changes added to commit (use "git add" and/or "git commit -a")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91905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Removendo arquivos da área de </a:t>
            </a:r>
            <a:r>
              <a:rPr lang="pt-BR" i="1" dirty="0"/>
              <a:t>"</a:t>
            </a:r>
            <a:r>
              <a:rPr lang="pt-BR" i="1" dirty="0" err="1"/>
              <a:t>Stage</a:t>
            </a:r>
            <a:r>
              <a:rPr lang="pt-BR" i="1" dirty="0"/>
              <a:t>"</a:t>
            </a:r>
            <a:endParaRPr lang="en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BR" dirty="0"/>
              <a:t>Remover arquivo da área de stage após removê-lo do diretório de trabalho: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ls-files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arquivo1.txt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arquivo2.txt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arquivo2.txt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deleted:    arquivo2.txt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ls-files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arquivo1.txt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"Removido arquivo2"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[master 60fdd44]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Removido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arquivo2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file changed, 1 deletion(-)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 mode 100644 arquivo2.txt</a:t>
            </a:r>
          </a:p>
          <a:p>
            <a:pPr marL="457200" lvl="1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41749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4640-FA76-0846-B22A-5C41D2DA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C1972-FDB8-2348-81FC-05A3C157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Sistemas de controle de versão (VCS) mais popular</a:t>
            </a:r>
          </a:p>
          <a:p>
            <a:pPr lvl="1"/>
            <a:r>
              <a:rPr lang="en-US" dirty="0">
                <a:hlinkClick r:id="rId2"/>
              </a:rPr>
              <a:t>https://git-scm.com</a:t>
            </a:r>
            <a:r>
              <a:rPr lang="en-US" dirty="0"/>
              <a:t> </a:t>
            </a:r>
            <a:endParaRPr lang="en-BR" dirty="0"/>
          </a:p>
          <a:p>
            <a:r>
              <a:rPr lang="en-BR" dirty="0"/>
              <a:t>Permite armazenar as mudanças realizadas (Arquivos/código) ao longo do tempo em um banco de dados especial denominado repositório</a:t>
            </a:r>
          </a:p>
          <a:p>
            <a:r>
              <a:rPr lang="en-BR" dirty="0"/>
              <a:t>As mudanças podem ser vistas através do histórico gravado no repositório onde pode-se recuperar quando e por quem foram feitas</a:t>
            </a:r>
          </a:p>
          <a:p>
            <a:r>
              <a:rPr lang="en-BR" dirty="0"/>
              <a:t>Possibilita o trabalho colaborativo em um mesmo projeto</a:t>
            </a:r>
          </a:p>
          <a:p>
            <a:r>
              <a:rPr lang="en-BR" dirty="0"/>
              <a:t>Resolve conflitos que surgem quando arquivos são alterados por mais de uma pessoa</a:t>
            </a:r>
          </a:p>
        </p:txBody>
      </p:sp>
    </p:spTree>
    <p:extLst>
      <p:ext uri="{BB962C8B-B14F-4D97-AF65-F5344CB8AC3E}">
        <p14:creationId xmlns:p14="http://schemas.microsoft.com/office/powerpoint/2010/main" val="4149535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Removendo arquivos da área de </a:t>
            </a:r>
            <a:r>
              <a:rPr lang="pt-BR" i="1" dirty="0"/>
              <a:t>"</a:t>
            </a:r>
            <a:r>
              <a:rPr lang="pt-BR" i="1" dirty="0" err="1"/>
              <a:t>Stage</a:t>
            </a:r>
            <a:r>
              <a:rPr lang="pt-BR" i="1" dirty="0"/>
              <a:t>"</a:t>
            </a:r>
            <a:endParaRPr lang="en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Comando "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rm</a:t>
            </a:r>
            <a:r>
              <a:rPr lang="pt-BR" dirty="0"/>
              <a:t>" pode substituir os dois comandos de remoção utilizado anteriormente. Ele remove o arquivo do diretório de trabalho e da área de </a:t>
            </a:r>
            <a:r>
              <a:rPr lang="pt-BR" dirty="0" err="1"/>
              <a:t>stage</a:t>
            </a:r>
            <a:r>
              <a:rPr lang="pt-BR" dirty="0"/>
              <a:t>.</a:t>
            </a:r>
            <a:endParaRPr lang="en-US" dirty="0"/>
          </a:p>
          <a:p>
            <a:r>
              <a:rPr lang="en-BR" dirty="0"/>
              <a:t>Para remover o arquivo do diretório de trabalho e da área de stage poderia ser utilizado apenas: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rm arquivo2.txt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deleted:    arquivo2.txt</a:t>
            </a:r>
          </a:p>
          <a:p>
            <a:pPr marL="457200" lvl="1" indent="0">
              <a:buNone/>
            </a:pP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–m "Removido arquivo2"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[master 60fdd44]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Removido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arquivo2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file changed, 1 deletion(-)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delete mode 100644 arquivo2.txt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4045802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Renomeando ou movendo arquivos</a:t>
            </a:r>
            <a:endParaRPr lang="en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Renomeando ou movendo um arquivo para um caminho diferente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mv arquivo1.txt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novoarquivo.txt</a:t>
            </a:r>
            <a:endParaRPr 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status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"git add/rm &lt;file&gt;..." to update what will be committed)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deleted:    arquivo1.txt</a:t>
            </a:r>
          </a:p>
          <a:p>
            <a:pPr marL="457200" lvl="1" indent="0">
              <a:buNone/>
            </a:pPr>
            <a:endParaRPr lang="en-US" sz="18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novo_arquivo.txt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8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changes added to commit (use "git add" and/or "git commit -a")</a:t>
            </a:r>
          </a:p>
        </p:txBody>
      </p:sp>
    </p:spTree>
    <p:extLst>
      <p:ext uri="{BB962C8B-B14F-4D97-AF65-F5344CB8AC3E}">
        <p14:creationId xmlns:p14="http://schemas.microsoft.com/office/powerpoint/2010/main" val="188176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Renomeando ou movendo arquivos</a:t>
            </a:r>
            <a:endParaRPr lang="en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R" dirty="0"/>
              <a:t>Renomeando ou movendo um arquivo para um caminho diferente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add arquivo1.txt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add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novo_arquivo.txt</a:t>
            </a:r>
            <a:endParaRPr lang="en-US" sz="18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status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renamed:    arquivo1.txt -&gt;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novo_arquivo.txt</a:t>
            </a:r>
            <a:endParaRPr lang="en-US" sz="18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/>
              <a:t>Alternativamente, pode-se utilizar o comando "</a:t>
            </a:r>
            <a:r>
              <a:rPr lang="pt-BR" sz="2400" dirty="0" err="1"/>
              <a:t>git</a:t>
            </a:r>
            <a:r>
              <a:rPr lang="pt-BR" sz="2400" dirty="0"/>
              <a:t> </a:t>
            </a:r>
            <a:r>
              <a:rPr lang="pt-BR" sz="2400" dirty="0" err="1"/>
              <a:t>mv</a:t>
            </a:r>
            <a:r>
              <a:rPr lang="pt-BR" sz="2400" dirty="0"/>
              <a:t>":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mv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novo_arquivo.txt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arquivo3.txt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status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renamed: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novo_arquivo.txt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arquivo3.txt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2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75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Commit</a:t>
            </a:r>
            <a:r>
              <a:rPr lang="pt-BR" dirty="0"/>
              <a:t> para o repositório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R" dirty="0"/>
              <a:t>Enviando para o repositório as mudanças do stage: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commit –m "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Refatoração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[master 8d9b2aa]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Refatoração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código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 file changed, 0 insertions(+), 0 deletions(-)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rename arquivo1.txt =&gt; arquivo3.txt (100%)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 to commit, working tree clean</a:t>
            </a:r>
          </a:p>
        </p:txBody>
      </p:sp>
    </p:spTree>
    <p:extLst>
      <p:ext uri="{BB962C8B-B14F-4D97-AF65-F5344CB8AC3E}">
        <p14:creationId xmlns:p14="http://schemas.microsoft.com/office/powerpoint/2010/main" val="3497731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Ignorando arquivos</a:t>
            </a:r>
            <a:endParaRPr lang="en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 </a:t>
            </a:r>
            <a:r>
              <a:rPr lang="en-US" dirty="0" err="1"/>
              <a:t>maioria</a:t>
            </a:r>
            <a:r>
              <a:rPr lang="en-US" dirty="0"/>
              <a:t> dos </a:t>
            </a:r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remover </a:t>
            </a:r>
            <a:r>
              <a:rPr lang="en-US" dirty="0" err="1"/>
              <a:t>alguns</a:t>
            </a:r>
            <a:r>
              <a:rPr lang="en-US" dirty="0"/>
              <a:t> </a:t>
            </a:r>
            <a:r>
              <a:rPr lang="en-US" dirty="0" err="1"/>
              <a:t>arquivos</a:t>
            </a:r>
            <a:r>
              <a:rPr lang="en-US" dirty="0"/>
              <a:t> do </a:t>
            </a:r>
            <a:r>
              <a:rPr lang="en-US" dirty="0" err="1"/>
              <a:t>versionamento</a:t>
            </a:r>
            <a:endParaRPr lang="en-US" dirty="0"/>
          </a:p>
          <a:p>
            <a:pPr lvl="1"/>
            <a:r>
              <a:rPr lang="en-US" dirty="0"/>
              <a:t>Log files</a:t>
            </a:r>
          </a:p>
          <a:p>
            <a:pPr lvl="1"/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compilados</a:t>
            </a:r>
            <a:endParaRPr lang="en-US" dirty="0"/>
          </a:p>
          <a:p>
            <a:pPr lvl="1"/>
            <a:r>
              <a:rPr lang="en-US" dirty="0" err="1"/>
              <a:t>Arquivos</a:t>
            </a:r>
            <a:r>
              <a:rPr lang="en-US" dirty="0"/>
              <a:t> com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sensíveis</a:t>
            </a:r>
            <a:endParaRPr lang="en-US" dirty="0"/>
          </a:p>
          <a:p>
            <a:pPr lvl="1"/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específicos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individual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desenvolvedor</a:t>
            </a:r>
            <a:endParaRPr lang="en-US" dirty="0"/>
          </a:p>
          <a:p>
            <a:pPr lvl="1"/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gerados</a:t>
            </a:r>
            <a:r>
              <a:rPr lang="en-US" dirty="0"/>
              <a:t> </a:t>
            </a:r>
            <a:r>
              <a:rPr lang="en-US" dirty="0" err="1"/>
              <a:t>pelas</a:t>
            </a:r>
            <a:r>
              <a:rPr lang="en-US" dirty="0"/>
              <a:t> IDEs</a:t>
            </a:r>
          </a:p>
          <a:p>
            <a:pPr lvl="1"/>
            <a:r>
              <a:rPr lang="en-US" dirty="0"/>
              <a:t>E</a:t>
            </a:r>
            <a:r>
              <a:rPr lang="en-BR" dirty="0"/>
              <a:t>tc</a:t>
            </a:r>
          </a:p>
          <a:p>
            <a:r>
              <a:rPr lang="en-BR" dirty="0"/>
              <a:t>Para tal, o git disponibiliza o arquivo especial ".gitignore" que deve estar no raiz do diretório de trabalho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623693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Ignorando arquivos</a:t>
            </a:r>
            <a:endParaRPr lang="en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R" dirty="0"/>
              <a:t>Vamos criar um diretório de logs para exemplificar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echo "logs do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sistema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&gt; logs/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dev.log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status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On branch master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Untracked files: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(use "git add &lt;file&gt;..." to include in what will be committed)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logs/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nothing added to commit but untracked files present (use "git add" to track)</a:t>
            </a:r>
            <a:endParaRPr lang="en-B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909772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Ignorando arquivos</a:t>
            </a:r>
            <a:endParaRPr lang="en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BR" dirty="0"/>
              <a:t>Vamos criar o arquivo .gitignore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echo "logs/" &gt; .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echo "*.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bkp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&gt;&gt; .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status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On branch master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Untracked files: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(use "git add &lt;file&gt;..." to include in what will be committed)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gitignore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nothing added to commit but untracked files present (use "git add" to track)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add .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commit –m "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Adicionado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[master eba982e]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Adicionado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gitignore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1 file changed, 2 insertions(+)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create mode 100644 .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gitignore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856348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Ignorando arquivos</a:t>
            </a:r>
            <a:endParaRPr lang="en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R" dirty="0"/>
              <a:t>Existe diversos templates de gitignore prontos e disponíveis na internet</a:t>
            </a:r>
          </a:p>
          <a:p>
            <a:r>
              <a:rPr lang="en-BR" dirty="0"/>
              <a:t>Ex:</a:t>
            </a:r>
          </a:p>
          <a:p>
            <a:pPr lvl="1"/>
            <a:r>
              <a:rPr lang="en-US" dirty="0">
                <a:hlinkClick r:id="rId2"/>
              </a:rPr>
              <a:t>https://github.com/github/gitignore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https://gitignore.io</a:t>
            </a:r>
            <a:r>
              <a:rPr lang="en-US" dirty="0"/>
              <a:t> 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0430182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Vendo o histórico de </a:t>
            </a:r>
            <a:r>
              <a:rPr lang="pt-BR" dirty="0" err="1"/>
              <a:t>commits</a:t>
            </a:r>
            <a:endParaRPr lang="en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BR" dirty="0"/>
              <a:t>Para visualizar o histórico dos commits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log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On branch master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commit eba982eb172759e915ca37c4f4e2e85283a429f1 (HEAD -&gt; master)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Author: Alex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Furtunato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&lt;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alex.furtunato@academico.ifrn.edu.br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Date:   Thu May 5 00:27:11 2022 -0300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Adicionado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gitignore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 . .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commit a9b4fa954f57d16f7f130aa1756365ea7623fac2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Author: Alex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Furtunato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&lt;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alex.furtunato@academico.ifrn.edu.br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Date:   Wed May 4 23:51:31 2022 -0300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Primeiro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commit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Untracked files: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 (use "git add &lt;file&gt;..." to include in what will be committed)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	logs/</a:t>
            </a:r>
          </a:p>
          <a:p>
            <a:pPr marL="457200" lvl="1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nothing added to commit but untracked files present (use "git add" to track)</a:t>
            </a:r>
            <a:endParaRPr lang="en-BR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751418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Vendo o histórico de </a:t>
            </a:r>
            <a:r>
              <a:rPr lang="pt-BR" dirty="0" err="1"/>
              <a:t>commits</a:t>
            </a:r>
            <a:endParaRPr lang="en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R" dirty="0"/>
              <a:t>Para visualizar o histórico dos commits de maneira mais resumida</a:t>
            </a:r>
          </a:p>
          <a:p>
            <a:pPr marL="0" indent="0">
              <a:buNone/>
            </a:pPr>
            <a:endParaRPr lang="en-BR" dirty="0"/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log --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eba982e (HEAD -&gt; master)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Adicionado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gitignore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8d9b2aa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Refatoração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do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código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60fdd44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Removido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arquivo2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a9b4fa9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Primeiro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commit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32614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3DE2-02E1-0247-A9E8-8BE4A543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VCS Centralizado</a:t>
            </a:r>
          </a:p>
        </p:txBody>
      </p:sp>
      <p:pic>
        <p:nvPicPr>
          <p:cNvPr id="8" name="Content Placeholder 7" descr="Database outline">
            <a:extLst>
              <a:ext uri="{FF2B5EF4-FFF2-40B4-BE49-F238E27FC236}">
                <a16:creationId xmlns:a16="http://schemas.microsoft.com/office/drawing/2014/main" id="{5ECF4926-7EB0-2DB0-660A-6E1D904DF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3247051"/>
            <a:ext cx="1640649" cy="1640649"/>
          </a:xfr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8E26E0B-4ED0-9759-AEB9-DA8F525E4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1950" y="4741779"/>
            <a:ext cx="1034143" cy="1034143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B3EBE9DA-DD55-B3C7-386F-B2D3D328B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8768" y="1829883"/>
            <a:ext cx="1067302" cy="106730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FD766442-0672-0E42-F6F7-EA89509CF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582" y="4518362"/>
            <a:ext cx="1480976" cy="148097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61503C-C676-A80A-A968-70CA057AED5F}"/>
              </a:ext>
            </a:extLst>
          </p:cNvPr>
          <p:cNvCxnSpPr/>
          <p:nvPr/>
        </p:nvCxnSpPr>
        <p:spPr>
          <a:xfrm flipV="1">
            <a:off x="4665306" y="4310741"/>
            <a:ext cx="1156996" cy="4310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887E89-F805-E090-538F-D8CB8CBDD5EA}"/>
              </a:ext>
            </a:extLst>
          </p:cNvPr>
          <p:cNvCxnSpPr>
            <a:cxnSpLocks/>
          </p:cNvCxnSpPr>
          <p:nvPr/>
        </p:nvCxnSpPr>
        <p:spPr>
          <a:xfrm flipH="1">
            <a:off x="6997959" y="2927722"/>
            <a:ext cx="856845" cy="561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A14ACF-A189-C82B-7AA9-F140EFC75AAE}"/>
              </a:ext>
            </a:extLst>
          </p:cNvPr>
          <p:cNvCxnSpPr>
            <a:cxnSpLocks/>
          </p:cNvCxnSpPr>
          <p:nvPr/>
        </p:nvCxnSpPr>
        <p:spPr>
          <a:xfrm flipH="1" flipV="1">
            <a:off x="7155026" y="4310741"/>
            <a:ext cx="2156924" cy="784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008998-4460-B79E-BFBE-9BBA3736F913}"/>
              </a:ext>
            </a:extLst>
          </p:cNvPr>
          <p:cNvSpPr txBox="1"/>
          <p:nvPr/>
        </p:nvSpPr>
        <p:spPr>
          <a:xfrm>
            <a:off x="1399818" y="2010017"/>
            <a:ext cx="42389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dirty="0"/>
              <a:t>Subversion</a:t>
            </a:r>
          </a:p>
          <a:p>
            <a:r>
              <a:rPr lang="en-BR" sz="3200" dirty="0"/>
              <a:t>Team Foundation Server</a:t>
            </a:r>
          </a:p>
        </p:txBody>
      </p:sp>
    </p:spTree>
    <p:extLst>
      <p:ext uri="{BB962C8B-B14F-4D97-AF65-F5344CB8AC3E}">
        <p14:creationId xmlns:p14="http://schemas.microsoft.com/office/powerpoint/2010/main" val="1517367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armazenamento na nuvem</a:t>
            </a:r>
            <a:endParaRPr lang="en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R" dirty="0"/>
              <a:t>Github (ou Gitlab)</a:t>
            </a:r>
          </a:p>
          <a:p>
            <a:pPr lvl="1"/>
            <a:r>
              <a:rPr lang="en-BR" dirty="0"/>
              <a:t>Criar a conta no github.com*</a:t>
            </a:r>
          </a:p>
          <a:p>
            <a:pPr lvl="1"/>
            <a:r>
              <a:rPr lang="en-BR" dirty="0"/>
              <a:t>Autenticação com o cliente Git:</a:t>
            </a:r>
          </a:p>
          <a:p>
            <a:pPr lvl="2"/>
            <a:r>
              <a:rPr lang="en-BR" dirty="0"/>
              <a:t>HTTP:</a:t>
            </a:r>
          </a:p>
          <a:p>
            <a:pPr lvl="3"/>
            <a:r>
              <a:rPr lang="en-BR" dirty="0"/>
              <a:t>Criar um personal token para comunicação via http</a:t>
            </a:r>
          </a:p>
          <a:p>
            <a:pPr lvl="3"/>
            <a:r>
              <a:rPr lang="en-BR" dirty="0"/>
              <a:t>Autenticação utiliza usuario e senha(ou token)</a:t>
            </a:r>
          </a:p>
          <a:p>
            <a:pPr lvl="2"/>
            <a:r>
              <a:rPr lang="en-BR" dirty="0"/>
              <a:t>SSH:</a:t>
            </a:r>
          </a:p>
          <a:p>
            <a:pPr lvl="3"/>
            <a:r>
              <a:rPr lang="en-BR" dirty="0"/>
              <a:t>Salvar chave pública SSH da máquina no Github</a:t>
            </a:r>
          </a:p>
          <a:p>
            <a:pPr lvl="3"/>
            <a:r>
              <a:rPr lang="en-BR" dirty="0"/>
              <a:t>Autenticação através de chave pública e privada (Não exige senha)</a:t>
            </a:r>
          </a:p>
          <a:p>
            <a:pPr lvl="1"/>
            <a:r>
              <a:rPr lang="en-BR" dirty="0"/>
              <a:t>Criar um novo repositório no github</a:t>
            </a:r>
          </a:p>
          <a:p>
            <a:pPr lvl="2"/>
            <a:r>
              <a:rPr lang="en-BR" dirty="0"/>
              <a:t>Não inicializar e conectar com um repositório local</a:t>
            </a:r>
          </a:p>
          <a:p>
            <a:pPr lvl="2"/>
            <a:r>
              <a:rPr lang="en-BR" dirty="0"/>
              <a:t>Pode-se inicializar o repositório e clonar localmente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210780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F1CFA0A-387A-377F-B562-FEC9543A3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6" y="2302219"/>
            <a:ext cx="1507331" cy="42219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B9F0E96-AA73-4DF8-BF73-086AFCD1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Token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09FF2-9648-49E0-A30A-8D9E9D35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Após </a:t>
            </a:r>
            <a:r>
              <a:rPr lang="pt-BR" sz="2000" dirty="0" err="1"/>
              <a:t>Logar</a:t>
            </a:r>
            <a:r>
              <a:rPr lang="pt-BR" sz="2000" dirty="0"/>
              <a:t>, selecione </a:t>
            </a:r>
            <a:r>
              <a:rPr lang="pt-BR" sz="2000" i="1" dirty="0"/>
              <a:t>Settings</a:t>
            </a:r>
            <a:r>
              <a:rPr lang="pt-BR" sz="2000" dirty="0"/>
              <a:t> (Configurações), no menu do usuário</a:t>
            </a:r>
            <a:endParaRPr lang="pt-BR" sz="1600" dirty="0"/>
          </a:p>
          <a:p>
            <a:pPr lvl="1"/>
            <a:endParaRPr lang="pt-BR" sz="1600" dirty="0"/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6559216" y="5661248"/>
            <a:ext cx="360040" cy="36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16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F0E96-AA73-4DF8-BF73-086AFCD1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Token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09FF2-9648-49E0-A30A-8D9E9D35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Acesse </a:t>
            </a:r>
            <a:r>
              <a:rPr lang="pt-BR" sz="2000" i="1" dirty="0" err="1"/>
              <a:t>Developer</a:t>
            </a:r>
            <a:r>
              <a:rPr lang="pt-BR" sz="2000" i="1" dirty="0"/>
              <a:t> Settings </a:t>
            </a:r>
            <a:r>
              <a:rPr lang="pt-BR" sz="2000" dirty="0"/>
              <a:t>(configurações do desenvolvedor) no final da página</a:t>
            </a:r>
            <a:endParaRPr lang="pt-BR" sz="1600" dirty="0"/>
          </a:p>
          <a:p>
            <a:pPr lvl="1"/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2E88DAF-0675-F82D-E373-0C60D74AC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533650"/>
            <a:ext cx="3048000" cy="3009900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H="1">
            <a:off x="6528048" y="4877562"/>
            <a:ext cx="360040" cy="36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256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F0E96-AA73-4DF8-BF73-086AFCD1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Token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09FF2-9648-49E0-A30A-8D9E9D35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Expanda o item de menu </a:t>
            </a:r>
            <a:r>
              <a:rPr lang="pt-BR" sz="2000" i="1" dirty="0" err="1"/>
              <a:t>Personal</a:t>
            </a:r>
            <a:r>
              <a:rPr lang="pt-BR" sz="2000" i="1" dirty="0"/>
              <a:t> </a:t>
            </a:r>
            <a:r>
              <a:rPr lang="pt-BR" sz="2000" i="1" dirty="0" err="1"/>
              <a:t>access</a:t>
            </a:r>
            <a:r>
              <a:rPr lang="pt-BR" sz="2000" i="1" dirty="0"/>
              <a:t> tokens</a:t>
            </a:r>
            <a:r>
              <a:rPr lang="pt-BR" sz="2000" dirty="0"/>
              <a:t> 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Selecione </a:t>
            </a:r>
            <a:r>
              <a:rPr lang="pt-BR" sz="2000" i="1" dirty="0"/>
              <a:t>Tokens (</a:t>
            </a:r>
            <a:r>
              <a:rPr lang="pt-BR" sz="2000" i="1" dirty="0" err="1"/>
              <a:t>classic</a:t>
            </a:r>
            <a:r>
              <a:rPr lang="pt-BR" sz="2000" i="1" dirty="0"/>
              <a:t>)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Selecione </a:t>
            </a:r>
            <a:r>
              <a:rPr lang="pt-BR" sz="2000" i="1" dirty="0" err="1"/>
              <a:t>Generate</a:t>
            </a:r>
            <a:r>
              <a:rPr lang="pt-BR" sz="2000" i="1" dirty="0"/>
              <a:t> new token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Selecione </a:t>
            </a:r>
            <a:r>
              <a:rPr lang="pt-BR" sz="2000" i="1" dirty="0" err="1"/>
              <a:t>Generate</a:t>
            </a:r>
            <a:r>
              <a:rPr lang="pt-BR" sz="2000" i="1" dirty="0"/>
              <a:t> new token (</a:t>
            </a:r>
            <a:r>
              <a:rPr lang="pt-BR" sz="2000" i="1" dirty="0" err="1"/>
              <a:t>classic</a:t>
            </a:r>
            <a:r>
              <a:rPr lang="pt-BR" sz="2000" i="1" dirty="0"/>
              <a:t>)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Informe sua senha para confirmar a geração do </a:t>
            </a:r>
            <a:r>
              <a:rPr lang="pt-BR" sz="2000" i="1" dirty="0"/>
              <a:t>token</a:t>
            </a:r>
          </a:p>
          <a:p>
            <a:pPr>
              <a:lnSpc>
                <a:spcPct val="130000"/>
              </a:lnSpc>
            </a:pPr>
            <a:r>
              <a:rPr lang="pt-BR" sz="2000" i="1" dirty="0"/>
              <a:t> </a:t>
            </a:r>
            <a:endParaRPr lang="pt-BR" sz="1600" i="1" dirty="0"/>
          </a:p>
          <a:p>
            <a:pPr lvl="1"/>
            <a:endParaRPr lang="pt-BR" sz="1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264B59-B5C3-9AD7-AA17-1A08E12E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0" y="4087708"/>
            <a:ext cx="8740140" cy="2293620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H="1">
            <a:off x="8832304" y="5229200"/>
            <a:ext cx="360040" cy="36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4">
            <a:extLst>
              <a:ext uri="{FF2B5EF4-FFF2-40B4-BE49-F238E27FC236}">
                <a16:creationId xmlns:a16="http://schemas.microsoft.com/office/drawing/2014/main" id="{9DA6C901-D0F3-CB35-C535-6AF6FD3FE66F}"/>
              </a:ext>
            </a:extLst>
          </p:cNvPr>
          <p:cNvCxnSpPr/>
          <p:nvPr/>
        </p:nvCxnSpPr>
        <p:spPr>
          <a:xfrm flipH="1">
            <a:off x="9336360" y="4365104"/>
            <a:ext cx="360040" cy="36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4">
            <a:extLst>
              <a:ext uri="{FF2B5EF4-FFF2-40B4-BE49-F238E27FC236}">
                <a16:creationId xmlns:a16="http://schemas.microsoft.com/office/drawing/2014/main" id="{4BFB0DF0-6FC7-CF42-238B-6D6461309D9A}"/>
              </a:ext>
            </a:extLst>
          </p:cNvPr>
          <p:cNvCxnSpPr/>
          <p:nvPr/>
        </p:nvCxnSpPr>
        <p:spPr>
          <a:xfrm flipH="1">
            <a:off x="2927648" y="5445224"/>
            <a:ext cx="360040" cy="36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4">
            <a:extLst>
              <a:ext uri="{FF2B5EF4-FFF2-40B4-BE49-F238E27FC236}">
                <a16:creationId xmlns:a16="http://schemas.microsoft.com/office/drawing/2014/main" id="{EFA060E1-E835-2A50-9311-558E96AC4F60}"/>
              </a:ext>
            </a:extLst>
          </p:cNvPr>
          <p:cNvCxnSpPr/>
          <p:nvPr/>
        </p:nvCxnSpPr>
        <p:spPr>
          <a:xfrm flipH="1">
            <a:off x="3287688" y="4869160"/>
            <a:ext cx="360040" cy="36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237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F0E96-AA73-4DF8-BF73-086AFCD1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do Token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09FF2-9648-49E0-A30A-8D9E9D35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Informe um nome para seu </a:t>
            </a:r>
            <a:r>
              <a:rPr lang="pt-BR" sz="2000" i="1" dirty="0"/>
              <a:t>token</a:t>
            </a:r>
            <a:r>
              <a:rPr lang="pt-BR" sz="2000" dirty="0"/>
              <a:t> e selecione a opção </a:t>
            </a:r>
            <a:r>
              <a:rPr lang="pt-BR" sz="2000" i="1" dirty="0" err="1"/>
              <a:t>repo</a:t>
            </a:r>
            <a:endParaRPr lang="pt-BR" sz="2000" i="1" dirty="0"/>
          </a:p>
          <a:p>
            <a:pPr>
              <a:lnSpc>
                <a:spcPct val="130000"/>
              </a:lnSpc>
            </a:pPr>
            <a:r>
              <a:rPr lang="pt-BR" sz="2000" dirty="0"/>
              <a:t>Selecione </a:t>
            </a:r>
            <a:r>
              <a:rPr lang="pt-BR" sz="2000" i="1" dirty="0" err="1"/>
              <a:t>Generate</a:t>
            </a:r>
            <a:r>
              <a:rPr lang="pt-BR" sz="2000" i="1" dirty="0"/>
              <a:t> token</a:t>
            </a:r>
            <a:r>
              <a:rPr lang="pt-BR" sz="2000" dirty="0"/>
              <a:t> no final da página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2E9197-59B4-C928-1A44-E28C49818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2708921"/>
            <a:ext cx="5564981" cy="3743325"/>
          </a:xfrm>
          <a:prstGeom prst="rect">
            <a:avLst/>
          </a:prstGeom>
        </p:spPr>
      </p:pic>
      <p:cxnSp>
        <p:nvCxnSpPr>
          <p:cNvPr id="8" name="Conector de seta reta 4">
            <a:extLst>
              <a:ext uri="{FF2B5EF4-FFF2-40B4-BE49-F238E27FC236}">
                <a16:creationId xmlns:a16="http://schemas.microsoft.com/office/drawing/2014/main" id="{9DA6C901-D0F3-CB35-C535-6AF6FD3FE66F}"/>
              </a:ext>
            </a:extLst>
          </p:cNvPr>
          <p:cNvCxnSpPr/>
          <p:nvPr/>
        </p:nvCxnSpPr>
        <p:spPr>
          <a:xfrm flipH="1">
            <a:off x="2855640" y="3501008"/>
            <a:ext cx="360040" cy="36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2675620" y="4941168"/>
            <a:ext cx="360040" cy="36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CDBD6770-2D1D-ABE9-CB42-B76723BD8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6165305"/>
            <a:ext cx="2076450" cy="428625"/>
          </a:xfrm>
          <a:prstGeom prst="rect">
            <a:avLst/>
          </a:prstGeom>
        </p:spPr>
      </p:pic>
      <p:cxnSp>
        <p:nvCxnSpPr>
          <p:cNvPr id="4" name="Conector de seta reta 4">
            <a:extLst>
              <a:ext uri="{FF2B5EF4-FFF2-40B4-BE49-F238E27FC236}">
                <a16:creationId xmlns:a16="http://schemas.microsoft.com/office/drawing/2014/main" id="{ECE5E3DA-920A-B5DA-F345-83901A4B83D9}"/>
              </a:ext>
            </a:extLst>
          </p:cNvPr>
          <p:cNvCxnSpPr/>
          <p:nvPr/>
        </p:nvCxnSpPr>
        <p:spPr>
          <a:xfrm flipH="1">
            <a:off x="8544272" y="5877272"/>
            <a:ext cx="360040" cy="36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183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F0E96-AA73-4DF8-BF73-086AFCD1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Armazene o Token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09FF2-9648-49E0-A30A-8D9E9D35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Armazene seu </a:t>
            </a:r>
            <a:r>
              <a:rPr lang="pt-BR" sz="2000" i="1" dirty="0"/>
              <a:t>token</a:t>
            </a:r>
            <a:r>
              <a:rPr lang="pt-BR" sz="2000" dirty="0"/>
              <a:t>, você vai utilizá-lo no lugar da senha</a:t>
            </a:r>
            <a:endParaRPr lang="pt-BR" sz="2000" i="1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AB6053E-E352-B7E4-289B-92FCF21BA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8" y="2933700"/>
            <a:ext cx="7477125" cy="2209800"/>
          </a:xfrm>
          <a:prstGeom prst="rect">
            <a:avLst/>
          </a:prstGeom>
        </p:spPr>
      </p:pic>
      <p:cxnSp>
        <p:nvCxnSpPr>
          <p:cNvPr id="8" name="Conector de seta reta 4">
            <a:extLst>
              <a:ext uri="{FF2B5EF4-FFF2-40B4-BE49-F238E27FC236}">
                <a16:creationId xmlns:a16="http://schemas.microsoft.com/office/drawing/2014/main" id="{9DA6C901-D0F3-CB35-C535-6AF6FD3FE66F}"/>
              </a:ext>
            </a:extLst>
          </p:cNvPr>
          <p:cNvCxnSpPr/>
          <p:nvPr/>
        </p:nvCxnSpPr>
        <p:spPr>
          <a:xfrm flipH="1">
            <a:off x="5915979" y="4509120"/>
            <a:ext cx="360040" cy="36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81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B21F0-D393-4E04-B104-6538C3C2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Configuração do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2ABCC-6142-425D-AEF1-78F3D19D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Configure seu usuário no terminal do SO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Abra o aplicativo </a:t>
            </a:r>
            <a:r>
              <a:rPr lang="pt-BR" sz="2000" i="1" dirty="0"/>
              <a:t>prompt de comando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Rode os comandos abaixo para configurar seu usuário e e-mail:</a:t>
            </a:r>
          </a:p>
          <a:p>
            <a:pPr lvl="1">
              <a:lnSpc>
                <a:spcPct val="130000"/>
              </a:lnSpc>
            </a:pPr>
            <a:r>
              <a:rPr lang="pt-BR" i="1" dirty="0" err="1"/>
              <a:t>git</a:t>
            </a:r>
            <a:r>
              <a:rPr lang="pt-BR" i="1" dirty="0"/>
              <a:t> </a:t>
            </a:r>
            <a:r>
              <a:rPr lang="pt-BR" i="1" dirty="0" err="1"/>
              <a:t>config</a:t>
            </a:r>
            <a:r>
              <a:rPr lang="pt-BR" i="1" dirty="0"/>
              <a:t> --global user.name “nome do usuário"</a:t>
            </a:r>
          </a:p>
          <a:p>
            <a:pPr lvl="1">
              <a:lnSpc>
                <a:spcPct val="130000"/>
              </a:lnSpc>
            </a:pPr>
            <a:r>
              <a:rPr lang="pt-BR" i="1" dirty="0" err="1"/>
              <a:t>git</a:t>
            </a:r>
            <a:r>
              <a:rPr lang="pt-BR" i="1" dirty="0"/>
              <a:t> </a:t>
            </a:r>
            <a:r>
              <a:rPr lang="pt-BR" i="1" dirty="0" err="1"/>
              <a:t>config</a:t>
            </a:r>
            <a:r>
              <a:rPr lang="pt-BR" i="1" dirty="0"/>
              <a:t> --global </a:t>
            </a:r>
            <a:r>
              <a:rPr lang="pt-BR" i="1" dirty="0" err="1"/>
              <a:t>user.email</a:t>
            </a:r>
            <a:r>
              <a:rPr lang="pt-BR" i="1" dirty="0"/>
              <a:t> seuemail@email.com</a:t>
            </a:r>
          </a:p>
          <a:p>
            <a:pPr>
              <a:lnSpc>
                <a:spcPct val="130000"/>
              </a:lnSpc>
            </a:pPr>
            <a:endParaRPr lang="pt-BR" sz="2000" i="1" dirty="0"/>
          </a:p>
          <a:p>
            <a:pPr>
              <a:lnSpc>
                <a:spcPct val="130000"/>
              </a:lnSpc>
            </a:pP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4C4535-BE8C-19C6-DC29-29D4C839C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264" y="4130040"/>
            <a:ext cx="7209473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2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B21F0-D393-4E04-B104-6538C3C2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Clonagem do Repositório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2ABCC-6142-425D-AEF1-78F3D19D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O repositório do projeto, com os documentos iniciais e a aplicação do VS, pode ser clonado com o comando </a:t>
            </a:r>
            <a:r>
              <a:rPr lang="pt-BR" sz="2000" i="1" dirty="0" err="1"/>
              <a:t>git</a:t>
            </a:r>
            <a:r>
              <a:rPr lang="pt-BR" sz="2000" i="1" dirty="0"/>
              <a:t> clone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Copie o endereço </a:t>
            </a:r>
            <a:r>
              <a:rPr lang="pt-BR" sz="2000" i="1" dirty="0"/>
              <a:t>https </a:t>
            </a:r>
            <a:r>
              <a:rPr lang="pt-BR" sz="2000" dirty="0"/>
              <a:t>do repositório a ser clonado</a:t>
            </a:r>
          </a:p>
          <a:p>
            <a:pPr>
              <a:lnSpc>
                <a:spcPct val="130000"/>
              </a:lnSpc>
            </a:pPr>
            <a:endParaRPr lang="pt-BR" sz="2000" i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21438BC-9B69-C543-0D09-A7B8BC095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820" y="3017520"/>
            <a:ext cx="5166360" cy="3307080"/>
          </a:xfrm>
          <a:prstGeom prst="rect">
            <a:avLst/>
          </a:prstGeom>
        </p:spPr>
      </p:pic>
      <p:cxnSp>
        <p:nvCxnSpPr>
          <p:cNvPr id="8" name="Conector de seta reta 4">
            <a:extLst>
              <a:ext uri="{FF2B5EF4-FFF2-40B4-BE49-F238E27FC236}">
                <a16:creationId xmlns:a16="http://schemas.microsoft.com/office/drawing/2014/main" id="{07608BBF-5483-62F5-8D5D-CC8A299F2444}"/>
              </a:ext>
            </a:extLst>
          </p:cNvPr>
          <p:cNvCxnSpPr/>
          <p:nvPr/>
        </p:nvCxnSpPr>
        <p:spPr>
          <a:xfrm flipH="1">
            <a:off x="8616280" y="4077072"/>
            <a:ext cx="360040" cy="36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4">
            <a:extLst>
              <a:ext uri="{FF2B5EF4-FFF2-40B4-BE49-F238E27FC236}">
                <a16:creationId xmlns:a16="http://schemas.microsoft.com/office/drawing/2014/main" id="{88F2987F-D588-DBAF-B09C-96FC5AB6435B}"/>
              </a:ext>
            </a:extLst>
          </p:cNvPr>
          <p:cNvCxnSpPr/>
          <p:nvPr/>
        </p:nvCxnSpPr>
        <p:spPr>
          <a:xfrm flipH="1">
            <a:off x="8472264" y="5733256"/>
            <a:ext cx="360040" cy="36004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585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B21F0-D393-4E04-B104-6538C3C2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Clonagem do Repositório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2ABCC-6142-425D-AEF1-78F3D19D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No prompt de comando, execute as seguintes instruções:</a:t>
            </a:r>
            <a:endParaRPr lang="pt-BR" sz="2000" i="1" dirty="0"/>
          </a:p>
          <a:p>
            <a:pPr>
              <a:lnSpc>
                <a:spcPct val="130000"/>
              </a:lnSpc>
            </a:pPr>
            <a:r>
              <a:rPr lang="pt-BR" sz="2000" i="1" dirty="0" err="1"/>
              <a:t>cd</a:t>
            </a:r>
            <a:r>
              <a:rPr lang="pt-BR" sz="2000" i="1" dirty="0"/>
              <a:t>\</a:t>
            </a:r>
          </a:p>
          <a:p>
            <a:pPr>
              <a:lnSpc>
                <a:spcPct val="130000"/>
              </a:lnSpc>
            </a:pPr>
            <a:r>
              <a:rPr lang="pt-BR" sz="2000" i="1" dirty="0" err="1"/>
              <a:t>md</a:t>
            </a:r>
            <a:r>
              <a:rPr lang="pt-BR" sz="2000" i="1" dirty="0"/>
              <a:t> </a:t>
            </a:r>
            <a:r>
              <a:rPr lang="pt-BR" sz="2000" i="1" dirty="0" err="1"/>
              <a:t>ProjetoIntegrador</a:t>
            </a:r>
            <a:endParaRPr lang="pt-BR" sz="2000" i="1" dirty="0"/>
          </a:p>
          <a:p>
            <a:pPr>
              <a:lnSpc>
                <a:spcPct val="130000"/>
              </a:lnSpc>
            </a:pPr>
            <a:r>
              <a:rPr lang="pt-BR" sz="2000" i="1" dirty="0" err="1"/>
              <a:t>cd</a:t>
            </a:r>
            <a:r>
              <a:rPr lang="pt-BR" sz="2000" i="1" dirty="0"/>
              <a:t> </a:t>
            </a:r>
            <a:r>
              <a:rPr lang="pt-BR" sz="2000" i="1" dirty="0" err="1"/>
              <a:t>ProjetoIntegrador</a:t>
            </a:r>
            <a:endParaRPr lang="pt-BR" sz="2000" i="1" dirty="0"/>
          </a:p>
          <a:p>
            <a:pPr>
              <a:lnSpc>
                <a:spcPct val="130000"/>
              </a:lnSpc>
            </a:pPr>
            <a:endParaRPr lang="pt-BR" sz="2000" i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D51C98-3118-C8A9-ADF4-FE12CC8DE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909151"/>
            <a:ext cx="65341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9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B21F0-D393-4E04-B104-6538C3C2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Clonagem do Repositório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2ABCC-6142-425D-AEF1-78F3D19D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Execute o comando </a:t>
            </a:r>
            <a:r>
              <a:rPr lang="pt-BR" sz="2000" i="1" dirty="0" err="1"/>
              <a:t>git</a:t>
            </a:r>
            <a:r>
              <a:rPr lang="pt-BR" sz="2000" i="1" dirty="0"/>
              <a:t> clone</a:t>
            </a:r>
            <a:r>
              <a:rPr lang="pt-BR" sz="2000" dirty="0"/>
              <a:t> para clonar o repositório</a:t>
            </a:r>
            <a:endParaRPr lang="pt-BR" sz="2000" i="1" dirty="0"/>
          </a:p>
          <a:p>
            <a:pPr>
              <a:lnSpc>
                <a:spcPct val="130000"/>
              </a:lnSpc>
            </a:pPr>
            <a:r>
              <a:rPr lang="pt-BR" sz="2000" i="1" dirty="0" err="1"/>
              <a:t>git</a:t>
            </a:r>
            <a:r>
              <a:rPr lang="pt-BR" sz="2000" i="1" dirty="0"/>
              <a:t> clone https://github.com/PI-</a:t>
            </a:r>
            <a:r>
              <a:rPr lang="pt-BR" sz="2000" i="1" dirty="0" err="1"/>
              <a:t>InfoWeb</a:t>
            </a:r>
            <a:r>
              <a:rPr lang="pt-BR" sz="2000" i="1" dirty="0"/>
              <a:t>-CNAT/&lt;</a:t>
            </a:r>
            <a:r>
              <a:rPr lang="pt-BR" sz="2000" i="1" dirty="0" err="1"/>
              <a:t>seu_repositório</a:t>
            </a:r>
            <a:r>
              <a:rPr lang="pt-BR" sz="2000" i="1" dirty="0"/>
              <a:t>&gt;</a:t>
            </a:r>
          </a:p>
          <a:p>
            <a:pPr>
              <a:lnSpc>
                <a:spcPct val="130000"/>
              </a:lnSpc>
            </a:pPr>
            <a:endParaRPr lang="pt-BR" sz="2000" i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8E6F01-C774-2DBF-D2F7-0E58B037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10" y="2924944"/>
            <a:ext cx="8225790" cy="318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96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3DE2-02E1-0247-A9E8-8BE4A543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VCS Distribuído</a:t>
            </a:r>
          </a:p>
        </p:txBody>
      </p:sp>
      <p:pic>
        <p:nvPicPr>
          <p:cNvPr id="8" name="Content Placeholder 7" descr="Database outline">
            <a:extLst>
              <a:ext uri="{FF2B5EF4-FFF2-40B4-BE49-F238E27FC236}">
                <a16:creationId xmlns:a16="http://schemas.microsoft.com/office/drawing/2014/main" id="{5ECF4926-7EB0-2DB0-660A-6E1D904DF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0834" y="3180588"/>
            <a:ext cx="1640649" cy="1640649"/>
          </a:xfr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78E26E0B-4ED0-9759-AEB9-DA8F525E4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820" y="5132009"/>
            <a:ext cx="1034143" cy="1034143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B3EBE9DA-DD55-B3C7-386F-B2D3D328B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370" y="1274920"/>
            <a:ext cx="1067302" cy="1067302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FD766442-0672-0E42-F6F7-EA89509CF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563" y="4685176"/>
            <a:ext cx="1480976" cy="1480976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61503C-C676-A80A-A968-70CA057AED5F}"/>
              </a:ext>
            </a:extLst>
          </p:cNvPr>
          <p:cNvCxnSpPr>
            <a:cxnSpLocks/>
          </p:cNvCxnSpPr>
          <p:nvPr/>
        </p:nvCxnSpPr>
        <p:spPr>
          <a:xfrm flipV="1">
            <a:off x="3001558" y="4685176"/>
            <a:ext cx="473734" cy="272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887E89-F805-E090-538F-D8CB8CBDD5EA}"/>
              </a:ext>
            </a:extLst>
          </p:cNvPr>
          <p:cNvCxnSpPr>
            <a:cxnSpLocks/>
          </p:cNvCxnSpPr>
          <p:nvPr/>
        </p:nvCxnSpPr>
        <p:spPr>
          <a:xfrm flipH="1">
            <a:off x="8248261" y="2174790"/>
            <a:ext cx="518619" cy="373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A14ACF-A189-C82B-7AA9-F140EFC75AAE}"/>
              </a:ext>
            </a:extLst>
          </p:cNvPr>
          <p:cNvCxnSpPr>
            <a:cxnSpLocks/>
          </p:cNvCxnSpPr>
          <p:nvPr/>
        </p:nvCxnSpPr>
        <p:spPr>
          <a:xfrm flipH="1" flipV="1">
            <a:off x="8906070" y="5132009"/>
            <a:ext cx="853750" cy="2936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008998-4460-B79E-BFBE-9BBA3736F913}"/>
              </a:ext>
            </a:extLst>
          </p:cNvPr>
          <p:cNvSpPr txBox="1"/>
          <p:nvPr/>
        </p:nvSpPr>
        <p:spPr>
          <a:xfrm>
            <a:off x="1399818" y="2010017"/>
            <a:ext cx="17944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3200" dirty="0"/>
              <a:t>Git</a:t>
            </a:r>
          </a:p>
          <a:p>
            <a:r>
              <a:rPr lang="en-BR" sz="3200" dirty="0"/>
              <a:t>Mercurial</a:t>
            </a:r>
          </a:p>
        </p:txBody>
      </p:sp>
      <p:pic>
        <p:nvPicPr>
          <p:cNvPr id="13" name="Content Placeholder 7" descr="Database outline">
            <a:extLst>
              <a:ext uri="{FF2B5EF4-FFF2-40B4-BE49-F238E27FC236}">
                <a16:creationId xmlns:a16="http://schemas.microsoft.com/office/drawing/2014/main" id="{60D3A031-328E-F9DA-2657-9CD436723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870" y="4116334"/>
            <a:ext cx="977025" cy="977025"/>
          </a:xfrm>
          <a:prstGeom prst="rect">
            <a:avLst/>
          </a:prstGeom>
        </p:spPr>
      </p:pic>
      <p:pic>
        <p:nvPicPr>
          <p:cNvPr id="15" name="Content Placeholder 7" descr="Database outline">
            <a:extLst>
              <a:ext uri="{FF2B5EF4-FFF2-40B4-BE49-F238E27FC236}">
                <a16:creationId xmlns:a16="http://schemas.microsoft.com/office/drawing/2014/main" id="{3836D6FF-563D-BECA-2632-18CE65B04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1839" y="4606055"/>
            <a:ext cx="977025" cy="977025"/>
          </a:xfrm>
          <a:prstGeom prst="rect">
            <a:avLst/>
          </a:prstGeom>
        </p:spPr>
      </p:pic>
      <p:pic>
        <p:nvPicPr>
          <p:cNvPr id="18" name="Content Placeholder 7" descr="Database outline">
            <a:extLst>
              <a:ext uri="{FF2B5EF4-FFF2-40B4-BE49-F238E27FC236}">
                <a16:creationId xmlns:a16="http://schemas.microsoft.com/office/drawing/2014/main" id="{65737660-1C27-8A84-FD48-D9BCA02D6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1463" y="2105734"/>
            <a:ext cx="977025" cy="977025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F7CB1D-5339-34D4-A55B-F9C05B7B93BF}"/>
              </a:ext>
            </a:extLst>
          </p:cNvPr>
          <p:cNvCxnSpPr>
            <a:cxnSpLocks/>
          </p:cNvCxnSpPr>
          <p:nvPr/>
        </p:nvCxnSpPr>
        <p:spPr>
          <a:xfrm flipV="1">
            <a:off x="4180114" y="4109746"/>
            <a:ext cx="1227587" cy="495100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09DEFA-06C8-DE00-6F41-C742D5DA1856}"/>
              </a:ext>
            </a:extLst>
          </p:cNvPr>
          <p:cNvCxnSpPr>
            <a:cxnSpLocks/>
          </p:cNvCxnSpPr>
          <p:nvPr/>
        </p:nvCxnSpPr>
        <p:spPr>
          <a:xfrm flipV="1">
            <a:off x="6587412" y="2835209"/>
            <a:ext cx="837864" cy="940033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2719B6-E26D-87F9-154E-6A46F22943E9}"/>
              </a:ext>
            </a:extLst>
          </p:cNvPr>
          <p:cNvCxnSpPr>
            <a:cxnSpLocks/>
          </p:cNvCxnSpPr>
          <p:nvPr/>
        </p:nvCxnSpPr>
        <p:spPr>
          <a:xfrm>
            <a:off x="6587412" y="4357296"/>
            <a:ext cx="1637702" cy="730684"/>
          </a:xfrm>
          <a:prstGeom prst="straightConnector1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109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B21F0-D393-4E04-B104-6538C3C2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2ABCC-6142-425D-AEF1-78F3D19D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Documentos iniciais do projeto e aplicação do VS estarão na pasta </a:t>
            </a:r>
            <a:r>
              <a:rPr lang="pt-BR" sz="2000" dirty="0" err="1"/>
              <a:t>ProjetoIntegrador</a:t>
            </a:r>
            <a:r>
              <a:rPr lang="pt-BR" sz="2000" dirty="0"/>
              <a:t> (repositório local)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Todas as alterações do projeto devem ser salvas na pasta do repositório clonado</a:t>
            </a:r>
          </a:p>
          <a:p>
            <a:pPr>
              <a:lnSpc>
                <a:spcPct val="130000"/>
              </a:lnSpc>
            </a:pPr>
            <a:r>
              <a:rPr lang="pt-BR" sz="2000" dirty="0"/>
              <a:t>A aplicação do VS pode ser iniciada a partir do arquivo </a:t>
            </a:r>
            <a:r>
              <a:rPr lang="pt-BR" sz="2000" i="1" dirty="0" err="1"/>
              <a:t>sln</a:t>
            </a:r>
            <a:endParaRPr lang="pt-BR" sz="2000" i="1" dirty="0"/>
          </a:p>
          <a:p>
            <a:pPr>
              <a:lnSpc>
                <a:spcPct val="130000"/>
              </a:lnSpc>
            </a:pPr>
            <a:endParaRPr lang="pt-BR" sz="20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FD3E9EE-C644-6F9B-AD40-4A8A12991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3901733"/>
            <a:ext cx="8167688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22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B21F0-D393-4E04-B104-6538C3C2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Alterações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2ABCC-6142-425D-AEF1-78F3D19D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As alterações realizadas no repositório local podem ser visualizadas com </a:t>
            </a:r>
            <a:r>
              <a:rPr lang="pt-BR" sz="2000" i="1" dirty="0" err="1"/>
              <a:t>git</a:t>
            </a:r>
            <a:r>
              <a:rPr lang="pt-BR" sz="2000" i="1" dirty="0"/>
              <a:t> status</a:t>
            </a:r>
            <a:r>
              <a:rPr lang="pt-BR" sz="2000" dirty="0"/>
              <a:t> no </a:t>
            </a:r>
            <a:r>
              <a:rPr lang="pt-BR" sz="2000" i="1" dirty="0"/>
              <a:t>prompt</a:t>
            </a:r>
            <a:r>
              <a:rPr lang="pt-BR" sz="2000" dirty="0"/>
              <a:t>. Execute as seguintes instruções:</a:t>
            </a:r>
          </a:p>
          <a:p>
            <a:pPr>
              <a:lnSpc>
                <a:spcPct val="130000"/>
              </a:lnSpc>
            </a:pPr>
            <a:r>
              <a:rPr lang="pt-BR" sz="2000" i="1" dirty="0" err="1"/>
              <a:t>cd</a:t>
            </a:r>
            <a:r>
              <a:rPr lang="pt-BR" sz="2000" i="1" dirty="0"/>
              <a:t> &lt;</a:t>
            </a:r>
            <a:r>
              <a:rPr lang="pt-BR" sz="2000" i="1" dirty="0" err="1"/>
              <a:t>seu_repositório</a:t>
            </a:r>
            <a:r>
              <a:rPr lang="pt-BR" sz="2000" i="1" dirty="0"/>
              <a:t>&gt;</a:t>
            </a:r>
          </a:p>
          <a:p>
            <a:pPr>
              <a:lnSpc>
                <a:spcPct val="130000"/>
              </a:lnSpc>
            </a:pPr>
            <a:r>
              <a:rPr lang="pt-BR" sz="2000" i="1" dirty="0" err="1"/>
              <a:t>git</a:t>
            </a:r>
            <a:r>
              <a:rPr lang="pt-BR" sz="2000" i="1" dirty="0"/>
              <a:t> status</a:t>
            </a:r>
          </a:p>
          <a:p>
            <a:pPr>
              <a:lnSpc>
                <a:spcPct val="130000"/>
              </a:lnSpc>
            </a:pPr>
            <a:endParaRPr lang="pt-BR" sz="20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F0BC16-5A58-27C4-A772-E6973C02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0" y="3419052"/>
            <a:ext cx="7322820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07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B21F0-D393-4E04-B104-6538C3C2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Adicionando as Alterações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2ABCC-6142-425D-AEF1-78F3D19D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As alterações precisam ser adicionadas no repositório local antes de serem enviadas para o GitHub. Execute as instruções abaixo para adicionar as modificações que serão confirmadas:</a:t>
            </a:r>
          </a:p>
          <a:p>
            <a:pPr>
              <a:lnSpc>
                <a:spcPct val="130000"/>
              </a:lnSpc>
            </a:pPr>
            <a:r>
              <a:rPr lang="pt-BR" sz="2000" i="1" dirty="0" err="1"/>
              <a:t>git</a:t>
            </a:r>
            <a:r>
              <a:rPr lang="pt-BR" sz="2000" i="1" dirty="0"/>
              <a:t> </a:t>
            </a:r>
            <a:r>
              <a:rPr lang="pt-BR" sz="2000" i="1" dirty="0" err="1"/>
              <a:t>add</a:t>
            </a:r>
            <a:r>
              <a:rPr lang="pt-BR" sz="2000" i="1" dirty="0"/>
              <a:t> .</a:t>
            </a:r>
          </a:p>
          <a:p>
            <a:pPr>
              <a:lnSpc>
                <a:spcPct val="130000"/>
              </a:lnSpc>
            </a:pPr>
            <a:r>
              <a:rPr lang="pt-BR" sz="2000" i="1" dirty="0" err="1"/>
              <a:t>git</a:t>
            </a:r>
            <a:r>
              <a:rPr lang="pt-BR" sz="2000" i="1" dirty="0"/>
              <a:t> status</a:t>
            </a:r>
          </a:p>
          <a:p>
            <a:pPr>
              <a:lnSpc>
                <a:spcPct val="130000"/>
              </a:lnSpc>
            </a:pP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BD8D9-0A42-D05E-E032-71A415D5A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578" y="3307080"/>
            <a:ext cx="6352223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88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B21F0-D393-4E04-B104-6538C3C2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Confirmando as Alterações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2ABCC-6142-425D-AEF1-78F3D19D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As alterações precisam ainda ser confirmadas no repositório local antes do envio. Execute a instrução abaixo para confirmar as alterações, fornecendo uma mensagem para as alterações realizadas:</a:t>
            </a:r>
          </a:p>
          <a:p>
            <a:pPr>
              <a:lnSpc>
                <a:spcPct val="130000"/>
              </a:lnSpc>
            </a:pPr>
            <a:r>
              <a:rPr lang="pt-BR" sz="2000" i="1" dirty="0" err="1"/>
              <a:t>git</a:t>
            </a:r>
            <a:r>
              <a:rPr lang="pt-BR" sz="2000" i="1" dirty="0"/>
              <a:t> </a:t>
            </a:r>
            <a:r>
              <a:rPr lang="pt-BR" sz="2000" i="1" dirty="0" err="1"/>
              <a:t>commit</a:t>
            </a:r>
            <a:r>
              <a:rPr lang="pt-BR" sz="2000" i="1" dirty="0"/>
              <a:t> –m “Mensagem”</a:t>
            </a:r>
          </a:p>
          <a:p>
            <a:pPr marL="0" indent="0">
              <a:lnSpc>
                <a:spcPct val="130000"/>
              </a:lnSpc>
              <a:buNone/>
            </a:pPr>
            <a:endParaRPr lang="pt-BR" sz="2000" i="1" dirty="0"/>
          </a:p>
          <a:p>
            <a:pPr>
              <a:lnSpc>
                <a:spcPct val="130000"/>
              </a:lnSpc>
            </a:pP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FA7F63-7F8D-2C00-618F-FEE61BDE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4038601"/>
            <a:ext cx="71818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70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B21F0-D393-4E04-B104-6538C3C2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Enviando as Alterações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2ABCC-6142-425D-AEF1-78F3D19D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Para enviar as alterações confirmadas ao </a:t>
            </a:r>
            <a:r>
              <a:rPr lang="pt-BR" sz="2000" i="1" dirty="0"/>
              <a:t>GitHub</a:t>
            </a:r>
            <a:r>
              <a:rPr lang="pt-BR" sz="2000" dirty="0"/>
              <a:t>, execute:</a:t>
            </a:r>
          </a:p>
          <a:p>
            <a:pPr>
              <a:lnSpc>
                <a:spcPct val="130000"/>
              </a:lnSpc>
            </a:pPr>
            <a:r>
              <a:rPr lang="pt-BR" sz="2000" i="1" dirty="0" err="1"/>
              <a:t>git</a:t>
            </a:r>
            <a:r>
              <a:rPr lang="pt-BR" sz="2000" i="1" dirty="0"/>
              <a:t> </a:t>
            </a:r>
            <a:r>
              <a:rPr lang="pt-BR" sz="2000" i="1" dirty="0" err="1"/>
              <a:t>push</a:t>
            </a:r>
            <a:endParaRPr lang="pt-BR" sz="2000" i="1" dirty="0"/>
          </a:p>
          <a:p>
            <a:pPr>
              <a:lnSpc>
                <a:spcPct val="130000"/>
              </a:lnSpc>
            </a:pPr>
            <a:r>
              <a:rPr lang="pt-BR" sz="2000" dirty="0"/>
              <a:t>Importante: se for necessário autenticar, utilize o </a:t>
            </a:r>
            <a:r>
              <a:rPr lang="pt-BR" sz="2000" i="1" dirty="0"/>
              <a:t>token </a:t>
            </a:r>
            <a:r>
              <a:rPr lang="pt-BR" sz="2000" dirty="0"/>
              <a:t>ao invés da sua senha</a:t>
            </a:r>
          </a:p>
          <a:p>
            <a:pPr marL="0" indent="0">
              <a:lnSpc>
                <a:spcPct val="130000"/>
              </a:lnSpc>
              <a:buNone/>
            </a:pPr>
            <a:endParaRPr lang="pt-BR" sz="2000" i="1" dirty="0"/>
          </a:p>
          <a:p>
            <a:pPr>
              <a:lnSpc>
                <a:spcPct val="130000"/>
              </a:lnSpc>
            </a:pP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02F183-D7FF-8063-29EE-F180A665F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416" y="3501018"/>
            <a:ext cx="7055168" cy="300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29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B21F0-D393-4E04-B104-6538C3C2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Fluxo de Trabalho Simplificado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12ABCC-6142-425D-AEF1-78F3D19D3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Esse é o fluxo de trabalho mais simples:</a:t>
            </a:r>
          </a:p>
          <a:p>
            <a:pPr>
              <a:lnSpc>
                <a:spcPct val="130000"/>
              </a:lnSpc>
            </a:pPr>
            <a:r>
              <a:rPr lang="pt-BR" sz="2000" i="1" dirty="0" err="1"/>
              <a:t>git</a:t>
            </a:r>
            <a:r>
              <a:rPr lang="pt-BR" sz="2000" i="1" dirty="0"/>
              <a:t> clone</a:t>
            </a:r>
          </a:p>
          <a:p>
            <a:pPr>
              <a:lnSpc>
                <a:spcPct val="130000"/>
              </a:lnSpc>
            </a:pPr>
            <a:r>
              <a:rPr lang="pt-BR" sz="2000" i="1" dirty="0" err="1"/>
              <a:t>git</a:t>
            </a:r>
            <a:r>
              <a:rPr lang="pt-BR" sz="2000" i="1" dirty="0"/>
              <a:t> </a:t>
            </a:r>
            <a:r>
              <a:rPr lang="pt-BR" sz="2000" i="1" dirty="0" err="1"/>
              <a:t>add</a:t>
            </a:r>
            <a:r>
              <a:rPr lang="pt-BR" sz="2000" i="1" dirty="0"/>
              <a:t> .</a:t>
            </a:r>
          </a:p>
          <a:p>
            <a:pPr>
              <a:lnSpc>
                <a:spcPct val="130000"/>
              </a:lnSpc>
            </a:pPr>
            <a:r>
              <a:rPr lang="pt-BR" sz="2000" i="1" dirty="0" err="1"/>
              <a:t>git</a:t>
            </a:r>
            <a:r>
              <a:rPr lang="pt-BR" sz="2000" i="1" dirty="0"/>
              <a:t> </a:t>
            </a:r>
            <a:r>
              <a:rPr lang="pt-BR" sz="2000" i="1" dirty="0" err="1"/>
              <a:t>commit</a:t>
            </a:r>
            <a:endParaRPr lang="pt-BR" sz="2000" i="1" dirty="0"/>
          </a:p>
          <a:p>
            <a:pPr>
              <a:lnSpc>
                <a:spcPct val="130000"/>
              </a:lnSpc>
            </a:pPr>
            <a:r>
              <a:rPr lang="pt-BR" sz="2000" i="1" dirty="0" err="1"/>
              <a:t>git</a:t>
            </a:r>
            <a:r>
              <a:rPr lang="pt-BR" sz="2000" i="1" dirty="0"/>
              <a:t> </a:t>
            </a:r>
            <a:r>
              <a:rPr lang="pt-BR" sz="2000" i="1" dirty="0" err="1"/>
              <a:t>push</a:t>
            </a:r>
            <a:endParaRPr lang="pt-BR" sz="2000" i="1" dirty="0"/>
          </a:p>
          <a:p>
            <a:pPr>
              <a:lnSpc>
                <a:spcPct val="130000"/>
              </a:lnSpc>
            </a:pPr>
            <a:endParaRPr lang="pt-BR" sz="2000" dirty="0"/>
          </a:p>
          <a:p>
            <a:pPr>
              <a:lnSpc>
                <a:spcPct val="130000"/>
              </a:lnSpc>
            </a:pPr>
            <a:r>
              <a:rPr lang="pt-BR" sz="2000" dirty="0"/>
              <a:t>Não vai funcionar quando duas pessoas clonarem o repositório em máquinas diferentes e realizarem alterações.</a:t>
            </a:r>
          </a:p>
        </p:txBody>
      </p:sp>
    </p:spTree>
    <p:extLst>
      <p:ext uri="{BB962C8B-B14F-4D97-AF65-F5344CB8AC3E}">
        <p14:creationId xmlns:p14="http://schemas.microsoft.com/office/powerpoint/2010/main" val="760202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629F186-9D44-B432-C193-A6EB591DC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68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pt-BR" sz="2000" dirty="0"/>
              <a:t>Após um </a:t>
            </a:r>
            <a:r>
              <a:rPr lang="pt-BR" sz="2000" i="1" dirty="0" err="1"/>
              <a:t>push</a:t>
            </a:r>
            <a:r>
              <a:rPr lang="pt-BR" sz="2000" dirty="0"/>
              <a:t>, os outros repositórios locais precisam ser atualizados com um </a:t>
            </a:r>
            <a:r>
              <a:rPr lang="pt-BR" sz="2000" i="1" dirty="0" err="1"/>
              <a:t>git</a:t>
            </a:r>
            <a:r>
              <a:rPr lang="pt-BR" sz="2000" i="1" dirty="0"/>
              <a:t> </a:t>
            </a:r>
            <a:r>
              <a:rPr lang="pt-BR" sz="2000" i="1" dirty="0" err="1"/>
              <a:t>pull</a:t>
            </a:r>
            <a:endParaRPr lang="pt-BR" sz="2000" i="1" dirty="0"/>
          </a:p>
          <a:p>
            <a:pPr>
              <a:lnSpc>
                <a:spcPct val="130000"/>
              </a:lnSpc>
            </a:pPr>
            <a:r>
              <a:rPr lang="pt-BR" sz="2000" dirty="0"/>
              <a:t>Conflitos serão abordados em outra aula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Atualização do Repositório Local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996FADE-2CC3-4E68-D0F9-3ACDB7965D19}"/>
              </a:ext>
            </a:extLst>
          </p:cNvPr>
          <p:cNvGrpSpPr/>
          <p:nvPr/>
        </p:nvGrpSpPr>
        <p:grpSpPr>
          <a:xfrm>
            <a:off x="2495600" y="3083028"/>
            <a:ext cx="6781872" cy="3370308"/>
            <a:chOff x="971600" y="2399402"/>
            <a:chExt cx="6781872" cy="3370308"/>
          </a:xfrm>
        </p:grpSpPr>
        <p:sp>
          <p:nvSpPr>
            <p:cNvPr id="7" name="Retângulo 6"/>
            <p:cNvSpPr/>
            <p:nvPr/>
          </p:nvSpPr>
          <p:spPr>
            <a:xfrm>
              <a:off x="1404133" y="2399402"/>
              <a:ext cx="6349337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Repositório Remoto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404133" y="4343618"/>
              <a:ext cx="259228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Repositório Local</a:t>
              </a:r>
            </a:p>
          </p:txBody>
        </p:sp>
        <p:cxnSp>
          <p:nvCxnSpPr>
            <p:cNvPr id="9" name="Conector de seta reta 8"/>
            <p:cNvCxnSpPr/>
            <p:nvPr/>
          </p:nvCxnSpPr>
          <p:spPr>
            <a:xfrm>
              <a:off x="1690066" y="3335506"/>
              <a:ext cx="0" cy="100811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o 16"/>
            <p:cNvSpPr/>
            <p:nvPr/>
          </p:nvSpPr>
          <p:spPr>
            <a:xfrm rot="10800000">
              <a:off x="1762074" y="4905613"/>
              <a:ext cx="720080" cy="792088"/>
            </a:xfrm>
            <a:prstGeom prst="arc">
              <a:avLst>
                <a:gd name="adj1" fmla="val 10874727"/>
                <a:gd name="adj2" fmla="val 0"/>
              </a:avLst>
            </a:prstGeom>
            <a:ln w="158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de seta reta 21"/>
            <p:cNvCxnSpPr/>
            <p:nvPr/>
          </p:nvCxnSpPr>
          <p:spPr>
            <a:xfrm>
              <a:off x="2698178" y="3335506"/>
              <a:ext cx="0" cy="100811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>
              <a:off x="6516216" y="3335506"/>
              <a:ext cx="0" cy="100811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/>
            <p:cNvSpPr txBox="1"/>
            <p:nvPr/>
          </p:nvSpPr>
          <p:spPr>
            <a:xfrm>
              <a:off x="971600" y="3645024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Clone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2454659" y="5431156"/>
              <a:ext cx="1276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/>
                <a:t>Add</a:t>
              </a:r>
              <a:r>
                <a:rPr lang="pt-BR" sz="1600" dirty="0"/>
                <a:t>, </a:t>
              </a:r>
              <a:r>
                <a:rPr lang="pt-BR" sz="1600" dirty="0" err="1"/>
                <a:t>Commit</a:t>
              </a:r>
              <a:endParaRPr lang="pt-BR" sz="1600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050106" y="3645024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/>
                <a:t>Push</a:t>
              </a:r>
              <a:endParaRPr lang="pt-BR" sz="1600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991713" y="3645024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/>
                <a:t>Pull</a:t>
              </a:r>
              <a:endParaRPr lang="pt-BR" sz="1600" dirty="0"/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C8EEDA93-3C3E-298B-4BDB-C6D16FF7917D}"/>
                </a:ext>
              </a:extLst>
            </p:cNvPr>
            <p:cNvSpPr/>
            <p:nvPr/>
          </p:nvSpPr>
          <p:spPr>
            <a:xfrm>
              <a:off x="5161184" y="4343618"/>
              <a:ext cx="2592288" cy="9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Repositório Local</a:t>
              </a:r>
            </a:p>
          </p:txBody>
        </p:sp>
        <p:cxnSp>
          <p:nvCxnSpPr>
            <p:cNvPr id="3" name="Conector de seta reta 8">
              <a:extLst>
                <a:ext uri="{FF2B5EF4-FFF2-40B4-BE49-F238E27FC236}">
                  <a16:creationId xmlns:a16="http://schemas.microsoft.com/office/drawing/2014/main" id="{FD29E19B-6079-6753-26D7-9D6149BB603A}"/>
                </a:ext>
              </a:extLst>
            </p:cNvPr>
            <p:cNvCxnSpPr/>
            <p:nvPr/>
          </p:nvCxnSpPr>
          <p:spPr>
            <a:xfrm>
              <a:off x="5436096" y="3327188"/>
              <a:ext cx="0" cy="100811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F4176754-B8AD-E4E5-35C9-C04E15214F23}"/>
                </a:ext>
              </a:extLst>
            </p:cNvPr>
            <p:cNvSpPr txBox="1"/>
            <p:nvPr/>
          </p:nvSpPr>
          <p:spPr>
            <a:xfrm>
              <a:off x="4717630" y="3666510"/>
              <a:ext cx="6591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Clone</a:t>
              </a:r>
            </a:p>
          </p:txBody>
        </p:sp>
        <p:cxnSp>
          <p:nvCxnSpPr>
            <p:cNvPr id="5" name="Conector de seta reta 21">
              <a:extLst>
                <a:ext uri="{FF2B5EF4-FFF2-40B4-BE49-F238E27FC236}">
                  <a16:creationId xmlns:a16="http://schemas.microsoft.com/office/drawing/2014/main" id="{0D4FD58E-20B5-51C3-29FB-F6AC4F3E6BDA}"/>
                </a:ext>
              </a:extLst>
            </p:cNvPr>
            <p:cNvCxnSpPr/>
            <p:nvPr/>
          </p:nvCxnSpPr>
          <p:spPr>
            <a:xfrm>
              <a:off x="7521260" y="3328856"/>
              <a:ext cx="0" cy="1008112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DC0217E-CF06-4536-4FFA-84EDDD9DB5CE}"/>
                </a:ext>
              </a:extLst>
            </p:cNvPr>
            <p:cNvSpPr txBox="1"/>
            <p:nvPr/>
          </p:nvSpPr>
          <p:spPr>
            <a:xfrm>
              <a:off x="6873188" y="3652442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/>
                <a:t>Push</a:t>
              </a:r>
              <a:endParaRPr lang="pt-BR" sz="1600" dirty="0"/>
            </a:p>
          </p:txBody>
        </p:sp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BFA61837-AA32-688F-6A01-0A183972C73C}"/>
                </a:ext>
              </a:extLst>
            </p:cNvPr>
            <p:cNvSpPr/>
            <p:nvPr/>
          </p:nvSpPr>
          <p:spPr>
            <a:xfrm rot="10800000">
              <a:off x="5676879" y="4869160"/>
              <a:ext cx="720080" cy="792088"/>
            </a:xfrm>
            <a:prstGeom prst="arc">
              <a:avLst>
                <a:gd name="adj1" fmla="val 10874727"/>
                <a:gd name="adj2" fmla="val 0"/>
              </a:avLst>
            </a:prstGeom>
            <a:ln w="1587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6DC92EB-E59D-9D45-AE63-999A8651C2CC}"/>
                </a:ext>
              </a:extLst>
            </p:cNvPr>
            <p:cNvSpPr txBox="1"/>
            <p:nvPr/>
          </p:nvSpPr>
          <p:spPr>
            <a:xfrm>
              <a:off x="6369464" y="5394703"/>
              <a:ext cx="1276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/>
                <a:t>Add</a:t>
              </a:r>
              <a:r>
                <a:rPr lang="pt-BR" sz="1600" dirty="0"/>
                <a:t>, </a:t>
              </a:r>
              <a:r>
                <a:rPr lang="pt-BR" sz="1600" dirty="0" err="1"/>
                <a:t>Commit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862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Clonando um repositório remoto</a:t>
            </a:r>
            <a:endParaRPr lang="en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R" dirty="0"/>
              <a:t>Caso o repositório remoto já esteja inicializado, podemos clonar ele localmente</a:t>
            </a:r>
          </a:p>
          <a:p>
            <a:pPr lvl="1"/>
            <a:r>
              <a:rPr lang="en-BR" dirty="0"/>
              <a:t>C</a:t>
            </a:r>
            <a:r>
              <a:rPr lang="en-US" dirty="0"/>
              <a:t>o</a:t>
            </a:r>
            <a:r>
              <a:rPr lang="en-BR" dirty="0"/>
              <a:t>piar o link do repositório remoto</a:t>
            </a:r>
          </a:p>
          <a:p>
            <a:pPr lvl="1"/>
            <a:r>
              <a:rPr lang="en-BR" dirty="0"/>
              <a:t>Utilizar o link copiado para clocar o repo</a:t>
            </a:r>
          </a:p>
          <a:p>
            <a:pPr lvl="1"/>
            <a:r>
              <a:rPr lang="en-BR" dirty="0"/>
              <a:t>A "pasta de destino" é opcional. Caso não seja informada, o git utiliza o nome do repositório como nome da pasta a ser criada</a:t>
            </a:r>
          </a:p>
          <a:p>
            <a:pPr marL="457200" lvl="1" indent="0">
              <a:buNone/>
            </a:pPr>
            <a:endParaRPr lang="en-BR" dirty="0"/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clone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copiada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[&lt;pasta de 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destino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417955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Ramificação ou "</a:t>
            </a:r>
            <a:r>
              <a:rPr lang="pt-BR" dirty="0" err="1"/>
              <a:t>Branch</a:t>
            </a:r>
            <a:r>
              <a:rPr lang="pt-BR" dirty="0"/>
              <a:t>"</a:t>
            </a:r>
            <a:endParaRPr lang="en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"</a:t>
            </a:r>
            <a:r>
              <a:rPr lang="pt-BR" dirty="0" err="1"/>
              <a:t>Branches</a:t>
            </a:r>
            <a:r>
              <a:rPr lang="pt-BR" dirty="0"/>
              <a:t>" são ramificações (bifurcação) do repositório </a:t>
            </a:r>
          </a:p>
          <a:p>
            <a:r>
              <a:rPr lang="pt-BR" dirty="0"/>
              <a:t>Permitem trabalhar em mudanças de forma separada sem interferir em outras </a:t>
            </a:r>
            <a:r>
              <a:rPr lang="pt-BR" dirty="0" err="1"/>
              <a:t>branches</a:t>
            </a:r>
            <a:endParaRPr lang="pt-BR" dirty="0"/>
          </a:p>
          <a:p>
            <a:r>
              <a:rPr lang="pt-BR" dirty="0"/>
              <a:t>Pode ser realizado "merge" entre duas </a:t>
            </a:r>
            <a:r>
              <a:rPr lang="pt-BR" dirty="0" err="1"/>
              <a:t>branches</a:t>
            </a:r>
            <a:endParaRPr lang="pt-BR" dirty="0"/>
          </a:p>
          <a:p>
            <a:r>
              <a:rPr lang="en-US" dirty="0" err="1"/>
              <a:t>Inicialmente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"branch": "master" </a:t>
            </a:r>
            <a:r>
              <a:rPr lang="en-US" dirty="0" err="1"/>
              <a:t>ou</a:t>
            </a:r>
            <a:r>
              <a:rPr lang="en-US" dirty="0"/>
              <a:t> "main"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B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A658C4-DCA2-8787-0DB9-8BA7FD17C480}"/>
              </a:ext>
            </a:extLst>
          </p:cNvPr>
          <p:cNvSpPr/>
          <p:nvPr/>
        </p:nvSpPr>
        <p:spPr>
          <a:xfrm>
            <a:off x="3251466" y="5258395"/>
            <a:ext cx="308758" cy="308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5D974C-5BFC-83B8-465E-88C4AE0D5975}"/>
              </a:ext>
            </a:extLst>
          </p:cNvPr>
          <p:cNvSpPr/>
          <p:nvPr/>
        </p:nvSpPr>
        <p:spPr>
          <a:xfrm>
            <a:off x="4301443" y="5258395"/>
            <a:ext cx="308758" cy="308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A9D70C-CAC4-5AD2-0777-74BF4E5A273B}"/>
              </a:ext>
            </a:extLst>
          </p:cNvPr>
          <p:cNvSpPr/>
          <p:nvPr/>
        </p:nvSpPr>
        <p:spPr>
          <a:xfrm>
            <a:off x="5351420" y="5258395"/>
            <a:ext cx="308758" cy="308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562016-182A-C064-5CE4-2CDA1D257BA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560224" y="5412774"/>
            <a:ext cx="7412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159692-80F4-EB07-5A02-DDF2C3D12785}"/>
              </a:ext>
            </a:extLst>
          </p:cNvPr>
          <p:cNvCxnSpPr/>
          <p:nvPr/>
        </p:nvCxnSpPr>
        <p:spPr>
          <a:xfrm>
            <a:off x="4610201" y="5412774"/>
            <a:ext cx="7412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D657A86-C300-6F9A-6A14-7AD07F107076}"/>
              </a:ext>
            </a:extLst>
          </p:cNvPr>
          <p:cNvSpPr/>
          <p:nvPr/>
        </p:nvSpPr>
        <p:spPr>
          <a:xfrm>
            <a:off x="4826431" y="4367055"/>
            <a:ext cx="308758" cy="3087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B5C385F5-1DAD-434C-8AF8-C8D478ECBA4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724103" y="4521434"/>
            <a:ext cx="1102328" cy="891340"/>
          </a:xfrm>
          <a:prstGeom prst="curvedConnector3">
            <a:avLst>
              <a:gd name="adj1" fmla="val 469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5E07A43-DC24-5BA3-8421-DE6CE84E74C5}"/>
              </a:ext>
            </a:extLst>
          </p:cNvPr>
          <p:cNvSpPr/>
          <p:nvPr/>
        </p:nvSpPr>
        <p:spPr>
          <a:xfrm>
            <a:off x="6401397" y="5258395"/>
            <a:ext cx="308758" cy="308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D28CA7-5E46-60DB-3CC8-F4E20CA82D9F}"/>
              </a:ext>
            </a:extLst>
          </p:cNvPr>
          <p:cNvSpPr/>
          <p:nvPr/>
        </p:nvSpPr>
        <p:spPr>
          <a:xfrm>
            <a:off x="7451374" y="5272645"/>
            <a:ext cx="308758" cy="308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A7CD20-E50A-FD05-C2CC-02BDEC4DB142}"/>
              </a:ext>
            </a:extLst>
          </p:cNvPr>
          <p:cNvSpPr/>
          <p:nvPr/>
        </p:nvSpPr>
        <p:spPr>
          <a:xfrm>
            <a:off x="8501351" y="5258395"/>
            <a:ext cx="308758" cy="308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CDCA41-0E19-AF35-6BDA-3846E80E1E2D}"/>
              </a:ext>
            </a:extLst>
          </p:cNvPr>
          <p:cNvCxnSpPr/>
          <p:nvPr/>
        </p:nvCxnSpPr>
        <p:spPr>
          <a:xfrm>
            <a:off x="5660178" y="5412774"/>
            <a:ext cx="7412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301F2C-86A2-2B24-9CE1-5142E2D1ACD6}"/>
              </a:ext>
            </a:extLst>
          </p:cNvPr>
          <p:cNvCxnSpPr/>
          <p:nvPr/>
        </p:nvCxnSpPr>
        <p:spPr>
          <a:xfrm>
            <a:off x="6710155" y="5427024"/>
            <a:ext cx="7412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29DD5-99E6-AF9F-558F-388E04B30F44}"/>
              </a:ext>
            </a:extLst>
          </p:cNvPr>
          <p:cNvCxnSpPr/>
          <p:nvPr/>
        </p:nvCxnSpPr>
        <p:spPr>
          <a:xfrm>
            <a:off x="7760132" y="5427024"/>
            <a:ext cx="7412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48DC1AE-3C58-13B8-3014-BF5814FBF48D}"/>
              </a:ext>
            </a:extLst>
          </p:cNvPr>
          <p:cNvSpPr/>
          <p:nvPr/>
        </p:nvSpPr>
        <p:spPr>
          <a:xfrm>
            <a:off x="5876408" y="4367055"/>
            <a:ext cx="308758" cy="3087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8F3393-15DC-EF63-FF95-8D376ABAE8A1}"/>
              </a:ext>
            </a:extLst>
          </p:cNvPr>
          <p:cNvCxnSpPr/>
          <p:nvPr/>
        </p:nvCxnSpPr>
        <p:spPr>
          <a:xfrm>
            <a:off x="5135189" y="4521434"/>
            <a:ext cx="7412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A12C4333-726D-21B7-97DD-426052A8D2DB}"/>
              </a:ext>
            </a:extLst>
          </p:cNvPr>
          <p:cNvCxnSpPr>
            <a:cxnSpLocks/>
          </p:cNvCxnSpPr>
          <p:nvPr/>
        </p:nvCxnSpPr>
        <p:spPr>
          <a:xfrm flipH="1" flipV="1">
            <a:off x="6185166" y="4521434"/>
            <a:ext cx="1102328" cy="891340"/>
          </a:xfrm>
          <a:prstGeom prst="curvedConnector3">
            <a:avLst>
              <a:gd name="adj1" fmla="val 469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920C63F-1FB8-868B-666D-6DCFE79B6CAA}"/>
              </a:ext>
            </a:extLst>
          </p:cNvPr>
          <p:cNvSpPr/>
          <p:nvPr/>
        </p:nvSpPr>
        <p:spPr>
          <a:xfrm>
            <a:off x="5902584" y="6134667"/>
            <a:ext cx="308758" cy="3087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CDCF4119-97FE-C1FD-80A2-DDC500DEC069}"/>
              </a:ext>
            </a:extLst>
          </p:cNvPr>
          <p:cNvCxnSpPr>
            <a:cxnSpLocks/>
          </p:cNvCxnSpPr>
          <p:nvPr/>
        </p:nvCxnSpPr>
        <p:spPr>
          <a:xfrm>
            <a:off x="4826431" y="5417406"/>
            <a:ext cx="1102328" cy="891340"/>
          </a:xfrm>
          <a:prstGeom prst="curvedConnector3">
            <a:avLst>
              <a:gd name="adj1" fmla="val 469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45B0C67-49D9-A514-A5DB-00E1DCB9B85E}"/>
              </a:ext>
            </a:extLst>
          </p:cNvPr>
          <p:cNvSpPr/>
          <p:nvPr/>
        </p:nvSpPr>
        <p:spPr>
          <a:xfrm>
            <a:off x="6972155" y="6134667"/>
            <a:ext cx="308758" cy="3087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A6DE1C-9E2D-B46A-7191-D6DC5999C414}"/>
              </a:ext>
            </a:extLst>
          </p:cNvPr>
          <p:cNvSpPr/>
          <p:nvPr/>
        </p:nvSpPr>
        <p:spPr>
          <a:xfrm>
            <a:off x="8041726" y="6134667"/>
            <a:ext cx="308758" cy="30875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F3E57B-19DD-C1DA-BAAA-88CDF7809F24}"/>
              </a:ext>
            </a:extLst>
          </p:cNvPr>
          <p:cNvCxnSpPr/>
          <p:nvPr/>
        </p:nvCxnSpPr>
        <p:spPr>
          <a:xfrm>
            <a:off x="8810109" y="5412774"/>
            <a:ext cx="7412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EE44488-3FDA-251B-0F6E-8B80D1163E2E}"/>
              </a:ext>
            </a:extLst>
          </p:cNvPr>
          <p:cNvSpPr/>
          <p:nvPr/>
        </p:nvSpPr>
        <p:spPr>
          <a:xfrm>
            <a:off x="9551328" y="5272645"/>
            <a:ext cx="308758" cy="3087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EA2DA4A-259F-A875-3DB5-D66B484DA1C9}"/>
              </a:ext>
            </a:extLst>
          </p:cNvPr>
          <p:cNvCxnSpPr>
            <a:cxnSpLocks/>
          </p:cNvCxnSpPr>
          <p:nvPr/>
        </p:nvCxnSpPr>
        <p:spPr>
          <a:xfrm flipH="1">
            <a:off x="8338361" y="5419786"/>
            <a:ext cx="1102328" cy="891340"/>
          </a:xfrm>
          <a:prstGeom prst="curvedConnector3">
            <a:avLst>
              <a:gd name="adj1" fmla="val 4698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138190-CB20-9005-F4B9-6704B921C9E9}"/>
              </a:ext>
            </a:extLst>
          </p:cNvPr>
          <p:cNvCxnSpPr/>
          <p:nvPr/>
        </p:nvCxnSpPr>
        <p:spPr>
          <a:xfrm>
            <a:off x="6230936" y="6308746"/>
            <a:ext cx="7412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B5E553-3BF8-BCAC-F976-B1B19E76BEFD}"/>
              </a:ext>
            </a:extLst>
          </p:cNvPr>
          <p:cNvCxnSpPr/>
          <p:nvPr/>
        </p:nvCxnSpPr>
        <p:spPr>
          <a:xfrm>
            <a:off x="7300507" y="6289046"/>
            <a:ext cx="7412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0F55915-BAA0-E8B4-2D8F-B5E92CEDA450}"/>
              </a:ext>
            </a:extLst>
          </p:cNvPr>
          <p:cNvSpPr txBox="1"/>
          <p:nvPr/>
        </p:nvSpPr>
        <p:spPr>
          <a:xfrm>
            <a:off x="2377813" y="5228108"/>
            <a:ext cx="65434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BR" dirty="0"/>
              <a:t>main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331447-C278-580C-FD5C-2644C3F5250A}"/>
              </a:ext>
            </a:extLst>
          </p:cNvPr>
          <p:cNvSpPr txBox="1"/>
          <p:nvPr/>
        </p:nvSpPr>
        <p:spPr>
          <a:xfrm>
            <a:off x="2077406" y="6108818"/>
            <a:ext cx="124822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BR" dirty="0"/>
              <a:t>eature xyz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3410C7-8216-4442-747B-10F91CB406BC}"/>
              </a:ext>
            </a:extLst>
          </p:cNvPr>
          <p:cNvSpPr txBox="1"/>
          <p:nvPr/>
        </p:nvSpPr>
        <p:spPr>
          <a:xfrm>
            <a:off x="2066571" y="4347398"/>
            <a:ext cx="126989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BR" dirty="0"/>
              <a:t>otfix #102</a:t>
            </a:r>
          </a:p>
        </p:txBody>
      </p:sp>
    </p:spTree>
    <p:extLst>
      <p:ext uri="{BB962C8B-B14F-4D97-AF65-F5344CB8AC3E}">
        <p14:creationId xmlns:p14="http://schemas.microsoft.com/office/powerpoint/2010/main" val="11775965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Ramificação ou "</a:t>
            </a:r>
            <a:r>
              <a:rPr lang="pt-BR" dirty="0" err="1"/>
              <a:t>Branch</a:t>
            </a:r>
            <a:r>
              <a:rPr lang="pt-BR" dirty="0"/>
              <a:t>"</a:t>
            </a:r>
            <a:endParaRPr lang="en-BR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criar uma nova </a:t>
            </a:r>
            <a:r>
              <a:rPr lang="pt-BR" dirty="0" err="1"/>
              <a:t>branch</a:t>
            </a:r>
            <a:r>
              <a:rPr lang="pt-BR" dirty="0"/>
              <a:t> a partir da atual: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branch dev</a:t>
            </a:r>
          </a:p>
          <a:p>
            <a:endParaRPr lang="en-US" dirty="0"/>
          </a:p>
          <a:p>
            <a:r>
              <a:rPr lang="en-US" dirty="0"/>
              <a:t>Mudar para a nova branch: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checkout dev</a:t>
            </a:r>
          </a:p>
          <a:p>
            <a:endParaRPr lang="pt-BR" dirty="0"/>
          </a:p>
          <a:p>
            <a:r>
              <a:rPr lang="pt-BR" dirty="0"/>
              <a:t>Enviar a nova </a:t>
            </a:r>
            <a:r>
              <a:rPr lang="pt-BR" dirty="0" err="1"/>
              <a:t>branch</a:t>
            </a:r>
            <a:r>
              <a:rPr lang="pt-BR" dirty="0"/>
              <a:t> para o repositório remoto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push –u origin dev</a:t>
            </a:r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54269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Como usar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C</a:t>
            </a:r>
            <a:r>
              <a:rPr lang="en-US" dirty="0"/>
              <a:t>l</a:t>
            </a:r>
            <a:r>
              <a:rPr lang="en-BR" dirty="0"/>
              <a:t>iente de linha de comando</a:t>
            </a:r>
          </a:p>
          <a:p>
            <a:pPr lvl="1"/>
            <a:r>
              <a:rPr lang="en-BR" dirty="0"/>
              <a:t>Funcionalidades completas do Git</a:t>
            </a:r>
          </a:p>
          <a:p>
            <a:r>
              <a:rPr lang="en-BR" dirty="0"/>
              <a:t>Cliente gráficos</a:t>
            </a:r>
          </a:p>
          <a:p>
            <a:pPr lvl="1"/>
            <a:r>
              <a:rPr lang="en-BR" dirty="0"/>
              <a:t>Facilitam a visualização </a:t>
            </a:r>
          </a:p>
          <a:p>
            <a:pPr lvl="1"/>
            <a:r>
              <a:rPr lang="en-BR" dirty="0"/>
              <a:t>Existem clientes desenvolvidos por vários projetos</a:t>
            </a:r>
          </a:p>
          <a:p>
            <a:pPr lvl="1"/>
            <a:r>
              <a:rPr lang="en-BR" dirty="0"/>
              <a:t>Possuem limitações </a:t>
            </a:r>
          </a:p>
          <a:p>
            <a:pPr lvl="1"/>
            <a:r>
              <a:rPr lang="en-BR" dirty="0"/>
              <a:t>Exemplo de clientes:</a:t>
            </a:r>
          </a:p>
          <a:p>
            <a:pPr lvl="2"/>
            <a:r>
              <a:rPr lang="en-BR" dirty="0"/>
              <a:t>GitKraken</a:t>
            </a:r>
          </a:p>
          <a:p>
            <a:pPr lvl="2"/>
            <a:r>
              <a:rPr lang="en-BR" dirty="0"/>
              <a:t>SourceTree</a:t>
            </a:r>
          </a:p>
          <a:p>
            <a:pPr lvl="2"/>
            <a:r>
              <a:rPr lang="en-BR" dirty="0"/>
              <a:t>Tower</a:t>
            </a:r>
          </a:p>
          <a:p>
            <a:pPr lvl="2"/>
            <a:r>
              <a:rPr lang="en-BR" dirty="0"/>
              <a:t>Github Desktop</a:t>
            </a:r>
          </a:p>
          <a:p>
            <a:pPr lvl="2"/>
            <a:r>
              <a:rPr lang="en-BR" dirty="0"/>
              <a:t>IDEs diversas</a:t>
            </a:r>
          </a:p>
        </p:txBody>
      </p:sp>
    </p:spTree>
    <p:extLst>
      <p:ext uri="{BB962C8B-B14F-4D97-AF65-F5344CB8AC3E}">
        <p14:creationId xmlns:p14="http://schemas.microsoft.com/office/powerpoint/2010/main" val="311450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</a:t>
            </a:r>
            <a:r>
              <a:rPr lang="en-BR" dirty="0"/>
              <a:t>nfigurando o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R" dirty="0"/>
              <a:t>Antes de utilizar pela primeira vez</a:t>
            </a:r>
          </a:p>
          <a:p>
            <a:pPr lvl="1"/>
            <a:r>
              <a:rPr lang="en-BR" dirty="0"/>
              <a:t>Nome, email, editor, etc</a:t>
            </a:r>
          </a:p>
          <a:p>
            <a:r>
              <a:rPr lang="en-BR" dirty="0"/>
              <a:t>Níveis de configuração</a:t>
            </a:r>
          </a:p>
          <a:p>
            <a:pPr lvl="1"/>
            <a:r>
              <a:rPr lang="en-BR" dirty="0"/>
              <a:t>System: Todos os usuários</a:t>
            </a:r>
          </a:p>
          <a:p>
            <a:pPr lvl="1"/>
            <a:r>
              <a:rPr lang="en-BR" dirty="0"/>
              <a:t>Global: Todos os repositórios do usuário corrente</a:t>
            </a:r>
          </a:p>
          <a:p>
            <a:pPr lvl="1"/>
            <a:r>
              <a:rPr lang="en-BR" dirty="0"/>
              <a:t>Local: Somente para o repositório atual do usuário corrente</a:t>
            </a:r>
          </a:p>
          <a:p>
            <a:r>
              <a:rPr lang="en-BR" dirty="0"/>
              <a:t>Ex: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config -–global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user.name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"Alex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Furtunato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config –-global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user.email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alexf@gmail.com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config –-global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core.editor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"code –-wait"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config --global -e</a:t>
            </a:r>
            <a:endParaRPr lang="en-BR" dirty="0"/>
          </a:p>
          <a:p>
            <a:pPr marL="0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50041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repositório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R" dirty="0"/>
              <a:t>A primeira coisa a ser feita é criar o repositório</a:t>
            </a:r>
          </a:p>
          <a:p>
            <a:r>
              <a:rPr lang="en-BR" dirty="0"/>
              <a:t>Crie uma pasta para colocar o projeto e inicialize o repositório na pasta do projeto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programacao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-python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cd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programacao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-python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pt-BR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Initialized empty Git repository in /Users/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alexfurtunato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/Documents/development/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programacao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-python/.git/</a:t>
            </a:r>
            <a:endParaRPr lang="en-BR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r>
              <a:rPr lang="pt-BR" dirty="0"/>
              <a:t>Remover a pasta ".</a:t>
            </a:r>
            <a:r>
              <a:rPr lang="pt-BR" dirty="0" err="1"/>
              <a:t>git</a:t>
            </a:r>
            <a:r>
              <a:rPr lang="pt-BR" dirty="0"/>
              <a:t>" remove o repositório</a:t>
            </a:r>
          </a:p>
          <a:p>
            <a:pPr marL="457200" lvl="1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1645324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Inicializando o repositório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68DB7-2845-F948-AE15-CC25616B4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R" dirty="0"/>
              <a:t>Por padrão o git utiliza a branch como o nome "master"</a:t>
            </a:r>
          </a:p>
          <a:p>
            <a:r>
              <a:rPr lang="en-BR" dirty="0"/>
              <a:t>Alguns serviço de versionamento na nuvem adotam como nome padrão da branch principal "main"</a:t>
            </a:r>
          </a:p>
          <a:p>
            <a:r>
              <a:rPr lang="en-BR" dirty="0"/>
              <a:t>Para mudar o nome da branch principal: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~$ git branch –M "</a:t>
            </a:r>
            <a:r>
              <a:rPr lang="pt-BR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457200" lvl="1" indent="0">
              <a:buNone/>
            </a:pP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94613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762-04E5-824D-81BC-564BB277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Workflow</a:t>
            </a:r>
            <a:endParaRPr lang="en-BR" dirty="0"/>
          </a:p>
        </p:txBody>
      </p:sp>
      <p:pic>
        <p:nvPicPr>
          <p:cNvPr id="7" name="Content Placeholder 6" descr="Database outline">
            <a:extLst>
              <a:ext uri="{FF2B5EF4-FFF2-40B4-BE49-F238E27FC236}">
                <a16:creationId xmlns:a16="http://schemas.microsoft.com/office/drawing/2014/main" id="{EF9DD229-E481-B3AD-5787-13C6A67FC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1148" y="2799867"/>
            <a:ext cx="1954696" cy="1954696"/>
          </a:xfrm>
        </p:spPr>
      </p:pic>
      <p:pic>
        <p:nvPicPr>
          <p:cNvPr id="9" name="Graphic 8" descr="Open folder outline">
            <a:extLst>
              <a:ext uri="{FF2B5EF4-FFF2-40B4-BE49-F238E27FC236}">
                <a16:creationId xmlns:a16="http://schemas.microsoft.com/office/drawing/2014/main" id="{51A82816-77F1-390D-A8BD-3CF527596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8105" y="2799867"/>
            <a:ext cx="1954696" cy="195469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8CDC39A-B4B3-5785-920F-5CE3BB2CE57A}"/>
              </a:ext>
            </a:extLst>
          </p:cNvPr>
          <p:cNvSpPr/>
          <p:nvPr/>
        </p:nvSpPr>
        <p:spPr>
          <a:xfrm>
            <a:off x="4628322" y="2087217"/>
            <a:ext cx="2683565" cy="26835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6A4D1D-E670-6544-21A3-0A9E41B90140}"/>
              </a:ext>
            </a:extLst>
          </p:cNvPr>
          <p:cNvSpPr txBox="1"/>
          <p:nvPr/>
        </p:nvSpPr>
        <p:spPr>
          <a:xfrm>
            <a:off x="5087326" y="4770782"/>
            <a:ext cx="2017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2800" b="1" dirty="0"/>
              <a:t>Staging area</a:t>
            </a:r>
          </a:p>
          <a:p>
            <a:pPr algn="ctr"/>
            <a:r>
              <a:rPr lang="en-US" sz="2800" b="1" dirty="0" err="1"/>
              <a:t>Ou</a:t>
            </a:r>
            <a:r>
              <a:rPr lang="en-US" sz="2800" b="1" dirty="0"/>
              <a:t> Index</a:t>
            </a:r>
            <a:endParaRPr lang="en-BR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79E35-0DB6-18CD-7419-C571676F2387}"/>
              </a:ext>
            </a:extLst>
          </p:cNvPr>
          <p:cNvSpPr txBox="1"/>
          <p:nvPr/>
        </p:nvSpPr>
        <p:spPr>
          <a:xfrm>
            <a:off x="1031526" y="4754563"/>
            <a:ext cx="262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Pasta do projeto</a:t>
            </a:r>
            <a:endParaRPr lang="en-BR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CA04C4-840F-E33F-275B-E948E2EC5640}"/>
              </a:ext>
            </a:extLst>
          </p:cNvPr>
          <p:cNvSpPr txBox="1"/>
          <p:nvPr/>
        </p:nvSpPr>
        <p:spPr>
          <a:xfrm>
            <a:off x="8645725" y="4754563"/>
            <a:ext cx="1900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Repositório</a:t>
            </a:r>
            <a:endParaRPr lang="en-BR" sz="2800" b="1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4AA0A78-A82A-491D-956C-69F08704A385}"/>
              </a:ext>
            </a:extLst>
          </p:cNvPr>
          <p:cNvSpPr/>
          <p:nvPr/>
        </p:nvSpPr>
        <p:spPr>
          <a:xfrm rot="17574204">
            <a:off x="3370542" y="2460692"/>
            <a:ext cx="1687300" cy="2480911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2E5FF85-0302-771D-B20E-5F5184CC9079}"/>
              </a:ext>
            </a:extLst>
          </p:cNvPr>
          <p:cNvSpPr/>
          <p:nvPr/>
        </p:nvSpPr>
        <p:spPr>
          <a:xfrm rot="18787841">
            <a:off x="7313737" y="2463108"/>
            <a:ext cx="1687300" cy="2480911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09AE11-7880-222A-0EB8-4D8E99283DFD}"/>
              </a:ext>
            </a:extLst>
          </p:cNvPr>
          <p:cNvGrpSpPr/>
          <p:nvPr/>
        </p:nvGrpSpPr>
        <p:grpSpPr>
          <a:xfrm>
            <a:off x="2026077" y="3802692"/>
            <a:ext cx="636103" cy="402618"/>
            <a:chOff x="1689652" y="1684599"/>
            <a:chExt cx="636103" cy="40261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BDC74B1-602F-A108-6F64-BB7FBDAB0F42}"/>
                </a:ext>
              </a:extLst>
            </p:cNvPr>
            <p:cNvSpPr/>
            <p:nvPr/>
          </p:nvSpPr>
          <p:spPr>
            <a:xfrm>
              <a:off x="1689652" y="1868557"/>
              <a:ext cx="218660" cy="218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609BB7-F378-9EB3-55E8-5A1DFBD1070C}"/>
                </a:ext>
              </a:extLst>
            </p:cNvPr>
            <p:cNvSpPr/>
            <p:nvPr/>
          </p:nvSpPr>
          <p:spPr>
            <a:xfrm>
              <a:off x="1885122" y="1684599"/>
              <a:ext cx="218660" cy="2186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20A26F1-AD39-B7B6-9BBC-9523348A11D3}"/>
                </a:ext>
              </a:extLst>
            </p:cNvPr>
            <p:cNvSpPr/>
            <p:nvPr/>
          </p:nvSpPr>
          <p:spPr>
            <a:xfrm>
              <a:off x="2107095" y="1855921"/>
              <a:ext cx="218660" cy="2186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9AD00D-A7CF-33EE-E9E8-C892822252FB}"/>
              </a:ext>
            </a:extLst>
          </p:cNvPr>
          <p:cNvGrpSpPr/>
          <p:nvPr/>
        </p:nvGrpSpPr>
        <p:grpSpPr>
          <a:xfrm>
            <a:off x="5652052" y="2960816"/>
            <a:ext cx="636103" cy="402618"/>
            <a:chOff x="1689652" y="1684599"/>
            <a:chExt cx="636103" cy="40261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CF22A7-801B-0553-B562-FC5AD66048A9}"/>
                </a:ext>
              </a:extLst>
            </p:cNvPr>
            <p:cNvSpPr/>
            <p:nvPr/>
          </p:nvSpPr>
          <p:spPr>
            <a:xfrm>
              <a:off x="1689652" y="1868557"/>
              <a:ext cx="218660" cy="218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A24FCDF-B926-62A4-3FB8-19A371BED90E}"/>
                </a:ext>
              </a:extLst>
            </p:cNvPr>
            <p:cNvSpPr/>
            <p:nvPr/>
          </p:nvSpPr>
          <p:spPr>
            <a:xfrm>
              <a:off x="1885122" y="1684599"/>
              <a:ext cx="218660" cy="2186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7927DF-DCF6-7A89-D2AC-9E67F2CFB832}"/>
                </a:ext>
              </a:extLst>
            </p:cNvPr>
            <p:cNvSpPr/>
            <p:nvPr/>
          </p:nvSpPr>
          <p:spPr>
            <a:xfrm>
              <a:off x="2107095" y="1855921"/>
              <a:ext cx="218660" cy="2186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6FCB60-2D8B-DED2-C081-5741363BD750}"/>
              </a:ext>
            </a:extLst>
          </p:cNvPr>
          <p:cNvGrpSpPr/>
          <p:nvPr/>
        </p:nvGrpSpPr>
        <p:grpSpPr>
          <a:xfrm>
            <a:off x="9180444" y="3427483"/>
            <a:ext cx="636103" cy="402618"/>
            <a:chOff x="1689652" y="1684599"/>
            <a:chExt cx="636103" cy="40261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A3BB408-A2B3-A2EC-0E1E-84B0317D06AE}"/>
                </a:ext>
              </a:extLst>
            </p:cNvPr>
            <p:cNvSpPr/>
            <p:nvPr/>
          </p:nvSpPr>
          <p:spPr>
            <a:xfrm>
              <a:off x="1689652" y="1868557"/>
              <a:ext cx="218660" cy="2186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7BDF5E7-64B5-7F67-F8AC-B88BE9B2C830}"/>
                </a:ext>
              </a:extLst>
            </p:cNvPr>
            <p:cNvSpPr/>
            <p:nvPr/>
          </p:nvSpPr>
          <p:spPr>
            <a:xfrm>
              <a:off x="1885122" y="1684599"/>
              <a:ext cx="218660" cy="21866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CE0BCB5-4E20-CEA8-A614-03AD2E2E4569}"/>
                </a:ext>
              </a:extLst>
            </p:cNvPr>
            <p:cNvSpPr/>
            <p:nvPr/>
          </p:nvSpPr>
          <p:spPr>
            <a:xfrm>
              <a:off x="2107095" y="1855921"/>
              <a:ext cx="218660" cy="21866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3F1A7B-DD69-4087-CFB1-EB5F57057FAC}"/>
              </a:ext>
            </a:extLst>
          </p:cNvPr>
          <p:cNvCxnSpPr/>
          <p:nvPr/>
        </p:nvCxnSpPr>
        <p:spPr>
          <a:xfrm>
            <a:off x="9289774" y="4446302"/>
            <a:ext cx="526773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E16195-3EC3-59D4-1CB0-D2EDD972FFDB}"/>
              </a:ext>
            </a:extLst>
          </p:cNvPr>
          <p:cNvCxnSpPr/>
          <p:nvPr/>
        </p:nvCxnSpPr>
        <p:spPr>
          <a:xfrm>
            <a:off x="9283150" y="4340288"/>
            <a:ext cx="526773" cy="0"/>
          </a:xfrm>
          <a:prstGeom prst="line">
            <a:avLst/>
          </a:prstGeom>
          <a:ln w="762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49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14273</TotalTime>
  <Words>2723</Words>
  <Application>Microsoft Macintosh PowerPoint</Application>
  <PresentationFormat>Widescreen</PresentationFormat>
  <Paragraphs>435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Office Theme</vt:lpstr>
      <vt:lpstr>Git básico</vt:lpstr>
      <vt:lpstr>Introdução</vt:lpstr>
      <vt:lpstr>VCS Centralizado</vt:lpstr>
      <vt:lpstr>VCS Distribuído</vt:lpstr>
      <vt:lpstr>Como usar Git</vt:lpstr>
      <vt:lpstr>Configurando o Git</vt:lpstr>
      <vt:lpstr>Inicializando o repositório</vt:lpstr>
      <vt:lpstr>Inicializando o repositório</vt:lpstr>
      <vt:lpstr>Workflow</vt:lpstr>
      <vt:lpstr>Workflow</vt:lpstr>
      <vt:lpstr>Histórico do repositório</vt:lpstr>
      <vt:lpstr>Adicionando novos arquivos</vt:lpstr>
      <vt:lpstr>Adicionando novos arquivos</vt:lpstr>
      <vt:lpstr>Enviando mudanças para stage</vt:lpstr>
      <vt:lpstr>Enviando mudanças para stage</vt:lpstr>
      <vt:lpstr>Commit para o repositório</vt:lpstr>
      <vt:lpstr>Quando realizar o commit</vt:lpstr>
      <vt:lpstr>Removendo arquivos da área de "Stage"</vt:lpstr>
      <vt:lpstr>Removendo arquivos da área de "Stage"</vt:lpstr>
      <vt:lpstr>Removendo arquivos da área de "Stage"</vt:lpstr>
      <vt:lpstr>Renomeando ou movendo arquivos</vt:lpstr>
      <vt:lpstr>Renomeando ou movendo arquivos</vt:lpstr>
      <vt:lpstr>Commit para o repositório</vt:lpstr>
      <vt:lpstr>Ignorando arquivos</vt:lpstr>
      <vt:lpstr>Ignorando arquivos</vt:lpstr>
      <vt:lpstr>Ignorando arquivos</vt:lpstr>
      <vt:lpstr>Ignorando arquivos</vt:lpstr>
      <vt:lpstr>Vendo o histórico de commits</vt:lpstr>
      <vt:lpstr>Vendo o histórico de commits</vt:lpstr>
      <vt:lpstr>Usando armazenamento na nuvem</vt:lpstr>
      <vt:lpstr>Criação do Token</vt:lpstr>
      <vt:lpstr>Criação do Token</vt:lpstr>
      <vt:lpstr>Criação do Token</vt:lpstr>
      <vt:lpstr>Criação do Token</vt:lpstr>
      <vt:lpstr>Armazene o Token</vt:lpstr>
      <vt:lpstr>Configuração do Usuário</vt:lpstr>
      <vt:lpstr>Clonagem do Repositório</vt:lpstr>
      <vt:lpstr>Clonagem do Repositório</vt:lpstr>
      <vt:lpstr>Clonagem do Repositório</vt:lpstr>
      <vt:lpstr>Arquivos do Projeto</vt:lpstr>
      <vt:lpstr>Verificando Alterações</vt:lpstr>
      <vt:lpstr>Adicionando as Alterações</vt:lpstr>
      <vt:lpstr>Confirmando as Alterações</vt:lpstr>
      <vt:lpstr>Enviando as Alterações</vt:lpstr>
      <vt:lpstr>Fluxo de Trabalho Simplificado</vt:lpstr>
      <vt:lpstr>Atualização do Repositório Local</vt:lpstr>
      <vt:lpstr>Clonando um repositório remoto</vt:lpstr>
      <vt:lpstr>Ramificação ou "Branch"</vt:lpstr>
      <vt:lpstr>Ramificação ou "Branch"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Fabiano de Araujo Furtunato</dc:creator>
  <cp:lastModifiedBy>Francisco Sales de Lima Filho</cp:lastModifiedBy>
  <cp:revision>67</cp:revision>
  <cp:lastPrinted>2021-06-09T21:55:42Z</cp:lastPrinted>
  <dcterms:created xsi:type="dcterms:W3CDTF">2021-06-03T01:52:11Z</dcterms:created>
  <dcterms:modified xsi:type="dcterms:W3CDTF">2023-09-11T11:44:42Z</dcterms:modified>
</cp:coreProperties>
</file>