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33"/>
  </p:notesMasterIdLst>
  <p:sldIdLst>
    <p:sldId id="256" r:id="rId2"/>
    <p:sldId id="257" r:id="rId3"/>
    <p:sldId id="279" r:id="rId4"/>
    <p:sldId id="291" r:id="rId5"/>
    <p:sldId id="258" r:id="rId6"/>
    <p:sldId id="262" r:id="rId7"/>
    <p:sldId id="292" r:id="rId8"/>
    <p:sldId id="286" r:id="rId9"/>
    <p:sldId id="285" r:id="rId10"/>
    <p:sldId id="284" r:id="rId11"/>
    <p:sldId id="278" r:id="rId12"/>
    <p:sldId id="293" r:id="rId13"/>
    <p:sldId id="269" r:id="rId14"/>
    <p:sldId id="283" r:id="rId15"/>
    <p:sldId id="261" r:id="rId16"/>
    <p:sldId id="265" r:id="rId17"/>
    <p:sldId id="287" r:id="rId18"/>
    <p:sldId id="271" r:id="rId19"/>
    <p:sldId id="264" r:id="rId20"/>
    <p:sldId id="288" r:id="rId21"/>
    <p:sldId id="272" r:id="rId22"/>
    <p:sldId id="270" r:id="rId23"/>
    <p:sldId id="277" r:id="rId24"/>
    <p:sldId id="289" r:id="rId25"/>
    <p:sldId id="273" r:id="rId26"/>
    <p:sldId id="274" r:id="rId27"/>
    <p:sldId id="290" r:id="rId28"/>
    <p:sldId id="276" r:id="rId29"/>
    <p:sldId id="275" r:id="rId30"/>
    <p:sldId id="281" r:id="rId31"/>
    <p:sldId id="28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1E50"/>
    <a:srgbClr val="FFECB3"/>
    <a:srgbClr val="189ACE"/>
    <a:srgbClr val="1AA7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536" autoAdjust="0"/>
  </p:normalViewPr>
  <p:slideViewPr>
    <p:cSldViewPr snapToGrid="0">
      <p:cViewPr>
        <p:scale>
          <a:sx n="66" d="100"/>
          <a:sy n="66" d="100"/>
        </p:scale>
        <p:origin x="16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D41C0-5FB7-46ED-BDD0-72FFC7B19439}" type="datetimeFigureOut">
              <a:rPr lang="en-US" smtClean="0"/>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5B462-A882-442D-9BAA-ACDD34FD980A}" type="slidenum">
              <a:rPr lang="en-US" smtClean="0"/>
              <a:t>‹#›</a:t>
            </a:fld>
            <a:endParaRPr lang="en-US"/>
          </a:p>
        </p:txBody>
      </p:sp>
    </p:spTree>
    <p:extLst>
      <p:ext uri="{BB962C8B-B14F-4D97-AF65-F5344CB8AC3E}">
        <p14:creationId xmlns:p14="http://schemas.microsoft.com/office/powerpoint/2010/main" val="1660995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55B462-A882-442D-9BAA-ACDD34FD980A}" type="slidenum">
              <a:rPr lang="en-US" smtClean="0"/>
              <a:t>1</a:t>
            </a:fld>
            <a:endParaRPr lang="en-US"/>
          </a:p>
        </p:txBody>
      </p:sp>
    </p:spTree>
    <p:extLst>
      <p:ext uri="{BB962C8B-B14F-4D97-AF65-F5344CB8AC3E}">
        <p14:creationId xmlns:p14="http://schemas.microsoft.com/office/powerpoint/2010/main" val="1827740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1" kern="1200" smtClean="0">
                <a:solidFill>
                  <a:schemeClr val="tx1"/>
                </a:solidFill>
                <a:effectLst/>
                <a:latin typeface="+mn-lt"/>
                <a:ea typeface="+mn-ea"/>
                <a:cs typeface="+mn-cs"/>
              </a:rPr>
              <a:t>Major Education là hệ thống giáo dục &amp; trung tâm giáo dục chính khoá và ngoài giờ, từ mầm non cho tới trung học phổ thông, với sứ mệnh tạo ra môi trường học tập vui vẻ và thực dụng cho học sinh Việt Nam.</a:t>
            </a:r>
          </a:p>
          <a:p>
            <a:r>
              <a:rPr lang="en-US" sz="1200" b="0" i="1" kern="1200" smtClean="0">
                <a:solidFill>
                  <a:schemeClr val="tx1"/>
                </a:solidFill>
                <a:effectLst/>
                <a:latin typeface="+mn-lt"/>
                <a:ea typeface="+mn-ea"/>
                <a:cs typeface="+mn-cs"/>
              </a:rPr>
              <a:t>Đ</a:t>
            </a:r>
            <a:r>
              <a:rPr lang="vi-VN" sz="1200" b="0" i="1" kern="1200" smtClean="0">
                <a:solidFill>
                  <a:schemeClr val="tx1"/>
                </a:solidFill>
                <a:effectLst/>
                <a:latin typeface="+mn-lt"/>
                <a:ea typeface="+mn-ea"/>
                <a:cs typeface="+mn-cs"/>
              </a:rPr>
              <a:t>ượ</a:t>
            </a:r>
            <a:r>
              <a:rPr lang="en-US" sz="1200" b="0" i="1" kern="1200" smtClean="0">
                <a:solidFill>
                  <a:schemeClr val="tx1"/>
                </a:solidFill>
                <a:effectLst/>
                <a:latin typeface="+mn-lt"/>
                <a:ea typeface="+mn-ea"/>
                <a:cs typeface="+mn-cs"/>
              </a:rPr>
              <a:t>c</a:t>
            </a:r>
            <a:r>
              <a:rPr lang="en-US" sz="1200" b="0" i="1" kern="1200" baseline="0" smtClean="0">
                <a:solidFill>
                  <a:schemeClr val="tx1"/>
                </a:solidFill>
                <a:effectLst/>
                <a:latin typeface="+mn-lt"/>
                <a:ea typeface="+mn-ea"/>
                <a:cs typeface="+mn-cs"/>
              </a:rPr>
              <a:t> thành lập từ năm 2011 </a:t>
            </a:r>
            <a:r>
              <a:rPr lang="vi-VN" sz="1200" b="0" i="0" kern="1200" smtClean="0">
                <a:solidFill>
                  <a:schemeClr val="tx1"/>
                </a:solidFill>
                <a:effectLst/>
                <a:latin typeface="+mn-lt"/>
                <a:ea typeface="+mn-ea"/>
                <a:cs typeface="+mn-cs"/>
              </a:rPr>
              <a:t>với sứ mệnh tạo ra môi trường học tập vui vẻ và thực dụng cho học sinh Việt Nam</a:t>
            </a:r>
            <a:r>
              <a:rPr lang="en-US" sz="1200" b="0" i="1" kern="1200" baseline="0" smtClean="0">
                <a:solidFill>
                  <a:schemeClr val="tx1"/>
                </a:solidFill>
                <a:effectLst/>
                <a:latin typeface="+mn-lt"/>
                <a:ea typeface="+mn-ea"/>
                <a:cs typeface="+mn-cs"/>
              </a:rPr>
              <a:t>, hiện c</a:t>
            </a:r>
            <a:r>
              <a:rPr lang="vi-VN" sz="1200" b="0" i="1" kern="1200" smtClean="0">
                <a:solidFill>
                  <a:schemeClr val="tx1"/>
                </a:solidFill>
                <a:effectLst/>
                <a:latin typeface="+mn-lt"/>
                <a:ea typeface="+mn-ea"/>
                <a:cs typeface="+mn-cs"/>
              </a:rPr>
              <a:t>ác dự án, công ty của Major Education bao gồm Trường Tiểu Học, THCS &amp; THPT Việt Anh, Trung Tâm Anh Ngữ Major, Trung Tâm Toán Trí Tuệ Abacus Master và Trung tâm kỹ năng sống Major SEL.</a:t>
            </a:r>
            <a:endParaRPr lang="en-US" sz="1200" b="0" i="1" kern="1200" smtClean="0">
              <a:solidFill>
                <a:schemeClr val="tx1"/>
              </a:solidFill>
              <a:effectLst/>
              <a:latin typeface="+mn-lt"/>
              <a:ea typeface="+mn-ea"/>
              <a:cs typeface="+mn-cs"/>
            </a:endParaRPr>
          </a:p>
          <a:p>
            <a:r>
              <a:rPr lang="en-US" sz="1200" b="0" i="1" kern="1200" smtClean="0">
                <a:solidFill>
                  <a:schemeClr val="tx1"/>
                </a:solidFill>
                <a:effectLst/>
                <a:latin typeface="+mn-lt"/>
                <a:ea typeface="+mn-ea"/>
                <a:cs typeface="+mn-cs"/>
              </a:rPr>
              <a:t>Để</a:t>
            </a:r>
            <a:r>
              <a:rPr lang="en-US" sz="1200" b="0" i="1" kern="1200" baseline="0" smtClean="0">
                <a:solidFill>
                  <a:schemeClr val="tx1"/>
                </a:solidFill>
                <a:effectLst/>
                <a:latin typeface="+mn-lt"/>
                <a:ea typeface="+mn-ea"/>
                <a:cs typeface="+mn-cs"/>
              </a:rPr>
              <a:t> hoàn thành sứ mệnh của mình, Major Education cần phải đẩy mạnh sự hợp tác chặt chẽ với các đồng nghiệp và đơn vị trong ngành.</a:t>
            </a:r>
          </a:p>
          <a:p>
            <a:r>
              <a:rPr lang="en-US" sz="1200" b="0" i="1" kern="1200" baseline="0" smtClean="0">
                <a:solidFill>
                  <a:schemeClr val="tx1"/>
                </a:solidFill>
                <a:effectLst/>
                <a:latin typeface="+mn-lt"/>
                <a:ea typeface="+mn-ea"/>
                <a:cs typeface="+mn-cs"/>
              </a:rPr>
              <a:t>Đây cũng chính là công việc của Bộ phận Sales tại Major – khách hàng trực tiếp của nhóm chúng tôi.</a:t>
            </a:r>
          </a:p>
        </p:txBody>
      </p:sp>
      <p:sp>
        <p:nvSpPr>
          <p:cNvPr id="4" name="Slide Number Placeholder 3"/>
          <p:cNvSpPr>
            <a:spLocks noGrp="1"/>
          </p:cNvSpPr>
          <p:nvPr>
            <p:ph type="sldNum" sz="quarter" idx="10"/>
          </p:nvPr>
        </p:nvSpPr>
        <p:spPr/>
        <p:txBody>
          <a:bodyPr/>
          <a:lstStyle/>
          <a:p>
            <a:fld id="{0355B462-A882-442D-9BAA-ACDD34FD980A}" type="slidenum">
              <a:rPr lang="en-US" smtClean="0"/>
              <a:t>5</a:t>
            </a:fld>
            <a:endParaRPr lang="en-US"/>
          </a:p>
        </p:txBody>
      </p:sp>
    </p:spTree>
    <p:extLst>
      <p:ext uri="{BB962C8B-B14F-4D97-AF65-F5344CB8AC3E}">
        <p14:creationId xmlns:p14="http://schemas.microsoft.com/office/powerpoint/2010/main" val="567308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Trước</a:t>
            </a:r>
            <a:r>
              <a:rPr lang="en-US" baseline="0" smtClean="0"/>
              <a:t> khi trình bày về quy trình làm việc hiện tại của Bộ phận Sales tại Major, </a:t>
            </a:r>
            <a:r>
              <a:rPr lang="en-US" baseline="0" smtClean="0"/>
              <a:t>tôi xin đ</a:t>
            </a:r>
            <a:r>
              <a:rPr lang="vi-VN" baseline="0" smtClean="0"/>
              <a:t>ượ</a:t>
            </a:r>
            <a:r>
              <a:rPr lang="en-US" baseline="0" smtClean="0"/>
              <a:t>c liệt kê 1 số thuật ngữ và định nghĩa đ</a:t>
            </a:r>
            <a:r>
              <a:rPr lang="vi-VN" baseline="0" smtClean="0"/>
              <a:t>ượ</a:t>
            </a:r>
            <a:r>
              <a:rPr lang="en-US" baseline="0" smtClean="0"/>
              <a:t>c sử dụng trong bài thuyết trình này</a:t>
            </a:r>
            <a:r>
              <a:rPr lang="en-US" baseline="0" smtClean="0"/>
              <a:t>.</a:t>
            </a:r>
          </a:p>
          <a:p>
            <a:r>
              <a:rPr lang="en-US" baseline="0" smtClean="0"/>
              <a:t>Đầu tiên là về các vai trò của người dùng trong hệ thống.</a:t>
            </a:r>
            <a:endParaRPr lang="en-US"/>
          </a:p>
        </p:txBody>
      </p:sp>
      <p:sp>
        <p:nvSpPr>
          <p:cNvPr id="4" name="Slide Number Placeholder 3"/>
          <p:cNvSpPr>
            <a:spLocks noGrp="1"/>
          </p:cNvSpPr>
          <p:nvPr>
            <p:ph type="sldNum" sz="quarter" idx="10"/>
          </p:nvPr>
        </p:nvSpPr>
        <p:spPr/>
        <p:txBody>
          <a:bodyPr/>
          <a:lstStyle/>
          <a:p>
            <a:fld id="{0355B462-A882-442D-9BAA-ACDD34FD980A}" type="slidenum">
              <a:rPr lang="en-US" smtClean="0"/>
              <a:t>6</a:t>
            </a:fld>
            <a:endParaRPr lang="en-US"/>
          </a:p>
        </p:txBody>
      </p:sp>
    </p:spTree>
    <p:extLst>
      <p:ext uri="{BB962C8B-B14F-4D97-AF65-F5344CB8AC3E}">
        <p14:creationId xmlns:p14="http://schemas.microsoft.com/office/powerpoint/2010/main" val="137700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Về</a:t>
            </a:r>
            <a:r>
              <a:rPr lang="en-US" baseline="0" smtClean="0"/>
              <a:t> cơ cấu t</a:t>
            </a:r>
            <a:r>
              <a:rPr lang="en-US" smtClean="0"/>
              <a:t>ổ</a:t>
            </a:r>
            <a:r>
              <a:rPr lang="en-US" baseline="0" smtClean="0"/>
              <a:t> chức phân cấp theo vai trò ở Major thì hiện tại, Bộ phận Sales đ</a:t>
            </a:r>
            <a:r>
              <a:rPr lang="vi-VN" baseline="0" smtClean="0"/>
              <a:t>ượ</a:t>
            </a:r>
            <a:r>
              <a:rPr lang="en-US" baseline="0" smtClean="0"/>
              <a:t>c chia thành 4 roles, gồm:</a:t>
            </a:r>
          </a:p>
          <a:p>
            <a:r>
              <a:rPr lang="en-US" baseline="0" smtClean="0"/>
              <a:t>1 Sales Manager, 1 Sales Supervisor, 1 Admin và nhiều Salesman. Trong đó, </a:t>
            </a:r>
            <a:r>
              <a:rPr lang="en-US" baseline="0" smtClean="0"/>
              <a:t>Sales Manager, Sales Supervisor và Admin cũng đi sales nên cũng đồng thời là Salesman.</a:t>
            </a:r>
            <a:endParaRPr lang="en-US" baseline="0" smtClean="0"/>
          </a:p>
          <a:p>
            <a:endParaRPr lang="en-US" baseline="0" smtClean="0"/>
          </a:p>
          <a:p>
            <a:r>
              <a:rPr lang="en-US" baseline="0" smtClean="0"/>
              <a:t>2 roles Sales Supervisor và Sales Manager do không có quá nhiều khác biệt. Điểm khác biệt duy nhất là Manager có quyền xem các products/services của tất cả các trường mục tiêu còn Supervisor thì không nên trong buổi bảo vệ hôm nay chúng tôi xin phép chỉ nhắc đến và demo cho role Sales Manager. </a:t>
            </a:r>
            <a:endParaRPr lang="en-US"/>
          </a:p>
        </p:txBody>
      </p:sp>
      <p:sp>
        <p:nvSpPr>
          <p:cNvPr id="4" name="Slide Number Placeholder 3"/>
          <p:cNvSpPr>
            <a:spLocks noGrp="1"/>
          </p:cNvSpPr>
          <p:nvPr>
            <p:ph type="sldNum" sz="quarter" idx="10"/>
          </p:nvPr>
        </p:nvSpPr>
        <p:spPr/>
        <p:txBody>
          <a:bodyPr/>
          <a:lstStyle/>
          <a:p>
            <a:fld id="{0355B462-A882-442D-9BAA-ACDD34FD980A}" type="slidenum">
              <a:rPr lang="en-US" smtClean="0"/>
              <a:t>7</a:t>
            </a:fld>
            <a:endParaRPr lang="en-US"/>
          </a:p>
        </p:txBody>
      </p:sp>
    </p:spTree>
    <p:extLst>
      <p:ext uri="{BB962C8B-B14F-4D97-AF65-F5344CB8AC3E}">
        <p14:creationId xmlns:p14="http://schemas.microsoft.com/office/powerpoint/2010/main" val="4222598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Tiếp</a:t>
            </a:r>
            <a:r>
              <a:rPr lang="en-US" baseline="0" smtClean="0"/>
              <a:t> đến, tôi sẽ làm rõ những khái niệm sẽ đ</a:t>
            </a:r>
            <a:r>
              <a:rPr lang="vi-VN" baseline="0" smtClean="0"/>
              <a:t>ượ</a:t>
            </a:r>
            <a:r>
              <a:rPr lang="en-US" baseline="0" smtClean="0"/>
              <a:t>c sử dụng xuyên suốt trong phần mềm của chúng tôi.</a:t>
            </a:r>
            <a:endParaRPr lang="en-US"/>
          </a:p>
        </p:txBody>
      </p:sp>
      <p:sp>
        <p:nvSpPr>
          <p:cNvPr id="4" name="Slide Number Placeholder 3"/>
          <p:cNvSpPr>
            <a:spLocks noGrp="1"/>
          </p:cNvSpPr>
          <p:nvPr>
            <p:ph type="sldNum" sz="quarter" idx="10"/>
          </p:nvPr>
        </p:nvSpPr>
        <p:spPr/>
        <p:txBody>
          <a:bodyPr/>
          <a:lstStyle/>
          <a:p>
            <a:fld id="{0355B462-A882-442D-9BAA-ACDD34FD980A}" type="slidenum">
              <a:rPr lang="en-US" smtClean="0"/>
              <a:t>8</a:t>
            </a:fld>
            <a:endParaRPr lang="en-US"/>
          </a:p>
        </p:txBody>
      </p:sp>
    </p:spTree>
    <p:extLst>
      <p:ext uri="{BB962C8B-B14F-4D97-AF65-F5344CB8AC3E}">
        <p14:creationId xmlns:p14="http://schemas.microsoft.com/office/powerpoint/2010/main" val="2291860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Trước</a:t>
            </a:r>
            <a:r>
              <a:rPr lang="en-US" baseline="0" smtClean="0"/>
              <a:t> tiên, tôi xin đ</a:t>
            </a:r>
            <a:r>
              <a:rPr lang="vi-VN" baseline="0" smtClean="0"/>
              <a:t>ượ</a:t>
            </a:r>
            <a:r>
              <a:rPr lang="en-US" baseline="0" smtClean="0"/>
              <a:t>c khái lược về quy trình làm việc hiện tại của Bộ phận Sales tại Major để quý Hội đồng có đ</a:t>
            </a:r>
            <a:r>
              <a:rPr lang="vi-VN" baseline="0" smtClean="0"/>
              <a:t>ượ</a:t>
            </a:r>
            <a:r>
              <a:rPr lang="en-US" baseline="0" smtClean="0"/>
              <a:t>c cái nhìn tổng quan nhất.</a:t>
            </a:r>
            <a:endParaRPr lang="en-US"/>
          </a:p>
        </p:txBody>
      </p:sp>
      <p:sp>
        <p:nvSpPr>
          <p:cNvPr id="4" name="Slide Number Placeholder 3"/>
          <p:cNvSpPr>
            <a:spLocks noGrp="1"/>
          </p:cNvSpPr>
          <p:nvPr>
            <p:ph type="sldNum" sz="quarter" idx="10"/>
          </p:nvPr>
        </p:nvSpPr>
        <p:spPr/>
        <p:txBody>
          <a:bodyPr/>
          <a:lstStyle/>
          <a:p>
            <a:fld id="{0355B462-A882-442D-9BAA-ACDD34FD980A}" type="slidenum">
              <a:rPr lang="en-US" smtClean="0"/>
              <a:t>9</a:t>
            </a:fld>
            <a:endParaRPr lang="en-US"/>
          </a:p>
        </p:txBody>
      </p:sp>
    </p:spTree>
    <p:extLst>
      <p:ext uri="{BB962C8B-B14F-4D97-AF65-F5344CB8AC3E}">
        <p14:creationId xmlns:p14="http://schemas.microsoft.com/office/powerpoint/2010/main" val="1401018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55B462-A882-442D-9BAA-ACDD34FD980A}" type="slidenum">
              <a:rPr lang="en-US" smtClean="0"/>
              <a:t>10</a:t>
            </a:fld>
            <a:endParaRPr lang="en-US"/>
          </a:p>
        </p:txBody>
      </p:sp>
    </p:spTree>
    <p:extLst>
      <p:ext uri="{BB962C8B-B14F-4D97-AF65-F5344CB8AC3E}">
        <p14:creationId xmlns:p14="http://schemas.microsoft.com/office/powerpoint/2010/main" val="382253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2044E5-A60B-4A46-95E9-747EF9801B51}" type="datetime1">
              <a:rPr lang="vi-VN" smtClean="0"/>
              <a:t>07/05/2021</a:t>
            </a:fld>
            <a:endParaRPr lang="en-US"/>
          </a:p>
        </p:txBody>
      </p:sp>
      <p:sp>
        <p:nvSpPr>
          <p:cNvPr id="5" name="Footer Placeholder 4"/>
          <p:cNvSpPr>
            <a:spLocks noGrp="1"/>
          </p:cNvSpPr>
          <p:nvPr>
            <p:ph type="ftr" sz="quarter" idx="11"/>
          </p:nvPr>
        </p:nvSpPr>
        <p:spPr/>
        <p:txBody>
          <a:bodyPr/>
          <a:lstStyle/>
          <a:p>
            <a:r>
              <a:rPr lang="en-US" smtClean="0"/>
              <a:t>Sales Manage</a:t>
            </a:r>
            <a:endParaRPr lang="en-US"/>
          </a:p>
        </p:txBody>
      </p:sp>
      <p:sp>
        <p:nvSpPr>
          <p:cNvPr id="6" name="Slide Number Placeholder 5"/>
          <p:cNvSpPr>
            <a:spLocks noGrp="1"/>
          </p:cNvSpPr>
          <p:nvPr>
            <p:ph type="sldNum" sz="quarter" idx="12"/>
          </p:nvPr>
        </p:nvSpPr>
        <p:spPr/>
        <p:txBody>
          <a:bodyPr/>
          <a:lstStyle/>
          <a:p>
            <a:fld id="{0222DCFD-C87C-4A89-B242-DF869BD8787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5524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01039-CEBA-4F59-8817-37582194AFED}" type="datetime1">
              <a:rPr lang="vi-VN" smtClean="0"/>
              <a:t>07/05/2021</a:t>
            </a:fld>
            <a:endParaRPr lang="en-US"/>
          </a:p>
        </p:txBody>
      </p:sp>
      <p:sp>
        <p:nvSpPr>
          <p:cNvPr id="5" name="Footer Placeholder 4"/>
          <p:cNvSpPr>
            <a:spLocks noGrp="1"/>
          </p:cNvSpPr>
          <p:nvPr>
            <p:ph type="ftr" sz="quarter" idx="11"/>
          </p:nvPr>
        </p:nvSpPr>
        <p:spPr/>
        <p:txBody>
          <a:bodyPr/>
          <a:lstStyle/>
          <a:p>
            <a:r>
              <a:rPr lang="en-US" smtClean="0"/>
              <a:t>Sales Manage</a:t>
            </a:r>
            <a:endParaRPr lang="en-US"/>
          </a:p>
        </p:txBody>
      </p:sp>
      <p:sp>
        <p:nvSpPr>
          <p:cNvPr id="6" name="Slide Number Placeholder 5"/>
          <p:cNvSpPr>
            <a:spLocks noGrp="1"/>
          </p:cNvSpPr>
          <p:nvPr>
            <p:ph type="sldNum" sz="quarter" idx="12"/>
          </p:nvPr>
        </p:nvSpPr>
        <p:spPr/>
        <p:txBody>
          <a:bodyPr/>
          <a:lstStyle/>
          <a:p>
            <a:fld id="{0222DCFD-C87C-4A89-B242-DF869BD87872}" type="slidenum">
              <a:rPr lang="en-US" smtClean="0"/>
              <a:t>‹#›</a:t>
            </a:fld>
            <a:endParaRPr lang="en-US"/>
          </a:p>
        </p:txBody>
      </p:sp>
    </p:spTree>
    <p:extLst>
      <p:ext uri="{BB962C8B-B14F-4D97-AF65-F5344CB8AC3E}">
        <p14:creationId xmlns:p14="http://schemas.microsoft.com/office/powerpoint/2010/main" val="334603092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C38D64-90F2-4A86-8338-1E450F426E8F}" type="datetime1">
              <a:rPr lang="vi-VN" smtClean="0"/>
              <a:t>07/05/2021</a:t>
            </a:fld>
            <a:endParaRPr lang="en-US"/>
          </a:p>
        </p:txBody>
      </p:sp>
      <p:sp>
        <p:nvSpPr>
          <p:cNvPr id="5" name="Footer Placeholder 4"/>
          <p:cNvSpPr>
            <a:spLocks noGrp="1"/>
          </p:cNvSpPr>
          <p:nvPr>
            <p:ph type="ftr" sz="quarter" idx="11"/>
          </p:nvPr>
        </p:nvSpPr>
        <p:spPr/>
        <p:txBody>
          <a:bodyPr/>
          <a:lstStyle/>
          <a:p>
            <a:r>
              <a:rPr lang="en-US" smtClean="0"/>
              <a:t>Sales Manage</a:t>
            </a:r>
            <a:endParaRPr lang="en-US"/>
          </a:p>
        </p:txBody>
      </p:sp>
      <p:sp>
        <p:nvSpPr>
          <p:cNvPr id="6" name="Slide Number Placeholder 5"/>
          <p:cNvSpPr>
            <a:spLocks noGrp="1"/>
          </p:cNvSpPr>
          <p:nvPr>
            <p:ph type="sldNum" sz="quarter" idx="12"/>
          </p:nvPr>
        </p:nvSpPr>
        <p:spPr/>
        <p:txBody>
          <a:bodyPr/>
          <a:lstStyle/>
          <a:p>
            <a:fld id="{0222DCFD-C87C-4A89-B242-DF869BD87872}" type="slidenum">
              <a:rPr lang="en-US" smtClean="0"/>
              <a:t>‹#›</a:t>
            </a:fld>
            <a:endParaRPr lang="en-US"/>
          </a:p>
        </p:txBody>
      </p:sp>
    </p:spTree>
    <p:extLst>
      <p:ext uri="{BB962C8B-B14F-4D97-AF65-F5344CB8AC3E}">
        <p14:creationId xmlns:p14="http://schemas.microsoft.com/office/powerpoint/2010/main" val="24244784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46722"/>
            <a:ext cx="2472271" cy="365125"/>
          </a:xfrm>
        </p:spPr>
        <p:txBody>
          <a:bodyPr/>
          <a:lstStyle>
            <a:lvl1pPr>
              <a:defRPr sz="1800">
                <a:latin typeface="Calibri" panose="020F0502020204030204" pitchFamily="34" charset="0"/>
                <a:cs typeface="Calibri" panose="020F0502020204030204" pitchFamily="34" charset="0"/>
              </a:defRPr>
            </a:lvl1pPr>
          </a:lstStyle>
          <a:p>
            <a:fld id="{4F9D57DF-1A40-4761-8359-E9A28A4BDC48}" type="datetime1">
              <a:rPr lang="vi-VN" smtClean="0"/>
              <a:pPr/>
              <a:t>07/05/2021</a:t>
            </a:fld>
            <a:endParaRPr lang="en-US"/>
          </a:p>
        </p:txBody>
      </p:sp>
      <p:sp>
        <p:nvSpPr>
          <p:cNvPr id="5" name="Footer Placeholder 4"/>
          <p:cNvSpPr>
            <a:spLocks noGrp="1"/>
          </p:cNvSpPr>
          <p:nvPr>
            <p:ph type="ftr" sz="quarter" idx="11"/>
          </p:nvPr>
        </p:nvSpPr>
        <p:spPr>
          <a:xfrm>
            <a:off x="3686185" y="6446722"/>
            <a:ext cx="4822804" cy="365125"/>
          </a:xfrm>
        </p:spPr>
        <p:txBody>
          <a:bodyPr/>
          <a:lstStyle/>
          <a:p>
            <a:r>
              <a:rPr lang="en-US" smtClean="0"/>
              <a:t>Sales Manage</a:t>
            </a:r>
            <a:endParaRPr lang="en-US"/>
          </a:p>
        </p:txBody>
      </p:sp>
      <p:sp>
        <p:nvSpPr>
          <p:cNvPr id="6" name="Slide Number Placeholder 5"/>
          <p:cNvSpPr>
            <a:spLocks noGrp="1"/>
          </p:cNvSpPr>
          <p:nvPr>
            <p:ph type="sldNum" sz="quarter" idx="12"/>
          </p:nvPr>
        </p:nvSpPr>
        <p:spPr>
          <a:xfrm>
            <a:off x="9900458" y="6446722"/>
            <a:ext cx="1312025" cy="365125"/>
          </a:xfrm>
        </p:spPr>
        <p:txBody>
          <a:bodyPr/>
          <a:lstStyle>
            <a:lvl1pPr>
              <a:defRPr sz="1800"/>
            </a:lvl1pPr>
          </a:lstStyle>
          <a:p>
            <a:fld id="{0222DCFD-C87C-4A89-B242-DF869BD87872}" type="slidenum">
              <a:rPr lang="en-US" smtClean="0"/>
              <a:pPr/>
              <a:t>‹#›</a:t>
            </a:fld>
            <a:endParaRPr lang="en-US"/>
          </a:p>
        </p:txBody>
      </p:sp>
    </p:spTree>
    <p:extLst>
      <p:ext uri="{BB962C8B-B14F-4D97-AF65-F5344CB8AC3E}">
        <p14:creationId xmlns:p14="http://schemas.microsoft.com/office/powerpoint/2010/main" val="39402074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1"/>
            <a:ext cx="10058400" cy="2650029"/>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A49E8-E2D5-45FA-9992-23007079EAF8}" type="datetime1">
              <a:rPr lang="vi-VN" smtClean="0"/>
              <a:t>07/05/2021</a:t>
            </a:fld>
            <a:endParaRPr lang="en-US"/>
          </a:p>
        </p:txBody>
      </p:sp>
      <p:sp>
        <p:nvSpPr>
          <p:cNvPr id="5" name="Footer Placeholder 4"/>
          <p:cNvSpPr>
            <a:spLocks noGrp="1"/>
          </p:cNvSpPr>
          <p:nvPr>
            <p:ph type="ftr" sz="quarter" idx="11"/>
          </p:nvPr>
        </p:nvSpPr>
        <p:spPr/>
        <p:txBody>
          <a:bodyPr/>
          <a:lstStyle/>
          <a:p>
            <a:r>
              <a:rPr lang="en-US" smtClean="0"/>
              <a:t>Sales Manage</a:t>
            </a:r>
            <a:endParaRPr lang="en-US"/>
          </a:p>
        </p:txBody>
      </p:sp>
      <p:sp>
        <p:nvSpPr>
          <p:cNvPr id="6" name="Slide Number Placeholder 5"/>
          <p:cNvSpPr>
            <a:spLocks noGrp="1"/>
          </p:cNvSpPr>
          <p:nvPr>
            <p:ph type="sldNum" sz="quarter" idx="12"/>
          </p:nvPr>
        </p:nvSpPr>
        <p:spPr/>
        <p:txBody>
          <a:bodyPr/>
          <a:lstStyle/>
          <a:p>
            <a:fld id="{0222DCFD-C87C-4A89-B242-DF869BD87872}" type="slidenum">
              <a:rPr lang="en-US" smtClean="0"/>
              <a:t>‹#›</a:t>
            </a:fld>
            <a:endParaRPr lang="en-US"/>
          </a:p>
        </p:txBody>
      </p:sp>
      <p:cxnSp>
        <p:nvCxnSpPr>
          <p:cNvPr id="9" name="Straight Connector 8"/>
          <p:cNvCxnSpPr/>
          <p:nvPr/>
        </p:nvCxnSpPr>
        <p:spPr>
          <a:xfrm>
            <a:off x="1207658" y="3442071"/>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7044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17A479-8083-4624-8A57-35A1644DC522}" type="datetime1">
              <a:rPr lang="vi-VN" smtClean="0"/>
              <a:t>07/05/2021</a:t>
            </a:fld>
            <a:endParaRPr lang="en-US"/>
          </a:p>
        </p:txBody>
      </p:sp>
      <p:sp>
        <p:nvSpPr>
          <p:cNvPr id="6" name="Footer Placeholder 5"/>
          <p:cNvSpPr>
            <a:spLocks noGrp="1"/>
          </p:cNvSpPr>
          <p:nvPr>
            <p:ph type="ftr" sz="quarter" idx="11"/>
          </p:nvPr>
        </p:nvSpPr>
        <p:spPr/>
        <p:txBody>
          <a:bodyPr/>
          <a:lstStyle/>
          <a:p>
            <a:r>
              <a:rPr lang="en-US" smtClean="0"/>
              <a:t>Sales Manage</a:t>
            </a:r>
            <a:endParaRPr lang="en-US"/>
          </a:p>
        </p:txBody>
      </p:sp>
      <p:sp>
        <p:nvSpPr>
          <p:cNvPr id="7" name="Slide Number Placeholder 6"/>
          <p:cNvSpPr>
            <a:spLocks noGrp="1"/>
          </p:cNvSpPr>
          <p:nvPr>
            <p:ph type="sldNum" sz="quarter" idx="12"/>
          </p:nvPr>
        </p:nvSpPr>
        <p:spPr/>
        <p:txBody>
          <a:bodyPr/>
          <a:lstStyle/>
          <a:p>
            <a:fld id="{0222DCFD-C87C-4A89-B242-DF869BD87872}" type="slidenum">
              <a:rPr lang="en-US" smtClean="0"/>
              <a:t>‹#›</a:t>
            </a:fld>
            <a:endParaRPr lang="en-US"/>
          </a:p>
        </p:txBody>
      </p:sp>
    </p:spTree>
    <p:extLst>
      <p:ext uri="{BB962C8B-B14F-4D97-AF65-F5344CB8AC3E}">
        <p14:creationId xmlns:p14="http://schemas.microsoft.com/office/powerpoint/2010/main" val="3589285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837ED0-F48E-4804-B1E8-02A9331FEE8B}" type="datetime1">
              <a:rPr lang="vi-VN" smtClean="0"/>
              <a:t>07/05/2021</a:t>
            </a:fld>
            <a:endParaRPr lang="en-US"/>
          </a:p>
        </p:txBody>
      </p:sp>
      <p:sp>
        <p:nvSpPr>
          <p:cNvPr id="8" name="Footer Placeholder 7"/>
          <p:cNvSpPr>
            <a:spLocks noGrp="1"/>
          </p:cNvSpPr>
          <p:nvPr>
            <p:ph type="ftr" sz="quarter" idx="11"/>
          </p:nvPr>
        </p:nvSpPr>
        <p:spPr/>
        <p:txBody>
          <a:bodyPr/>
          <a:lstStyle/>
          <a:p>
            <a:r>
              <a:rPr lang="en-US" smtClean="0"/>
              <a:t>Sales Manage</a:t>
            </a:r>
            <a:endParaRPr lang="en-US"/>
          </a:p>
        </p:txBody>
      </p:sp>
      <p:sp>
        <p:nvSpPr>
          <p:cNvPr id="9" name="Slide Number Placeholder 8"/>
          <p:cNvSpPr>
            <a:spLocks noGrp="1"/>
          </p:cNvSpPr>
          <p:nvPr>
            <p:ph type="sldNum" sz="quarter" idx="12"/>
          </p:nvPr>
        </p:nvSpPr>
        <p:spPr/>
        <p:txBody>
          <a:bodyPr/>
          <a:lstStyle/>
          <a:p>
            <a:fld id="{0222DCFD-C87C-4A89-B242-DF869BD87872}" type="slidenum">
              <a:rPr lang="en-US" smtClean="0"/>
              <a:t>‹#›</a:t>
            </a:fld>
            <a:endParaRPr lang="en-US"/>
          </a:p>
        </p:txBody>
      </p:sp>
    </p:spTree>
    <p:extLst>
      <p:ext uri="{BB962C8B-B14F-4D97-AF65-F5344CB8AC3E}">
        <p14:creationId xmlns:p14="http://schemas.microsoft.com/office/powerpoint/2010/main" val="240635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5F2087-9F87-4A8C-AACE-FE9EC0D71665}" type="datetime1">
              <a:rPr lang="vi-VN" smtClean="0"/>
              <a:t>07/05/2021</a:t>
            </a:fld>
            <a:endParaRPr lang="en-US"/>
          </a:p>
        </p:txBody>
      </p:sp>
      <p:sp>
        <p:nvSpPr>
          <p:cNvPr id="4" name="Footer Placeholder 3"/>
          <p:cNvSpPr>
            <a:spLocks noGrp="1"/>
          </p:cNvSpPr>
          <p:nvPr>
            <p:ph type="ftr" sz="quarter" idx="11"/>
          </p:nvPr>
        </p:nvSpPr>
        <p:spPr/>
        <p:txBody>
          <a:bodyPr/>
          <a:lstStyle/>
          <a:p>
            <a:r>
              <a:rPr lang="en-US" smtClean="0"/>
              <a:t>Sales Manage</a:t>
            </a:r>
            <a:endParaRPr lang="en-US"/>
          </a:p>
        </p:txBody>
      </p:sp>
      <p:sp>
        <p:nvSpPr>
          <p:cNvPr id="5" name="Slide Number Placeholder 4"/>
          <p:cNvSpPr>
            <a:spLocks noGrp="1"/>
          </p:cNvSpPr>
          <p:nvPr>
            <p:ph type="sldNum" sz="quarter" idx="12"/>
          </p:nvPr>
        </p:nvSpPr>
        <p:spPr/>
        <p:txBody>
          <a:bodyPr/>
          <a:lstStyle/>
          <a:p>
            <a:fld id="{0222DCFD-C87C-4A89-B242-DF869BD87872}" type="slidenum">
              <a:rPr lang="en-US" smtClean="0"/>
              <a:t>‹#›</a:t>
            </a:fld>
            <a:endParaRPr lang="en-US"/>
          </a:p>
        </p:txBody>
      </p:sp>
    </p:spTree>
    <p:extLst>
      <p:ext uri="{BB962C8B-B14F-4D97-AF65-F5344CB8AC3E}">
        <p14:creationId xmlns:p14="http://schemas.microsoft.com/office/powerpoint/2010/main" val="26219613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9D74F6-8C7B-4485-A6C6-2F58C9F9D761}" type="datetime1">
              <a:rPr lang="vi-VN" smtClean="0"/>
              <a:t>07/05/2021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Sales Manage</a:t>
            </a:r>
            <a:endParaRPr lang="en-US"/>
          </a:p>
        </p:txBody>
      </p:sp>
      <p:sp>
        <p:nvSpPr>
          <p:cNvPr id="9" name="Slide Number Placeholder 8"/>
          <p:cNvSpPr>
            <a:spLocks noGrp="1"/>
          </p:cNvSpPr>
          <p:nvPr>
            <p:ph type="sldNum" sz="quarter" idx="12"/>
          </p:nvPr>
        </p:nvSpPr>
        <p:spPr/>
        <p:txBody>
          <a:bodyPr/>
          <a:lstStyle/>
          <a:p>
            <a:fld id="{0222DCFD-C87C-4A89-B242-DF869BD87872}" type="slidenum">
              <a:rPr lang="en-US" smtClean="0"/>
              <a:t>‹#›</a:t>
            </a:fld>
            <a:endParaRPr lang="en-US"/>
          </a:p>
        </p:txBody>
      </p:sp>
    </p:spTree>
    <p:extLst>
      <p:ext uri="{BB962C8B-B14F-4D97-AF65-F5344CB8AC3E}">
        <p14:creationId xmlns:p14="http://schemas.microsoft.com/office/powerpoint/2010/main" val="19171240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3DAF32-0982-437C-BC84-B433BB7A4312}" type="datetime1">
              <a:rPr lang="vi-VN" smtClean="0"/>
              <a:t>07/05/2021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Sales Manage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222DCFD-C87C-4A89-B242-DF869BD87872}" type="slidenum">
              <a:rPr lang="en-US" smtClean="0"/>
              <a:t>‹#›</a:t>
            </a:fld>
            <a:endParaRPr lang="en-US"/>
          </a:p>
        </p:txBody>
      </p:sp>
    </p:spTree>
    <p:extLst>
      <p:ext uri="{BB962C8B-B14F-4D97-AF65-F5344CB8AC3E}">
        <p14:creationId xmlns:p14="http://schemas.microsoft.com/office/powerpoint/2010/main" val="39652242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A0741-793C-4A62-9742-FF3B5B3D11C2}" type="datetime1">
              <a:rPr lang="vi-VN" smtClean="0"/>
              <a:t>07/05/2021</a:t>
            </a:fld>
            <a:endParaRPr lang="en-US"/>
          </a:p>
        </p:txBody>
      </p:sp>
      <p:sp>
        <p:nvSpPr>
          <p:cNvPr id="6" name="Footer Placeholder 5"/>
          <p:cNvSpPr>
            <a:spLocks noGrp="1"/>
          </p:cNvSpPr>
          <p:nvPr>
            <p:ph type="ftr" sz="quarter" idx="11"/>
          </p:nvPr>
        </p:nvSpPr>
        <p:spPr/>
        <p:txBody>
          <a:bodyPr/>
          <a:lstStyle/>
          <a:p>
            <a:r>
              <a:rPr lang="en-US" smtClean="0"/>
              <a:t>Sales Manage</a:t>
            </a:r>
            <a:endParaRPr lang="en-US"/>
          </a:p>
        </p:txBody>
      </p:sp>
      <p:sp>
        <p:nvSpPr>
          <p:cNvPr id="7" name="Slide Number Placeholder 6"/>
          <p:cNvSpPr>
            <a:spLocks noGrp="1"/>
          </p:cNvSpPr>
          <p:nvPr>
            <p:ph type="sldNum" sz="quarter" idx="12"/>
          </p:nvPr>
        </p:nvSpPr>
        <p:spPr/>
        <p:txBody>
          <a:bodyPr/>
          <a:lstStyle/>
          <a:p>
            <a:fld id="{0222DCFD-C87C-4A89-B242-DF869BD87872}" type="slidenum">
              <a:rPr lang="en-US" smtClean="0"/>
              <a:t>‹#›</a:t>
            </a:fld>
            <a:endParaRPr lang="en-US"/>
          </a:p>
        </p:txBody>
      </p:sp>
    </p:spTree>
    <p:extLst>
      <p:ext uri="{BB962C8B-B14F-4D97-AF65-F5344CB8AC3E}">
        <p14:creationId xmlns:p14="http://schemas.microsoft.com/office/powerpoint/2010/main" val="23940933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1072416"/>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6AC5926-805D-4FEC-BB7F-C6E97803FEAE}" type="datetime1">
              <a:rPr lang="vi-VN" smtClean="0"/>
              <a:t>07/05/2021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Sales Manage</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222DCFD-C87C-4A89-B242-DF869BD87872}" type="slidenum">
              <a:rPr lang="en-US" smtClean="0"/>
              <a:t>‹#›</a:t>
            </a:fld>
            <a:endParaRPr lang="en-US"/>
          </a:p>
        </p:txBody>
      </p:sp>
      <p:cxnSp>
        <p:nvCxnSpPr>
          <p:cNvPr id="10" name="Straight Connector 9"/>
          <p:cNvCxnSpPr/>
          <p:nvPr/>
        </p:nvCxnSpPr>
        <p:spPr>
          <a:xfrm>
            <a:off x="1193532" y="1267578"/>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68916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20.jpeg"/><Relationship Id="rId12"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7.png"/><Relationship Id="rId9" Type="http://schemas.openxmlformats.org/officeDocument/2006/relationships/image" Target="../media/image22.png"/><Relationship Id="rId14" Type="http://schemas.openxmlformats.org/officeDocument/2006/relationships/image" Target="../media/image25.jpe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14.jpeg"/><Relationship Id="rId4" Type="http://schemas.openxmlformats.org/officeDocument/2006/relationships/image" Target="../media/image13.png"/><Relationship Id="rId9"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6.jpeg"/><Relationship Id="rId5" Type="http://schemas.openxmlformats.org/officeDocument/2006/relationships/image" Target="../media/image14.jpeg"/><Relationship Id="rId4" Type="http://schemas.openxmlformats.org/officeDocument/2006/relationships/image" Target="../media/image13.png"/><Relationship Id="rId9" Type="http://schemas.openxmlformats.org/officeDocument/2006/relationships/image" Target="../media/image1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jpe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20.jpe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7.png"/><Relationship Id="rId9" Type="http://schemas.openxmlformats.org/officeDocument/2006/relationships/image" Target="../media/image22.png"/><Relationship Id="rId14"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me - Đại học FPT Đà Nẵ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89" y="349870"/>
            <a:ext cx="2743200" cy="81814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1097280" y="1168017"/>
            <a:ext cx="10058400" cy="317869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nSpc>
                <a:spcPct val="100000"/>
              </a:lnSpc>
              <a:spcAft>
                <a:spcPts val="1000"/>
              </a:spcAft>
            </a:pPr>
            <a:r>
              <a:rPr lang="en-US" sz="4500" i="1" u="sng" smtClean="0">
                <a:solidFill>
                  <a:schemeClr val="tx1">
                    <a:lumMod val="50000"/>
                    <a:lumOff val="50000"/>
                  </a:schemeClr>
                </a:solidFill>
              </a:rPr>
              <a:t>Capstone Project:</a:t>
            </a:r>
          </a:p>
          <a:p>
            <a:r>
              <a:rPr lang="en-US" sz="7200" i="1" smtClean="0">
                <a:effectLst>
                  <a:outerShdw blurRad="38100" dist="38100" dir="2700000" algn="tl">
                    <a:srgbClr val="000000">
                      <a:alpha val="43137"/>
                    </a:srgbClr>
                  </a:outerShdw>
                </a:effectLst>
              </a:rPr>
              <a:t>Sales Management System </a:t>
            </a:r>
            <a:r>
              <a:rPr lang="en-US" sz="5000" smtClean="0">
                <a:effectLst>
                  <a:outerShdw blurRad="38100" dist="38100" dir="2700000" algn="tl">
                    <a:srgbClr val="000000">
                      <a:alpha val="43137"/>
                    </a:srgbClr>
                  </a:outerShdw>
                </a:effectLst>
              </a:rPr>
              <a:t>for</a:t>
            </a:r>
            <a:r>
              <a:rPr lang="en-US" smtClean="0">
                <a:effectLst>
                  <a:outerShdw blurRad="38100" dist="38100" dir="2700000" algn="tl">
                    <a:srgbClr val="000000">
                      <a:alpha val="43137"/>
                    </a:srgbClr>
                  </a:outerShdw>
                </a:effectLst>
              </a:rPr>
              <a:t> </a:t>
            </a:r>
            <a:r>
              <a:rPr lang="en-US" sz="7200" smtClean="0">
                <a:effectLst>
                  <a:outerShdw blurRad="38100" dist="38100" dir="2700000" algn="tl">
                    <a:srgbClr val="000000">
                      <a:alpha val="43137"/>
                    </a:srgbClr>
                  </a:outerShdw>
                </a:effectLst>
              </a:rPr>
              <a:t>Major Education</a:t>
            </a:r>
            <a:endParaRPr lang="en-US" sz="7200">
              <a:effectLst>
                <a:outerShdw blurRad="38100" dist="38100" dir="2700000" algn="tl">
                  <a:srgbClr val="000000">
                    <a:alpha val="43137"/>
                  </a:srgbClr>
                </a:outerShdw>
              </a:effectLst>
            </a:endParaRPr>
          </a:p>
        </p:txBody>
      </p:sp>
      <p:sp>
        <p:nvSpPr>
          <p:cNvPr id="4" name="Content Placeholder 2"/>
          <p:cNvSpPr txBox="1">
            <a:spLocks/>
          </p:cNvSpPr>
          <p:nvPr/>
        </p:nvSpPr>
        <p:spPr>
          <a:xfrm>
            <a:off x="1097280" y="4532243"/>
            <a:ext cx="10058400" cy="170953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spcBef>
                <a:spcPts val="600"/>
              </a:spcBef>
              <a:spcAft>
                <a:spcPts val="0"/>
              </a:spcAft>
            </a:pPr>
            <a:r>
              <a:rPr lang="en-GB" sz="3000" b="1" smtClean="0"/>
              <a:t>GSP21SE12</a:t>
            </a:r>
          </a:p>
          <a:p>
            <a:pPr algn="ctr">
              <a:spcBef>
                <a:spcPts val="600"/>
              </a:spcBef>
              <a:spcAft>
                <a:spcPts val="0"/>
              </a:spcAft>
            </a:pPr>
            <a:endParaRPr lang="en-GB" sz="2200" smtClean="0">
              <a:latin typeface="+mn-lt"/>
            </a:endParaRPr>
          </a:p>
          <a:p>
            <a:pPr algn="ctr">
              <a:spcBef>
                <a:spcPts val="600"/>
              </a:spcBef>
              <a:spcAft>
                <a:spcPts val="0"/>
              </a:spcAft>
            </a:pPr>
            <a:r>
              <a:rPr lang="en-GB" smtClean="0">
                <a:latin typeface="+mn-lt"/>
              </a:rPr>
              <a:t>Mr. Lai duc hung (Instructor)</a:t>
            </a:r>
            <a:endParaRPr lang="en-US">
              <a:latin typeface="+mn-lt"/>
            </a:endParaRP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2718" t="4144" r="816" b="7541"/>
          <a:stretch/>
        </p:blipFill>
        <p:spPr>
          <a:xfrm>
            <a:off x="10668000" y="349869"/>
            <a:ext cx="937143" cy="857947"/>
          </a:xfrm>
          <a:prstGeom prst="rect">
            <a:avLst/>
          </a:prstGeom>
        </p:spPr>
      </p:pic>
    </p:spTree>
    <p:extLst>
      <p:ext uri="{BB962C8B-B14F-4D97-AF65-F5344CB8AC3E}">
        <p14:creationId xmlns:p14="http://schemas.microsoft.com/office/powerpoint/2010/main" val="1812782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Problems</a:t>
            </a:r>
            <a:endParaRPr lang="en-US"/>
          </a:p>
        </p:txBody>
      </p:sp>
      <p:sp>
        <p:nvSpPr>
          <p:cNvPr id="5" name="Date Placeholder 4"/>
          <p:cNvSpPr>
            <a:spLocks noGrp="1"/>
          </p:cNvSpPr>
          <p:nvPr>
            <p:ph type="dt" sz="half" idx="10"/>
          </p:nvPr>
        </p:nvSpPr>
        <p:spPr/>
        <p:txBody>
          <a:bodyPr/>
          <a:lstStyle/>
          <a:p>
            <a:fld id="{55657893-F5B4-4211-B2F5-42F77D13628E}" type="datetime1">
              <a:rPr lang="vi-VN" smtClean="0"/>
              <a:t>07/05/2021</a:t>
            </a:fld>
            <a:endParaRPr lang="en-US"/>
          </a:p>
        </p:txBody>
      </p:sp>
      <p:sp>
        <p:nvSpPr>
          <p:cNvPr id="7" name="Slide Number Placeholder 6"/>
          <p:cNvSpPr>
            <a:spLocks noGrp="1"/>
          </p:cNvSpPr>
          <p:nvPr>
            <p:ph type="sldNum" sz="quarter" idx="12"/>
          </p:nvPr>
        </p:nvSpPr>
        <p:spPr/>
        <p:txBody>
          <a:bodyPr/>
          <a:lstStyle/>
          <a:p>
            <a:fld id="{0222DCFD-C87C-4A89-B242-DF869BD87872}" type="slidenum">
              <a:rPr lang="en-US" smtClean="0"/>
              <a:t>10</a:t>
            </a:fld>
            <a:endParaRPr lang="en-US"/>
          </a:p>
        </p:txBody>
      </p:sp>
      <p:pic>
        <p:nvPicPr>
          <p:cNvPr id="33" name="Picture 6" descr="Agent, broker, business, man, marketing, property, real estate icon - Free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1029" y="1583063"/>
            <a:ext cx="1019161" cy="207067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Download Png File - Sales Rep Clip Art PNG Image with No Background -  PNGkey.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385" y="1616894"/>
            <a:ext cx="1414530" cy="141453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3052538" y="1476895"/>
            <a:ext cx="1148522" cy="1101853"/>
            <a:chOff x="3052538" y="1476895"/>
            <a:chExt cx="1148522" cy="1101853"/>
          </a:xfrm>
        </p:grpSpPr>
        <p:grpSp>
          <p:nvGrpSpPr>
            <p:cNvPr id="36" name="Group 35"/>
            <p:cNvGrpSpPr>
              <a:grpSpLocks noChangeAspect="1"/>
            </p:cNvGrpSpPr>
            <p:nvPr/>
          </p:nvGrpSpPr>
          <p:grpSpPr>
            <a:xfrm>
              <a:off x="3052538" y="1700939"/>
              <a:ext cx="731520" cy="877809"/>
              <a:chOff x="4952726" y="1438725"/>
              <a:chExt cx="1354938" cy="1625898"/>
            </a:xfrm>
          </p:grpSpPr>
          <p:pic>
            <p:nvPicPr>
              <p:cNvPr id="37" name="Picture 18" descr="Clipboard Svg Png Icon Free Download (#452029) - OnlineWebFonts.CO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2726" y="1438725"/>
                <a:ext cx="1071826" cy="151790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6" descr="School Icon, School, School Icons, Vector PNG and Vector with Transparent  Background for Free Download | School icon, Vector icons illustration,  Location icon"/>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150" t="15548" r="10285" b="16858"/>
              <a:stretch/>
            </p:blipFill>
            <p:spPr bwMode="auto">
              <a:xfrm>
                <a:off x="5629403" y="2488406"/>
                <a:ext cx="678261" cy="57621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3666407" y="1476895"/>
              <a:ext cx="534653" cy="523085"/>
              <a:chOff x="3666407" y="1476895"/>
              <a:chExt cx="534653" cy="523085"/>
            </a:xfrm>
          </p:grpSpPr>
          <p:pic>
            <p:nvPicPr>
              <p:cNvPr id="35" name="Picture 26" descr="Microsoft Word logo | Desain cv, Desain brosur, Microsoft"/>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6420" t="5086" r="6465" b="5496"/>
              <a:stretch/>
            </p:blipFill>
            <p:spPr bwMode="auto">
              <a:xfrm>
                <a:off x="3666407" y="1550852"/>
                <a:ext cx="457200" cy="449128"/>
              </a:xfrm>
              <a:prstGeom prst="rect">
                <a:avLst/>
              </a:prstGeom>
              <a:noFill/>
              <a:extLst>
                <a:ext uri="{909E8E84-426E-40DD-AFC4-6F175D3DCCD1}">
                  <a14:hiddenFill xmlns:a14="http://schemas.microsoft.com/office/drawing/2010/main">
                    <a:solidFill>
                      <a:srgbClr val="FFFFFF"/>
                    </a:solidFill>
                  </a14:hiddenFill>
                </a:ext>
              </a:extLst>
            </p:spPr>
          </p:pic>
          <p:pic>
            <p:nvPicPr>
              <p:cNvPr id="6172" name="Picture 28" descr="File:Microsoft Excel 2013-2019 logo.svg - Wikimedia Comm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4603" y="1476895"/>
                <a:ext cx="456457" cy="448088"/>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174" name="Picture 30" descr="File:Google Drive icon (2020).svg - Wikimedia Commo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03600" y="4232508"/>
            <a:ext cx="1718376" cy="1540812"/>
          </a:xfrm>
          <a:prstGeom prst="rect">
            <a:avLst/>
          </a:prstGeom>
          <a:noFill/>
          <a:extLst>
            <a:ext uri="{909E8E84-426E-40DD-AFC4-6F175D3DCCD1}">
              <a14:hiddenFill xmlns:a14="http://schemas.microsoft.com/office/drawing/2010/main">
                <a:solidFill>
                  <a:srgbClr val="FFFFFF"/>
                </a:solidFill>
              </a14:hiddenFill>
            </a:ext>
          </a:extLst>
        </p:spPr>
      </p:pic>
      <p:sp>
        <p:nvSpPr>
          <p:cNvPr id="42" name="Right Arrow 41"/>
          <p:cNvSpPr/>
          <p:nvPr/>
        </p:nvSpPr>
        <p:spPr>
          <a:xfrm>
            <a:off x="2545975" y="2578748"/>
            <a:ext cx="1989722"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a:off x="6324719" y="2578748"/>
            <a:ext cx="192024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82" name="Picture 38" descr="Meet Icon Png – Free PNG Images Vector, PSD, Clipart, Template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8972" y="3969878"/>
            <a:ext cx="1655064" cy="2148824"/>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10597175" y="2667940"/>
            <a:ext cx="914400" cy="1989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p:cNvSpPr/>
          <p:nvPr/>
        </p:nvSpPr>
        <p:spPr>
          <a:xfrm flipH="1">
            <a:off x="10597175" y="4808788"/>
            <a:ext cx="9144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rot="5400000" flipH="1">
            <a:off x="10360522" y="3818993"/>
            <a:ext cx="2103120" cy="1989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flipH="1">
            <a:off x="6045115" y="4808787"/>
            <a:ext cx="22860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flipH="1">
            <a:off x="1502879" y="4919980"/>
            <a:ext cx="2377582" cy="1989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5400000" flipH="1">
            <a:off x="574593" y="4052012"/>
            <a:ext cx="1748114"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86" name="Picture 42" descr="Congrats grads! – LCOUNTYD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793818" y="3469136"/>
            <a:ext cx="719483"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6798118" y="3871441"/>
            <a:ext cx="1132384" cy="937346"/>
            <a:chOff x="6856262" y="3675264"/>
            <a:chExt cx="1132384" cy="937346"/>
          </a:xfrm>
        </p:grpSpPr>
        <p:pic>
          <p:nvPicPr>
            <p:cNvPr id="6184" name="Picture 40" descr="Black report 3 icon - Free black report icons"/>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0445" r="10317"/>
            <a:stretch/>
          </p:blipFill>
          <p:spPr bwMode="auto">
            <a:xfrm>
              <a:off x="6856262" y="3885596"/>
              <a:ext cx="576072" cy="72701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7466547" y="3675264"/>
              <a:ext cx="522099" cy="502143"/>
              <a:chOff x="7208595" y="3626839"/>
              <a:chExt cx="522099" cy="502143"/>
            </a:xfrm>
          </p:grpSpPr>
          <p:pic>
            <p:nvPicPr>
              <p:cNvPr id="6170" name="Picture 26" descr="Microsoft Word logo | Desain cv, Desain brosur, Microsoft"/>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6420" t="5086" r="6465" b="5496"/>
              <a:stretch/>
            </p:blipFill>
            <p:spPr bwMode="auto">
              <a:xfrm>
                <a:off x="7208595" y="3679854"/>
                <a:ext cx="457200" cy="44912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8" descr="File:Microsoft Excel 2013-2019 logo.svg - Wikimedia Comm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74237" y="3626839"/>
                <a:ext cx="456457" cy="44808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 name="Group 3"/>
          <p:cNvGrpSpPr/>
          <p:nvPr/>
        </p:nvGrpSpPr>
        <p:grpSpPr>
          <a:xfrm>
            <a:off x="6798118" y="5203655"/>
            <a:ext cx="1075552" cy="979864"/>
            <a:chOff x="6862294" y="5114755"/>
            <a:chExt cx="1075552" cy="979864"/>
          </a:xfrm>
        </p:grpSpPr>
        <p:pic>
          <p:nvPicPr>
            <p:cNvPr id="5124" name="Picture 4" descr="Result Icons - Download Free Vector Icons | Noun Project"/>
            <p:cNvPicPr>
              <a:picLocks noChangeAspect="1" noChangeArrowheads="1"/>
            </p:cNvPicPr>
            <p:nvPr/>
          </p:nvPicPr>
          <p:blipFill rotWithShape="1">
            <a:blip r:embed="rId13">
              <a:extLst>
                <a:ext uri="{28A0092B-C50C-407E-A947-70E740481C1C}">
                  <a14:useLocalDpi xmlns:a14="http://schemas.microsoft.com/office/drawing/2010/main" val="0"/>
                </a:ext>
              </a:extLst>
            </a:blip>
            <a:srcRect l="2107" t="1627" r="1894" b="1634"/>
            <a:stretch/>
          </p:blipFill>
          <p:spPr bwMode="auto">
            <a:xfrm>
              <a:off x="6862294" y="5363099"/>
              <a:ext cx="685800" cy="73152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7422502" y="5114755"/>
              <a:ext cx="515344" cy="503488"/>
              <a:chOff x="7350137" y="5117479"/>
              <a:chExt cx="515344" cy="503488"/>
            </a:xfrm>
          </p:grpSpPr>
          <p:pic>
            <p:nvPicPr>
              <p:cNvPr id="30" name="Picture 26" descr="Microsoft Word logo | Desain cv, Desain brosur, Microsoft"/>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6420" t="5086" r="6465" b="5496"/>
              <a:stretch/>
            </p:blipFill>
            <p:spPr bwMode="auto">
              <a:xfrm>
                <a:off x="7350137" y="5171839"/>
                <a:ext cx="457200" cy="44912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8" descr="File:Microsoft Excel 2013-2019 logo.svg - Wikimedia Comm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09024" y="5117479"/>
                <a:ext cx="456457" cy="44808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1" name="Group 40"/>
          <p:cNvGrpSpPr/>
          <p:nvPr/>
        </p:nvGrpSpPr>
        <p:grpSpPr>
          <a:xfrm>
            <a:off x="2214333" y="3900938"/>
            <a:ext cx="1063313" cy="910052"/>
            <a:chOff x="6856262" y="3702558"/>
            <a:chExt cx="1063313" cy="910052"/>
          </a:xfrm>
        </p:grpSpPr>
        <p:pic>
          <p:nvPicPr>
            <p:cNvPr id="44" name="Picture 40" descr="Black report 3 icon - Free black report icons"/>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0445" r="10317"/>
            <a:stretch/>
          </p:blipFill>
          <p:spPr bwMode="auto">
            <a:xfrm>
              <a:off x="6856262" y="3885596"/>
              <a:ext cx="576072" cy="72701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8" descr="File:Microsoft Excel 2013-2019 logo.svg - Wikimedia Comm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63118" y="3702558"/>
              <a:ext cx="456457" cy="448088"/>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Oval 2"/>
          <p:cNvSpPr/>
          <p:nvPr/>
        </p:nvSpPr>
        <p:spPr>
          <a:xfrm>
            <a:off x="6451600" y="3707080"/>
            <a:ext cx="1606750" cy="1192040"/>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451600" y="5028892"/>
            <a:ext cx="1606750" cy="1192040"/>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2797589" y="1386648"/>
            <a:ext cx="1606750" cy="1269525"/>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880251" y="3740306"/>
            <a:ext cx="1606750" cy="1192040"/>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938267" y="3981758"/>
            <a:ext cx="2072635" cy="2136944"/>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p:cNvGrpSpPr>
            <a:grpSpLocks noChangeAspect="1"/>
          </p:cNvGrpSpPr>
          <p:nvPr/>
        </p:nvGrpSpPr>
        <p:grpSpPr>
          <a:xfrm>
            <a:off x="8460947" y="1550852"/>
            <a:ext cx="1920240" cy="1920240"/>
            <a:chOff x="9070751" y="3699683"/>
            <a:chExt cx="2224957" cy="2224957"/>
          </a:xfrm>
        </p:grpSpPr>
        <p:pic>
          <p:nvPicPr>
            <p:cNvPr id="54" name="school" descr="School Icon, School, School Icons, Vector PNG and Vector with Transparent  Background for Free Download"/>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10182" t="15026" r="10204" b="16898"/>
            <a:stretch/>
          </p:blipFill>
          <p:spPr bwMode="auto">
            <a:xfrm>
              <a:off x="9354458" y="3961682"/>
              <a:ext cx="1657545" cy="1417320"/>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oup 57"/>
            <p:cNvGrpSpPr/>
            <p:nvPr/>
          </p:nvGrpSpPr>
          <p:grpSpPr>
            <a:xfrm>
              <a:off x="9070751" y="3699683"/>
              <a:ext cx="2224957" cy="2224957"/>
              <a:chOff x="8934450" y="3565525"/>
              <a:chExt cx="2495550" cy="2495550"/>
            </a:xfrm>
          </p:grpSpPr>
          <p:sp>
            <p:nvSpPr>
              <p:cNvPr id="59" name="Oval 58"/>
              <p:cNvSpPr/>
              <p:nvPr/>
            </p:nvSpPr>
            <p:spPr>
              <a:xfrm>
                <a:off x="9114859" y="3743791"/>
                <a:ext cx="2136742" cy="2136742"/>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stCxn id="59" idx="2"/>
              </p:cNvCxnSpPr>
              <p:nvPr/>
            </p:nvCxnSpPr>
            <p:spPr>
              <a:xfrm flipH="1">
                <a:off x="8934450" y="4812162"/>
                <a:ext cx="18040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61" name="Straight Connector 60"/>
              <p:cNvCxnSpPr>
                <a:stCxn id="59" idx="0"/>
              </p:cNvCxnSpPr>
              <p:nvPr/>
            </p:nvCxnSpPr>
            <p:spPr>
              <a:xfrm flipV="1">
                <a:off x="10183230" y="3565525"/>
                <a:ext cx="0" cy="178266"/>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62" name="Straight Connector 61"/>
              <p:cNvCxnSpPr>
                <a:stCxn id="59" idx="6"/>
              </p:cNvCxnSpPr>
              <p:nvPr/>
            </p:nvCxnSpPr>
            <p:spPr>
              <a:xfrm>
                <a:off x="11251601" y="4812162"/>
                <a:ext cx="17839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63" name="Straight Connector 62"/>
              <p:cNvCxnSpPr>
                <a:stCxn id="59" idx="4"/>
              </p:cNvCxnSpPr>
              <p:nvPr/>
            </p:nvCxnSpPr>
            <p:spPr>
              <a:xfrm>
                <a:off x="10183230" y="5880533"/>
                <a:ext cx="0" cy="180542"/>
              </a:xfrm>
              <a:prstGeom prst="line">
                <a:avLst/>
              </a:prstGeom>
              <a:ln w="76200"/>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67932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9D57DF-1A40-4761-8359-E9A28A4BDC48}" type="datetime1">
              <a:rPr lang="vi-VN" smtClean="0"/>
              <a:pPr/>
              <a:t>07/05/2021</a:t>
            </a:fld>
            <a:endParaRPr lang="en-US"/>
          </a:p>
        </p:txBody>
      </p:sp>
      <p:sp>
        <p:nvSpPr>
          <p:cNvPr id="5" name="Slide Number Placeholder 4"/>
          <p:cNvSpPr>
            <a:spLocks noGrp="1"/>
          </p:cNvSpPr>
          <p:nvPr>
            <p:ph type="sldNum" sz="quarter" idx="12"/>
          </p:nvPr>
        </p:nvSpPr>
        <p:spPr/>
        <p:txBody>
          <a:bodyPr/>
          <a:lstStyle/>
          <a:p>
            <a:fld id="{0222DCFD-C87C-4A89-B242-DF869BD87872}" type="slidenum">
              <a:rPr lang="en-US" smtClean="0"/>
              <a:pPr/>
              <a:t>11</a:t>
            </a:fld>
            <a:endParaRPr lang="en-US"/>
          </a:p>
        </p:txBody>
      </p:sp>
      <p:sp>
        <p:nvSpPr>
          <p:cNvPr id="6" name="Title 1"/>
          <p:cNvSpPr>
            <a:spLocks noGrp="1"/>
          </p:cNvSpPr>
          <p:nvPr>
            <p:ph type="title"/>
          </p:nvPr>
        </p:nvSpPr>
        <p:spPr>
          <a:xfrm>
            <a:off x="1097280" y="303856"/>
            <a:ext cx="10058400" cy="968440"/>
          </a:xfrm>
        </p:spPr>
        <p:txBody>
          <a:bodyPr/>
          <a:lstStyle/>
          <a:p>
            <a:r>
              <a:rPr lang="en-US" dirty="0" smtClean="0"/>
              <a:t>Problems</a:t>
            </a:r>
            <a:endParaRPr lang="en-US" dirty="0"/>
          </a:p>
        </p:txBody>
      </p:sp>
      <p:pic>
        <p:nvPicPr>
          <p:cNvPr id="8" name="Picture 26" descr="Microsoft Word logo | Desain cv, Desain brosur, Microsof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420" t="5086" r="6465" b="5496"/>
          <a:stretch/>
        </p:blipFill>
        <p:spPr bwMode="auto">
          <a:xfrm>
            <a:off x="4766031" y="3933080"/>
            <a:ext cx="837753" cy="8229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8" descr="File:Microsoft Excel 2013-2019 logo.sv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8648" y="3926186"/>
            <a:ext cx="838330" cy="8229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0" descr="File:Google Drive icon (2020).svg - Wikimedia Comm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0432" y="2281029"/>
            <a:ext cx="1715083" cy="15378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6" descr="Microsoft Word logo | Desain cv, Desain brosur, Microsof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420" t="5086" r="6465" b="5496"/>
          <a:stretch/>
        </p:blipFill>
        <p:spPr bwMode="auto">
          <a:xfrm>
            <a:off x="4918431" y="4085480"/>
            <a:ext cx="837753" cy="8229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6" descr="Microsoft Word logo | Desain cv, Desain brosur, Microsof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420" t="5086" r="6465" b="5496"/>
          <a:stretch/>
        </p:blipFill>
        <p:spPr bwMode="auto">
          <a:xfrm>
            <a:off x="5070831" y="4237880"/>
            <a:ext cx="837753" cy="8229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6" descr="Microsoft Word logo | Desain cv, Desain brosur, Microsof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420" t="5086" r="6465" b="5496"/>
          <a:stretch/>
        </p:blipFill>
        <p:spPr bwMode="auto">
          <a:xfrm>
            <a:off x="5223231" y="4390280"/>
            <a:ext cx="837753" cy="8229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8" descr="File:Microsoft Excel 2013-2019 logo.sv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1048" y="4078586"/>
            <a:ext cx="838330" cy="82296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8" descr="File:Microsoft Excel 2013-2019 logo.sv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3448" y="4230986"/>
            <a:ext cx="838330" cy="82296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8" descr="File:Microsoft Excel 2013-2019 logo.svg - Wikimedia Comm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5848" y="4383386"/>
            <a:ext cx="838330" cy="822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Agent, broker, business, man, marketing, property, real estate icon - Free  downloa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808883" y="2224456"/>
            <a:ext cx="1552106" cy="31534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Download Png File - Sales Rep Clip Art PNG Image with No Background -  PNGkey.co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321" y="2587915"/>
            <a:ext cx="1643071" cy="1643071"/>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9"/>
          <p:cNvSpPr/>
          <p:nvPr/>
        </p:nvSpPr>
        <p:spPr>
          <a:xfrm>
            <a:off x="4567170" y="2015292"/>
            <a:ext cx="2941608" cy="369345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7746209" y="4085480"/>
            <a:ext cx="1708030" cy="380580"/>
            <a:chOff x="7746209" y="4085480"/>
            <a:chExt cx="1708030" cy="380580"/>
          </a:xfrm>
        </p:grpSpPr>
        <p:cxnSp>
          <p:nvCxnSpPr>
            <p:cNvPr id="28" name="Straight Arrow Connector 27"/>
            <p:cNvCxnSpPr/>
            <p:nvPr/>
          </p:nvCxnSpPr>
          <p:spPr>
            <a:xfrm flipH="1" flipV="1">
              <a:off x="7746209" y="4085480"/>
              <a:ext cx="170803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8056290" y="4096728"/>
              <a:ext cx="1268954" cy="369332"/>
            </a:xfrm>
            <a:prstGeom prst="rect">
              <a:avLst/>
            </a:prstGeom>
            <a:noFill/>
          </p:spPr>
          <p:txBody>
            <a:bodyPr wrap="square" rtlCol="0">
              <a:spAutoFit/>
            </a:bodyPr>
            <a:lstStyle/>
            <a:p>
              <a:r>
                <a:rPr lang="en-US" smtClean="0"/>
                <a:t>List reports </a:t>
              </a:r>
              <a:endParaRPr lang="en-US" dirty="0"/>
            </a:p>
          </p:txBody>
        </p:sp>
      </p:grpSp>
      <p:grpSp>
        <p:nvGrpSpPr>
          <p:cNvPr id="3" name="Group 2"/>
          <p:cNvGrpSpPr/>
          <p:nvPr/>
        </p:nvGrpSpPr>
        <p:grpSpPr>
          <a:xfrm>
            <a:off x="7673743" y="2983267"/>
            <a:ext cx="1808424" cy="646331"/>
            <a:chOff x="7673743" y="2983267"/>
            <a:chExt cx="1808424" cy="646331"/>
          </a:xfrm>
        </p:grpSpPr>
        <p:cxnSp>
          <p:nvCxnSpPr>
            <p:cNvPr id="29" name="Straight Arrow Connector 28"/>
            <p:cNvCxnSpPr/>
            <p:nvPr/>
          </p:nvCxnSpPr>
          <p:spPr>
            <a:xfrm flipV="1">
              <a:off x="7746209" y="3623094"/>
              <a:ext cx="17359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7673743" y="2983267"/>
              <a:ext cx="1768211" cy="646331"/>
            </a:xfrm>
            <a:prstGeom prst="rect">
              <a:avLst/>
            </a:prstGeom>
            <a:noFill/>
          </p:spPr>
          <p:txBody>
            <a:bodyPr wrap="square" rtlCol="0">
              <a:spAutoFit/>
            </a:bodyPr>
            <a:lstStyle/>
            <a:p>
              <a:r>
                <a:rPr lang="en-US" smtClean="0"/>
                <a:t>List </a:t>
              </a:r>
              <a:r>
                <a:rPr lang="en-US" dirty="0" smtClean="0"/>
                <a:t>assigned schools</a:t>
              </a:r>
              <a:endParaRPr lang="en-US" dirty="0"/>
            </a:p>
          </p:txBody>
        </p:sp>
      </p:grpSp>
      <p:grpSp>
        <p:nvGrpSpPr>
          <p:cNvPr id="38" name="Group 37"/>
          <p:cNvGrpSpPr/>
          <p:nvPr/>
        </p:nvGrpSpPr>
        <p:grpSpPr>
          <a:xfrm rot="20564712">
            <a:off x="1989233" y="2183642"/>
            <a:ext cx="2839233" cy="435854"/>
            <a:chOff x="2333415" y="2837386"/>
            <a:chExt cx="1758910" cy="435854"/>
          </a:xfrm>
        </p:grpSpPr>
        <p:cxnSp>
          <p:nvCxnSpPr>
            <p:cNvPr id="22" name="Straight Arrow Connector 21"/>
            <p:cNvCxnSpPr/>
            <p:nvPr/>
          </p:nvCxnSpPr>
          <p:spPr>
            <a:xfrm flipH="1" flipV="1">
              <a:off x="2333415" y="3273240"/>
              <a:ext cx="170803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2558341" y="2837386"/>
              <a:ext cx="1533984" cy="369332"/>
            </a:xfrm>
            <a:prstGeom prst="rect">
              <a:avLst/>
            </a:prstGeom>
            <a:noFill/>
          </p:spPr>
          <p:txBody>
            <a:bodyPr wrap="square" rtlCol="0">
              <a:spAutoFit/>
            </a:bodyPr>
            <a:lstStyle/>
            <a:p>
              <a:r>
                <a:rPr lang="en-US" smtClean="0"/>
                <a:t>List </a:t>
              </a:r>
              <a:r>
                <a:rPr lang="en-US" smtClean="0"/>
                <a:t>all </a:t>
              </a:r>
              <a:r>
                <a:rPr lang="en-US" dirty="0" smtClean="0"/>
                <a:t>schools</a:t>
              </a:r>
              <a:endParaRPr lang="en-US" dirty="0"/>
            </a:p>
          </p:txBody>
        </p:sp>
      </p:grpSp>
      <p:grpSp>
        <p:nvGrpSpPr>
          <p:cNvPr id="39" name="Group 38"/>
          <p:cNvGrpSpPr/>
          <p:nvPr/>
        </p:nvGrpSpPr>
        <p:grpSpPr>
          <a:xfrm rot="20551076">
            <a:off x="2205349" y="3223539"/>
            <a:ext cx="2278951" cy="396307"/>
            <a:chOff x="2406769" y="3530777"/>
            <a:chExt cx="1735958" cy="750807"/>
          </a:xfrm>
        </p:grpSpPr>
        <p:cxnSp>
          <p:nvCxnSpPr>
            <p:cNvPr id="23" name="Straight Arrow Connector 22"/>
            <p:cNvCxnSpPr/>
            <p:nvPr/>
          </p:nvCxnSpPr>
          <p:spPr>
            <a:xfrm flipV="1">
              <a:off x="2406769" y="3530777"/>
              <a:ext cx="17359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507223" y="3581881"/>
              <a:ext cx="1547500" cy="699703"/>
            </a:xfrm>
            <a:prstGeom prst="rect">
              <a:avLst/>
            </a:prstGeom>
            <a:noFill/>
          </p:spPr>
          <p:txBody>
            <a:bodyPr wrap="square" rtlCol="0">
              <a:spAutoFit/>
            </a:bodyPr>
            <a:lstStyle/>
            <a:p>
              <a:r>
                <a:rPr lang="en-US" smtClean="0"/>
                <a:t>List target </a:t>
              </a:r>
              <a:r>
                <a:rPr lang="en-US" dirty="0"/>
                <a:t>schools</a:t>
              </a:r>
            </a:p>
          </p:txBody>
        </p:sp>
      </p:grpSp>
      <p:cxnSp>
        <p:nvCxnSpPr>
          <p:cNvPr id="34" name="Straight Arrow Connector 33"/>
          <p:cNvCxnSpPr/>
          <p:nvPr/>
        </p:nvCxnSpPr>
        <p:spPr>
          <a:xfrm flipH="1" flipV="1">
            <a:off x="2367930" y="4343233"/>
            <a:ext cx="192024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3095097" y="3970758"/>
            <a:ext cx="1289040" cy="369332"/>
          </a:xfrm>
          <a:prstGeom prst="rect">
            <a:avLst/>
          </a:prstGeom>
          <a:noFill/>
        </p:spPr>
        <p:txBody>
          <a:bodyPr wrap="square" rtlCol="0">
            <a:spAutoFit/>
          </a:bodyPr>
          <a:lstStyle/>
          <a:p>
            <a:r>
              <a:rPr lang="en-US" dirty="0" smtClean="0"/>
              <a:t>List reports</a:t>
            </a:r>
            <a:endParaRPr lang="en-US" dirty="0"/>
          </a:p>
        </p:txBody>
      </p:sp>
      <p:grpSp>
        <p:nvGrpSpPr>
          <p:cNvPr id="41" name="Group 40"/>
          <p:cNvGrpSpPr/>
          <p:nvPr/>
        </p:nvGrpSpPr>
        <p:grpSpPr>
          <a:xfrm rot="964328">
            <a:off x="2120469" y="5088398"/>
            <a:ext cx="2717321" cy="404510"/>
            <a:chOff x="2485815" y="5418336"/>
            <a:chExt cx="1810140" cy="706991"/>
          </a:xfrm>
        </p:grpSpPr>
        <p:cxnSp>
          <p:nvCxnSpPr>
            <p:cNvPr id="36" name="Straight Arrow Connector 35"/>
            <p:cNvCxnSpPr/>
            <p:nvPr/>
          </p:nvCxnSpPr>
          <p:spPr>
            <a:xfrm flipH="1" flipV="1">
              <a:off x="2485815" y="5418336"/>
              <a:ext cx="170803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2683237" y="5478996"/>
              <a:ext cx="1612718" cy="646331"/>
            </a:xfrm>
            <a:prstGeom prst="rect">
              <a:avLst/>
            </a:prstGeom>
            <a:noFill/>
          </p:spPr>
          <p:txBody>
            <a:bodyPr wrap="square" rtlCol="0">
              <a:spAutoFit/>
            </a:bodyPr>
            <a:lstStyle/>
            <a:p>
              <a:r>
                <a:rPr lang="en-US" dirty="0" smtClean="0"/>
                <a:t>List all memorandums</a:t>
              </a:r>
              <a:endParaRPr lang="en-US" dirty="0"/>
            </a:p>
          </p:txBody>
        </p:sp>
      </p:grpSp>
      <p:grpSp>
        <p:nvGrpSpPr>
          <p:cNvPr id="45" name="Group 44"/>
          <p:cNvGrpSpPr/>
          <p:nvPr/>
        </p:nvGrpSpPr>
        <p:grpSpPr>
          <a:xfrm>
            <a:off x="7746209" y="4720161"/>
            <a:ext cx="1708030" cy="380580"/>
            <a:chOff x="7746209" y="4085480"/>
            <a:chExt cx="1708030" cy="380580"/>
          </a:xfrm>
        </p:grpSpPr>
        <p:cxnSp>
          <p:nvCxnSpPr>
            <p:cNvPr id="46" name="Straight Arrow Connector 45"/>
            <p:cNvCxnSpPr/>
            <p:nvPr/>
          </p:nvCxnSpPr>
          <p:spPr>
            <a:xfrm flipH="1" flipV="1">
              <a:off x="7746209" y="4085480"/>
              <a:ext cx="170803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8056289" y="4096728"/>
              <a:ext cx="1305593" cy="369332"/>
            </a:xfrm>
            <a:prstGeom prst="rect">
              <a:avLst/>
            </a:prstGeom>
            <a:noFill/>
          </p:spPr>
          <p:txBody>
            <a:bodyPr wrap="square" rtlCol="0">
              <a:spAutoFit/>
            </a:bodyPr>
            <a:lstStyle/>
            <a:p>
              <a:r>
                <a:rPr lang="en-US" smtClean="0"/>
                <a:t>List services </a:t>
              </a:r>
              <a:endParaRPr lang="en-US" dirty="0"/>
            </a:p>
          </p:txBody>
        </p:sp>
      </p:grpSp>
    </p:spTree>
    <p:extLst>
      <p:ext uri="{BB962C8B-B14F-4D97-AF65-F5344CB8AC3E}">
        <p14:creationId xmlns:p14="http://schemas.microsoft.com/office/powerpoint/2010/main" val="2374156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9D57DF-1A40-4761-8359-E9A28A4BDC48}" type="datetime1">
              <a:rPr lang="vi-VN" smtClean="0"/>
              <a:pPr/>
              <a:t>07/05/2021</a:t>
            </a:fld>
            <a:endParaRPr lang="en-US"/>
          </a:p>
        </p:txBody>
      </p:sp>
      <p:sp>
        <p:nvSpPr>
          <p:cNvPr id="5" name="Slide Number Placeholder 4"/>
          <p:cNvSpPr>
            <a:spLocks noGrp="1"/>
          </p:cNvSpPr>
          <p:nvPr>
            <p:ph type="sldNum" sz="quarter" idx="12"/>
          </p:nvPr>
        </p:nvSpPr>
        <p:spPr/>
        <p:txBody>
          <a:bodyPr/>
          <a:lstStyle/>
          <a:p>
            <a:fld id="{0222DCFD-C87C-4A89-B242-DF869BD87872}" type="slidenum">
              <a:rPr lang="en-US" smtClean="0"/>
              <a:pPr/>
              <a:t>12</a:t>
            </a:fld>
            <a:endParaRPr lang="en-US"/>
          </a:p>
        </p:txBody>
      </p:sp>
      <p:sp>
        <p:nvSpPr>
          <p:cNvPr id="6" name="Title 1"/>
          <p:cNvSpPr>
            <a:spLocks noGrp="1"/>
          </p:cNvSpPr>
          <p:nvPr>
            <p:ph type="title"/>
          </p:nvPr>
        </p:nvSpPr>
        <p:spPr>
          <a:xfrm>
            <a:off x="1097280" y="303856"/>
            <a:ext cx="10058400" cy="968440"/>
          </a:xfrm>
        </p:spPr>
        <p:txBody>
          <a:bodyPr/>
          <a:lstStyle/>
          <a:p>
            <a:r>
              <a:rPr lang="en-US"/>
              <a:t>Solutions</a:t>
            </a:r>
            <a:endParaRPr lang="en-US" dirty="0"/>
          </a:p>
        </p:txBody>
      </p:sp>
      <p:pic>
        <p:nvPicPr>
          <p:cNvPr id="17" name="Picture 6" descr="Agent, broker, business, man, marketing, property, real estate icon - Free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08883" y="2224456"/>
            <a:ext cx="1552106" cy="31534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Download Png File - Sales Rep Clip Art PNG Image with No Background -  PNGkey.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321" y="2587915"/>
            <a:ext cx="1643071" cy="1643071"/>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9"/>
          <p:cNvSpPr/>
          <p:nvPr/>
        </p:nvSpPr>
        <p:spPr>
          <a:xfrm>
            <a:off x="4552651" y="2015292"/>
            <a:ext cx="2941608" cy="3693453"/>
          </a:xfrm>
          <a:prstGeom prst="ellipse">
            <a:avLst/>
          </a:prstGeom>
          <a:solidFill>
            <a:srgbClr val="FFECB3"/>
          </a:solidFill>
          <a:ln w="76200">
            <a:solidFill>
              <a:srgbClr val="051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smtClean="0">
                <a:solidFill>
                  <a:srgbClr val="051E50"/>
                </a:solidFill>
              </a:rPr>
              <a:t>SMSME</a:t>
            </a:r>
            <a:endParaRPr lang="en-US" sz="4500" b="1">
              <a:solidFill>
                <a:srgbClr val="051E50"/>
              </a:solidFill>
            </a:endParaRPr>
          </a:p>
        </p:txBody>
      </p:sp>
      <p:grpSp>
        <p:nvGrpSpPr>
          <p:cNvPr id="2" name="Group 1"/>
          <p:cNvGrpSpPr/>
          <p:nvPr/>
        </p:nvGrpSpPr>
        <p:grpSpPr>
          <a:xfrm>
            <a:off x="7746209" y="4085480"/>
            <a:ext cx="1708030" cy="380580"/>
            <a:chOff x="7746209" y="4085480"/>
            <a:chExt cx="1708030" cy="380580"/>
          </a:xfrm>
        </p:grpSpPr>
        <p:cxnSp>
          <p:nvCxnSpPr>
            <p:cNvPr id="28" name="Straight Arrow Connector 27"/>
            <p:cNvCxnSpPr/>
            <p:nvPr/>
          </p:nvCxnSpPr>
          <p:spPr>
            <a:xfrm flipH="1" flipV="1">
              <a:off x="7746209" y="4085480"/>
              <a:ext cx="170803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8056290" y="4096728"/>
              <a:ext cx="1268954" cy="369332"/>
            </a:xfrm>
            <a:prstGeom prst="rect">
              <a:avLst/>
            </a:prstGeom>
            <a:noFill/>
          </p:spPr>
          <p:txBody>
            <a:bodyPr wrap="square" rtlCol="0">
              <a:spAutoFit/>
            </a:bodyPr>
            <a:lstStyle/>
            <a:p>
              <a:r>
                <a:rPr lang="en-US" smtClean="0"/>
                <a:t>List reports </a:t>
              </a:r>
              <a:endParaRPr lang="en-US" dirty="0"/>
            </a:p>
          </p:txBody>
        </p:sp>
      </p:grpSp>
      <p:grpSp>
        <p:nvGrpSpPr>
          <p:cNvPr id="3" name="Group 2"/>
          <p:cNvGrpSpPr/>
          <p:nvPr/>
        </p:nvGrpSpPr>
        <p:grpSpPr>
          <a:xfrm>
            <a:off x="7673743" y="2983267"/>
            <a:ext cx="1808424" cy="646331"/>
            <a:chOff x="7673743" y="2983267"/>
            <a:chExt cx="1808424" cy="646331"/>
          </a:xfrm>
        </p:grpSpPr>
        <p:cxnSp>
          <p:nvCxnSpPr>
            <p:cNvPr id="29" name="Straight Arrow Connector 28"/>
            <p:cNvCxnSpPr/>
            <p:nvPr/>
          </p:nvCxnSpPr>
          <p:spPr>
            <a:xfrm flipV="1">
              <a:off x="7746209" y="3623094"/>
              <a:ext cx="17359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7673743" y="2983267"/>
              <a:ext cx="1768211" cy="646331"/>
            </a:xfrm>
            <a:prstGeom prst="rect">
              <a:avLst/>
            </a:prstGeom>
            <a:noFill/>
          </p:spPr>
          <p:txBody>
            <a:bodyPr wrap="square" rtlCol="0">
              <a:spAutoFit/>
            </a:bodyPr>
            <a:lstStyle/>
            <a:p>
              <a:r>
                <a:rPr lang="en-US" smtClean="0"/>
                <a:t>List </a:t>
              </a:r>
              <a:r>
                <a:rPr lang="en-US" dirty="0" smtClean="0"/>
                <a:t>assigned schools</a:t>
              </a:r>
              <a:endParaRPr lang="en-US" dirty="0"/>
            </a:p>
          </p:txBody>
        </p:sp>
      </p:grpSp>
      <p:grpSp>
        <p:nvGrpSpPr>
          <p:cNvPr id="38" name="Group 37"/>
          <p:cNvGrpSpPr/>
          <p:nvPr/>
        </p:nvGrpSpPr>
        <p:grpSpPr>
          <a:xfrm rot="20564712">
            <a:off x="1989233" y="2183642"/>
            <a:ext cx="2839233" cy="435854"/>
            <a:chOff x="2333415" y="2837386"/>
            <a:chExt cx="1758910" cy="435854"/>
          </a:xfrm>
        </p:grpSpPr>
        <p:cxnSp>
          <p:nvCxnSpPr>
            <p:cNvPr id="22" name="Straight Arrow Connector 21"/>
            <p:cNvCxnSpPr/>
            <p:nvPr/>
          </p:nvCxnSpPr>
          <p:spPr>
            <a:xfrm flipH="1" flipV="1">
              <a:off x="2333415" y="3273240"/>
              <a:ext cx="170803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2558341" y="2837386"/>
              <a:ext cx="1533984" cy="369332"/>
            </a:xfrm>
            <a:prstGeom prst="rect">
              <a:avLst/>
            </a:prstGeom>
            <a:noFill/>
          </p:spPr>
          <p:txBody>
            <a:bodyPr wrap="square" rtlCol="0">
              <a:spAutoFit/>
            </a:bodyPr>
            <a:lstStyle/>
            <a:p>
              <a:r>
                <a:rPr lang="en-US" smtClean="0"/>
                <a:t>List </a:t>
              </a:r>
              <a:r>
                <a:rPr lang="en-US" smtClean="0"/>
                <a:t>all </a:t>
              </a:r>
              <a:r>
                <a:rPr lang="en-US" dirty="0" smtClean="0"/>
                <a:t>schools</a:t>
              </a:r>
              <a:endParaRPr lang="en-US" dirty="0"/>
            </a:p>
          </p:txBody>
        </p:sp>
      </p:grpSp>
      <p:grpSp>
        <p:nvGrpSpPr>
          <p:cNvPr id="39" name="Group 38"/>
          <p:cNvGrpSpPr/>
          <p:nvPr/>
        </p:nvGrpSpPr>
        <p:grpSpPr>
          <a:xfrm rot="20551076">
            <a:off x="2205349" y="3223539"/>
            <a:ext cx="2278951" cy="396307"/>
            <a:chOff x="2406769" y="3530777"/>
            <a:chExt cx="1735958" cy="750807"/>
          </a:xfrm>
        </p:grpSpPr>
        <p:cxnSp>
          <p:nvCxnSpPr>
            <p:cNvPr id="23" name="Straight Arrow Connector 22"/>
            <p:cNvCxnSpPr/>
            <p:nvPr/>
          </p:nvCxnSpPr>
          <p:spPr>
            <a:xfrm flipV="1">
              <a:off x="2406769" y="3530777"/>
              <a:ext cx="17359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507223" y="3581881"/>
              <a:ext cx="1547500" cy="699703"/>
            </a:xfrm>
            <a:prstGeom prst="rect">
              <a:avLst/>
            </a:prstGeom>
            <a:noFill/>
          </p:spPr>
          <p:txBody>
            <a:bodyPr wrap="square" rtlCol="0">
              <a:spAutoFit/>
            </a:bodyPr>
            <a:lstStyle/>
            <a:p>
              <a:r>
                <a:rPr lang="en-US" smtClean="0"/>
                <a:t>List target </a:t>
              </a:r>
              <a:r>
                <a:rPr lang="en-US" dirty="0"/>
                <a:t>schools</a:t>
              </a:r>
            </a:p>
          </p:txBody>
        </p:sp>
      </p:grpSp>
      <p:cxnSp>
        <p:nvCxnSpPr>
          <p:cNvPr id="34" name="Straight Arrow Connector 33"/>
          <p:cNvCxnSpPr/>
          <p:nvPr/>
        </p:nvCxnSpPr>
        <p:spPr>
          <a:xfrm flipH="1" flipV="1">
            <a:off x="2367930" y="4343233"/>
            <a:ext cx="192024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3095097" y="3970758"/>
            <a:ext cx="1289040" cy="369332"/>
          </a:xfrm>
          <a:prstGeom prst="rect">
            <a:avLst/>
          </a:prstGeom>
          <a:noFill/>
        </p:spPr>
        <p:txBody>
          <a:bodyPr wrap="square" rtlCol="0">
            <a:spAutoFit/>
          </a:bodyPr>
          <a:lstStyle/>
          <a:p>
            <a:r>
              <a:rPr lang="en-US" dirty="0" smtClean="0"/>
              <a:t>List reports</a:t>
            </a:r>
            <a:endParaRPr lang="en-US" dirty="0"/>
          </a:p>
        </p:txBody>
      </p:sp>
      <p:grpSp>
        <p:nvGrpSpPr>
          <p:cNvPr id="41" name="Group 40"/>
          <p:cNvGrpSpPr/>
          <p:nvPr/>
        </p:nvGrpSpPr>
        <p:grpSpPr>
          <a:xfrm rot="964328">
            <a:off x="2120469" y="5088398"/>
            <a:ext cx="2717321" cy="404510"/>
            <a:chOff x="2485815" y="5418336"/>
            <a:chExt cx="1810140" cy="706991"/>
          </a:xfrm>
        </p:grpSpPr>
        <p:cxnSp>
          <p:nvCxnSpPr>
            <p:cNvPr id="36" name="Straight Arrow Connector 35"/>
            <p:cNvCxnSpPr/>
            <p:nvPr/>
          </p:nvCxnSpPr>
          <p:spPr>
            <a:xfrm flipH="1" flipV="1">
              <a:off x="2485815" y="5418336"/>
              <a:ext cx="170803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2683237" y="5478996"/>
              <a:ext cx="1612718" cy="646331"/>
            </a:xfrm>
            <a:prstGeom prst="rect">
              <a:avLst/>
            </a:prstGeom>
            <a:noFill/>
          </p:spPr>
          <p:txBody>
            <a:bodyPr wrap="square" rtlCol="0">
              <a:spAutoFit/>
            </a:bodyPr>
            <a:lstStyle/>
            <a:p>
              <a:r>
                <a:rPr lang="en-US" dirty="0" smtClean="0"/>
                <a:t>List all memorandums</a:t>
              </a:r>
              <a:endParaRPr lang="en-US" dirty="0"/>
            </a:p>
          </p:txBody>
        </p:sp>
      </p:grpSp>
      <p:grpSp>
        <p:nvGrpSpPr>
          <p:cNvPr id="45" name="Group 44"/>
          <p:cNvGrpSpPr/>
          <p:nvPr/>
        </p:nvGrpSpPr>
        <p:grpSpPr>
          <a:xfrm>
            <a:off x="7746209" y="4720161"/>
            <a:ext cx="1708030" cy="380580"/>
            <a:chOff x="7746209" y="4085480"/>
            <a:chExt cx="1708030" cy="380580"/>
          </a:xfrm>
        </p:grpSpPr>
        <p:cxnSp>
          <p:nvCxnSpPr>
            <p:cNvPr id="46" name="Straight Arrow Connector 45"/>
            <p:cNvCxnSpPr/>
            <p:nvPr/>
          </p:nvCxnSpPr>
          <p:spPr>
            <a:xfrm flipH="1" flipV="1">
              <a:off x="7746209" y="4085480"/>
              <a:ext cx="170803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8056289" y="4096728"/>
              <a:ext cx="1305593" cy="369332"/>
            </a:xfrm>
            <a:prstGeom prst="rect">
              <a:avLst/>
            </a:prstGeom>
            <a:noFill/>
          </p:spPr>
          <p:txBody>
            <a:bodyPr wrap="square" rtlCol="0">
              <a:spAutoFit/>
            </a:bodyPr>
            <a:lstStyle/>
            <a:p>
              <a:r>
                <a:rPr lang="en-US" smtClean="0"/>
                <a:t>List services </a:t>
              </a:r>
              <a:endParaRPr lang="en-US" dirty="0"/>
            </a:p>
          </p:txBody>
        </p:sp>
      </p:grpSp>
    </p:spTree>
    <p:extLst>
      <p:ext uri="{BB962C8B-B14F-4D97-AF65-F5344CB8AC3E}">
        <p14:creationId xmlns:p14="http://schemas.microsoft.com/office/powerpoint/2010/main" val="3578715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Solutions</a:t>
            </a:r>
            <a:endParaRPr lang="en-US"/>
          </a:p>
        </p:txBody>
      </p:sp>
      <p:sp>
        <p:nvSpPr>
          <p:cNvPr id="5" name="Date Placeholder 4"/>
          <p:cNvSpPr>
            <a:spLocks noGrp="1"/>
          </p:cNvSpPr>
          <p:nvPr>
            <p:ph type="dt" sz="half" idx="10"/>
          </p:nvPr>
        </p:nvSpPr>
        <p:spPr/>
        <p:txBody>
          <a:bodyPr/>
          <a:lstStyle/>
          <a:p>
            <a:fld id="{55657893-F5B4-4211-B2F5-42F77D13628E}" type="datetime1">
              <a:rPr lang="vi-VN" smtClean="0"/>
              <a:t>07/05/2021</a:t>
            </a:fld>
            <a:endParaRPr lang="en-US"/>
          </a:p>
        </p:txBody>
      </p:sp>
      <p:sp>
        <p:nvSpPr>
          <p:cNvPr id="7" name="Slide Number Placeholder 6"/>
          <p:cNvSpPr>
            <a:spLocks noGrp="1"/>
          </p:cNvSpPr>
          <p:nvPr>
            <p:ph type="sldNum" sz="quarter" idx="12"/>
          </p:nvPr>
        </p:nvSpPr>
        <p:spPr/>
        <p:txBody>
          <a:bodyPr/>
          <a:lstStyle/>
          <a:p>
            <a:fld id="{0222DCFD-C87C-4A89-B242-DF869BD87872}" type="slidenum">
              <a:rPr lang="en-US" smtClean="0"/>
              <a:t>13</a:t>
            </a:fld>
            <a:endParaRPr lang="en-US"/>
          </a:p>
        </p:txBody>
      </p:sp>
      <p:pic>
        <p:nvPicPr>
          <p:cNvPr id="33" name="Picture 6" descr="Agent, broker, business, man, marketing, property, real estate icon - Free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1029" y="1583063"/>
            <a:ext cx="1019161" cy="207067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Download Png File - Sales Rep Clip Art PNG Image with No Background -  PNGkey.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385" y="1616894"/>
            <a:ext cx="1414530" cy="1414530"/>
          </a:xfrm>
          <a:prstGeom prst="rect">
            <a:avLst/>
          </a:prstGeom>
          <a:noFill/>
          <a:extLst>
            <a:ext uri="{909E8E84-426E-40DD-AFC4-6F175D3DCCD1}">
              <a14:hiddenFill xmlns:a14="http://schemas.microsoft.com/office/drawing/2010/main">
                <a:solidFill>
                  <a:srgbClr val="FFFFFF"/>
                </a:solidFill>
              </a14:hiddenFill>
            </a:ext>
          </a:extLst>
        </p:spPr>
      </p:pic>
      <p:sp>
        <p:nvSpPr>
          <p:cNvPr id="42" name="Right Arrow 41"/>
          <p:cNvSpPr/>
          <p:nvPr/>
        </p:nvSpPr>
        <p:spPr>
          <a:xfrm>
            <a:off x="2545975" y="2578748"/>
            <a:ext cx="1989722"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a:off x="6324720" y="2578748"/>
            <a:ext cx="1989722"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76" name="Picture 32" descr="School Icon, School, School Icons, Vector PNG and Vector with Transparent  Background for Free Downloa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182" t="15026" r="10204" b="16898"/>
          <a:stretch/>
        </p:blipFill>
        <p:spPr bwMode="auto">
          <a:xfrm>
            <a:off x="8718972" y="1614104"/>
            <a:ext cx="1657545" cy="1417320"/>
          </a:xfrm>
          <a:prstGeom prst="rect">
            <a:avLst/>
          </a:prstGeom>
          <a:noFill/>
          <a:extLst>
            <a:ext uri="{909E8E84-426E-40DD-AFC4-6F175D3DCCD1}">
              <a14:hiddenFill xmlns:a14="http://schemas.microsoft.com/office/drawing/2010/main">
                <a:solidFill>
                  <a:srgbClr val="FFFFFF"/>
                </a:solidFill>
              </a14:hiddenFill>
            </a:ext>
          </a:extLst>
        </p:spPr>
      </p:pic>
      <p:pic>
        <p:nvPicPr>
          <p:cNvPr id="6182" name="Picture 38" descr="Meet Icon Png – Free PNG Images Vector, PSD, Clipart, Templat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18972" y="3969878"/>
            <a:ext cx="1655064" cy="2148824"/>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10597175" y="2667940"/>
            <a:ext cx="914400" cy="1989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p:cNvSpPr/>
          <p:nvPr/>
        </p:nvSpPr>
        <p:spPr>
          <a:xfrm flipH="1">
            <a:off x="10597175" y="4808788"/>
            <a:ext cx="9144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rot="5400000" flipH="1">
            <a:off x="10360522" y="3818993"/>
            <a:ext cx="2103120" cy="1989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flipH="1">
            <a:off x="6045115" y="4808787"/>
            <a:ext cx="22860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flipH="1">
            <a:off x="1504278" y="4915769"/>
            <a:ext cx="1920240" cy="1989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5400000" flipH="1">
            <a:off x="579970" y="4046635"/>
            <a:ext cx="173736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86" name="Picture 42" descr="Congrats grads! – LCOUNTYD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93818" y="3469136"/>
            <a:ext cx="719483" cy="91440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3451138" y="3888971"/>
            <a:ext cx="2542040" cy="2229732"/>
          </a:xfrm>
          <a:prstGeom prst="ellipse">
            <a:avLst/>
          </a:prstGeom>
          <a:solidFill>
            <a:srgbClr val="FFECB3"/>
          </a:solidFill>
          <a:ln w="76200">
            <a:solidFill>
              <a:srgbClr val="051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smtClean="0">
                <a:ln>
                  <a:solidFill>
                    <a:srgbClr val="051E50"/>
                  </a:solidFill>
                </a:ln>
                <a:solidFill>
                  <a:srgbClr val="051E50"/>
                </a:solidFill>
              </a:rPr>
              <a:t>SMSME</a:t>
            </a:r>
            <a:endParaRPr lang="en-US" sz="4200">
              <a:ln>
                <a:solidFill>
                  <a:srgbClr val="051E50"/>
                </a:solidFill>
              </a:ln>
              <a:solidFill>
                <a:srgbClr val="051E50"/>
              </a:solidFill>
            </a:endParaRPr>
          </a:p>
        </p:txBody>
      </p:sp>
      <p:sp>
        <p:nvSpPr>
          <p:cNvPr id="23" name="Oval 22"/>
          <p:cNvSpPr/>
          <p:nvPr/>
        </p:nvSpPr>
        <p:spPr>
          <a:xfrm>
            <a:off x="2560445" y="1868619"/>
            <a:ext cx="1636729" cy="710129"/>
          </a:xfrm>
          <a:prstGeom prst="ellipse">
            <a:avLst/>
          </a:prstGeom>
          <a:solidFill>
            <a:srgbClr val="FFECB3"/>
          </a:solidFill>
          <a:ln w="57150">
            <a:solidFill>
              <a:srgbClr val="051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n>
                  <a:solidFill>
                    <a:srgbClr val="051E50"/>
                  </a:solidFill>
                </a:ln>
                <a:solidFill>
                  <a:srgbClr val="051E50"/>
                </a:solidFill>
              </a:rPr>
              <a:t>SMSME</a:t>
            </a:r>
            <a:endParaRPr lang="en-US" sz="2400">
              <a:ln>
                <a:solidFill>
                  <a:srgbClr val="051E50"/>
                </a:solidFill>
              </a:ln>
              <a:solidFill>
                <a:srgbClr val="051E50"/>
              </a:solidFill>
            </a:endParaRPr>
          </a:p>
        </p:txBody>
      </p:sp>
      <p:sp>
        <p:nvSpPr>
          <p:cNvPr id="24" name="Oval 23"/>
          <p:cNvSpPr/>
          <p:nvPr/>
        </p:nvSpPr>
        <p:spPr>
          <a:xfrm>
            <a:off x="6369750" y="1874449"/>
            <a:ext cx="1636729" cy="710129"/>
          </a:xfrm>
          <a:prstGeom prst="ellipse">
            <a:avLst/>
          </a:prstGeom>
          <a:solidFill>
            <a:srgbClr val="FFECB3"/>
          </a:solidFill>
          <a:ln w="57150">
            <a:solidFill>
              <a:srgbClr val="051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n>
                  <a:solidFill>
                    <a:srgbClr val="051E50"/>
                  </a:solidFill>
                </a:ln>
                <a:solidFill>
                  <a:srgbClr val="051E50"/>
                </a:solidFill>
              </a:rPr>
              <a:t>SMSME</a:t>
            </a:r>
            <a:endParaRPr lang="en-US" sz="2400">
              <a:ln>
                <a:solidFill>
                  <a:srgbClr val="051E50"/>
                </a:solidFill>
              </a:ln>
              <a:solidFill>
                <a:srgbClr val="051E50"/>
              </a:solidFill>
            </a:endParaRPr>
          </a:p>
        </p:txBody>
      </p:sp>
      <p:sp>
        <p:nvSpPr>
          <p:cNvPr id="25" name="Oval 24"/>
          <p:cNvSpPr/>
          <p:nvPr/>
        </p:nvSpPr>
        <p:spPr>
          <a:xfrm>
            <a:off x="6501216" y="4098658"/>
            <a:ext cx="1636729" cy="710129"/>
          </a:xfrm>
          <a:prstGeom prst="ellipse">
            <a:avLst/>
          </a:prstGeom>
          <a:solidFill>
            <a:srgbClr val="FFECB3"/>
          </a:solidFill>
          <a:ln w="57150">
            <a:solidFill>
              <a:srgbClr val="051E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n>
                  <a:solidFill>
                    <a:srgbClr val="051E50"/>
                  </a:solidFill>
                </a:ln>
                <a:solidFill>
                  <a:srgbClr val="051E50"/>
                </a:solidFill>
              </a:rPr>
              <a:t>SMSME</a:t>
            </a:r>
            <a:endParaRPr lang="en-US" sz="2400">
              <a:ln>
                <a:solidFill>
                  <a:srgbClr val="051E50"/>
                </a:solidFill>
              </a:ln>
              <a:solidFill>
                <a:srgbClr val="051E50"/>
              </a:solidFill>
            </a:endParaRPr>
          </a:p>
        </p:txBody>
      </p:sp>
    </p:spTree>
    <p:extLst>
      <p:ext uri="{BB962C8B-B14F-4D97-AF65-F5344CB8AC3E}">
        <p14:creationId xmlns:p14="http://schemas.microsoft.com/office/powerpoint/2010/main" val="588069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6" name="Content Placeholder 2"/>
          <p:cNvSpPr>
            <a:spLocks noGrp="1"/>
          </p:cNvSpPr>
          <p:nvPr>
            <p:ph idx="1"/>
          </p:nvPr>
        </p:nvSpPr>
        <p:spPr>
          <a:xfrm>
            <a:off x="1097280" y="1590261"/>
            <a:ext cx="10058400" cy="4278833"/>
          </a:xfrm>
        </p:spPr>
        <p:txBody>
          <a:bodyPr>
            <a:normAutofit/>
          </a:bodyPr>
          <a:lstStyle/>
          <a:p>
            <a:pPr marL="457200" indent="-457200">
              <a:spcBef>
                <a:spcPts val="600"/>
              </a:spcBef>
              <a:spcAft>
                <a:spcPts val="600"/>
              </a:spcAft>
              <a:buClr>
                <a:schemeClr val="accent2">
                  <a:lumMod val="75000"/>
                </a:schemeClr>
              </a:buClr>
              <a:buFont typeface="+mj-lt"/>
              <a:buAutoNum type="arabicParenR"/>
            </a:pPr>
            <a:endParaRPr lang="en-US" sz="2400" smtClean="0"/>
          </a:p>
          <a:p>
            <a:pPr marL="457200" indent="-457200">
              <a:spcBef>
                <a:spcPts val="600"/>
              </a:spcBef>
              <a:spcAft>
                <a:spcPts val="600"/>
              </a:spcAft>
              <a:buClr>
                <a:schemeClr val="accent2">
                  <a:lumMod val="75000"/>
                </a:schemeClr>
              </a:buClr>
              <a:buFont typeface="+mj-lt"/>
              <a:buAutoNum type="arabicParenR"/>
            </a:pPr>
            <a:endParaRPr lang="en-US" sz="2400"/>
          </a:p>
        </p:txBody>
      </p:sp>
      <p:sp>
        <p:nvSpPr>
          <p:cNvPr id="5" name="Date Placeholder 4"/>
          <p:cNvSpPr>
            <a:spLocks noGrp="1"/>
          </p:cNvSpPr>
          <p:nvPr>
            <p:ph type="dt" sz="half" idx="10"/>
          </p:nvPr>
        </p:nvSpPr>
        <p:spPr/>
        <p:txBody>
          <a:bodyPr/>
          <a:lstStyle/>
          <a:p>
            <a:fld id="{55657893-F5B4-4211-B2F5-42F77D13628E}" type="datetime1">
              <a:rPr lang="vi-VN" smtClean="0"/>
              <a:t>07/05/2021</a:t>
            </a:fld>
            <a:endParaRPr lang="en-US"/>
          </a:p>
        </p:txBody>
      </p:sp>
      <p:sp>
        <p:nvSpPr>
          <p:cNvPr id="7" name="Slide Number Placeholder 6"/>
          <p:cNvSpPr>
            <a:spLocks noGrp="1"/>
          </p:cNvSpPr>
          <p:nvPr>
            <p:ph type="sldNum" sz="quarter" idx="12"/>
          </p:nvPr>
        </p:nvSpPr>
        <p:spPr/>
        <p:txBody>
          <a:bodyPr/>
          <a:lstStyle/>
          <a:p>
            <a:fld id="{0222DCFD-C87C-4A89-B242-DF869BD87872}" type="slidenum">
              <a:rPr lang="en-US" smtClean="0"/>
              <a:t>14</a:t>
            </a:fld>
            <a:endParaRPr lang="en-US"/>
          </a:p>
        </p:txBody>
      </p:sp>
      <p:pic>
        <p:nvPicPr>
          <p:cNvPr id="3" name="Picture 2" descr="Web Application Development - Web Application Icon PNG Image | Transparent  PNG Free Download on See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230" y="1652384"/>
            <a:ext cx="7810500" cy="43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177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Architecture</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39" t="714" r="5460" b="42180"/>
          <a:stretch/>
        </p:blipFill>
        <p:spPr>
          <a:xfrm>
            <a:off x="281369" y="1351723"/>
            <a:ext cx="11663717" cy="3551583"/>
          </a:xfrm>
          <a:prstGeom prst="rect">
            <a:avLst/>
          </a:prstGeom>
        </p:spPr>
      </p:pic>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79334" t="79018"/>
          <a:stretch/>
        </p:blipFill>
        <p:spPr>
          <a:xfrm>
            <a:off x="281369" y="4986735"/>
            <a:ext cx="2517917" cy="1285461"/>
          </a:xfrm>
          <a:prstGeom prst="rect">
            <a:avLst/>
          </a:prstGeom>
        </p:spPr>
      </p:pic>
      <p:sp>
        <p:nvSpPr>
          <p:cNvPr id="5" name="Date Placeholder 4"/>
          <p:cNvSpPr>
            <a:spLocks noGrp="1"/>
          </p:cNvSpPr>
          <p:nvPr>
            <p:ph type="dt" sz="half" idx="10"/>
          </p:nvPr>
        </p:nvSpPr>
        <p:spPr/>
        <p:txBody>
          <a:bodyPr/>
          <a:lstStyle/>
          <a:p>
            <a:fld id="{C1916B35-17CF-40B0-9615-95E025539A7E}" type="datetime1">
              <a:rPr lang="vi-VN" smtClean="0"/>
              <a:t>07/05/2021</a:t>
            </a:fld>
            <a:endParaRPr lang="en-US"/>
          </a:p>
        </p:txBody>
      </p:sp>
      <p:sp>
        <p:nvSpPr>
          <p:cNvPr id="8" name="Slide Number Placeholder 7"/>
          <p:cNvSpPr>
            <a:spLocks noGrp="1"/>
          </p:cNvSpPr>
          <p:nvPr>
            <p:ph type="sldNum" sz="quarter" idx="12"/>
          </p:nvPr>
        </p:nvSpPr>
        <p:spPr/>
        <p:txBody>
          <a:bodyPr/>
          <a:lstStyle/>
          <a:p>
            <a:fld id="{0222DCFD-C87C-4A89-B242-DF869BD87872}" type="slidenum">
              <a:rPr lang="en-US" smtClean="0"/>
              <a:t>15</a:t>
            </a:fld>
            <a:endParaRPr lang="en-US"/>
          </a:p>
        </p:txBody>
      </p:sp>
    </p:spTree>
    <p:extLst>
      <p:ext uri="{BB962C8B-B14F-4D97-AF65-F5344CB8AC3E}">
        <p14:creationId xmlns:p14="http://schemas.microsoft.com/office/powerpoint/2010/main" val="2640682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
            </a:r>
            <a:br>
              <a:rPr lang="en-US"/>
            </a:br>
            <a:r>
              <a:rPr lang="en-US" smtClean="0"/>
              <a:t>Technologies</a:t>
            </a:r>
            <a:endParaRPr lang="en-US"/>
          </a:p>
        </p:txBody>
      </p:sp>
      <p:sp>
        <p:nvSpPr>
          <p:cNvPr id="4" name="Date Placeholder 3"/>
          <p:cNvSpPr>
            <a:spLocks noGrp="1"/>
          </p:cNvSpPr>
          <p:nvPr>
            <p:ph type="dt" sz="half" idx="10"/>
          </p:nvPr>
        </p:nvSpPr>
        <p:spPr/>
        <p:txBody>
          <a:bodyPr/>
          <a:lstStyle/>
          <a:p>
            <a:fld id="{4F9D57DF-1A40-4761-8359-E9A28A4BDC48}" type="datetime1">
              <a:rPr lang="vi-VN" smtClean="0"/>
              <a:pPr/>
              <a:t>07/05/2021</a:t>
            </a:fld>
            <a:endParaRPr lang="en-US"/>
          </a:p>
        </p:txBody>
      </p:sp>
      <p:sp>
        <p:nvSpPr>
          <p:cNvPr id="5" name="Slide Number Placeholder 4"/>
          <p:cNvSpPr>
            <a:spLocks noGrp="1"/>
          </p:cNvSpPr>
          <p:nvPr>
            <p:ph type="sldNum" sz="quarter" idx="12"/>
          </p:nvPr>
        </p:nvSpPr>
        <p:spPr/>
        <p:txBody>
          <a:bodyPr/>
          <a:lstStyle/>
          <a:p>
            <a:fld id="{0222DCFD-C87C-4A89-B242-DF869BD87872}" type="slidenum">
              <a:rPr lang="en-US" smtClean="0"/>
              <a:pPr/>
              <a:t>16</a:t>
            </a:fld>
            <a:endParaRPr lang="en-US"/>
          </a:p>
        </p:txBody>
      </p:sp>
      <p:sp>
        <p:nvSpPr>
          <p:cNvPr id="7" name="Content Placeholder 6"/>
          <p:cNvSpPr>
            <a:spLocks noGrp="1"/>
          </p:cNvSpPr>
          <p:nvPr>
            <p:ph idx="1"/>
          </p:nvPr>
        </p:nvSpPr>
        <p:spPr>
          <a:xfrm>
            <a:off x="1097280" y="1494971"/>
            <a:ext cx="10058400" cy="4762908"/>
          </a:xfrm>
        </p:spPr>
        <p:txBody>
          <a:bodyPr>
            <a:normAutofit/>
          </a:bodyPr>
          <a:lstStyle/>
          <a:p>
            <a:pPr marL="231775" indent="-231775">
              <a:buClr>
                <a:schemeClr val="accent2">
                  <a:lumMod val="75000"/>
                </a:schemeClr>
              </a:buClr>
              <a:buFont typeface="Wingdings" panose="05000000000000000000" pitchFamily="2" charset="2"/>
              <a:buChar char="§"/>
            </a:pPr>
            <a:endParaRPr lang="en-US" sz="2400" smtClean="0"/>
          </a:p>
          <a:p>
            <a:pPr marL="231775" indent="-231775">
              <a:buClr>
                <a:schemeClr val="accent2">
                  <a:lumMod val="75000"/>
                </a:schemeClr>
              </a:buClr>
              <a:buFont typeface="Wingdings" panose="05000000000000000000" pitchFamily="2" charset="2"/>
              <a:buChar char="§"/>
            </a:pPr>
            <a:r>
              <a:rPr lang="en-US" sz="2400" smtClean="0"/>
              <a:t>User Interface Libraries:</a:t>
            </a:r>
          </a:p>
          <a:p>
            <a:pPr marL="231775" indent="-231775">
              <a:buClr>
                <a:schemeClr val="accent2">
                  <a:lumMod val="75000"/>
                </a:schemeClr>
              </a:buClr>
              <a:buFont typeface="Wingdings" panose="05000000000000000000" pitchFamily="2" charset="2"/>
              <a:buChar char="§"/>
            </a:pPr>
            <a:endParaRPr lang="en-US" sz="2400"/>
          </a:p>
          <a:p>
            <a:pPr marL="231775" indent="-231775">
              <a:buClr>
                <a:schemeClr val="accent2">
                  <a:lumMod val="75000"/>
                </a:schemeClr>
              </a:buClr>
              <a:buFont typeface="Wingdings" panose="05000000000000000000" pitchFamily="2" charset="2"/>
              <a:buChar char="§"/>
            </a:pPr>
            <a:endParaRPr lang="en-US" sz="2400" smtClean="0"/>
          </a:p>
          <a:p>
            <a:pPr marL="231775" indent="-231775">
              <a:buClr>
                <a:schemeClr val="accent2">
                  <a:lumMod val="75000"/>
                </a:schemeClr>
              </a:buClr>
              <a:buFont typeface="Wingdings" panose="05000000000000000000" pitchFamily="2" charset="2"/>
              <a:buChar char="§"/>
            </a:pPr>
            <a:r>
              <a:rPr lang="en-US" sz="2400" smtClean="0"/>
              <a:t>Framework:</a:t>
            </a:r>
          </a:p>
          <a:p>
            <a:pPr marL="231775" indent="-231775">
              <a:buClr>
                <a:schemeClr val="accent2">
                  <a:lumMod val="75000"/>
                </a:schemeClr>
              </a:buClr>
              <a:buFont typeface="Wingdings" panose="05000000000000000000" pitchFamily="2" charset="2"/>
              <a:buChar char="§"/>
            </a:pPr>
            <a:endParaRPr lang="en-US" sz="2400"/>
          </a:p>
          <a:p>
            <a:pPr marL="231775" indent="-231775">
              <a:buClr>
                <a:schemeClr val="accent2">
                  <a:lumMod val="75000"/>
                </a:schemeClr>
              </a:buClr>
              <a:buFont typeface="Wingdings" panose="05000000000000000000" pitchFamily="2" charset="2"/>
              <a:buChar char="§"/>
            </a:pPr>
            <a:endParaRPr lang="en-US" sz="2400" smtClean="0"/>
          </a:p>
          <a:p>
            <a:pPr marL="231775" indent="-231775">
              <a:buClr>
                <a:schemeClr val="accent2">
                  <a:lumMod val="75000"/>
                </a:schemeClr>
              </a:buClr>
              <a:buFont typeface="Wingdings" panose="05000000000000000000" pitchFamily="2" charset="2"/>
              <a:buChar char="§"/>
            </a:pPr>
            <a:r>
              <a:rPr lang="en-US" sz="2400" smtClean="0"/>
              <a:t>Services:</a:t>
            </a:r>
            <a:endParaRPr lang="en-US" sz="2400"/>
          </a:p>
        </p:txBody>
      </p:sp>
      <p:pic>
        <p:nvPicPr>
          <p:cNvPr id="8" name="Picture 7"/>
          <p:cNvPicPr>
            <a:picLocks noChangeAspect="1"/>
          </p:cNvPicPr>
          <p:nvPr/>
        </p:nvPicPr>
        <p:blipFill>
          <a:blip r:embed="rId2"/>
          <a:stretch>
            <a:fillRect/>
          </a:stretch>
        </p:blipFill>
        <p:spPr>
          <a:xfrm>
            <a:off x="8218882" y="1443887"/>
            <a:ext cx="1681576" cy="1554480"/>
          </a:xfrm>
          <a:prstGeom prst="rect">
            <a:avLst/>
          </a:prstGeom>
        </p:spPr>
      </p:pic>
      <p:pic>
        <p:nvPicPr>
          <p:cNvPr id="9" name="Picture 8"/>
          <p:cNvPicPr>
            <a:picLocks noChangeAspect="1"/>
          </p:cNvPicPr>
          <p:nvPr/>
        </p:nvPicPr>
        <p:blipFill rotWithShape="1">
          <a:blip r:embed="rId3"/>
          <a:srcRect l="12029" t="13952" r="11661" b="15014"/>
          <a:stretch/>
        </p:blipFill>
        <p:spPr>
          <a:xfrm>
            <a:off x="4906561" y="1447025"/>
            <a:ext cx="2787927" cy="1554480"/>
          </a:xfrm>
          <a:prstGeom prst="rect">
            <a:avLst/>
          </a:prstGeom>
        </p:spPr>
      </p:pic>
      <p:pic>
        <p:nvPicPr>
          <p:cNvPr id="11" name="Picture 10"/>
          <p:cNvPicPr>
            <a:picLocks noChangeAspect="1"/>
          </p:cNvPicPr>
          <p:nvPr/>
        </p:nvPicPr>
        <p:blipFill rotWithShape="1">
          <a:blip r:embed="rId4"/>
          <a:srcRect t="21034" b="20971"/>
          <a:stretch/>
        </p:blipFill>
        <p:spPr>
          <a:xfrm>
            <a:off x="4810315" y="3336723"/>
            <a:ext cx="2980418" cy="827313"/>
          </a:xfrm>
          <a:prstGeom prst="rect">
            <a:avLst/>
          </a:prstGeom>
        </p:spPr>
      </p:pic>
      <p:pic>
        <p:nvPicPr>
          <p:cNvPr id="9226" name="Picture 10" descr="Firebase Cloud Storage - Javatpoi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8024" y="435287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Firebase Realtime Database - Javatpoi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8882" y="4352879"/>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192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role </a:t>
            </a:r>
            <a:r>
              <a:rPr lang="en-US" dirty="0" smtClean="0"/>
              <a:t>Admin</a:t>
            </a:r>
            <a:endParaRPr lang="en-US" dirty="0"/>
          </a:p>
        </p:txBody>
      </p:sp>
      <p:sp>
        <p:nvSpPr>
          <p:cNvPr id="6" name="Content Placeholder 2"/>
          <p:cNvSpPr>
            <a:spLocks noGrp="1"/>
          </p:cNvSpPr>
          <p:nvPr>
            <p:ph idx="1"/>
          </p:nvPr>
        </p:nvSpPr>
        <p:spPr>
          <a:xfrm>
            <a:off x="1097280" y="1590261"/>
            <a:ext cx="10058400" cy="4278833"/>
          </a:xfrm>
        </p:spPr>
        <p:txBody>
          <a:bodyPr>
            <a:normAutofit/>
          </a:bodyPr>
          <a:lstStyle/>
          <a:p>
            <a:pPr marL="457200" indent="-457200">
              <a:spcBef>
                <a:spcPts val="600"/>
              </a:spcBef>
              <a:spcAft>
                <a:spcPts val="600"/>
              </a:spcAft>
              <a:buClr>
                <a:schemeClr val="accent2">
                  <a:lumMod val="75000"/>
                </a:schemeClr>
              </a:buClr>
              <a:buFont typeface="+mj-lt"/>
              <a:buAutoNum type="arabicParenR"/>
            </a:pPr>
            <a:endParaRPr lang="en-US" sz="2400" smtClean="0"/>
          </a:p>
          <a:p>
            <a:pPr marL="457200" indent="-457200">
              <a:spcBef>
                <a:spcPts val="600"/>
              </a:spcBef>
              <a:spcAft>
                <a:spcPts val="600"/>
              </a:spcAft>
              <a:buClr>
                <a:schemeClr val="accent2">
                  <a:lumMod val="75000"/>
                </a:schemeClr>
              </a:buClr>
              <a:buFont typeface="+mj-lt"/>
              <a:buAutoNum type="arabicParenR"/>
            </a:pPr>
            <a:endParaRPr lang="en-US" sz="2400"/>
          </a:p>
        </p:txBody>
      </p:sp>
      <p:sp>
        <p:nvSpPr>
          <p:cNvPr id="5" name="Date Placeholder 4"/>
          <p:cNvSpPr>
            <a:spLocks noGrp="1"/>
          </p:cNvSpPr>
          <p:nvPr>
            <p:ph type="dt" sz="half" idx="10"/>
          </p:nvPr>
        </p:nvSpPr>
        <p:spPr/>
        <p:txBody>
          <a:bodyPr/>
          <a:lstStyle/>
          <a:p>
            <a:fld id="{55657893-F5B4-4211-B2F5-42F77D13628E}" type="datetime1">
              <a:rPr lang="vi-VN" smtClean="0"/>
              <a:t>07/05/2021</a:t>
            </a:fld>
            <a:endParaRPr lang="en-US"/>
          </a:p>
        </p:txBody>
      </p:sp>
      <p:sp>
        <p:nvSpPr>
          <p:cNvPr id="7" name="Slide Number Placeholder 6"/>
          <p:cNvSpPr>
            <a:spLocks noGrp="1"/>
          </p:cNvSpPr>
          <p:nvPr>
            <p:ph type="sldNum" sz="quarter" idx="12"/>
          </p:nvPr>
        </p:nvSpPr>
        <p:spPr/>
        <p:txBody>
          <a:bodyPr/>
          <a:lstStyle/>
          <a:p>
            <a:fld id="{0222DCFD-C87C-4A89-B242-DF869BD87872}" type="slidenum">
              <a:rPr lang="en-US" smtClean="0"/>
              <a:t>17</a:t>
            </a:fld>
            <a:endParaRPr lang="en-US"/>
          </a:p>
        </p:txBody>
      </p:sp>
      <p:pic>
        <p:nvPicPr>
          <p:cNvPr id="6164" name="Picture 20" descr="Circle,Black-and-white,Clip art,Logo #248561 - Free Icon Librar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607" t="5984" r="9738" b="6218"/>
          <a:stretch/>
        </p:blipFill>
        <p:spPr bwMode="auto">
          <a:xfrm>
            <a:off x="2671935" y="2764345"/>
            <a:ext cx="1527257" cy="1662511"/>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descr="Free Icon | Users group"/>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869" b="4167"/>
          <a:stretch/>
        </p:blipFill>
        <p:spPr bwMode="auto">
          <a:xfrm>
            <a:off x="7386464" y="4018475"/>
            <a:ext cx="1828800" cy="1681844"/>
          </a:xfrm>
          <a:prstGeom prst="rect">
            <a:avLst/>
          </a:prstGeom>
          <a:noFill/>
          <a:extLst>
            <a:ext uri="{909E8E84-426E-40DD-AFC4-6F175D3DCCD1}">
              <a14:hiddenFill xmlns:a14="http://schemas.microsoft.com/office/drawing/2010/main">
                <a:solidFill>
                  <a:srgbClr val="FFFFFF"/>
                </a:solidFill>
              </a14:hiddenFill>
            </a:ext>
          </a:extLst>
        </p:spPr>
      </p:pic>
      <p:pic>
        <p:nvPicPr>
          <p:cNvPr id="6168" name="Picture 24" descr="School Icon, School, School Icons, Vector PNG and Vector with Transparent  Background for Free Downloa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307" t="13157" r="10169" b="16843"/>
          <a:stretch/>
        </p:blipFill>
        <p:spPr bwMode="auto">
          <a:xfrm>
            <a:off x="7386464" y="1333139"/>
            <a:ext cx="1828800" cy="1609782"/>
          </a:xfrm>
          <a:prstGeom prst="rect">
            <a:avLst/>
          </a:prstGeom>
          <a:noFill/>
          <a:extLst>
            <a:ext uri="{909E8E84-426E-40DD-AFC4-6F175D3DCCD1}">
              <a14:hiddenFill xmlns:a14="http://schemas.microsoft.com/office/drawing/2010/main">
                <a:solidFill>
                  <a:srgbClr val="FFFFFF"/>
                </a:solidFill>
              </a14:hiddenFill>
            </a:ext>
          </a:extLst>
        </p:spPr>
      </p:pic>
      <p:sp>
        <p:nvSpPr>
          <p:cNvPr id="29" name="Right Arrow 28"/>
          <p:cNvSpPr/>
          <p:nvPr/>
        </p:nvSpPr>
        <p:spPr>
          <a:xfrm rot="20007387">
            <a:off x="4797967" y="3011412"/>
            <a:ext cx="1989722"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rot="1592613" flipV="1">
            <a:off x="4797966" y="4238170"/>
            <a:ext cx="1989722"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55450" y="4501644"/>
            <a:ext cx="1760225" cy="430887"/>
          </a:xfrm>
          <a:prstGeom prst="rect">
            <a:avLst/>
          </a:prstGeom>
          <a:noFill/>
        </p:spPr>
        <p:txBody>
          <a:bodyPr wrap="none" rtlCol="0">
            <a:spAutoFit/>
          </a:bodyPr>
          <a:lstStyle/>
          <a:p>
            <a:r>
              <a:rPr lang="en-US" sz="2200" i="1" dirty="0" smtClean="0"/>
              <a:t>Administrator</a:t>
            </a:r>
            <a:endParaRPr lang="en-US" sz="2200" i="1" dirty="0"/>
          </a:p>
        </p:txBody>
      </p:sp>
      <p:sp>
        <p:nvSpPr>
          <p:cNvPr id="12" name="TextBox 11"/>
          <p:cNvSpPr txBox="1"/>
          <p:nvPr/>
        </p:nvSpPr>
        <p:spPr>
          <a:xfrm>
            <a:off x="7792551" y="2942921"/>
            <a:ext cx="1016625" cy="430887"/>
          </a:xfrm>
          <a:prstGeom prst="rect">
            <a:avLst/>
          </a:prstGeom>
          <a:noFill/>
        </p:spPr>
        <p:txBody>
          <a:bodyPr wrap="none" rtlCol="0">
            <a:spAutoFit/>
          </a:bodyPr>
          <a:lstStyle/>
          <a:p>
            <a:r>
              <a:rPr lang="en-US" sz="2200" i="1" dirty="0" smtClean="0"/>
              <a:t>schools</a:t>
            </a:r>
            <a:endParaRPr lang="en-US" sz="2200" i="1" dirty="0"/>
          </a:p>
        </p:txBody>
      </p:sp>
      <p:sp>
        <p:nvSpPr>
          <p:cNvPr id="13" name="TextBox 12"/>
          <p:cNvSpPr txBox="1"/>
          <p:nvPr/>
        </p:nvSpPr>
        <p:spPr>
          <a:xfrm>
            <a:off x="7792551" y="5700319"/>
            <a:ext cx="1191736" cy="430887"/>
          </a:xfrm>
          <a:prstGeom prst="rect">
            <a:avLst/>
          </a:prstGeom>
          <a:noFill/>
        </p:spPr>
        <p:txBody>
          <a:bodyPr wrap="none" rtlCol="0">
            <a:spAutoFit/>
          </a:bodyPr>
          <a:lstStyle/>
          <a:p>
            <a:r>
              <a:rPr lang="en-US" sz="2200" i="1" dirty="0" smtClean="0"/>
              <a:t>accounts</a:t>
            </a:r>
            <a:endParaRPr lang="en-US" sz="2200" i="1" dirty="0"/>
          </a:p>
        </p:txBody>
      </p:sp>
    </p:spTree>
    <p:extLst>
      <p:ext uri="{BB962C8B-B14F-4D97-AF65-F5344CB8AC3E}">
        <p14:creationId xmlns:p14="http://schemas.microsoft.com/office/powerpoint/2010/main" val="1095011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64"/>
                                        </p:tgtEl>
                                        <p:attrNameLst>
                                          <p:attrName>style.visibility</p:attrName>
                                        </p:attrNameLst>
                                      </p:cBhvr>
                                      <p:to>
                                        <p:strVal val="visible"/>
                                      </p:to>
                                    </p:set>
                                    <p:animEffect transition="in" filter="wipe(up)">
                                      <p:cBhvr>
                                        <p:cTn id="7" dur="500"/>
                                        <p:tgtEl>
                                          <p:spTgt spid="616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168"/>
                                        </p:tgtEl>
                                        <p:attrNameLst>
                                          <p:attrName>style.visibility</p:attrName>
                                        </p:attrNameLst>
                                      </p:cBhvr>
                                      <p:to>
                                        <p:strVal val="visible"/>
                                      </p:to>
                                    </p:set>
                                    <p:animEffect transition="in" filter="wipe(left)">
                                      <p:cBhvr>
                                        <p:cTn id="15" dur="500"/>
                                        <p:tgtEl>
                                          <p:spTgt spid="616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500"/>
                                        <p:tgtEl>
                                          <p:spTgt spid="31"/>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166"/>
                                        </p:tgtEl>
                                        <p:attrNameLst>
                                          <p:attrName>style.visibility</p:attrName>
                                        </p:attrNameLst>
                                      </p:cBhvr>
                                      <p:to>
                                        <p:strVal val="visible"/>
                                      </p:to>
                                    </p:set>
                                    <p:animEffect transition="in" filter="wipe(left)">
                                      <p:cBhvr>
                                        <p:cTn id="24" dur="500"/>
                                        <p:tgtEl>
                                          <p:spTgt spid="6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3614056"/>
            <a:ext cx="10058400" cy="1982071"/>
          </a:xfrm>
        </p:spPr>
        <p:txBody>
          <a:bodyPr>
            <a:normAutofit/>
          </a:bodyPr>
          <a:lstStyle/>
          <a:p>
            <a:pPr algn="ctr"/>
            <a:r>
              <a:rPr lang="en-US" sz="5000">
                <a:latin typeface="+mn-lt"/>
              </a:rPr>
              <a:t>Admin’s flow</a:t>
            </a:r>
          </a:p>
        </p:txBody>
      </p:sp>
      <p:sp>
        <p:nvSpPr>
          <p:cNvPr id="4" name="Date Placeholder 3"/>
          <p:cNvSpPr>
            <a:spLocks noGrp="1"/>
          </p:cNvSpPr>
          <p:nvPr>
            <p:ph type="dt" sz="half" idx="10"/>
          </p:nvPr>
        </p:nvSpPr>
        <p:spPr/>
        <p:txBody>
          <a:bodyPr/>
          <a:lstStyle/>
          <a:p>
            <a:fld id="{47EA49E8-E2D5-45FA-9992-23007079EAF8}" type="datetime1">
              <a:rPr lang="vi-VN" smtClean="0"/>
              <a:t>07/05/2021</a:t>
            </a:fld>
            <a:endParaRPr lang="en-US"/>
          </a:p>
        </p:txBody>
      </p:sp>
      <p:sp>
        <p:nvSpPr>
          <p:cNvPr id="5" name="Slide Number Placeholder 4"/>
          <p:cNvSpPr>
            <a:spLocks noGrp="1"/>
          </p:cNvSpPr>
          <p:nvPr>
            <p:ph type="sldNum" sz="quarter" idx="12"/>
          </p:nvPr>
        </p:nvSpPr>
        <p:spPr/>
        <p:txBody>
          <a:bodyPr/>
          <a:lstStyle/>
          <a:p>
            <a:fld id="{0222DCFD-C87C-4A89-B242-DF869BD87872}" type="slidenum">
              <a:rPr lang="en-US" smtClean="0"/>
              <a:t>18</a:t>
            </a:fld>
            <a:endParaRPr lang="en-US"/>
          </a:p>
        </p:txBody>
      </p:sp>
      <p:sp>
        <p:nvSpPr>
          <p:cNvPr id="8" name="Title 1"/>
          <p:cNvSpPr>
            <a:spLocks noGrp="1"/>
          </p:cNvSpPr>
          <p:nvPr>
            <p:ph type="title"/>
          </p:nvPr>
        </p:nvSpPr>
        <p:spPr>
          <a:xfrm>
            <a:off x="1097280" y="787099"/>
            <a:ext cx="10058400" cy="2650029"/>
          </a:xfrm>
        </p:spPr>
        <p:txBody>
          <a:bodyPr>
            <a:normAutofit/>
          </a:bodyPr>
          <a:lstStyle/>
          <a:p>
            <a:pPr algn="ctr"/>
            <a:r>
              <a:rPr lang="en-US" smtClean="0"/>
              <a:t>Demo </a:t>
            </a:r>
            <a:endParaRPr lang="en-US"/>
          </a:p>
        </p:txBody>
      </p:sp>
    </p:spTree>
    <p:extLst>
      <p:ext uri="{BB962C8B-B14F-4D97-AF65-F5344CB8AC3E}">
        <p14:creationId xmlns:p14="http://schemas.microsoft.com/office/powerpoint/2010/main" val="30634615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Target </a:t>
            </a:r>
            <a:r>
              <a:rPr lang="en-US"/>
              <a:t>Schools Management flow</a:t>
            </a:r>
          </a:p>
        </p:txBody>
      </p:sp>
      <p:sp>
        <p:nvSpPr>
          <p:cNvPr id="5" name="Date Placeholder 4"/>
          <p:cNvSpPr>
            <a:spLocks noGrp="1"/>
          </p:cNvSpPr>
          <p:nvPr>
            <p:ph type="dt" sz="half" idx="10"/>
          </p:nvPr>
        </p:nvSpPr>
        <p:spPr/>
        <p:txBody>
          <a:bodyPr/>
          <a:lstStyle/>
          <a:p>
            <a:fld id="{55657893-F5B4-4211-B2F5-42F77D13628E}" type="datetime1">
              <a:rPr lang="vi-VN" smtClean="0"/>
              <a:t>07/05/2021</a:t>
            </a:fld>
            <a:endParaRPr lang="en-US"/>
          </a:p>
        </p:txBody>
      </p:sp>
      <p:sp>
        <p:nvSpPr>
          <p:cNvPr id="7" name="Slide Number Placeholder 6"/>
          <p:cNvSpPr>
            <a:spLocks noGrp="1"/>
          </p:cNvSpPr>
          <p:nvPr>
            <p:ph type="sldNum" sz="quarter" idx="12"/>
          </p:nvPr>
        </p:nvSpPr>
        <p:spPr/>
        <p:txBody>
          <a:bodyPr/>
          <a:lstStyle/>
          <a:p>
            <a:fld id="{0222DCFD-C87C-4A89-B242-DF869BD87872}" type="slidenum">
              <a:rPr lang="en-US" smtClean="0"/>
              <a:t>19</a:t>
            </a:fld>
            <a:endParaRPr lang="en-US"/>
          </a:p>
        </p:txBody>
      </p:sp>
      <p:grpSp>
        <p:nvGrpSpPr>
          <p:cNvPr id="14" name="Group 13"/>
          <p:cNvGrpSpPr/>
          <p:nvPr/>
        </p:nvGrpSpPr>
        <p:grpSpPr>
          <a:xfrm>
            <a:off x="307399" y="1396579"/>
            <a:ext cx="11580106" cy="4763467"/>
            <a:chOff x="288517" y="1394441"/>
            <a:chExt cx="11580106" cy="4763467"/>
          </a:xfrm>
        </p:grpSpPr>
        <p:pic>
          <p:nvPicPr>
            <p:cNvPr id="5126" name="Picture 6" descr="Agent, broker, business, man, marketing, property, real estate icon - Free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78015" y="1394441"/>
              <a:ext cx="823004" cy="167213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ownload Png File - Sales Rep Clip Art PNG Image with No Background -  PNGkey.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3026" y="1503585"/>
              <a:ext cx="1414530" cy="141453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noChangeAspect="1"/>
            </p:cNvGrpSpPr>
            <p:nvPr/>
          </p:nvGrpSpPr>
          <p:grpSpPr>
            <a:xfrm>
              <a:off x="7359396" y="1590261"/>
              <a:ext cx="1143019" cy="1371600"/>
              <a:chOff x="4952726" y="1438725"/>
              <a:chExt cx="1354938" cy="1625898"/>
            </a:xfrm>
          </p:grpSpPr>
          <p:pic>
            <p:nvPicPr>
              <p:cNvPr id="6162" name="Picture 18" descr="Clipboard Svg Png Icon Free Download (#452029) - OnlineWebFonts.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2726" y="1438725"/>
                <a:ext cx="1071826" cy="15179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School Icon, School, School Icons, Vector PNG and Vector with Transparent  Background for Free Download | School icon, Vector icons illustration,  Location ic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150" t="15548" r="10285" b="16858"/>
              <a:stretch/>
            </p:blipFill>
            <p:spPr bwMode="auto">
              <a:xfrm>
                <a:off x="5629403" y="2488406"/>
                <a:ext cx="678261" cy="576217"/>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ight Arrow 23"/>
            <p:cNvSpPr/>
            <p:nvPr/>
          </p:nvSpPr>
          <p:spPr>
            <a:xfrm>
              <a:off x="2013313" y="2485407"/>
              <a:ext cx="13716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5595669" y="2479932"/>
              <a:ext cx="13716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8904415" y="2490983"/>
              <a:ext cx="13716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rot="5400000">
              <a:off x="10698479" y="3547618"/>
              <a:ext cx="9144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4" descr="School Icon, School, School Icons, Vector PNG and Vector with Transparent  Background for Free Download"/>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307" t="13157" r="10169" b="16843"/>
            <a:stretch/>
          </p:blipFill>
          <p:spPr bwMode="auto">
            <a:xfrm>
              <a:off x="10310410" y="4287011"/>
              <a:ext cx="1558213" cy="1371600"/>
            </a:xfrm>
            <a:prstGeom prst="rect">
              <a:avLst/>
            </a:prstGeom>
            <a:noFill/>
            <a:extLst>
              <a:ext uri="{909E8E84-426E-40DD-AFC4-6F175D3DCCD1}">
                <a14:hiddenFill xmlns:a14="http://schemas.microsoft.com/office/drawing/2010/main">
                  <a:solidFill>
                    <a:srgbClr val="FFFFFF"/>
                  </a:solidFill>
                </a14:hiddenFill>
              </a:ext>
            </a:extLst>
          </p:spPr>
        </p:pic>
        <p:sp>
          <p:nvSpPr>
            <p:cNvPr id="30" name="Right Arrow 29"/>
            <p:cNvSpPr/>
            <p:nvPr/>
          </p:nvSpPr>
          <p:spPr>
            <a:xfrm flipH="1">
              <a:off x="8733932" y="5046120"/>
              <a:ext cx="13716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7164771" y="4535850"/>
              <a:ext cx="1530932" cy="1622058"/>
              <a:chOff x="7164771" y="4535850"/>
              <a:chExt cx="1530932" cy="1622058"/>
            </a:xfrm>
          </p:grpSpPr>
          <p:pic>
            <p:nvPicPr>
              <p:cNvPr id="29" name="Picture 42" descr="Congrats grads! – LCOUNTYDD"/>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6163" b="16112"/>
              <a:stretch/>
            </p:blipFill>
            <p:spPr bwMode="auto">
              <a:xfrm>
                <a:off x="7360514" y="4535850"/>
                <a:ext cx="1143000" cy="8739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164771" y="5388467"/>
                <a:ext cx="1530932" cy="769441"/>
              </a:xfrm>
              <a:prstGeom prst="rect">
                <a:avLst/>
              </a:prstGeom>
              <a:noFill/>
            </p:spPr>
            <p:txBody>
              <a:bodyPr wrap="none" rtlCol="0">
                <a:spAutoFit/>
              </a:bodyPr>
              <a:lstStyle/>
              <a:p>
                <a:pPr algn="ctr"/>
                <a:r>
                  <a:rPr lang="en-US" sz="2200" i="1" smtClean="0"/>
                  <a:t>principal’s</a:t>
                </a:r>
              </a:p>
              <a:p>
                <a:pPr algn="ctr"/>
                <a:r>
                  <a:rPr lang="en-US" sz="2200" i="1" smtClean="0"/>
                  <a:t>information</a:t>
                </a:r>
                <a:endParaRPr lang="en-US" sz="2200" i="1"/>
              </a:p>
            </p:txBody>
          </p:sp>
        </p:grpSp>
        <p:sp>
          <p:nvSpPr>
            <p:cNvPr id="31" name="Right Arrow 30"/>
            <p:cNvSpPr/>
            <p:nvPr/>
          </p:nvSpPr>
          <p:spPr>
            <a:xfrm flipH="1">
              <a:off x="5562753" y="5055373"/>
              <a:ext cx="13716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6" descr="Agent, broker, business, man, marketing, property, real estate icon - Free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6006" y="4170587"/>
              <a:ext cx="430926" cy="875533"/>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288517" y="1496754"/>
              <a:ext cx="1332669" cy="1902090"/>
              <a:chOff x="288517" y="1496754"/>
              <a:chExt cx="1332669" cy="1902090"/>
            </a:xfrm>
          </p:grpSpPr>
          <p:grpSp>
            <p:nvGrpSpPr>
              <p:cNvPr id="8" name="Group 7"/>
              <p:cNvGrpSpPr>
                <a:grpSpLocks noChangeAspect="1"/>
              </p:cNvGrpSpPr>
              <p:nvPr/>
            </p:nvGrpSpPr>
            <p:grpSpPr>
              <a:xfrm>
                <a:off x="402545" y="1496754"/>
                <a:ext cx="1218641" cy="1371600"/>
                <a:chOff x="364227" y="1590261"/>
                <a:chExt cx="1480391" cy="1602401"/>
              </a:xfrm>
            </p:grpSpPr>
            <p:pic>
              <p:nvPicPr>
                <p:cNvPr id="6158" name="Picture 14" descr="Clipboard icon - Free download on Iconfinde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5289" t="6102" r="15418" b="6126"/>
                <a:stretch/>
              </p:blipFill>
              <p:spPr bwMode="auto">
                <a:xfrm>
                  <a:off x="364227" y="1590261"/>
                  <a:ext cx="1201436" cy="1521821"/>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School Icon, School, School Icons, Vector PNG and Vector with Transparent  Background for Free Download | School icon, Vector icons illustration,  Location icon"/>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0150" t="15427" r="10285" b="16857"/>
                <a:stretch/>
              </p:blipFill>
              <p:spPr bwMode="auto">
                <a:xfrm>
                  <a:off x="1166357" y="2615412"/>
                  <a:ext cx="678261" cy="577250"/>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TextBox 36"/>
              <p:cNvSpPr txBox="1"/>
              <p:nvPr/>
            </p:nvSpPr>
            <p:spPr>
              <a:xfrm>
                <a:off x="288517" y="2967957"/>
                <a:ext cx="1217064" cy="430887"/>
              </a:xfrm>
              <a:prstGeom prst="rect">
                <a:avLst/>
              </a:prstGeom>
              <a:noFill/>
            </p:spPr>
            <p:txBody>
              <a:bodyPr wrap="none" rtlCol="0">
                <a:spAutoFit/>
              </a:bodyPr>
              <a:lstStyle/>
              <a:p>
                <a:pPr algn="ctr"/>
                <a:r>
                  <a:rPr lang="en-US" sz="2200" i="1" smtClean="0"/>
                  <a:t>initial list</a:t>
                </a:r>
                <a:endParaRPr lang="en-US" sz="2200" i="1"/>
              </a:p>
            </p:txBody>
          </p:sp>
        </p:grpSp>
        <p:grpSp>
          <p:nvGrpSpPr>
            <p:cNvPr id="13" name="Group 12"/>
            <p:cNvGrpSpPr/>
            <p:nvPr/>
          </p:nvGrpSpPr>
          <p:grpSpPr>
            <a:xfrm>
              <a:off x="3727774" y="4287010"/>
              <a:ext cx="1525034" cy="1865938"/>
              <a:chOff x="3727774" y="4287010"/>
              <a:chExt cx="1525034" cy="1865938"/>
            </a:xfrm>
          </p:grpSpPr>
          <p:grpSp>
            <p:nvGrpSpPr>
              <p:cNvPr id="34" name="Group 33"/>
              <p:cNvGrpSpPr>
                <a:grpSpLocks noChangeAspect="1"/>
              </p:cNvGrpSpPr>
              <p:nvPr/>
            </p:nvGrpSpPr>
            <p:grpSpPr>
              <a:xfrm>
                <a:off x="3978915" y="4287010"/>
                <a:ext cx="1218641" cy="1371600"/>
                <a:chOff x="364227" y="1590261"/>
                <a:chExt cx="1480391" cy="1602401"/>
              </a:xfrm>
            </p:grpSpPr>
            <p:pic>
              <p:nvPicPr>
                <p:cNvPr id="35" name="Picture 14" descr="Clipboard icon - Free download on Iconfinde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5289" t="6102" r="15418" b="6126"/>
                <a:stretch/>
              </p:blipFill>
              <p:spPr bwMode="auto">
                <a:xfrm>
                  <a:off x="364227" y="1590261"/>
                  <a:ext cx="1201436" cy="152182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6" descr="School Icon, School, School Icons, Vector PNG and Vector with Transparent  Background for Free Download | School icon, Vector icons illustration,  Location icon"/>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0150" t="15427" r="10285" b="16857"/>
                <a:stretch/>
              </p:blipFill>
              <p:spPr bwMode="auto">
                <a:xfrm>
                  <a:off x="1166357" y="2615412"/>
                  <a:ext cx="678261" cy="577250"/>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3727774" y="5722061"/>
                <a:ext cx="1525034" cy="430887"/>
              </a:xfrm>
              <a:prstGeom prst="rect">
                <a:avLst/>
              </a:prstGeom>
              <a:noFill/>
            </p:spPr>
            <p:txBody>
              <a:bodyPr wrap="none" rtlCol="0">
                <a:spAutoFit/>
              </a:bodyPr>
              <a:lstStyle/>
              <a:p>
                <a:pPr algn="ctr"/>
                <a:r>
                  <a:rPr lang="en-US" sz="2200" i="1" smtClean="0"/>
                  <a:t>updated list</a:t>
                </a:r>
                <a:endParaRPr lang="en-US" sz="2200" i="1"/>
              </a:p>
            </p:txBody>
          </p:sp>
        </p:grpSp>
      </p:grpSp>
    </p:spTree>
    <p:extLst>
      <p:ext uri="{BB962C8B-B14F-4D97-AF65-F5344CB8AC3E}">
        <p14:creationId xmlns:p14="http://schemas.microsoft.com/office/powerpoint/2010/main" val="4231128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Team members</a:t>
            </a:r>
            <a:endParaRPr lang="en-US"/>
          </a:p>
        </p:txBody>
      </p:sp>
      <p:sp>
        <p:nvSpPr>
          <p:cNvPr id="3" name="Content Placeholder 2"/>
          <p:cNvSpPr>
            <a:spLocks noGrp="1"/>
          </p:cNvSpPr>
          <p:nvPr>
            <p:ph idx="1"/>
          </p:nvPr>
        </p:nvSpPr>
        <p:spPr>
          <a:xfrm>
            <a:off x="1097280" y="1590261"/>
            <a:ext cx="10058400" cy="4278833"/>
          </a:xfrm>
        </p:spPr>
        <p:txBody>
          <a:bodyPr>
            <a:normAutofit/>
          </a:bodyPr>
          <a:lstStyle/>
          <a:p>
            <a:pPr marL="457200" indent="-457200">
              <a:spcBef>
                <a:spcPts val="600"/>
              </a:spcBef>
              <a:spcAft>
                <a:spcPts val="600"/>
              </a:spcAft>
              <a:buClr>
                <a:schemeClr val="accent2">
                  <a:lumMod val="75000"/>
                </a:schemeClr>
              </a:buClr>
              <a:buFont typeface="+mj-lt"/>
              <a:buAutoNum type="arabicParenR"/>
            </a:pPr>
            <a:r>
              <a:rPr lang="en-GB" sz="2400"/>
              <a:t>Pham Thi Ngoc </a:t>
            </a:r>
            <a:r>
              <a:rPr lang="en-GB" sz="2400" smtClean="0"/>
              <a:t>Ha </a:t>
            </a:r>
            <a:r>
              <a:rPr lang="en-GB" sz="2400" i="1" smtClean="0">
                <a:solidFill>
                  <a:schemeClr val="tx1">
                    <a:lumMod val="50000"/>
                    <a:lumOff val="50000"/>
                  </a:schemeClr>
                </a:solidFill>
              </a:rPr>
              <a:t>(SE130460)</a:t>
            </a:r>
            <a:r>
              <a:rPr lang="en-GB" sz="2400" smtClean="0"/>
              <a:t>		Team Leader</a:t>
            </a:r>
            <a:endParaRPr lang="en-GB" sz="2400"/>
          </a:p>
          <a:p>
            <a:pPr marL="457200" indent="-457200">
              <a:spcBef>
                <a:spcPts val="600"/>
              </a:spcBef>
              <a:spcAft>
                <a:spcPts val="600"/>
              </a:spcAft>
              <a:buClr>
                <a:schemeClr val="accent2">
                  <a:lumMod val="75000"/>
                </a:schemeClr>
              </a:buClr>
              <a:buFont typeface="+mj-lt"/>
              <a:buAutoNum type="arabicParenR"/>
            </a:pPr>
            <a:r>
              <a:rPr lang="en-GB" sz="2400">
                <a:sym typeface="Wingdings" panose="05000000000000000000" pitchFamily="2" charset="2"/>
              </a:rPr>
              <a:t>Le </a:t>
            </a:r>
            <a:r>
              <a:rPr lang="en-GB" sz="2400"/>
              <a:t>Gia </a:t>
            </a:r>
            <a:r>
              <a:rPr lang="en-GB" sz="2400" smtClean="0"/>
              <a:t>Nguyen </a:t>
            </a:r>
            <a:r>
              <a:rPr lang="en-GB" sz="2400" i="1" smtClean="0">
                <a:solidFill>
                  <a:schemeClr val="tx1">
                    <a:lumMod val="50000"/>
                    <a:lumOff val="50000"/>
                  </a:schemeClr>
                </a:solidFill>
              </a:rPr>
              <a:t>(SE63042)</a:t>
            </a:r>
            <a:r>
              <a:rPr lang="en-GB" sz="2400" smtClean="0"/>
              <a:t>			Team Member</a:t>
            </a:r>
            <a:endParaRPr lang="en-GB" sz="2400"/>
          </a:p>
          <a:p>
            <a:pPr marL="457200" indent="-457200">
              <a:spcBef>
                <a:spcPts val="600"/>
              </a:spcBef>
              <a:spcAft>
                <a:spcPts val="600"/>
              </a:spcAft>
              <a:buClr>
                <a:schemeClr val="accent2">
                  <a:lumMod val="75000"/>
                </a:schemeClr>
              </a:buClr>
              <a:buFont typeface="+mj-lt"/>
              <a:buAutoNum type="arabicParenR"/>
            </a:pPr>
            <a:r>
              <a:rPr lang="en-GB" sz="2400" smtClean="0">
                <a:sym typeface="Wingdings" panose="05000000000000000000" pitchFamily="2" charset="2"/>
              </a:rPr>
              <a:t>Nguyen </a:t>
            </a:r>
            <a:r>
              <a:rPr lang="en-GB" sz="2400" smtClean="0"/>
              <a:t>Hoang Gia </a:t>
            </a:r>
            <a:r>
              <a:rPr lang="en-GB" sz="2400" i="1" smtClean="0">
                <a:solidFill>
                  <a:schemeClr val="tx1">
                    <a:lumMod val="50000"/>
                    <a:lumOff val="50000"/>
                  </a:schemeClr>
                </a:solidFill>
              </a:rPr>
              <a:t>(SE63203)</a:t>
            </a:r>
            <a:r>
              <a:rPr lang="en-GB" sz="2400" smtClean="0"/>
              <a:t>		Team Member</a:t>
            </a:r>
            <a:endParaRPr lang="en-US" sz="2400"/>
          </a:p>
        </p:txBody>
      </p:sp>
      <p:sp>
        <p:nvSpPr>
          <p:cNvPr id="4" name="Date Placeholder 3"/>
          <p:cNvSpPr>
            <a:spLocks noGrp="1"/>
          </p:cNvSpPr>
          <p:nvPr>
            <p:ph type="dt" sz="half" idx="10"/>
          </p:nvPr>
        </p:nvSpPr>
        <p:spPr/>
        <p:txBody>
          <a:bodyPr/>
          <a:lstStyle/>
          <a:p>
            <a:fld id="{55BC1501-83CA-4E23-BDAE-C4D5B1CCD9B0}" type="datetime1">
              <a:rPr lang="vi-VN" smtClean="0"/>
              <a:t>07/05/2021</a:t>
            </a:fld>
            <a:endParaRPr lang="en-US"/>
          </a:p>
        </p:txBody>
      </p:sp>
      <p:sp>
        <p:nvSpPr>
          <p:cNvPr id="5" name="Slide Number Placeholder 4"/>
          <p:cNvSpPr>
            <a:spLocks noGrp="1"/>
          </p:cNvSpPr>
          <p:nvPr>
            <p:ph type="sldNum" sz="quarter" idx="12"/>
          </p:nvPr>
        </p:nvSpPr>
        <p:spPr/>
        <p:txBody>
          <a:bodyPr/>
          <a:lstStyle/>
          <a:p>
            <a:fld id="{0222DCFD-C87C-4A89-B242-DF869BD87872}" type="slidenum">
              <a:rPr lang="en-US" smtClean="0"/>
              <a:t>2</a:t>
            </a:fld>
            <a:endParaRPr lang="en-US"/>
          </a:p>
        </p:txBody>
      </p:sp>
    </p:spTree>
    <p:extLst>
      <p:ext uri="{BB962C8B-B14F-4D97-AF65-F5344CB8AC3E}">
        <p14:creationId xmlns:p14="http://schemas.microsoft.com/office/powerpoint/2010/main" val="311658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Manager’s </a:t>
            </a:r>
            <a:r>
              <a:rPr lang="en-US" dirty="0"/>
              <a:t>flow</a:t>
            </a:r>
          </a:p>
        </p:txBody>
      </p:sp>
      <p:sp>
        <p:nvSpPr>
          <p:cNvPr id="5" name="Date Placeholder 4"/>
          <p:cNvSpPr>
            <a:spLocks noGrp="1"/>
          </p:cNvSpPr>
          <p:nvPr>
            <p:ph type="dt" sz="half" idx="10"/>
          </p:nvPr>
        </p:nvSpPr>
        <p:spPr/>
        <p:txBody>
          <a:bodyPr/>
          <a:lstStyle/>
          <a:p>
            <a:fld id="{55657893-F5B4-4211-B2F5-42F77D13628E}" type="datetime1">
              <a:rPr lang="vi-VN" smtClean="0"/>
              <a:t>07/05/2021</a:t>
            </a:fld>
            <a:endParaRPr lang="en-US"/>
          </a:p>
        </p:txBody>
      </p:sp>
      <p:sp>
        <p:nvSpPr>
          <p:cNvPr id="7" name="Slide Number Placeholder 6"/>
          <p:cNvSpPr>
            <a:spLocks noGrp="1"/>
          </p:cNvSpPr>
          <p:nvPr>
            <p:ph type="sldNum" sz="quarter" idx="12"/>
          </p:nvPr>
        </p:nvSpPr>
        <p:spPr/>
        <p:txBody>
          <a:bodyPr/>
          <a:lstStyle/>
          <a:p>
            <a:fld id="{0222DCFD-C87C-4A89-B242-DF869BD87872}" type="slidenum">
              <a:rPr lang="en-US" smtClean="0"/>
              <a:t>20</a:t>
            </a:fld>
            <a:endParaRPr lang="en-US"/>
          </a:p>
        </p:txBody>
      </p:sp>
      <p:grpSp>
        <p:nvGrpSpPr>
          <p:cNvPr id="14" name="Group 13"/>
          <p:cNvGrpSpPr/>
          <p:nvPr/>
        </p:nvGrpSpPr>
        <p:grpSpPr>
          <a:xfrm>
            <a:off x="211219" y="1396579"/>
            <a:ext cx="11676286" cy="4763467"/>
            <a:chOff x="192337" y="1394441"/>
            <a:chExt cx="11676286" cy="4763467"/>
          </a:xfrm>
        </p:grpSpPr>
        <p:pic>
          <p:nvPicPr>
            <p:cNvPr id="5126" name="Picture 6" descr="Agent, broker, business, man, marketing, property, real estate icon - Free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78015" y="1394441"/>
              <a:ext cx="823004" cy="167213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ownload Png File - Sales Rep Clip Art PNG Image with No Background -  PNGkey.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3026" y="1503585"/>
              <a:ext cx="1414530" cy="141453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a:grpSpLocks noChangeAspect="1"/>
            </p:cNvGrpSpPr>
            <p:nvPr/>
          </p:nvGrpSpPr>
          <p:grpSpPr>
            <a:xfrm>
              <a:off x="7359396" y="1590261"/>
              <a:ext cx="1143019" cy="1371600"/>
              <a:chOff x="4952726" y="1438725"/>
              <a:chExt cx="1354938" cy="1625898"/>
            </a:xfrm>
          </p:grpSpPr>
          <p:pic>
            <p:nvPicPr>
              <p:cNvPr id="6162" name="Picture 18" descr="Clipboard Svg Png Icon Free Download (#452029) - OnlineWebFonts.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2726" y="1438725"/>
                <a:ext cx="1071826" cy="15179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School Icon, School, School Icons, Vector PNG and Vector with Transparent  Background for Free Download | School icon, Vector icons illustration,  Location ic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150" t="15548" r="10285" b="16858"/>
              <a:stretch/>
            </p:blipFill>
            <p:spPr bwMode="auto">
              <a:xfrm>
                <a:off x="5629403" y="2488406"/>
                <a:ext cx="678261" cy="576217"/>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ight Arrow 23"/>
            <p:cNvSpPr/>
            <p:nvPr/>
          </p:nvSpPr>
          <p:spPr>
            <a:xfrm>
              <a:off x="2013313" y="2485407"/>
              <a:ext cx="13716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5595669" y="2479932"/>
              <a:ext cx="13716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8904415" y="2490983"/>
              <a:ext cx="13716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rot="5400000">
              <a:off x="10698479" y="3547618"/>
              <a:ext cx="9144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4" descr="School Icon, School, School Icons, Vector PNG and Vector with Transparent  Background for Free Download"/>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307" t="13157" r="10169" b="16843"/>
            <a:stretch/>
          </p:blipFill>
          <p:spPr bwMode="auto">
            <a:xfrm>
              <a:off x="10310410" y="4287011"/>
              <a:ext cx="1558213" cy="1371600"/>
            </a:xfrm>
            <a:prstGeom prst="rect">
              <a:avLst/>
            </a:prstGeom>
            <a:noFill/>
            <a:extLst>
              <a:ext uri="{909E8E84-426E-40DD-AFC4-6F175D3DCCD1}">
                <a14:hiddenFill xmlns:a14="http://schemas.microsoft.com/office/drawing/2010/main">
                  <a:solidFill>
                    <a:srgbClr val="FFFFFF"/>
                  </a:solidFill>
                </a14:hiddenFill>
              </a:ext>
            </a:extLst>
          </p:spPr>
        </p:pic>
        <p:sp>
          <p:nvSpPr>
            <p:cNvPr id="30" name="Right Arrow 29"/>
            <p:cNvSpPr/>
            <p:nvPr/>
          </p:nvSpPr>
          <p:spPr>
            <a:xfrm flipH="1">
              <a:off x="8733932" y="5046120"/>
              <a:ext cx="13716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7164771" y="4535850"/>
              <a:ext cx="1530932" cy="1622058"/>
              <a:chOff x="7164771" y="4535850"/>
              <a:chExt cx="1530932" cy="1622058"/>
            </a:xfrm>
          </p:grpSpPr>
          <p:pic>
            <p:nvPicPr>
              <p:cNvPr id="29" name="Picture 42" descr="Congrats grads! – LCOUNTYDD"/>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6163" b="16112"/>
              <a:stretch/>
            </p:blipFill>
            <p:spPr bwMode="auto">
              <a:xfrm>
                <a:off x="7360514" y="4535850"/>
                <a:ext cx="1143000" cy="8739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164771" y="5388467"/>
                <a:ext cx="1530932" cy="769441"/>
              </a:xfrm>
              <a:prstGeom prst="rect">
                <a:avLst/>
              </a:prstGeom>
              <a:noFill/>
            </p:spPr>
            <p:txBody>
              <a:bodyPr wrap="none" rtlCol="0">
                <a:spAutoFit/>
              </a:bodyPr>
              <a:lstStyle/>
              <a:p>
                <a:pPr algn="ctr"/>
                <a:r>
                  <a:rPr lang="en-US" sz="2200" i="1" smtClean="0"/>
                  <a:t>principal’s</a:t>
                </a:r>
              </a:p>
              <a:p>
                <a:pPr algn="ctr"/>
                <a:r>
                  <a:rPr lang="en-US" sz="2200" i="1" smtClean="0"/>
                  <a:t>information</a:t>
                </a:r>
                <a:endParaRPr lang="en-US" sz="2200" i="1"/>
              </a:p>
            </p:txBody>
          </p:sp>
        </p:grpSp>
        <p:sp>
          <p:nvSpPr>
            <p:cNvPr id="31" name="Right Arrow 30"/>
            <p:cNvSpPr/>
            <p:nvPr/>
          </p:nvSpPr>
          <p:spPr>
            <a:xfrm flipH="1">
              <a:off x="5562753" y="5055373"/>
              <a:ext cx="13716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6" descr="Agent, broker, business, man, marketing, property, real estate icon - Free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6006" y="4170587"/>
              <a:ext cx="430926" cy="875533"/>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192337" y="1496754"/>
              <a:ext cx="1428849" cy="1902090"/>
              <a:chOff x="192337" y="1496754"/>
              <a:chExt cx="1428849" cy="1902090"/>
            </a:xfrm>
          </p:grpSpPr>
          <p:grpSp>
            <p:nvGrpSpPr>
              <p:cNvPr id="8" name="Group 7"/>
              <p:cNvGrpSpPr>
                <a:grpSpLocks noChangeAspect="1"/>
              </p:cNvGrpSpPr>
              <p:nvPr/>
            </p:nvGrpSpPr>
            <p:grpSpPr>
              <a:xfrm>
                <a:off x="402545" y="1496754"/>
                <a:ext cx="1218641" cy="1371600"/>
                <a:chOff x="364227" y="1590261"/>
                <a:chExt cx="1480391" cy="1602401"/>
              </a:xfrm>
            </p:grpSpPr>
            <p:pic>
              <p:nvPicPr>
                <p:cNvPr id="6158" name="Picture 14" descr="Clipboard icon - Free download on Iconfinde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5289" t="6102" r="15418" b="6126"/>
                <a:stretch/>
              </p:blipFill>
              <p:spPr bwMode="auto">
                <a:xfrm>
                  <a:off x="364227" y="1590261"/>
                  <a:ext cx="1201436" cy="1521821"/>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School Icon, School, School Icons, Vector PNG and Vector with Transparent  Background for Free Download | School icon, Vector icons illustration,  Location icon"/>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0150" t="15427" r="10285" b="16857"/>
                <a:stretch/>
              </p:blipFill>
              <p:spPr bwMode="auto">
                <a:xfrm>
                  <a:off x="1166357" y="2615412"/>
                  <a:ext cx="678261" cy="577250"/>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TextBox 36"/>
              <p:cNvSpPr txBox="1"/>
              <p:nvPr/>
            </p:nvSpPr>
            <p:spPr>
              <a:xfrm>
                <a:off x="192337" y="2967957"/>
                <a:ext cx="1409425" cy="430887"/>
              </a:xfrm>
              <a:prstGeom prst="rect">
                <a:avLst/>
              </a:prstGeom>
              <a:noFill/>
            </p:spPr>
            <p:txBody>
              <a:bodyPr wrap="none" rtlCol="0">
                <a:spAutoFit/>
              </a:bodyPr>
              <a:lstStyle/>
              <a:p>
                <a:pPr algn="ctr"/>
                <a:r>
                  <a:rPr lang="en-US" sz="2200" i="1" smtClean="0"/>
                  <a:t>schools </a:t>
                </a:r>
                <a:r>
                  <a:rPr lang="en-US" sz="2200" i="1" dirty="0" smtClean="0"/>
                  <a:t>list</a:t>
                </a:r>
                <a:endParaRPr lang="en-US" sz="2200" i="1" dirty="0"/>
              </a:p>
            </p:txBody>
          </p:sp>
        </p:grpSp>
        <p:grpSp>
          <p:nvGrpSpPr>
            <p:cNvPr id="13" name="Group 12"/>
            <p:cNvGrpSpPr/>
            <p:nvPr/>
          </p:nvGrpSpPr>
          <p:grpSpPr>
            <a:xfrm>
              <a:off x="3674234" y="4287010"/>
              <a:ext cx="1632114" cy="1865938"/>
              <a:chOff x="3674234" y="4287010"/>
              <a:chExt cx="1632114" cy="1865938"/>
            </a:xfrm>
          </p:grpSpPr>
          <p:grpSp>
            <p:nvGrpSpPr>
              <p:cNvPr id="34" name="Group 33"/>
              <p:cNvGrpSpPr>
                <a:grpSpLocks noChangeAspect="1"/>
              </p:cNvGrpSpPr>
              <p:nvPr/>
            </p:nvGrpSpPr>
            <p:grpSpPr>
              <a:xfrm>
                <a:off x="3978915" y="4287010"/>
                <a:ext cx="1218641" cy="1371600"/>
                <a:chOff x="364227" y="1590261"/>
                <a:chExt cx="1480391" cy="1602401"/>
              </a:xfrm>
            </p:grpSpPr>
            <p:pic>
              <p:nvPicPr>
                <p:cNvPr id="35" name="Picture 14" descr="Clipboard icon - Free download on Iconfinde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5289" t="6102" r="15418" b="6126"/>
                <a:stretch/>
              </p:blipFill>
              <p:spPr bwMode="auto">
                <a:xfrm>
                  <a:off x="364227" y="1590261"/>
                  <a:ext cx="1201436" cy="152182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6" descr="School Icon, School, School Icons, Vector PNG and Vector with Transparent  Background for Free Download | School icon, Vector icons illustration,  Location icon"/>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0150" t="15427" r="10285" b="16857"/>
                <a:stretch/>
              </p:blipFill>
              <p:spPr bwMode="auto">
                <a:xfrm>
                  <a:off x="1166357" y="2615412"/>
                  <a:ext cx="678261" cy="577250"/>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3674234" y="5722061"/>
                <a:ext cx="1632114" cy="430887"/>
              </a:xfrm>
              <a:prstGeom prst="rect">
                <a:avLst/>
              </a:prstGeom>
              <a:noFill/>
            </p:spPr>
            <p:txBody>
              <a:bodyPr wrap="none" rtlCol="0">
                <a:spAutoFit/>
              </a:bodyPr>
              <a:lstStyle/>
              <a:p>
                <a:pPr algn="ctr"/>
                <a:r>
                  <a:rPr lang="en-US" sz="2200" i="1" dirty="0" smtClean="0"/>
                  <a:t>updated info</a:t>
                </a:r>
                <a:endParaRPr lang="en-US" sz="2200" i="1" dirty="0"/>
              </a:p>
            </p:txBody>
          </p:sp>
        </p:grpSp>
      </p:grpSp>
      <p:sp>
        <p:nvSpPr>
          <p:cNvPr id="33" name="TextBox 32"/>
          <p:cNvSpPr txBox="1"/>
          <p:nvPr/>
        </p:nvSpPr>
        <p:spPr>
          <a:xfrm>
            <a:off x="6868325" y="2963999"/>
            <a:ext cx="2176686" cy="430887"/>
          </a:xfrm>
          <a:prstGeom prst="rect">
            <a:avLst/>
          </a:prstGeom>
          <a:noFill/>
        </p:spPr>
        <p:txBody>
          <a:bodyPr wrap="none" rtlCol="0">
            <a:spAutoFit/>
          </a:bodyPr>
          <a:lstStyle/>
          <a:p>
            <a:pPr algn="ctr"/>
            <a:r>
              <a:rPr lang="en-US" sz="2200" i="1" dirty="0" smtClean="0"/>
              <a:t>target schools list</a:t>
            </a:r>
            <a:endParaRPr lang="en-US" sz="2200" i="1" dirty="0"/>
          </a:p>
        </p:txBody>
      </p:sp>
      <p:sp>
        <p:nvSpPr>
          <p:cNvPr id="39" name="TextBox 38"/>
          <p:cNvSpPr txBox="1"/>
          <p:nvPr/>
        </p:nvSpPr>
        <p:spPr>
          <a:xfrm>
            <a:off x="3785915" y="2963999"/>
            <a:ext cx="1406154" cy="769441"/>
          </a:xfrm>
          <a:prstGeom prst="rect">
            <a:avLst/>
          </a:prstGeom>
          <a:noFill/>
        </p:spPr>
        <p:txBody>
          <a:bodyPr wrap="none" rtlCol="0">
            <a:spAutoFit/>
          </a:bodyPr>
          <a:lstStyle/>
          <a:p>
            <a:r>
              <a:rPr lang="en-US" sz="2200" i="1" dirty="0" smtClean="0"/>
              <a:t>Manager /</a:t>
            </a:r>
          </a:p>
          <a:p>
            <a:r>
              <a:rPr lang="en-US" sz="2200" i="1" dirty="0" smtClean="0"/>
              <a:t>Supervisor</a:t>
            </a:r>
            <a:endParaRPr lang="en-US" sz="2200" i="1" dirty="0"/>
          </a:p>
        </p:txBody>
      </p:sp>
      <p:sp>
        <p:nvSpPr>
          <p:cNvPr id="40" name="TextBox 39"/>
          <p:cNvSpPr txBox="1"/>
          <p:nvPr/>
        </p:nvSpPr>
        <p:spPr>
          <a:xfrm>
            <a:off x="10216455" y="5724199"/>
            <a:ext cx="1783885" cy="430887"/>
          </a:xfrm>
          <a:prstGeom prst="rect">
            <a:avLst/>
          </a:prstGeom>
          <a:noFill/>
        </p:spPr>
        <p:txBody>
          <a:bodyPr wrap="none" rtlCol="0">
            <a:spAutoFit/>
          </a:bodyPr>
          <a:lstStyle/>
          <a:p>
            <a:pPr algn="ctr"/>
            <a:r>
              <a:rPr lang="en-US" sz="2200" i="1" dirty="0" smtClean="0"/>
              <a:t>target schools</a:t>
            </a:r>
            <a:endParaRPr lang="en-US" sz="2200" i="1" dirty="0"/>
          </a:p>
        </p:txBody>
      </p:sp>
    </p:spTree>
    <p:extLst>
      <p:ext uri="{BB962C8B-B14F-4D97-AF65-F5344CB8AC3E}">
        <p14:creationId xmlns:p14="http://schemas.microsoft.com/office/powerpoint/2010/main" val="24309619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87099"/>
            <a:ext cx="10058400" cy="2650029"/>
          </a:xfrm>
        </p:spPr>
        <p:txBody>
          <a:bodyPr>
            <a:normAutofit/>
          </a:bodyPr>
          <a:lstStyle/>
          <a:p>
            <a:pPr algn="ctr"/>
            <a:r>
              <a:rPr lang="en-US" smtClean="0"/>
              <a:t>Demo </a:t>
            </a:r>
            <a:endParaRPr lang="en-US"/>
          </a:p>
        </p:txBody>
      </p:sp>
      <p:sp>
        <p:nvSpPr>
          <p:cNvPr id="3" name="Text Placeholder 2"/>
          <p:cNvSpPr>
            <a:spLocks noGrp="1"/>
          </p:cNvSpPr>
          <p:nvPr>
            <p:ph type="body" idx="1"/>
          </p:nvPr>
        </p:nvSpPr>
        <p:spPr>
          <a:xfrm>
            <a:off x="1097280" y="3643086"/>
            <a:ext cx="10058400" cy="1953042"/>
          </a:xfrm>
        </p:spPr>
        <p:txBody>
          <a:bodyPr>
            <a:normAutofit/>
          </a:bodyPr>
          <a:lstStyle/>
          <a:p>
            <a:pPr algn="ctr"/>
            <a:r>
              <a:rPr lang="en-US" sz="5000">
                <a:latin typeface="+mn-lt"/>
              </a:rPr>
              <a:t>Target Schools Management flow</a:t>
            </a:r>
          </a:p>
        </p:txBody>
      </p:sp>
      <p:sp>
        <p:nvSpPr>
          <p:cNvPr id="4" name="Date Placeholder 3"/>
          <p:cNvSpPr>
            <a:spLocks noGrp="1"/>
          </p:cNvSpPr>
          <p:nvPr>
            <p:ph type="dt" sz="half" idx="10"/>
          </p:nvPr>
        </p:nvSpPr>
        <p:spPr/>
        <p:txBody>
          <a:bodyPr/>
          <a:lstStyle/>
          <a:p>
            <a:fld id="{47EA49E8-E2D5-45FA-9992-23007079EAF8}" type="datetime1">
              <a:rPr lang="vi-VN" smtClean="0"/>
              <a:t>07/05/2021</a:t>
            </a:fld>
            <a:endParaRPr lang="en-US"/>
          </a:p>
        </p:txBody>
      </p:sp>
      <p:sp>
        <p:nvSpPr>
          <p:cNvPr id="5" name="Slide Number Placeholder 4"/>
          <p:cNvSpPr>
            <a:spLocks noGrp="1"/>
          </p:cNvSpPr>
          <p:nvPr>
            <p:ph type="sldNum" sz="quarter" idx="12"/>
          </p:nvPr>
        </p:nvSpPr>
        <p:spPr/>
        <p:txBody>
          <a:bodyPr/>
          <a:lstStyle/>
          <a:p>
            <a:fld id="{0222DCFD-C87C-4A89-B242-DF869BD87872}" type="slidenum">
              <a:rPr lang="en-US" smtClean="0"/>
              <a:t>21</a:t>
            </a:fld>
            <a:endParaRPr lang="en-US"/>
          </a:p>
        </p:txBody>
      </p:sp>
    </p:spTree>
    <p:extLst>
      <p:ext uri="{BB962C8B-B14F-4D97-AF65-F5344CB8AC3E}">
        <p14:creationId xmlns:p14="http://schemas.microsoft.com/office/powerpoint/2010/main" val="7930525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tabLst>
                <a:tab pos="7546975" algn="l"/>
              </a:tabLst>
            </a:pPr>
            <a:r>
              <a:rPr lang="en-US" smtClean="0"/>
              <a:t>Reports </a:t>
            </a:r>
            <a:r>
              <a:rPr lang="en-US"/>
              <a:t>Management </a:t>
            </a:r>
            <a:r>
              <a:rPr lang="en-US" smtClean="0"/>
              <a:t>flow	</a:t>
            </a:r>
            <a:r>
              <a:rPr lang="en-US" i="1" smtClean="0">
                <a:solidFill>
                  <a:schemeClr val="accent1">
                    <a:lumMod val="75000"/>
                  </a:schemeClr>
                </a:solidFill>
              </a:rPr>
              <a:t>Salesman</a:t>
            </a:r>
            <a:endParaRPr lang="en-US" i="1">
              <a:solidFill>
                <a:schemeClr val="accent1">
                  <a:lumMod val="75000"/>
                </a:schemeClr>
              </a:solidFill>
            </a:endParaRPr>
          </a:p>
        </p:txBody>
      </p:sp>
      <p:sp>
        <p:nvSpPr>
          <p:cNvPr id="6" name="Content Placeholder 2"/>
          <p:cNvSpPr>
            <a:spLocks noGrp="1"/>
          </p:cNvSpPr>
          <p:nvPr>
            <p:ph idx="1"/>
          </p:nvPr>
        </p:nvSpPr>
        <p:spPr>
          <a:xfrm>
            <a:off x="1097280" y="1590261"/>
            <a:ext cx="10058400" cy="4278833"/>
          </a:xfrm>
        </p:spPr>
        <p:txBody>
          <a:bodyPr>
            <a:normAutofit/>
          </a:bodyPr>
          <a:lstStyle/>
          <a:p>
            <a:pPr marL="457200" indent="-457200">
              <a:spcBef>
                <a:spcPts val="600"/>
              </a:spcBef>
              <a:spcAft>
                <a:spcPts val="600"/>
              </a:spcAft>
              <a:buClr>
                <a:schemeClr val="accent2">
                  <a:lumMod val="75000"/>
                </a:schemeClr>
              </a:buClr>
              <a:buFont typeface="+mj-lt"/>
              <a:buAutoNum type="arabicParenR"/>
            </a:pPr>
            <a:endParaRPr lang="en-US" sz="2400" smtClean="0"/>
          </a:p>
          <a:p>
            <a:pPr marL="457200" indent="-457200">
              <a:spcBef>
                <a:spcPts val="600"/>
              </a:spcBef>
              <a:spcAft>
                <a:spcPts val="600"/>
              </a:spcAft>
              <a:buClr>
                <a:schemeClr val="accent2">
                  <a:lumMod val="75000"/>
                </a:schemeClr>
              </a:buClr>
              <a:buFont typeface="+mj-lt"/>
              <a:buAutoNum type="arabicParenR"/>
            </a:pPr>
            <a:endParaRPr lang="en-US" sz="2400"/>
          </a:p>
        </p:txBody>
      </p:sp>
      <p:sp>
        <p:nvSpPr>
          <p:cNvPr id="5" name="Date Placeholder 4"/>
          <p:cNvSpPr>
            <a:spLocks noGrp="1"/>
          </p:cNvSpPr>
          <p:nvPr>
            <p:ph type="dt" sz="half" idx="10"/>
          </p:nvPr>
        </p:nvSpPr>
        <p:spPr/>
        <p:txBody>
          <a:bodyPr/>
          <a:lstStyle/>
          <a:p>
            <a:fld id="{55657893-F5B4-4211-B2F5-42F77D13628E}" type="datetime1">
              <a:rPr lang="vi-VN" smtClean="0"/>
              <a:t>07/05/2021</a:t>
            </a:fld>
            <a:endParaRPr lang="en-US"/>
          </a:p>
        </p:txBody>
      </p:sp>
      <p:grpSp>
        <p:nvGrpSpPr>
          <p:cNvPr id="9" name="Group 8"/>
          <p:cNvGrpSpPr/>
          <p:nvPr/>
        </p:nvGrpSpPr>
        <p:grpSpPr>
          <a:xfrm>
            <a:off x="2461590" y="2497789"/>
            <a:ext cx="7329779" cy="1832290"/>
            <a:chOff x="799716" y="1554360"/>
            <a:chExt cx="7329779" cy="1832290"/>
          </a:xfrm>
        </p:grpSpPr>
        <p:pic>
          <p:nvPicPr>
            <p:cNvPr id="5126" name="Picture 6" descr="Agent, broker, business, man, marketing, property, real estate icon - Free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716" y="1554360"/>
              <a:ext cx="823004" cy="1672136"/>
            </a:xfrm>
            <a:prstGeom prst="rect">
              <a:avLst/>
            </a:prstGeom>
            <a:noFill/>
            <a:extLst>
              <a:ext uri="{909E8E84-426E-40DD-AFC4-6F175D3DCCD1}">
                <a14:hiddenFill xmlns:a14="http://schemas.microsoft.com/office/drawing/2010/main">
                  <a:solidFill>
                    <a:srgbClr val="FFFFFF"/>
                  </a:solidFill>
                </a14:hiddenFill>
              </a:ext>
            </a:extLst>
          </p:spPr>
        </p:pic>
        <p:sp>
          <p:nvSpPr>
            <p:cNvPr id="24" name="Right Arrow 23"/>
            <p:cNvSpPr/>
            <p:nvPr/>
          </p:nvSpPr>
          <p:spPr>
            <a:xfrm>
              <a:off x="2013313" y="2485407"/>
              <a:ext cx="13716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5189198" y="2493387"/>
              <a:ext cx="13716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3569551" y="1584163"/>
              <a:ext cx="1435008" cy="1802487"/>
              <a:chOff x="358105" y="1546515"/>
              <a:chExt cx="1435008" cy="1802487"/>
            </a:xfrm>
          </p:grpSpPr>
          <p:sp>
            <p:nvSpPr>
              <p:cNvPr id="37" name="TextBox 36"/>
              <p:cNvSpPr txBox="1"/>
              <p:nvPr/>
            </p:nvSpPr>
            <p:spPr>
              <a:xfrm>
                <a:off x="358105" y="2918115"/>
                <a:ext cx="1435008" cy="430887"/>
              </a:xfrm>
              <a:prstGeom prst="rect">
                <a:avLst/>
              </a:prstGeom>
              <a:noFill/>
            </p:spPr>
            <p:txBody>
              <a:bodyPr wrap="none" rtlCol="0">
                <a:spAutoFit/>
              </a:bodyPr>
              <a:lstStyle/>
              <a:p>
                <a:pPr algn="ctr"/>
                <a:r>
                  <a:rPr lang="en-US" sz="2200" i="1" smtClean="0"/>
                  <a:t>My reports</a:t>
                </a:r>
                <a:endParaRPr lang="en-US" sz="2200" i="1"/>
              </a:p>
            </p:txBody>
          </p:sp>
          <p:pic>
            <p:nvPicPr>
              <p:cNvPr id="33" name="Picture 40" descr="Black report 3 icon - Free black report icon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445" r="10317"/>
              <a:stretch/>
            </p:blipFill>
            <p:spPr bwMode="auto">
              <a:xfrm>
                <a:off x="532195" y="1546515"/>
                <a:ext cx="1086829" cy="1371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39"/>
            <p:cNvGrpSpPr/>
            <p:nvPr/>
          </p:nvGrpSpPr>
          <p:grpSpPr>
            <a:xfrm>
              <a:off x="6769827" y="1554360"/>
              <a:ext cx="1359668" cy="1802487"/>
              <a:chOff x="395776" y="1546515"/>
              <a:chExt cx="1359668" cy="1802487"/>
            </a:xfrm>
          </p:grpSpPr>
          <p:sp>
            <p:nvSpPr>
              <p:cNvPr id="41" name="TextBox 40"/>
              <p:cNvSpPr txBox="1"/>
              <p:nvPr/>
            </p:nvSpPr>
            <p:spPr>
              <a:xfrm>
                <a:off x="395776" y="2918115"/>
                <a:ext cx="1359668" cy="430887"/>
              </a:xfrm>
              <a:prstGeom prst="rect">
                <a:avLst/>
              </a:prstGeom>
              <a:noFill/>
            </p:spPr>
            <p:txBody>
              <a:bodyPr wrap="none" rtlCol="0">
                <a:spAutoFit/>
              </a:bodyPr>
              <a:lstStyle/>
              <a:p>
                <a:pPr algn="ctr"/>
                <a:r>
                  <a:rPr lang="en-US" sz="2200" i="1" smtClean="0"/>
                  <a:t>All reports</a:t>
                </a:r>
                <a:endParaRPr lang="en-US" sz="2200" i="1"/>
              </a:p>
            </p:txBody>
          </p:sp>
          <p:pic>
            <p:nvPicPr>
              <p:cNvPr id="42" name="Picture 40" descr="Black report 3 icon - Free black report icon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445" r="10317"/>
              <a:stretch/>
            </p:blipFill>
            <p:spPr bwMode="auto">
              <a:xfrm>
                <a:off x="532195" y="1546515"/>
                <a:ext cx="1086829" cy="137160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750351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657893-F5B4-4211-B2F5-42F77D13628E}" type="datetime1">
              <a:rPr lang="vi-VN" smtClean="0"/>
              <a:t>07/05/2021</a:t>
            </a:fld>
            <a:endParaRPr lang="en-US"/>
          </a:p>
        </p:txBody>
      </p:sp>
      <p:sp>
        <p:nvSpPr>
          <p:cNvPr id="7" name="Slide Number Placeholder 6"/>
          <p:cNvSpPr>
            <a:spLocks noGrp="1"/>
          </p:cNvSpPr>
          <p:nvPr>
            <p:ph type="sldNum" sz="quarter" idx="12"/>
          </p:nvPr>
        </p:nvSpPr>
        <p:spPr/>
        <p:txBody>
          <a:bodyPr/>
          <a:lstStyle/>
          <a:p>
            <a:fld id="{0222DCFD-C87C-4A89-B242-DF869BD87872}" type="slidenum">
              <a:rPr lang="en-US" smtClean="0"/>
              <a:t>23</a:t>
            </a:fld>
            <a:endParaRPr lang="en-US"/>
          </a:p>
        </p:txBody>
      </p:sp>
      <p:sp>
        <p:nvSpPr>
          <p:cNvPr id="44" name="Title 1"/>
          <p:cNvSpPr>
            <a:spLocks noGrp="1"/>
          </p:cNvSpPr>
          <p:nvPr>
            <p:ph type="title"/>
          </p:nvPr>
        </p:nvSpPr>
        <p:spPr>
          <a:xfrm>
            <a:off x="1097280" y="286604"/>
            <a:ext cx="10058400" cy="968440"/>
          </a:xfrm>
        </p:spPr>
        <p:txBody>
          <a:bodyPr>
            <a:normAutofit/>
          </a:bodyPr>
          <a:lstStyle/>
          <a:p>
            <a:pPr>
              <a:tabLst>
                <a:tab pos="7546975" algn="l"/>
              </a:tabLst>
            </a:pPr>
            <a:r>
              <a:rPr lang="en-US" smtClean="0"/>
              <a:t>Reports </a:t>
            </a:r>
            <a:r>
              <a:rPr lang="en-US"/>
              <a:t>Management </a:t>
            </a:r>
            <a:r>
              <a:rPr lang="en-US" smtClean="0"/>
              <a:t>flow	</a:t>
            </a:r>
            <a:r>
              <a:rPr lang="en-US" i="1" smtClean="0">
                <a:solidFill>
                  <a:schemeClr val="accent1">
                    <a:lumMod val="75000"/>
                  </a:schemeClr>
                </a:solidFill>
              </a:rPr>
              <a:t>Manager</a:t>
            </a:r>
            <a:endParaRPr lang="en-US" i="1">
              <a:solidFill>
                <a:schemeClr val="accent1">
                  <a:lumMod val="75000"/>
                </a:schemeClr>
              </a:solidFill>
            </a:endParaRPr>
          </a:p>
        </p:txBody>
      </p:sp>
      <p:grpSp>
        <p:nvGrpSpPr>
          <p:cNvPr id="10" name="Group 9"/>
          <p:cNvGrpSpPr/>
          <p:nvPr/>
        </p:nvGrpSpPr>
        <p:grpSpPr>
          <a:xfrm>
            <a:off x="2221988" y="2593212"/>
            <a:ext cx="7795975" cy="1823952"/>
            <a:chOff x="2425188" y="2651269"/>
            <a:chExt cx="7795975" cy="1823952"/>
          </a:xfrm>
        </p:grpSpPr>
        <p:sp>
          <p:nvSpPr>
            <p:cNvPr id="24" name="Right Arrow 23"/>
            <p:cNvSpPr/>
            <p:nvPr/>
          </p:nvSpPr>
          <p:spPr>
            <a:xfrm>
              <a:off x="4190456" y="3573978"/>
              <a:ext cx="13716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7366341" y="3581958"/>
              <a:ext cx="13716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5784365" y="2672734"/>
              <a:ext cx="1359668" cy="1802487"/>
              <a:chOff x="395776" y="1546515"/>
              <a:chExt cx="1359668" cy="1802487"/>
            </a:xfrm>
          </p:grpSpPr>
          <p:sp>
            <p:nvSpPr>
              <p:cNvPr id="37" name="TextBox 36"/>
              <p:cNvSpPr txBox="1"/>
              <p:nvPr/>
            </p:nvSpPr>
            <p:spPr>
              <a:xfrm>
                <a:off x="395776" y="2918115"/>
                <a:ext cx="1359668" cy="430887"/>
              </a:xfrm>
              <a:prstGeom prst="rect">
                <a:avLst/>
              </a:prstGeom>
              <a:noFill/>
            </p:spPr>
            <p:txBody>
              <a:bodyPr wrap="none" rtlCol="0">
                <a:spAutoFit/>
              </a:bodyPr>
              <a:lstStyle/>
              <a:p>
                <a:pPr algn="ctr"/>
                <a:r>
                  <a:rPr lang="en-US" sz="2200" i="1" smtClean="0"/>
                  <a:t>All reports</a:t>
                </a:r>
                <a:endParaRPr lang="en-US" sz="2200" i="1"/>
              </a:p>
            </p:txBody>
          </p:sp>
          <p:pic>
            <p:nvPicPr>
              <p:cNvPr id="33" name="Picture 40" descr="Black report 3 icon - Free black report icon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5" r="10317"/>
              <a:stretch/>
            </p:blipFill>
            <p:spPr bwMode="auto">
              <a:xfrm>
                <a:off x="532195" y="1546515"/>
                <a:ext cx="1086829" cy="1371600"/>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Picture 2" descr="Download Png File - Sales Rep Clip Art PNG Image with No Background -  PNGkey.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5188" y="2651269"/>
              <a:ext cx="1414530" cy="141453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Comment Icon - Free Icon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106" t="11111" r="7477" b="11210"/>
            <a:stretch/>
          </p:blipFill>
          <p:spPr bwMode="auto">
            <a:xfrm>
              <a:off x="9032443" y="2818018"/>
              <a:ext cx="1188720" cy="108103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851795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role Salesman</a:t>
            </a:r>
            <a:endParaRPr lang="en-US" dirty="0"/>
          </a:p>
        </p:txBody>
      </p:sp>
      <p:sp>
        <p:nvSpPr>
          <p:cNvPr id="5" name="Date Placeholder 4"/>
          <p:cNvSpPr>
            <a:spLocks noGrp="1"/>
          </p:cNvSpPr>
          <p:nvPr>
            <p:ph type="dt" sz="half" idx="10"/>
          </p:nvPr>
        </p:nvSpPr>
        <p:spPr/>
        <p:txBody>
          <a:bodyPr/>
          <a:lstStyle/>
          <a:p>
            <a:fld id="{55657893-F5B4-4211-B2F5-42F77D13628E}" type="datetime1">
              <a:rPr lang="vi-VN" smtClean="0"/>
              <a:t>07/05/2021</a:t>
            </a:fld>
            <a:endParaRPr lang="en-US"/>
          </a:p>
        </p:txBody>
      </p:sp>
      <p:sp>
        <p:nvSpPr>
          <p:cNvPr id="7" name="Slide Number Placeholder 6"/>
          <p:cNvSpPr>
            <a:spLocks noGrp="1"/>
          </p:cNvSpPr>
          <p:nvPr>
            <p:ph type="sldNum" sz="quarter" idx="12"/>
          </p:nvPr>
        </p:nvSpPr>
        <p:spPr/>
        <p:txBody>
          <a:bodyPr/>
          <a:lstStyle/>
          <a:p>
            <a:fld id="{0222DCFD-C87C-4A89-B242-DF869BD87872}" type="slidenum">
              <a:rPr lang="en-US" smtClean="0"/>
              <a:t>24</a:t>
            </a:fld>
            <a:endParaRPr lang="en-US"/>
          </a:p>
        </p:txBody>
      </p:sp>
      <p:pic>
        <p:nvPicPr>
          <p:cNvPr id="19" name="Picture 6" descr="Agent, broker, business, man, marketing, property, real estate icon - Free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2906" y="2043741"/>
            <a:ext cx="1270685" cy="258171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100092" y="4625452"/>
            <a:ext cx="1276311" cy="430887"/>
          </a:xfrm>
          <a:prstGeom prst="rect">
            <a:avLst/>
          </a:prstGeom>
          <a:noFill/>
        </p:spPr>
        <p:txBody>
          <a:bodyPr wrap="none" rtlCol="0">
            <a:spAutoFit/>
          </a:bodyPr>
          <a:lstStyle/>
          <a:p>
            <a:r>
              <a:rPr lang="en-US" sz="2200" i="1" dirty="0" smtClean="0"/>
              <a:t>Salesman</a:t>
            </a:r>
            <a:endParaRPr lang="en-US" sz="2200" i="1" dirty="0"/>
          </a:p>
        </p:txBody>
      </p:sp>
      <p:sp>
        <p:nvSpPr>
          <p:cNvPr id="22" name="Content Placeholder 2"/>
          <p:cNvSpPr>
            <a:spLocks noGrp="1"/>
          </p:cNvSpPr>
          <p:nvPr>
            <p:ph idx="1"/>
          </p:nvPr>
        </p:nvSpPr>
        <p:spPr>
          <a:xfrm>
            <a:off x="3114136" y="2043741"/>
            <a:ext cx="8041543" cy="3825353"/>
          </a:xfrm>
        </p:spPr>
        <p:txBody>
          <a:bodyPr>
            <a:normAutofit/>
          </a:bodyPr>
          <a:lstStyle/>
          <a:p>
            <a:pPr marL="457200" indent="-457200">
              <a:spcBef>
                <a:spcPts val="600"/>
              </a:spcBef>
              <a:spcAft>
                <a:spcPts val="600"/>
              </a:spcAft>
              <a:buClr>
                <a:schemeClr val="accent2">
                  <a:lumMod val="75000"/>
                </a:schemeClr>
              </a:buClr>
              <a:buFont typeface="+mj-lt"/>
              <a:buAutoNum type="arabicParenR"/>
            </a:pPr>
            <a:r>
              <a:rPr lang="en-US" sz="2400" dirty="0" smtClean="0"/>
              <a:t>Edit profile</a:t>
            </a:r>
          </a:p>
          <a:p>
            <a:pPr marL="457200" indent="-457200">
              <a:spcBef>
                <a:spcPts val="600"/>
              </a:spcBef>
              <a:spcAft>
                <a:spcPts val="600"/>
              </a:spcAft>
              <a:buClr>
                <a:schemeClr val="accent2">
                  <a:lumMod val="75000"/>
                </a:schemeClr>
              </a:buClr>
              <a:buFont typeface="+mj-lt"/>
              <a:buAutoNum type="arabicParenR"/>
            </a:pPr>
            <a:r>
              <a:rPr lang="en-US" sz="2400" dirty="0" smtClean="0"/>
              <a:t>View assigned schools</a:t>
            </a:r>
          </a:p>
          <a:p>
            <a:pPr marL="457200" indent="-457200">
              <a:spcBef>
                <a:spcPts val="600"/>
              </a:spcBef>
              <a:spcAft>
                <a:spcPts val="600"/>
              </a:spcAft>
              <a:buClr>
                <a:schemeClr val="accent2">
                  <a:lumMod val="75000"/>
                </a:schemeClr>
              </a:buClr>
              <a:buFont typeface="+mj-lt"/>
              <a:buAutoNum type="arabicParenR"/>
            </a:pPr>
            <a:r>
              <a:rPr lang="en-US" sz="2400" dirty="0" smtClean="0"/>
              <a:t>Create/View daily reports</a:t>
            </a:r>
          </a:p>
          <a:p>
            <a:pPr marL="457200" indent="-457200">
              <a:spcBef>
                <a:spcPts val="600"/>
              </a:spcBef>
              <a:spcAft>
                <a:spcPts val="600"/>
              </a:spcAft>
              <a:buClr>
                <a:schemeClr val="accent2">
                  <a:lumMod val="75000"/>
                </a:schemeClr>
              </a:buClr>
              <a:buFont typeface="+mj-lt"/>
              <a:buAutoNum type="arabicParenR"/>
            </a:pPr>
            <a:r>
              <a:rPr lang="en-US" sz="2400" dirty="0" smtClean="0"/>
              <a:t>Create/View my MOUs</a:t>
            </a:r>
          </a:p>
          <a:p>
            <a:pPr marL="457200" indent="-457200">
              <a:spcBef>
                <a:spcPts val="600"/>
              </a:spcBef>
              <a:spcAft>
                <a:spcPts val="600"/>
              </a:spcAft>
              <a:buClr>
                <a:schemeClr val="accent2">
                  <a:lumMod val="75000"/>
                </a:schemeClr>
              </a:buClr>
              <a:buFont typeface="+mj-lt"/>
              <a:buAutoNum type="arabicParenR"/>
            </a:pPr>
            <a:r>
              <a:rPr lang="en-US" sz="2400" dirty="0"/>
              <a:t>View </a:t>
            </a:r>
            <a:r>
              <a:rPr lang="en-US" sz="2400" dirty="0" err="1"/>
              <a:t>Workplans</a:t>
            </a:r>
            <a:endParaRPr lang="en-US" sz="2400" dirty="0"/>
          </a:p>
          <a:p>
            <a:pPr marL="457200" indent="-457200">
              <a:spcBef>
                <a:spcPts val="600"/>
              </a:spcBef>
              <a:spcAft>
                <a:spcPts val="600"/>
              </a:spcAft>
              <a:buClr>
                <a:schemeClr val="accent2">
                  <a:lumMod val="75000"/>
                </a:schemeClr>
              </a:buClr>
              <a:buFont typeface="+mj-lt"/>
              <a:buAutoNum type="arabicParenR"/>
            </a:pPr>
            <a:endParaRPr lang="en-US" sz="2400" dirty="0" smtClean="0"/>
          </a:p>
        </p:txBody>
      </p:sp>
    </p:spTree>
    <p:extLst>
      <p:ext uri="{BB962C8B-B14F-4D97-AF65-F5344CB8AC3E}">
        <p14:creationId xmlns:p14="http://schemas.microsoft.com/office/powerpoint/2010/main" val="304855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87099"/>
            <a:ext cx="10058400" cy="2650029"/>
          </a:xfrm>
        </p:spPr>
        <p:txBody>
          <a:bodyPr>
            <a:normAutofit/>
          </a:bodyPr>
          <a:lstStyle/>
          <a:p>
            <a:pPr algn="ctr"/>
            <a:r>
              <a:rPr lang="en-US" smtClean="0"/>
              <a:t>Demo </a:t>
            </a:r>
            <a:endParaRPr lang="en-US"/>
          </a:p>
        </p:txBody>
      </p:sp>
      <p:sp>
        <p:nvSpPr>
          <p:cNvPr id="3" name="Text Placeholder 2"/>
          <p:cNvSpPr>
            <a:spLocks noGrp="1"/>
          </p:cNvSpPr>
          <p:nvPr>
            <p:ph type="body" idx="1"/>
          </p:nvPr>
        </p:nvSpPr>
        <p:spPr>
          <a:xfrm>
            <a:off x="1097280" y="3643086"/>
            <a:ext cx="10058400" cy="1953042"/>
          </a:xfrm>
        </p:spPr>
        <p:txBody>
          <a:bodyPr>
            <a:normAutofit/>
          </a:bodyPr>
          <a:lstStyle/>
          <a:p>
            <a:pPr algn="ctr"/>
            <a:r>
              <a:rPr lang="en-US" sz="5000" smtClean="0">
                <a:latin typeface="+mn-lt"/>
              </a:rPr>
              <a:t>reports </a:t>
            </a:r>
            <a:r>
              <a:rPr lang="en-US" sz="5000">
                <a:latin typeface="+mn-lt"/>
              </a:rPr>
              <a:t>Management flow</a:t>
            </a:r>
          </a:p>
        </p:txBody>
      </p:sp>
      <p:sp>
        <p:nvSpPr>
          <p:cNvPr id="4" name="Date Placeholder 3"/>
          <p:cNvSpPr>
            <a:spLocks noGrp="1"/>
          </p:cNvSpPr>
          <p:nvPr>
            <p:ph type="dt" sz="half" idx="10"/>
          </p:nvPr>
        </p:nvSpPr>
        <p:spPr/>
        <p:txBody>
          <a:bodyPr/>
          <a:lstStyle/>
          <a:p>
            <a:fld id="{47EA49E8-E2D5-45FA-9992-23007079EAF8}" type="datetime1">
              <a:rPr lang="vi-VN" smtClean="0"/>
              <a:t>07/05/2021</a:t>
            </a:fld>
            <a:endParaRPr lang="en-US"/>
          </a:p>
        </p:txBody>
      </p:sp>
      <p:sp>
        <p:nvSpPr>
          <p:cNvPr id="5" name="Slide Number Placeholder 4"/>
          <p:cNvSpPr>
            <a:spLocks noGrp="1"/>
          </p:cNvSpPr>
          <p:nvPr>
            <p:ph type="sldNum" sz="quarter" idx="12"/>
          </p:nvPr>
        </p:nvSpPr>
        <p:spPr/>
        <p:txBody>
          <a:bodyPr/>
          <a:lstStyle/>
          <a:p>
            <a:fld id="{0222DCFD-C87C-4A89-B242-DF869BD87872}" type="slidenum">
              <a:rPr lang="en-US" smtClean="0"/>
              <a:t>25</a:t>
            </a:fld>
            <a:endParaRPr lang="en-US"/>
          </a:p>
        </p:txBody>
      </p:sp>
    </p:spTree>
    <p:extLst>
      <p:ext uri="{BB962C8B-B14F-4D97-AF65-F5344CB8AC3E}">
        <p14:creationId xmlns:p14="http://schemas.microsoft.com/office/powerpoint/2010/main" val="351944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87099"/>
            <a:ext cx="10058400" cy="2650029"/>
          </a:xfrm>
        </p:spPr>
        <p:txBody>
          <a:bodyPr>
            <a:normAutofit/>
          </a:bodyPr>
          <a:lstStyle/>
          <a:p>
            <a:pPr algn="ctr"/>
            <a:r>
              <a:rPr lang="en-US" smtClean="0"/>
              <a:t>Demo </a:t>
            </a:r>
            <a:endParaRPr lang="en-US"/>
          </a:p>
        </p:txBody>
      </p:sp>
      <p:sp>
        <p:nvSpPr>
          <p:cNvPr id="3" name="Text Placeholder 2"/>
          <p:cNvSpPr>
            <a:spLocks noGrp="1"/>
          </p:cNvSpPr>
          <p:nvPr>
            <p:ph type="body" idx="1"/>
          </p:nvPr>
        </p:nvSpPr>
        <p:spPr>
          <a:xfrm>
            <a:off x="1097280" y="3643086"/>
            <a:ext cx="10058400" cy="1953042"/>
          </a:xfrm>
        </p:spPr>
        <p:txBody>
          <a:bodyPr>
            <a:normAutofit/>
          </a:bodyPr>
          <a:lstStyle/>
          <a:p>
            <a:pPr algn="ctr"/>
            <a:r>
              <a:rPr lang="en-US" sz="5000" smtClean="0">
                <a:latin typeface="+mn-lt"/>
              </a:rPr>
              <a:t>Work-plans</a:t>
            </a:r>
            <a:endParaRPr lang="en-US" sz="5000">
              <a:latin typeface="+mn-lt"/>
            </a:endParaRPr>
          </a:p>
        </p:txBody>
      </p:sp>
      <p:sp>
        <p:nvSpPr>
          <p:cNvPr id="4" name="Date Placeholder 3"/>
          <p:cNvSpPr>
            <a:spLocks noGrp="1"/>
          </p:cNvSpPr>
          <p:nvPr>
            <p:ph type="dt" sz="half" idx="10"/>
          </p:nvPr>
        </p:nvSpPr>
        <p:spPr/>
        <p:txBody>
          <a:bodyPr/>
          <a:lstStyle/>
          <a:p>
            <a:fld id="{47EA49E8-E2D5-45FA-9992-23007079EAF8}" type="datetime1">
              <a:rPr lang="vi-VN" smtClean="0"/>
              <a:t>07/05/2021</a:t>
            </a:fld>
            <a:endParaRPr lang="en-US"/>
          </a:p>
        </p:txBody>
      </p:sp>
      <p:sp>
        <p:nvSpPr>
          <p:cNvPr id="5" name="Slide Number Placeholder 4"/>
          <p:cNvSpPr>
            <a:spLocks noGrp="1"/>
          </p:cNvSpPr>
          <p:nvPr>
            <p:ph type="sldNum" sz="quarter" idx="12"/>
          </p:nvPr>
        </p:nvSpPr>
        <p:spPr/>
        <p:txBody>
          <a:bodyPr/>
          <a:lstStyle/>
          <a:p>
            <a:fld id="{0222DCFD-C87C-4A89-B242-DF869BD87872}" type="slidenum">
              <a:rPr lang="en-US" smtClean="0"/>
              <a:t>26</a:t>
            </a:fld>
            <a:endParaRPr lang="en-US"/>
          </a:p>
        </p:txBody>
      </p:sp>
    </p:spTree>
    <p:extLst>
      <p:ext uri="{BB962C8B-B14F-4D97-AF65-F5344CB8AC3E}">
        <p14:creationId xmlns:p14="http://schemas.microsoft.com/office/powerpoint/2010/main" val="673757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plans</a:t>
            </a:r>
            <a:endParaRPr lang="en-US"/>
          </a:p>
        </p:txBody>
      </p:sp>
      <p:sp>
        <p:nvSpPr>
          <p:cNvPr id="3" name="Content Placeholder 2"/>
          <p:cNvSpPr>
            <a:spLocks noGrp="1"/>
          </p:cNvSpPr>
          <p:nvPr>
            <p:ph idx="1"/>
          </p:nvPr>
        </p:nvSpPr>
        <p:spPr>
          <a:xfrm>
            <a:off x="1097280" y="1590261"/>
            <a:ext cx="10058400" cy="4278833"/>
          </a:xfrm>
        </p:spPr>
        <p:txBody>
          <a:bodyPr>
            <a:normAutofit/>
          </a:bodyPr>
          <a:lstStyle/>
          <a:p>
            <a:pPr marL="457200" indent="-457200">
              <a:spcBef>
                <a:spcPts val="600"/>
              </a:spcBef>
              <a:spcAft>
                <a:spcPts val="600"/>
              </a:spcAft>
              <a:buClr>
                <a:schemeClr val="accent2">
                  <a:lumMod val="75000"/>
                </a:schemeClr>
              </a:buClr>
              <a:buFont typeface="+mj-lt"/>
              <a:buAutoNum type="arabicParenR"/>
            </a:pPr>
            <a:r>
              <a:rPr lang="en-US" sz="2400" dirty="0" smtClean="0"/>
              <a:t>Support Mobile platform</a:t>
            </a:r>
          </a:p>
          <a:p>
            <a:pPr marL="457200" indent="-457200">
              <a:spcBef>
                <a:spcPts val="600"/>
              </a:spcBef>
              <a:spcAft>
                <a:spcPts val="600"/>
              </a:spcAft>
              <a:buClr>
                <a:schemeClr val="accent2">
                  <a:lumMod val="75000"/>
                </a:schemeClr>
              </a:buClr>
              <a:buFont typeface="+mj-lt"/>
              <a:buAutoNum type="arabicParenR"/>
            </a:pPr>
            <a:r>
              <a:rPr lang="en-US" sz="2400" dirty="0" smtClean="0"/>
              <a:t>Support “Contract” feature</a:t>
            </a:r>
          </a:p>
          <a:p>
            <a:pPr marL="457200" indent="-457200">
              <a:spcBef>
                <a:spcPts val="600"/>
              </a:spcBef>
              <a:spcAft>
                <a:spcPts val="600"/>
              </a:spcAft>
              <a:buClr>
                <a:schemeClr val="accent2">
                  <a:lumMod val="75000"/>
                </a:schemeClr>
              </a:buClr>
              <a:buFont typeface="+mj-lt"/>
              <a:buAutoNum type="arabicParenR"/>
            </a:pPr>
            <a:r>
              <a:rPr lang="en-US" sz="2400" dirty="0" smtClean="0"/>
              <a:t>“Salesmen </a:t>
            </a:r>
            <a:r>
              <a:rPr lang="en-US" sz="2400" dirty="0"/>
              <a:t>ranking and KPI calculate” </a:t>
            </a:r>
            <a:r>
              <a:rPr lang="en-US" sz="2400" dirty="0" smtClean="0"/>
              <a:t>features</a:t>
            </a:r>
          </a:p>
          <a:p>
            <a:pPr marL="457200" indent="-457200">
              <a:spcBef>
                <a:spcPts val="600"/>
              </a:spcBef>
              <a:spcAft>
                <a:spcPts val="600"/>
              </a:spcAft>
              <a:buClr>
                <a:schemeClr val="accent2">
                  <a:lumMod val="75000"/>
                </a:schemeClr>
              </a:buClr>
              <a:buFont typeface="+mj-lt"/>
              <a:buAutoNum type="arabicParenR"/>
            </a:pPr>
            <a:r>
              <a:rPr lang="en-US" sz="2400" dirty="0" smtClean="0"/>
              <a:t>Integrate to Major’s current systems</a:t>
            </a:r>
          </a:p>
          <a:p>
            <a:pPr marL="457200" indent="-457200">
              <a:spcBef>
                <a:spcPts val="600"/>
              </a:spcBef>
              <a:spcAft>
                <a:spcPts val="600"/>
              </a:spcAft>
              <a:buClr>
                <a:schemeClr val="accent2">
                  <a:lumMod val="75000"/>
                </a:schemeClr>
              </a:buClr>
              <a:buFont typeface="+mj-lt"/>
              <a:buAutoNum type="arabicParenR"/>
            </a:pPr>
            <a:endParaRPr lang="en-US" sz="2400" dirty="0"/>
          </a:p>
        </p:txBody>
      </p:sp>
      <p:sp>
        <p:nvSpPr>
          <p:cNvPr id="4" name="Date Placeholder 3"/>
          <p:cNvSpPr>
            <a:spLocks noGrp="1"/>
          </p:cNvSpPr>
          <p:nvPr>
            <p:ph type="dt" sz="half" idx="10"/>
          </p:nvPr>
        </p:nvSpPr>
        <p:spPr/>
        <p:txBody>
          <a:bodyPr/>
          <a:lstStyle/>
          <a:p>
            <a:fld id="{BB423484-E0A7-41D5-9E61-5BA850B251AC}" type="datetime1">
              <a:rPr lang="vi-VN" smtClean="0"/>
              <a:t>07/05/2021</a:t>
            </a:fld>
            <a:endParaRPr lang="en-US"/>
          </a:p>
        </p:txBody>
      </p:sp>
      <p:sp>
        <p:nvSpPr>
          <p:cNvPr id="5" name="Slide Number Placeholder 4"/>
          <p:cNvSpPr>
            <a:spLocks noGrp="1"/>
          </p:cNvSpPr>
          <p:nvPr>
            <p:ph type="sldNum" sz="quarter" idx="12"/>
          </p:nvPr>
        </p:nvSpPr>
        <p:spPr/>
        <p:txBody>
          <a:bodyPr/>
          <a:lstStyle/>
          <a:p>
            <a:fld id="{0222DCFD-C87C-4A89-B242-DF869BD87872}" type="slidenum">
              <a:rPr lang="en-US" smtClean="0"/>
              <a:t>27</a:t>
            </a:fld>
            <a:endParaRPr lang="en-US"/>
          </a:p>
        </p:txBody>
      </p:sp>
    </p:spTree>
    <p:extLst>
      <p:ext uri="{BB962C8B-B14F-4D97-AF65-F5344CB8AC3E}">
        <p14:creationId xmlns:p14="http://schemas.microsoft.com/office/powerpoint/2010/main" val="3247891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plans</a:t>
            </a:r>
            <a:endParaRPr lang="en-US"/>
          </a:p>
        </p:txBody>
      </p:sp>
      <p:sp>
        <p:nvSpPr>
          <p:cNvPr id="3" name="Content Placeholder 2"/>
          <p:cNvSpPr>
            <a:spLocks noGrp="1"/>
          </p:cNvSpPr>
          <p:nvPr>
            <p:ph idx="1"/>
          </p:nvPr>
        </p:nvSpPr>
        <p:spPr>
          <a:xfrm>
            <a:off x="1097280" y="1590261"/>
            <a:ext cx="10058400" cy="4278833"/>
          </a:xfrm>
        </p:spPr>
        <p:txBody>
          <a:bodyPr>
            <a:normAutofit/>
          </a:bodyPr>
          <a:lstStyle/>
          <a:p>
            <a:pPr marL="457200" indent="-457200">
              <a:spcBef>
                <a:spcPts val="600"/>
              </a:spcBef>
              <a:spcAft>
                <a:spcPts val="600"/>
              </a:spcAft>
              <a:buClr>
                <a:schemeClr val="accent2">
                  <a:lumMod val="75000"/>
                </a:schemeClr>
              </a:buClr>
              <a:buFont typeface="+mj-lt"/>
              <a:buAutoNum type="arabicParenR"/>
            </a:pPr>
            <a:r>
              <a:rPr lang="en-US" sz="2400" smtClean="0"/>
              <a:t>Support Mobile platform</a:t>
            </a:r>
          </a:p>
          <a:p>
            <a:pPr marL="457200" indent="-457200">
              <a:spcBef>
                <a:spcPts val="600"/>
              </a:spcBef>
              <a:spcAft>
                <a:spcPts val="600"/>
              </a:spcAft>
              <a:buClr>
                <a:schemeClr val="accent2">
                  <a:lumMod val="75000"/>
                </a:schemeClr>
              </a:buClr>
              <a:buFont typeface="+mj-lt"/>
              <a:buAutoNum type="arabicParenR"/>
            </a:pPr>
            <a:r>
              <a:rPr lang="en-US" sz="2400" smtClean="0"/>
              <a:t>Support “Contract” feature</a:t>
            </a:r>
          </a:p>
          <a:p>
            <a:pPr marL="457200" indent="-457200">
              <a:spcBef>
                <a:spcPts val="600"/>
              </a:spcBef>
              <a:spcAft>
                <a:spcPts val="600"/>
              </a:spcAft>
              <a:buClr>
                <a:schemeClr val="accent2">
                  <a:lumMod val="75000"/>
                </a:schemeClr>
              </a:buClr>
              <a:buFont typeface="+mj-lt"/>
              <a:buAutoNum type="arabicParenR"/>
            </a:pPr>
            <a:r>
              <a:rPr lang="en-US" sz="2400" smtClean="0"/>
              <a:t>“Salesmen ranking” feature</a:t>
            </a:r>
          </a:p>
          <a:p>
            <a:pPr marL="457200" indent="-457200">
              <a:spcBef>
                <a:spcPts val="600"/>
              </a:spcBef>
              <a:spcAft>
                <a:spcPts val="600"/>
              </a:spcAft>
              <a:buClr>
                <a:schemeClr val="accent2">
                  <a:lumMod val="75000"/>
                </a:schemeClr>
              </a:buClr>
              <a:buFont typeface="+mj-lt"/>
              <a:buAutoNum type="arabicParenR"/>
            </a:pPr>
            <a:r>
              <a:rPr lang="en-US" sz="2400" smtClean="0"/>
              <a:t>Integrate to Major’s current systems</a:t>
            </a:r>
          </a:p>
          <a:p>
            <a:pPr marL="457200" indent="-457200">
              <a:spcBef>
                <a:spcPts val="600"/>
              </a:spcBef>
              <a:spcAft>
                <a:spcPts val="600"/>
              </a:spcAft>
              <a:buClr>
                <a:schemeClr val="accent2">
                  <a:lumMod val="75000"/>
                </a:schemeClr>
              </a:buClr>
              <a:buFont typeface="+mj-lt"/>
              <a:buAutoNum type="arabicParenR"/>
            </a:pPr>
            <a:endParaRPr lang="en-US" sz="2400"/>
          </a:p>
        </p:txBody>
      </p:sp>
      <p:sp>
        <p:nvSpPr>
          <p:cNvPr id="4" name="Date Placeholder 3"/>
          <p:cNvSpPr>
            <a:spLocks noGrp="1"/>
          </p:cNvSpPr>
          <p:nvPr>
            <p:ph type="dt" sz="half" idx="10"/>
          </p:nvPr>
        </p:nvSpPr>
        <p:spPr/>
        <p:txBody>
          <a:bodyPr/>
          <a:lstStyle/>
          <a:p>
            <a:fld id="{BB423484-E0A7-41D5-9E61-5BA850B251AC}" type="datetime1">
              <a:rPr lang="vi-VN" smtClean="0"/>
              <a:t>07/05/2021</a:t>
            </a:fld>
            <a:endParaRPr lang="en-US"/>
          </a:p>
        </p:txBody>
      </p:sp>
      <p:sp>
        <p:nvSpPr>
          <p:cNvPr id="5" name="Slide Number Placeholder 4"/>
          <p:cNvSpPr>
            <a:spLocks noGrp="1"/>
          </p:cNvSpPr>
          <p:nvPr>
            <p:ph type="sldNum" sz="quarter" idx="12"/>
          </p:nvPr>
        </p:nvSpPr>
        <p:spPr/>
        <p:txBody>
          <a:bodyPr/>
          <a:lstStyle/>
          <a:p>
            <a:fld id="{0222DCFD-C87C-4A89-B242-DF869BD87872}" type="slidenum">
              <a:rPr lang="en-US" smtClean="0"/>
              <a:t>28</a:t>
            </a:fld>
            <a:endParaRPr lang="en-US"/>
          </a:p>
        </p:txBody>
      </p:sp>
    </p:spTree>
    <p:extLst>
      <p:ext uri="{BB962C8B-B14F-4D97-AF65-F5344CB8AC3E}">
        <p14:creationId xmlns:p14="http://schemas.microsoft.com/office/powerpoint/2010/main" val="12387498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87099"/>
            <a:ext cx="10058400" cy="2650029"/>
          </a:xfrm>
        </p:spPr>
        <p:txBody>
          <a:bodyPr>
            <a:normAutofit/>
          </a:bodyPr>
          <a:lstStyle/>
          <a:p>
            <a:pPr algn="ctr"/>
            <a:r>
              <a:rPr lang="en-US" sz="11500" smtClean="0"/>
              <a:t>Q </a:t>
            </a:r>
            <a:r>
              <a:rPr lang="en-US" sz="6600" smtClean="0"/>
              <a:t>&amp;</a:t>
            </a:r>
            <a:r>
              <a:rPr lang="en-US" sz="11500" smtClean="0"/>
              <a:t> A</a:t>
            </a:r>
            <a:endParaRPr lang="en-US" sz="11500"/>
          </a:p>
        </p:txBody>
      </p:sp>
      <p:sp>
        <p:nvSpPr>
          <p:cNvPr id="3" name="Text Placeholder 2"/>
          <p:cNvSpPr>
            <a:spLocks noGrp="1"/>
          </p:cNvSpPr>
          <p:nvPr>
            <p:ph type="body" idx="1"/>
          </p:nvPr>
        </p:nvSpPr>
        <p:spPr>
          <a:xfrm>
            <a:off x="1097280" y="3643086"/>
            <a:ext cx="10058400" cy="1953042"/>
          </a:xfrm>
        </p:spPr>
        <p:txBody>
          <a:bodyPr>
            <a:normAutofit/>
          </a:bodyPr>
          <a:lstStyle/>
          <a:p>
            <a:pPr algn="ctr"/>
            <a:endParaRPr lang="en-US" sz="5000">
              <a:latin typeface="+mn-lt"/>
            </a:endParaRPr>
          </a:p>
        </p:txBody>
      </p:sp>
      <p:sp>
        <p:nvSpPr>
          <p:cNvPr id="4" name="Date Placeholder 3"/>
          <p:cNvSpPr>
            <a:spLocks noGrp="1"/>
          </p:cNvSpPr>
          <p:nvPr>
            <p:ph type="dt" sz="half" idx="10"/>
          </p:nvPr>
        </p:nvSpPr>
        <p:spPr/>
        <p:txBody>
          <a:bodyPr/>
          <a:lstStyle/>
          <a:p>
            <a:fld id="{47EA49E8-E2D5-45FA-9992-23007079EAF8}" type="datetime1">
              <a:rPr lang="vi-VN" smtClean="0"/>
              <a:t>07/05/2021</a:t>
            </a:fld>
            <a:endParaRPr lang="en-US"/>
          </a:p>
        </p:txBody>
      </p:sp>
      <p:sp>
        <p:nvSpPr>
          <p:cNvPr id="5" name="Slide Number Placeholder 4"/>
          <p:cNvSpPr>
            <a:spLocks noGrp="1"/>
          </p:cNvSpPr>
          <p:nvPr>
            <p:ph type="sldNum" sz="quarter" idx="12"/>
          </p:nvPr>
        </p:nvSpPr>
        <p:spPr/>
        <p:txBody>
          <a:bodyPr/>
          <a:lstStyle/>
          <a:p>
            <a:fld id="{0222DCFD-C87C-4A89-B242-DF869BD87872}" type="slidenum">
              <a:rPr lang="en-US" smtClean="0"/>
              <a:t>29</a:t>
            </a:fld>
            <a:endParaRPr lang="en-US"/>
          </a:p>
        </p:txBody>
      </p:sp>
    </p:spTree>
    <p:extLst>
      <p:ext uri="{BB962C8B-B14F-4D97-AF65-F5344CB8AC3E}">
        <p14:creationId xmlns:p14="http://schemas.microsoft.com/office/powerpoint/2010/main" val="178154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Outline (chắc bỏ slide này)</a:t>
            </a:r>
            <a:endParaRPr lang="en-US"/>
          </a:p>
        </p:txBody>
      </p:sp>
      <p:sp>
        <p:nvSpPr>
          <p:cNvPr id="3" name="Content Placeholder 2"/>
          <p:cNvSpPr>
            <a:spLocks noGrp="1"/>
          </p:cNvSpPr>
          <p:nvPr>
            <p:ph idx="1"/>
          </p:nvPr>
        </p:nvSpPr>
        <p:spPr>
          <a:xfrm>
            <a:off x="1097280" y="1590261"/>
            <a:ext cx="10058400" cy="4278833"/>
          </a:xfrm>
        </p:spPr>
        <p:txBody>
          <a:bodyPr>
            <a:normAutofit/>
          </a:bodyPr>
          <a:lstStyle/>
          <a:p>
            <a:pPr marL="457200" indent="-457200">
              <a:spcBef>
                <a:spcPts val="600"/>
              </a:spcBef>
              <a:spcAft>
                <a:spcPts val="600"/>
              </a:spcAft>
              <a:buClr>
                <a:schemeClr val="accent2">
                  <a:lumMod val="75000"/>
                </a:schemeClr>
              </a:buClr>
              <a:buFont typeface="+mj-lt"/>
              <a:buAutoNum type="arabicParenR"/>
            </a:pPr>
            <a:r>
              <a:rPr lang="en-US" sz="2400" smtClean="0"/>
              <a:t>Introduction</a:t>
            </a:r>
            <a:endParaRPr lang="en-US" sz="2400" dirty="0" smtClean="0"/>
          </a:p>
          <a:p>
            <a:pPr marL="457200" indent="-457200">
              <a:spcBef>
                <a:spcPts val="600"/>
              </a:spcBef>
              <a:spcAft>
                <a:spcPts val="600"/>
              </a:spcAft>
              <a:buClr>
                <a:schemeClr val="accent2">
                  <a:lumMod val="75000"/>
                </a:schemeClr>
              </a:buClr>
              <a:buFont typeface="+mj-lt"/>
              <a:buAutoNum type="arabicParenR"/>
            </a:pPr>
            <a:r>
              <a:rPr lang="en-US" sz="2400" dirty="0" smtClean="0"/>
              <a:t>Our Approach</a:t>
            </a:r>
          </a:p>
          <a:p>
            <a:pPr marL="457200" indent="-457200">
              <a:spcBef>
                <a:spcPts val="600"/>
              </a:spcBef>
              <a:spcAft>
                <a:spcPts val="600"/>
              </a:spcAft>
              <a:buClr>
                <a:schemeClr val="accent2">
                  <a:lumMod val="75000"/>
                </a:schemeClr>
              </a:buClr>
              <a:buFont typeface="+mj-lt"/>
              <a:buAutoNum type="arabicParenR"/>
            </a:pPr>
            <a:r>
              <a:rPr lang="en-US" sz="2400" smtClean="0"/>
              <a:t>Demonstrations</a:t>
            </a:r>
            <a:endParaRPr lang="en-US" sz="2400" dirty="0" smtClean="0"/>
          </a:p>
          <a:p>
            <a:pPr marL="457200" indent="-457200">
              <a:spcBef>
                <a:spcPts val="600"/>
              </a:spcBef>
              <a:spcAft>
                <a:spcPts val="600"/>
              </a:spcAft>
              <a:buClr>
                <a:schemeClr val="accent2">
                  <a:lumMod val="75000"/>
                </a:schemeClr>
              </a:buClr>
              <a:buFont typeface="+mj-lt"/>
              <a:buAutoNum type="arabicParenR"/>
            </a:pPr>
            <a:r>
              <a:rPr lang="en-US" sz="2400" smtClean="0"/>
              <a:t>Outcome</a:t>
            </a:r>
          </a:p>
          <a:p>
            <a:pPr marL="457200" indent="-457200">
              <a:spcBef>
                <a:spcPts val="600"/>
              </a:spcBef>
              <a:spcAft>
                <a:spcPts val="600"/>
              </a:spcAft>
              <a:buClr>
                <a:schemeClr val="accent2">
                  <a:lumMod val="75000"/>
                </a:schemeClr>
              </a:buClr>
              <a:buFont typeface="+mj-lt"/>
              <a:buAutoNum type="arabicParenR"/>
            </a:pPr>
            <a:r>
              <a:rPr lang="en-US" sz="2400" smtClean="0"/>
              <a:t>Limitations</a:t>
            </a:r>
          </a:p>
          <a:p>
            <a:pPr marL="457200" indent="-457200">
              <a:spcBef>
                <a:spcPts val="600"/>
              </a:spcBef>
              <a:spcAft>
                <a:spcPts val="600"/>
              </a:spcAft>
              <a:buClr>
                <a:schemeClr val="accent2">
                  <a:lumMod val="75000"/>
                </a:schemeClr>
              </a:buClr>
              <a:buFont typeface="+mj-lt"/>
              <a:buAutoNum type="arabicParenR"/>
            </a:pPr>
            <a:r>
              <a:rPr lang="en-US" sz="2400" smtClean="0"/>
              <a:t>Future </a:t>
            </a:r>
            <a:r>
              <a:rPr lang="en-US" sz="2400"/>
              <a:t>plans</a:t>
            </a:r>
            <a:endParaRPr lang="en-US" sz="2400" dirty="0"/>
          </a:p>
        </p:txBody>
      </p:sp>
      <p:sp>
        <p:nvSpPr>
          <p:cNvPr id="4" name="Date Placeholder 3"/>
          <p:cNvSpPr>
            <a:spLocks noGrp="1"/>
          </p:cNvSpPr>
          <p:nvPr>
            <p:ph type="dt" sz="half" idx="10"/>
          </p:nvPr>
        </p:nvSpPr>
        <p:spPr/>
        <p:txBody>
          <a:bodyPr/>
          <a:lstStyle/>
          <a:p>
            <a:fld id="{BB423484-E0A7-41D5-9E61-5BA850B251AC}" type="datetime1">
              <a:rPr lang="vi-VN" smtClean="0"/>
              <a:t>07/05/2021</a:t>
            </a:fld>
            <a:endParaRPr lang="en-US"/>
          </a:p>
        </p:txBody>
      </p:sp>
      <p:sp>
        <p:nvSpPr>
          <p:cNvPr id="5" name="Slide Number Placeholder 4"/>
          <p:cNvSpPr>
            <a:spLocks noGrp="1"/>
          </p:cNvSpPr>
          <p:nvPr>
            <p:ph type="sldNum" sz="quarter" idx="12"/>
          </p:nvPr>
        </p:nvSpPr>
        <p:spPr/>
        <p:txBody>
          <a:bodyPr/>
          <a:lstStyle/>
          <a:p>
            <a:fld id="{0222DCFD-C87C-4A89-B242-DF869BD87872}" type="slidenum">
              <a:rPr lang="en-US" smtClean="0"/>
              <a:t>3</a:t>
            </a:fld>
            <a:endParaRPr lang="en-US"/>
          </a:p>
        </p:txBody>
      </p:sp>
    </p:spTree>
    <p:extLst>
      <p:ext uri="{BB962C8B-B14F-4D97-AF65-F5344CB8AC3E}">
        <p14:creationId xmlns:p14="http://schemas.microsoft.com/office/powerpoint/2010/main" val="1768145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4F9D57DF-1A40-4761-8359-E9A28A4BDC48}" type="datetime1">
              <a:rPr lang="vi-VN" smtClean="0"/>
              <a:pPr/>
              <a:t>07/05/2021</a:t>
            </a:fld>
            <a:endParaRPr lang="en-US"/>
          </a:p>
        </p:txBody>
      </p:sp>
      <p:sp>
        <p:nvSpPr>
          <p:cNvPr id="5" name="Slide Number Placeholder 4"/>
          <p:cNvSpPr>
            <a:spLocks noGrp="1"/>
          </p:cNvSpPr>
          <p:nvPr>
            <p:ph type="sldNum" sz="quarter" idx="12"/>
          </p:nvPr>
        </p:nvSpPr>
        <p:spPr/>
        <p:txBody>
          <a:bodyPr/>
          <a:lstStyle/>
          <a:p>
            <a:fld id="{0222DCFD-C87C-4A89-B242-DF869BD87872}" type="slidenum">
              <a:rPr lang="en-US" smtClean="0"/>
              <a:pPr/>
              <a:t>30</a:t>
            </a:fld>
            <a:endParaRPr lang="en-US"/>
          </a:p>
        </p:txBody>
      </p:sp>
      <p:pic>
        <p:nvPicPr>
          <p:cNvPr id="1028" name="Picture 4" descr="Salesman / Salesman / Background Illustration / Pictogram - Advisor Icon  Png , Transparent Cartoon - Jing.f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95" y="979350"/>
            <a:ext cx="5410200" cy="47815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nance Advisor Clipart - FinanceView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575" y="1255044"/>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0693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4F9D57DF-1A40-4761-8359-E9A28A4BDC48}" type="datetime1">
              <a:rPr lang="vi-VN" smtClean="0"/>
              <a:pPr/>
              <a:t>07/05/2021</a:t>
            </a:fld>
            <a:endParaRPr lang="en-US"/>
          </a:p>
        </p:txBody>
      </p:sp>
      <p:sp>
        <p:nvSpPr>
          <p:cNvPr id="5" name="Slide Number Placeholder 4"/>
          <p:cNvSpPr>
            <a:spLocks noGrp="1"/>
          </p:cNvSpPr>
          <p:nvPr>
            <p:ph type="sldNum" sz="quarter" idx="12"/>
          </p:nvPr>
        </p:nvSpPr>
        <p:spPr/>
        <p:txBody>
          <a:bodyPr/>
          <a:lstStyle/>
          <a:p>
            <a:fld id="{0222DCFD-C87C-4A89-B242-DF869BD87872}" type="slidenum">
              <a:rPr lang="en-US" smtClean="0"/>
              <a:pPr/>
              <a:t>31</a:t>
            </a:fld>
            <a:endParaRPr lang="en-US"/>
          </a:p>
        </p:txBody>
      </p:sp>
      <p:pic>
        <p:nvPicPr>
          <p:cNvPr id="2050" name="Picture 2" descr="Download Business Training Consulting Service Icons Set. for free |  Business icon, Business graphics, Modern business cards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662" y="286604"/>
            <a:ext cx="5962650"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264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p>
        </p:txBody>
      </p:sp>
      <p:sp>
        <p:nvSpPr>
          <p:cNvPr id="4" name="Date Placeholder 3"/>
          <p:cNvSpPr>
            <a:spLocks noGrp="1"/>
          </p:cNvSpPr>
          <p:nvPr>
            <p:ph type="dt" sz="half" idx="10"/>
          </p:nvPr>
        </p:nvSpPr>
        <p:spPr/>
        <p:txBody>
          <a:bodyPr/>
          <a:lstStyle/>
          <a:p>
            <a:fld id="{BB423484-E0A7-41D5-9E61-5BA850B251AC}" type="datetime1">
              <a:rPr lang="vi-VN" smtClean="0"/>
              <a:t>07/05/2021</a:t>
            </a:fld>
            <a:endParaRPr lang="en-US"/>
          </a:p>
        </p:txBody>
      </p:sp>
      <p:sp>
        <p:nvSpPr>
          <p:cNvPr id="5" name="Slide Number Placeholder 4"/>
          <p:cNvSpPr>
            <a:spLocks noGrp="1"/>
          </p:cNvSpPr>
          <p:nvPr>
            <p:ph type="sldNum" sz="quarter" idx="12"/>
          </p:nvPr>
        </p:nvSpPr>
        <p:spPr/>
        <p:txBody>
          <a:bodyPr/>
          <a:lstStyle/>
          <a:p>
            <a:fld id="{0222DCFD-C87C-4A89-B242-DF869BD87872}" type="slidenum">
              <a:rPr lang="en-US" smtClean="0"/>
              <a:t>4</a:t>
            </a:fld>
            <a:endParaRPr lang="en-US"/>
          </a:p>
        </p:txBody>
      </p:sp>
      <p:grpSp>
        <p:nvGrpSpPr>
          <p:cNvPr id="11" name="Group 10"/>
          <p:cNvGrpSpPr/>
          <p:nvPr/>
        </p:nvGrpSpPr>
        <p:grpSpPr>
          <a:xfrm>
            <a:off x="853440" y="1479888"/>
            <a:ext cx="4131387" cy="1477328"/>
            <a:chOff x="853440" y="1479888"/>
            <a:chExt cx="4131387" cy="1477328"/>
          </a:xfrm>
        </p:grpSpPr>
        <p:sp>
          <p:nvSpPr>
            <p:cNvPr id="9" name="TextBox 8"/>
            <p:cNvSpPr txBox="1"/>
            <p:nvPr/>
          </p:nvSpPr>
          <p:spPr>
            <a:xfrm>
              <a:off x="853440" y="1479888"/>
              <a:ext cx="1354858" cy="1477328"/>
            </a:xfrm>
            <a:prstGeom prst="rect">
              <a:avLst/>
            </a:prstGeom>
            <a:noFill/>
          </p:spPr>
          <p:txBody>
            <a:bodyPr wrap="none" rtlCol="0">
              <a:spAutoFit/>
            </a:bodyPr>
            <a:lstStyle/>
            <a:p>
              <a:r>
                <a:rPr lang="en-US" sz="9000" smtClean="0">
                  <a:solidFill>
                    <a:srgbClr val="0070C0"/>
                  </a:solidFill>
                </a:rPr>
                <a:t>01</a:t>
              </a:r>
              <a:endParaRPr lang="en-US" sz="9000">
                <a:solidFill>
                  <a:srgbClr val="0070C0"/>
                </a:solidFill>
              </a:endParaRPr>
            </a:p>
          </p:txBody>
        </p:sp>
        <p:sp>
          <p:nvSpPr>
            <p:cNvPr id="10" name="TextBox 9"/>
            <p:cNvSpPr txBox="1"/>
            <p:nvPr/>
          </p:nvSpPr>
          <p:spPr>
            <a:xfrm>
              <a:off x="2208298" y="1937968"/>
              <a:ext cx="2776529" cy="707886"/>
            </a:xfrm>
            <a:prstGeom prst="rect">
              <a:avLst/>
            </a:prstGeom>
            <a:noFill/>
          </p:spPr>
          <p:txBody>
            <a:bodyPr wrap="none" rtlCol="0">
              <a:spAutoFit/>
            </a:bodyPr>
            <a:lstStyle/>
            <a:p>
              <a:r>
                <a:rPr lang="en-US" sz="4000" smtClean="0">
                  <a:solidFill>
                    <a:srgbClr val="189ACE"/>
                  </a:solidFill>
                </a:rPr>
                <a:t>Introduction</a:t>
              </a:r>
              <a:endParaRPr lang="en-US" sz="4000">
                <a:solidFill>
                  <a:srgbClr val="189ACE"/>
                </a:solidFill>
              </a:endParaRPr>
            </a:p>
          </p:txBody>
        </p:sp>
      </p:grpSp>
      <p:grpSp>
        <p:nvGrpSpPr>
          <p:cNvPr id="12" name="Group 11"/>
          <p:cNvGrpSpPr/>
          <p:nvPr/>
        </p:nvGrpSpPr>
        <p:grpSpPr>
          <a:xfrm>
            <a:off x="853440" y="3103934"/>
            <a:ext cx="4451924" cy="1477328"/>
            <a:chOff x="853440" y="1479888"/>
            <a:chExt cx="4451924" cy="1477328"/>
          </a:xfrm>
        </p:grpSpPr>
        <p:sp>
          <p:nvSpPr>
            <p:cNvPr id="13" name="TextBox 12"/>
            <p:cNvSpPr txBox="1"/>
            <p:nvPr/>
          </p:nvSpPr>
          <p:spPr>
            <a:xfrm>
              <a:off x="853440" y="1479888"/>
              <a:ext cx="1354858" cy="1477328"/>
            </a:xfrm>
            <a:prstGeom prst="rect">
              <a:avLst/>
            </a:prstGeom>
            <a:noFill/>
          </p:spPr>
          <p:txBody>
            <a:bodyPr wrap="none" rtlCol="0">
              <a:spAutoFit/>
            </a:bodyPr>
            <a:lstStyle/>
            <a:p>
              <a:r>
                <a:rPr lang="en-US" sz="9000" smtClean="0">
                  <a:solidFill>
                    <a:srgbClr val="0070C0"/>
                  </a:solidFill>
                </a:rPr>
                <a:t>02</a:t>
              </a:r>
              <a:endParaRPr lang="en-US" sz="9000">
                <a:solidFill>
                  <a:srgbClr val="0070C0"/>
                </a:solidFill>
              </a:endParaRPr>
            </a:p>
          </p:txBody>
        </p:sp>
        <p:sp>
          <p:nvSpPr>
            <p:cNvPr id="14" name="TextBox 13"/>
            <p:cNvSpPr txBox="1"/>
            <p:nvPr/>
          </p:nvSpPr>
          <p:spPr>
            <a:xfrm>
              <a:off x="2208298" y="1937968"/>
              <a:ext cx="3097066" cy="707886"/>
            </a:xfrm>
            <a:prstGeom prst="rect">
              <a:avLst/>
            </a:prstGeom>
            <a:noFill/>
          </p:spPr>
          <p:txBody>
            <a:bodyPr wrap="none" rtlCol="0">
              <a:spAutoFit/>
            </a:bodyPr>
            <a:lstStyle/>
            <a:p>
              <a:r>
                <a:rPr lang="en-US" sz="4000">
                  <a:solidFill>
                    <a:srgbClr val="189ACE"/>
                  </a:solidFill>
                </a:rPr>
                <a:t>Our Approach</a:t>
              </a:r>
            </a:p>
          </p:txBody>
        </p:sp>
      </p:grpSp>
      <p:grpSp>
        <p:nvGrpSpPr>
          <p:cNvPr id="15" name="Group 14"/>
          <p:cNvGrpSpPr/>
          <p:nvPr/>
        </p:nvGrpSpPr>
        <p:grpSpPr>
          <a:xfrm>
            <a:off x="853440" y="4668944"/>
            <a:ext cx="4865563" cy="1477328"/>
            <a:chOff x="853440" y="1479888"/>
            <a:chExt cx="4865563" cy="1477328"/>
          </a:xfrm>
        </p:grpSpPr>
        <p:sp>
          <p:nvSpPr>
            <p:cNvPr id="16" name="TextBox 15"/>
            <p:cNvSpPr txBox="1"/>
            <p:nvPr/>
          </p:nvSpPr>
          <p:spPr>
            <a:xfrm>
              <a:off x="853440" y="1479888"/>
              <a:ext cx="1354858" cy="1477328"/>
            </a:xfrm>
            <a:prstGeom prst="rect">
              <a:avLst/>
            </a:prstGeom>
            <a:noFill/>
          </p:spPr>
          <p:txBody>
            <a:bodyPr wrap="none" rtlCol="0">
              <a:spAutoFit/>
            </a:bodyPr>
            <a:lstStyle/>
            <a:p>
              <a:r>
                <a:rPr lang="en-US" sz="9000">
                  <a:solidFill>
                    <a:srgbClr val="0070C0"/>
                  </a:solidFill>
                </a:rPr>
                <a:t>03</a:t>
              </a:r>
              <a:endParaRPr lang="en-US" sz="9000">
                <a:solidFill>
                  <a:srgbClr val="0070C0"/>
                </a:solidFill>
              </a:endParaRPr>
            </a:p>
          </p:txBody>
        </p:sp>
        <p:sp>
          <p:nvSpPr>
            <p:cNvPr id="17" name="TextBox 16"/>
            <p:cNvSpPr txBox="1"/>
            <p:nvPr/>
          </p:nvSpPr>
          <p:spPr>
            <a:xfrm>
              <a:off x="2208298" y="1937968"/>
              <a:ext cx="3510705" cy="707886"/>
            </a:xfrm>
            <a:prstGeom prst="rect">
              <a:avLst/>
            </a:prstGeom>
            <a:noFill/>
          </p:spPr>
          <p:txBody>
            <a:bodyPr wrap="none" rtlCol="0">
              <a:spAutoFit/>
            </a:bodyPr>
            <a:lstStyle/>
            <a:p>
              <a:r>
                <a:rPr lang="en-US" sz="4000">
                  <a:solidFill>
                    <a:srgbClr val="189ACE"/>
                  </a:solidFill>
                </a:rPr>
                <a:t>Demonstrations</a:t>
              </a:r>
            </a:p>
          </p:txBody>
        </p:sp>
      </p:grpSp>
      <p:grpSp>
        <p:nvGrpSpPr>
          <p:cNvPr id="18" name="Group 17"/>
          <p:cNvGrpSpPr/>
          <p:nvPr/>
        </p:nvGrpSpPr>
        <p:grpSpPr>
          <a:xfrm>
            <a:off x="7026023" y="1479888"/>
            <a:ext cx="3462230" cy="1477328"/>
            <a:chOff x="853440" y="1479888"/>
            <a:chExt cx="3462230" cy="1477328"/>
          </a:xfrm>
        </p:grpSpPr>
        <p:sp>
          <p:nvSpPr>
            <p:cNvPr id="19" name="TextBox 18"/>
            <p:cNvSpPr txBox="1"/>
            <p:nvPr/>
          </p:nvSpPr>
          <p:spPr>
            <a:xfrm>
              <a:off x="853440" y="1479888"/>
              <a:ext cx="1354858" cy="1477328"/>
            </a:xfrm>
            <a:prstGeom prst="rect">
              <a:avLst/>
            </a:prstGeom>
            <a:noFill/>
          </p:spPr>
          <p:txBody>
            <a:bodyPr wrap="none" rtlCol="0">
              <a:spAutoFit/>
            </a:bodyPr>
            <a:lstStyle/>
            <a:p>
              <a:r>
                <a:rPr lang="en-US" sz="9000">
                  <a:solidFill>
                    <a:srgbClr val="0070C0"/>
                  </a:solidFill>
                </a:rPr>
                <a:t>04</a:t>
              </a:r>
              <a:endParaRPr lang="en-US" sz="9000">
                <a:solidFill>
                  <a:srgbClr val="0070C0"/>
                </a:solidFill>
              </a:endParaRPr>
            </a:p>
          </p:txBody>
        </p:sp>
        <p:sp>
          <p:nvSpPr>
            <p:cNvPr id="20" name="TextBox 19"/>
            <p:cNvSpPr txBox="1"/>
            <p:nvPr/>
          </p:nvSpPr>
          <p:spPr>
            <a:xfrm>
              <a:off x="2208298" y="1937968"/>
              <a:ext cx="2107372" cy="707886"/>
            </a:xfrm>
            <a:prstGeom prst="rect">
              <a:avLst/>
            </a:prstGeom>
            <a:noFill/>
          </p:spPr>
          <p:txBody>
            <a:bodyPr wrap="none" rtlCol="0">
              <a:spAutoFit/>
            </a:bodyPr>
            <a:lstStyle/>
            <a:p>
              <a:r>
                <a:rPr lang="en-US" sz="4000">
                  <a:solidFill>
                    <a:srgbClr val="189ACE"/>
                  </a:solidFill>
                </a:rPr>
                <a:t>Outcome</a:t>
              </a:r>
            </a:p>
          </p:txBody>
        </p:sp>
      </p:grpSp>
      <p:grpSp>
        <p:nvGrpSpPr>
          <p:cNvPr id="21" name="Group 20"/>
          <p:cNvGrpSpPr/>
          <p:nvPr/>
        </p:nvGrpSpPr>
        <p:grpSpPr>
          <a:xfrm>
            <a:off x="7026023" y="3103934"/>
            <a:ext cx="3835217" cy="1477328"/>
            <a:chOff x="853440" y="1479888"/>
            <a:chExt cx="3835217" cy="1477328"/>
          </a:xfrm>
        </p:grpSpPr>
        <p:sp>
          <p:nvSpPr>
            <p:cNvPr id="22" name="TextBox 21"/>
            <p:cNvSpPr txBox="1"/>
            <p:nvPr/>
          </p:nvSpPr>
          <p:spPr>
            <a:xfrm>
              <a:off x="853440" y="1479888"/>
              <a:ext cx="1354858" cy="1477328"/>
            </a:xfrm>
            <a:prstGeom prst="rect">
              <a:avLst/>
            </a:prstGeom>
            <a:noFill/>
          </p:spPr>
          <p:txBody>
            <a:bodyPr wrap="none" rtlCol="0">
              <a:spAutoFit/>
            </a:bodyPr>
            <a:lstStyle/>
            <a:p>
              <a:r>
                <a:rPr lang="en-US" sz="9000">
                  <a:solidFill>
                    <a:srgbClr val="0070C0"/>
                  </a:solidFill>
                </a:rPr>
                <a:t>05</a:t>
              </a:r>
              <a:endParaRPr lang="en-US" sz="9000">
                <a:solidFill>
                  <a:srgbClr val="0070C0"/>
                </a:solidFill>
              </a:endParaRPr>
            </a:p>
          </p:txBody>
        </p:sp>
        <p:sp>
          <p:nvSpPr>
            <p:cNvPr id="23" name="TextBox 22"/>
            <p:cNvSpPr txBox="1"/>
            <p:nvPr/>
          </p:nvSpPr>
          <p:spPr>
            <a:xfrm>
              <a:off x="2208298" y="1937968"/>
              <a:ext cx="2480359" cy="707886"/>
            </a:xfrm>
            <a:prstGeom prst="rect">
              <a:avLst/>
            </a:prstGeom>
            <a:noFill/>
          </p:spPr>
          <p:txBody>
            <a:bodyPr wrap="none" rtlCol="0">
              <a:spAutoFit/>
            </a:bodyPr>
            <a:lstStyle/>
            <a:p>
              <a:r>
                <a:rPr lang="en-US" sz="4000">
                  <a:solidFill>
                    <a:srgbClr val="189ACE"/>
                  </a:solidFill>
                </a:rPr>
                <a:t>Limitations</a:t>
              </a:r>
              <a:endParaRPr lang="en-US" sz="4000">
                <a:solidFill>
                  <a:srgbClr val="189ACE"/>
                </a:solidFill>
              </a:endParaRPr>
            </a:p>
          </p:txBody>
        </p:sp>
      </p:grpSp>
      <p:grpSp>
        <p:nvGrpSpPr>
          <p:cNvPr id="24" name="Group 23"/>
          <p:cNvGrpSpPr/>
          <p:nvPr/>
        </p:nvGrpSpPr>
        <p:grpSpPr>
          <a:xfrm>
            <a:off x="7026023" y="4668944"/>
            <a:ext cx="4129657" cy="1477328"/>
            <a:chOff x="853440" y="1479888"/>
            <a:chExt cx="4129657" cy="1477328"/>
          </a:xfrm>
        </p:grpSpPr>
        <p:sp>
          <p:nvSpPr>
            <p:cNvPr id="25" name="TextBox 24"/>
            <p:cNvSpPr txBox="1"/>
            <p:nvPr/>
          </p:nvSpPr>
          <p:spPr>
            <a:xfrm>
              <a:off x="853440" y="1479888"/>
              <a:ext cx="1354858" cy="1477328"/>
            </a:xfrm>
            <a:prstGeom prst="rect">
              <a:avLst/>
            </a:prstGeom>
            <a:noFill/>
          </p:spPr>
          <p:txBody>
            <a:bodyPr wrap="none" rtlCol="0">
              <a:spAutoFit/>
            </a:bodyPr>
            <a:lstStyle/>
            <a:p>
              <a:r>
                <a:rPr lang="en-US" sz="9000">
                  <a:solidFill>
                    <a:srgbClr val="0070C0"/>
                  </a:solidFill>
                </a:rPr>
                <a:t>06</a:t>
              </a:r>
              <a:endParaRPr lang="en-US" sz="9000">
                <a:solidFill>
                  <a:srgbClr val="0070C0"/>
                </a:solidFill>
              </a:endParaRPr>
            </a:p>
          </p:txBody>
        </p:sp>
        <p:sp>
          <p:nvSpPr>
            <p:cNvPr id="26" name="TextBox 25"/>
            <p:cNvSpPr txBox="1"/>
            <p:nvPr/>
          </p:nvSpPr>
          <p:spPr>
            <a:xfrm>
              <a:off x="2208298" y="1937968"/>
              <a:ext cx="2774799" cy="707886"/>
            </a:xfrm>
            <a:prstGeom prst="rect">
              <a:avLst/>
            </a:prstGeom>
            <a:noFill/>
          </p:spPr>
          <p:txBody>
            <a:bodyPr wrap="none" rtlCol="0">
              <a:spAutoFit/>
            </a:bodyPr>
            <a:lstStyle/>
            <a:p>
              <a:r>
                <a:rPr lang="en-US" sz="4000">
                  <a:solidFill>
                    <a:srgbClr val="189ACE"/>
                  </a:solidFill>
                </a:rPr>
                <a:t>Future plans</a:t>
              </a:r>
            </a:p>
          </p:txBody>
        </p:sp>
      </p:grpSp>
    </p:spTree>
    <p:extLst>
      <p:ext uri="{BB962C8B-B14F-4D97-AF65-F5344CB8AC3E}">
        <p14:creationId xmlns:p14="http://schemas.microsoft.com/office/powerpoint/2010/main" val="349757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is our Customer?</a:t>
            </a:r>
            <a:endParaRPr lang="en-US"/>
          </a:p>
        </p:txBody>
      </p:sp>
      <p:sp>
        <p:nvSpPr>
          <p:cNvPr id="5" name="Date Placeholder 4"/>
          <p:cNvSpPr>
            <a:spLocks noGrp="1"/>
          </p:cNvSpPr>
          <p:nvPr>
            <p:ph type="dt" sz="half" idx="10"/>
          </p:nvPr>
        </p:nvSpPr>
        <p:spPr/>
        <p:txBody>
          <a:bodyPr/>
          <a:lstStyle/>
          <a:p>
            <a:fld id="{55657893-F5B4-4211-B2F5-42F77D13628E}" type="datetime1">
              <a:rPr lang="vi-VN" smtClean="0"/>
              <a:t>07/05/2021</a:t>
            </a:fld>
            <a:endParaRPr lang="en-US"/>
          </a:p>
        </p:txBody>
      </p:sp>
      <p:sp>
        <p:nvSpPr>
          <p:cNvPr id="7" name="Slide Number Placeholder 6"/>
          <p:cNvSpPr>
            <a:spLocks noGrp="1"/>
          </p:cNvSpPr>
          <p:nvPr>
            <p:ph type="sldNum" sz="quarter" idx="12"/>
          </p:nvPr>
        </p:nvSpPr>
        <p:spPr/>
        <p:txBody>
          <a:bodyPr/>
          <a:lstStyle/>
          <a:p>
            <a:fld id="{0222DCFD-C87C-4A89-B242-DF869BD87872}" type="slidenum">
              <a:rPr lang="en-US" smtClean="0"/>
              <a:t>5</a:t>
            </a:fld>
            <a:endParaRPr lang="en-US"/>
          </a:p>
        </p:txBody>
      </p:sp>
      <p:pic>
        <p:nvPicPr>
          <p:cNvPr id="5122" name="Picture 2" descr="Sơ đồ tổ chức - Cơ cấu doanh nghiệp Major Education"/>
          <p:cNvPicPr>
            <a:picLocks noChangeAspect="1" noChangeArrowheads="1"/>
          </p:cNvPicPr>
          <p:nvPr/>
        </p:nvPicPr>
        <p:blipFill rotWithShape="1">
          <a:blip r:embed="rId3">
            <a:extLst>
              <a:ext uri="{28A0092B-C50C-407E-A947-70E740481C1C}">
                <a14:useLocalDpi xmlns:a14="http://schemas.microsoft.com/office/drawing/2010/main" val="0"/>
              </a:ext>
            </a:extLst>
          </a:blip>
          <a:srcRect l="1917" t="21718" r="2572" b="1914"/>
          <a:stretch/>
        </p:blipFill>
        <p:spPr bwMode="auto">
          <a:xfrm>
            <a:off x="6044639" y="1590261"/>
            <a:ext cx="5435698" cy="465159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2357" b="26475"/>
          <a:stretch/>
        </p:blipFill>
        <p:spPr>
          <a:xfrm>
            <a:off x="481053" y="1590261"/>
            <a:ext cx="5029200" cy="1535141"/>
          </a:xfrm>
          <a:prstGeom prst="rect">
            <a:avLst/>
          </a:prstGeom>
        </p:spPr>
      </p:pic>
      <p:sp>
        <p:nvSpPr>
          <p:cNvPr id="11" name="Content Placeholder 2"/>
          <p:cNvSpPr txBox="1">
            <a:spLocks/>
          </p:cNvSpPr>
          <p:nvPr/>
        </p:nvSpPr>
        <p:spPr>
          <a:xfrm>
            <a:off x="481053" y="3460619"/>
            <a:ext cx="5645427" cy="25608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96875" indent="-396875">
              <a:spcBef>
                <a:spcPts val="600"/>
              </a:spcBef>
              <a:spcAft>
                <a:spcPts val="600"/>
              </a:spcAft>
              <a:buClr>
                <a:schemeClr val="accent2">
                  <a:lumMod val="50000"/>
                </a:schemeClr>
              </a:buClr>
              <a:buFont typeface="Wingdings" panose="05000000000000000000" pitchFamily="2" charset="2"/>
              <a:buChar char="ü"/>
            </a:pPr>
            <a:r>
              <a:rPr lang="en-US" sz="2400" smtClean="0"/>
              <a:t>2011</a:t>
            </a:r>
          </a:p>
          <a:p>
            <a:pPr marL="396875" indent="-396875">
              <a:spcBef>
                <a:spcPts val="600"/>
              </a:spcBef>
              <a:spcAft>
                <a:spcPts val="600"/>
              </a:spcAft>
              <a:buClr>
                <a:schemeClr val="accent2">
                  <a:lumMod val="50000"/>
                </a:schemeClr>
              </a:buClr>
              <a:buFont typeface="Wingdings" panose="05000000000000000000" pitchFamily="2" charset="2"/>
              <a:buChar char="ü"/>
            </a:pPr>
            <a:endParaRPr lang="en-US" sz="2400"/>
          </a:p>
          <a:p>
            <a:pPr marL="396875" indent="-396875">
              <a:spcBef>
                <a:spcPts val="600"/>
              </a:spcBef>
              <a:spcAft>
                <a:spcPts val="600"/>
              </a:spcAft>
              <a:buClr>
                <a:schemeClr val="accent2">
                  <a:lumMod val="50000"/>
                </a:schemeClr>
              </a:buClr>
              <a:buFont typeface="Wingdings" panose="05000000000000000000" pitchFamily="2" charset="2"/>
              <a:buChar char="ü"/>
            </a:pPr>
            <a:r>
              <a:rPr lang="en-US" sz="2400" b="1" smtClean="0"/>
              <a:t>Sales Department</a:t>
            </a:r>
            <a:endParaRPr lang="en-US" sz="2400" b="1" dirty="0"/>
          </a:p>
        </p:txBody>
      </p:sp>
      <p:pic>
        <p:nvPicPr>
          <p:cNvPr id="4100" name="Picture 4" descr="Đăng ký hợp tác - MiraScan QRcode Soluti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3766" y="3829918"/>
            <a:ext cx="2286000" cy="182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59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fade">
                                      <p:cBhvr>
                                        <p:cTn id="17" dur="500"/>
                                        <p:tgtEl>
                                          <p:spTgt spid="51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00"/>
                                        </p:tgtEl>
                                        <p:attrNameLst>
                                          <p:attrName>style.visibility</p:attrName>
                                        </p:attrNameLst>
                                      </p:cBhvr>
                                      <p:to>
                                        <p:strVal val="visible"/>
                                      </p:to>
                                    </p:set>
                                    <p:animEffect transition="in" filter="fade">
                                      <p:cBhvr>
                                        <p:cTn id="22" dur="500"/>
                                        <p:tgtEl>
                                          <p:spTgt spid="4100"/>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1">
                                            <p:txEl>
                                              <p:pRg st="2" end="2"/>
                                            </p:txEl>
                                          </p:spTgt>
                                        </p:tgtEl>
                                        <p:attrNameLst>
                                          <p:attrName>style.visibility</p:attrName>
                                        </p:attrNameLst>
                                      </p:cBhvr>
                                      <p:to>
                                        <p:strVal val="visible"/>
                                      </p:to>
                                    </p:set>
                                    <p:animEffect transition="in" filter="fade">
                                      <p:cBhvr>
                                        <p:cTn id="26"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Definition</a:t>
            </a:r>
            <a:endParaRPr lang="en-US"/>
          </a:p>
        </p:txBody>
      </p:sp>
      <p:sp>
        <p:nvSpPr>
          <p:cNvPr id="5" name="Date Placeholder 4"/>
          <p:cNvSpPr>
            <a:spLocks noGrp="1"/>
          </p:cNvSpPr>
          <p:nvPr>
            <p:ph type="dt" sz="half" idx="10"/>
          </p:nvPr>
        </p:nvSpPr>
        <p:spPr/>
        <p:txBody>
          <a:bodyPr/>
          <a:lstStyle/>
          <a:p>
            <a:fld id="{55657893-F5B4-4211-B2F5-42F77D13628E}" type="datetime1">
              <a:rPr lang="vi-VN" smtClean="0"/>
              <a:t>07/05/2021</a:t>
            </a:fld>
            <a:endParaRPr lang="en-US"/>
          </a:p>
        </p:txBody>
      </p:sp>
      <p:sp>
        <p:nvSpPr>
          <p:cNvPr id="7" name="Slide Number Placeholder 6"/>
          <p:cNvSpPr>
            <a:spLocks noGrp="1"/>
          </p:cNvSpPr>
          <p:nvPr>
            <p:ph type="sldNum" sz="quarter" idx="12"/>
          </p:nvPr>
        </p:nvSpPr>
        <p:spPr/>
        <p:txBody>
          <a:bodyPr/>
          <a:lstStyle/>
          <a:p>
            <a:fld id="{0222DCFD-C87C-4A89-B242-DF869BD87872}" type="slidenum">
              <a:rPr lang="en-US" smtClean="0"/>
              <a:t>6</a:t>
            </a:fld>
            <a:endParaRPr lang="en-US"/>
          </a:p>
        </p:txBody>
      </p:sp>
      <p:pic>
        <p:nvPicPr>
          <p:cNvPr id="33" name="Salesman" descr="Agent, broker, business, man, marketing, property, real estate icon - Free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3378" y="1704624"/>
            <a:ext cx="1755218" cy="3566160"/>
          </a:xfrm>
          <a:prstGeom prst="rect">
            <a:avLst/>
          </a:prstGeom>
          <a:noFill/>
          <a:extLst>
            <a:ext uri="{909E8E84-426E-40DD-AFC4-6F175D3DCCD1}">
              <a14:hiddenFill xmlns:a14="http://schemas.microsoft.com/office/drawing/2010/main">
                <a:solidFill>
                  <a:srgbClr val="FFFFFF"/>
                </a:solidFill>
              </a14:hiddenFill>
            </a:ext>
          </a:extLst>
        </p:spPr>
      </p:pic>
      <p:pic>
        <p:nvPicPr>
          <p:cNvPr id="34" name="Manager" descr="Download Png File - Sales Rep Clip Art PNG Image with No Background -  PNGkey.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7280" y="2567430"/>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0" descr="Circle,Black-and-white,Clip art,Logo #248561 - Free Icon Library"/>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9607" t="5984" r="9738" b="6218"/>
          <a:stretch/>
        </p:blipFill>
        <p:spPr bwMode="auto">
          <a:xfrm>
            <a:off x="9112460" y="2567430"/>
            <a:ext cx="2100023" cy="2286000"/>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1214999" y="5029918"/>
            <a:ext cx="2050561" cy="769441"/>
          </a:xfrm>
          <a:prstGeom prst="rect">
            <a:avLst/>
          </a:prstGeom>
          <a:noFill/>
        </p:spPr>
        <p:txBody>
          <a:bodyPr wrap="none" rtlCol="0">
            <a:spAutoFit/>
          </a:bodyPr>
          <a:lstStyle/>
          <a:p>
            <a:r>
              <a:rPr lang="en-US" sz="2200" i="1" smtClean="0"/>
              <a:t>Sales Manager </a:t>
            </a:r>
            <a:r>
              <a:rPr lang="en-US" sz="2200" i="1" dirty="0" smtClean="0"/>
              <a:t>/</a:t>
            </a:r>
          </a:p>
          <a:p>
            <a:r>
              <a:rPr lang="en-US" sz="2200" i="1" smtClean="0"/>
              <a:t>Sales Supervisor</a:t>
            </a:r>
            <a:endParaRPr lang="en-US" sz="2200" i="1" dirty="0"/>
          </a:p>
        </p:txBody>
      </p:sp>
      <p:sp>
        <p:nvSpPr>
          <p:cNvPr id="60" name="TextBox 59"/>
          <p:cNvSpPr txBox="1"/>
          <p:nvPr/>
        </p:nvSpPr>
        <p:spPr>
          <a:xfrm>
            <a:off x="5635803" y="5368472"/>
            <a:ext cx="1276311" cy="430887"/>
          </a:xfrm>
          <a:prstGeom prst="rect">
            <a:avLst/>
          </a:prstGeom>
          <a:noFill/>
        </p:spPr>
        <p:txBody>
          <a:bodyPr wrap="none" rtlCol="0">
            <a:spAutoFit/>
          </a:bodyPr>
          <a:lstStyle/>
          <a:p>
            <a:r>
              <a:rPr lang="en-US" sz="2200" i="1" smtClean="0"/>
              <a:t>Salesman</a:t>
            </a:r>
            <a:endParaRPr lang="en-US" sz="2200" i="1" dirty="0"/>
          </a:p>
        </p:txBody>
      </p:sp>
      <p:sp>
        <p:nvSpPr>
          <p:cNvPr id="61" name="TextBox 60"/>
          <p:cNvSpPr txBox="1"/>
          <p:nvPr/>
        </p:nvSpPr>
        <p:spPr>
          <a:xfrm>
            <a:off x="9282358" y="5029918"/>
            <a:ext cx="1760225" cy="769441"/>
          </a:xfrm>
          <a:prstGeom prst="rect">
            <a:avLst/>
          </a:prstGeom>
          <a:noFill/>
        </p:spPr>
        <p:txBody>
          <a:bodyPr wrap="none" rtlCol="0">
            <a:spAutoFit/>
          </a:bodyPr>
          <a:lstStyle/>
          <a:p>
            <a:pPr algn="ctr"/>
            <a:r>
              <a:rPr lang="en-US" sz="2200" i="1" smtClean="0"/>
              <a:t>Administrator</a:t>
            </a:r>
          </a:p>
          <a:p>
            <a:pPr algn="ctr"/>
            <a:r>
              <a:rPr lang="en-US" sz="2200" i="1" smtClean="0"/>
              <a:t>(Admin)</a:t>
            </a:r>
            <a:endParaRPr lang="en-US" sz="2200" i="1" dirty="0"/>
          </a:p>
        </p:txBody>
      </p:sp>
      <p:sp>
        <p:nvSpPr>
          <p:cNvPr id="62" name="TextBox 61"/>
          <p:cNvSpPr txBox="1"/>
          <p:nvPr/>
        </p:nvSpPr>
        <p:spPr>
          <a:xfrm>
            <a:off x="1097280" y="1489181"/>
            <a:ext cx="1089786" cy="584775"/>
          </a:xfrm>
          <a:prstGeom prst="rect">
            <a:avLst/>
          </a:prstGeom>
          <a:noFill/>
        </p:spPr>
        <p:txBody>
          <a:bodyPr wrap="none" rtlCol="0">
            <a:spAutoFit/>
          </a:bodyPr>
          <a:lstStyle/>
          <a:p>
            <a:r>
              <a:rPr lang="en-US" sz="3200" b="1" i="1" u="sng" smtClean="0">
                <a:solidFill>
                  <a:srgbClr val="0070C0"/>
                </a:solidFill>
              </a:rPr>
              <a:t>Roles</a:t>
            </a:r>
            <a:endParaRPr lang="en-US" sz="3200" b="1" i="1" u="sng" dirty="0">
              <a:solidFill>
                <a:srgbClr val="0070C0"/>
              </a:solidFill>
            </a:endParaRPr>
          </a:p>
        </p:txBody>
      </p:sp>
    </p:spTree>
    <p:extLst>
      <p:ext uri="{BB962C8B-B14F-4D97-AF65-F5344CB8AC3E}">
        <p14:creationId xmlns:p14="http://schemas.microsoft.com/office/powerpoint/2010/main" val="2428047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Definition</a:t>
            </a:r>
            <a:endParaRPr lang="en-US"/>
          </a:p>
        </p:txBody>
      </p:sp>
      <p:sp>
        <p:nvSpPr>
          <p:cNvPr id="5" name="Date Placeholder 4"/>
          <p:cNvSpPr>
            <a:spLocks noGrp="1"/>
          </p:cNvSpPr>
          <p:nvPr>
            <p:ph type="dt" sz="half" idx="10"/>
          </p:nvPr>
        </p:nvSpPr>
        <p:spPr/>
        <p:txBody>
          <a:bodyPr/>
          <a:lstStyle/>
          <a:p>
            <a:fld id="{55657893-F5B4-4211-B2F5-42F77D13628E}" type="datetime1">
              <a:rPr lang="vi-VN" smtClean="0"/>
              <a:t>07/05/2021</a:t>
            </a:fld>
            <a:endParaRPr lang="en-US"/>
          </a:p>
        </p:txBody>
      </p:sp>
      <p:sp>
        <p:nvSpPr>
          <p:cNvPr id="7" name="Slide Number Placeholder 6"/>
          <p:cNvSpPr>
            <a:spLocks noGrp="1"/>
          </p:cNvSpPr>
          <p:nvPr>
            <p:ph type="sldNum" sz="quarter" idx="12"/>
          </p:nvPr>
        </p:nvSpPr>
        <p:spPr/>
        <p:txBody>
          <a:bodyPr/>
          <a:lstStyle/>
          <a:p>
            <a:fld id="{0222DCFD-C87C-4A89-B242-DF869BD87872}" type="slidenum">
              <a:rPr lang="en-US" smtClean="0"/>
              <a:t>7</a:t>
            </a:fld>
            <a:endParaRPr lang="en-US"/>
          </a:p>
        </p:txBody>
      </p:sp>
      <p:sp>
        <p:nvSpPr>
          <p:cNvPr id="62" name="TextBox 61"/>
          <p:cNvSpPr txBox="1"/>
          <p:nvPr/>
        </p:nvSpPr>
        <p:spPr>
          <a:xfrm>
            <a:off x="1097280" y="1489181"/>
            <a:ext cx="1089786" cy="584775"/>
          </a:xfrm>
          <a:prstGeom prst="rect">
            <a:avLst/>
          </a:prstGeom>
          <a:noFill/>
        </p:spPr>
        <p:txBody>
          <a:bodyPr wrap="none" rtlCol="0">
            <a:spAutoFit/>
          </a:bodyPr>
          <a:lstStyle/>
          <a:p>
            <a:r>
              <a:rPr lang="en-US" sz="3200" b="1" i="1" u="sng" smtClean="0">
                <a:solidFill>
                  <a:srgbClr val="0070C0"/>
                </a:solidFill>
              </a:rPr>
              <a:t>Roles</a:t>
            </a:r>
            <a:endParaRPr lang="en-US" sz="3200" b="1" i="1" u="sng" dirty="0">
              <a:solidFill>
                <a:srgbClr val="0070C0"/>
              </a:solidFill>
            </a:endParaRPr>
          </a:p>
        </p:txBody>
      </p:sp>
      <p:grpSp>
        <p:nvGrpSpPr>
          <p:cNvPr id="19" name="Group 18"/>
          <p:cNvGrpSpPr/>
          <p:nvPr/>
        </p:nvGrpSpPr>
        <p:grpSpPr>
          <a:xfrm>
            <a:off x="2187066" y="4796936"/>
            <a:ext cx="1276311" cy="1482447"/>
            <a:chOff x="1932480" y="4753000"/>
            <a:chExt cx="1276311" cy="1482447"/>
          </a:xfrm>
        </p:grpSpPr>
        <p:pic>
          <p:nvPicPr>
            <p:cNvPr id="33" name="Salesman" descr="Agent, broker, business, man, marketing, property, real estate icon - Free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7746" y="4753000"/>
              <a:ext cx="525780" cy="105156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1932480" y="5804560"/>
              <a:ext cx="1276311" cy="430887"/>
            </a:xfrm>
            <a:prstGeom prst="rect">
              <a:avLst/>
            </a:prstGeom>
            <a:noFill/>
          </p:spPr>
          <p:txBody>
            <a:bodyPr wrap="none" rtlCol="0">
              <a:spAutoFit/>
            </a:bodyPr>
            <a:lstStyle/>
            <a:p>
              <a:r>
                <a:rPr lang="en-US" sz="2200" i="1" smtClean="0"/>
                <a:t>Salesman</a:t>
              </a:r>
              <a:endParaRPr lang="en-US" sz="2200" i="1" dirty="0"/>
            </a:p>
          </p:txBody>
        </p:sp>
      </p:grpSp>
      <p:grpSp>
        <p:nvGrpSpPr>
          <p:cNvPr id="12" name="Group 11"/>
          <p:cNvGrpSpPr/>
          <p:nvPr/>
        </p:nvGrpSpPr>
        <p:grpSpPr>
          <a:xfrm>
            <a:off x="4654023" y="2658849"/>
            <a:ext cx="3657600" cy="388110"/>
            <a:chOff x="4399437" y="2614913"/>
            <a:chExt cx="3657600" cy="388110"/>
          </a:xfrm>
        </p:grpSpPr>
        <p:cxnSp>
          <p:nvCxnSpPr>
            <p:cNvPr id="4" name="Straight Connector 3"/>
            <p:cNvCxnSpPr/>
            <p:nvPr/>
          </p:nvCxnSpPr>
          <p:spPr>
            <a:xfrm>
              <a:off x="6228237" y="2614913"/>
              <a:ext cx="0" cy="18288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rot="16200000">
              <a:off x="6228237" y="968993"/>
              <a:ext cx="0" cy="3657600"/>
            </a:xfrm>
            <a:prstGeom prst="line">
              <a:avLst/>
            </a:prstGeom>
            <a:ln w="57150"/>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4399437" y="2774423"/>
              <a:ext cx="0" cy="228600"/>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8057037" y="2774423"/>
              <a:ext cx="0" cy="228600"/>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46" name="Group 45"/>
          <p:cNvGrpSpPr/>
          <p:nvPr/>
        </p:nvGrpSpPr>
        <p:grpSpPr>
          <a:xfrm>
            <a:off x="2825223" y="4357060"/>
            <a:ext cx="3657600" cy="388110"/>
            <a:chOff x="2825223" y="4357060"/>
            <a:chExt cx="3657600" cy="388110"/>
          </a:xfrm>
        </p:grpSpPr>
        <p:cxnSp>
          <p:nvCxnSpPr>
            <p:cNvPr id="30" name="Straight Connector 29"/>
            <p:cNvCxnSpPr/>
            <p:nvPr/>
          </p:nvCxnSpPr>
          <p:spPr>
            <a:xfrm>
              <a:off x="4654023" y="4357060"/>
              <a:ext cx="0" cy="182880"/>
            </a:xfrm>
            <a:prstGeom prst="line">
              <a:avLst/>
            </a:prstGeom>
            <a:ln w="57150"/>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16200000">
              <a:off x="4654023" y="2711140"/>
              <a:ext cx="0" cy="3657600"/>
            </a:xfrm>
            <a:prstGeom prst="line">
              <a:avLst/>
            </a:prstGeom>
            <a:ln w="57150"/>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825223" y="4516570"/>
              <a:ext cx="0" cy="228600"/>
            </a:xfrm>
            <a:prstGeom prst="line">
              <a:avLst/>
            </a:prstGeom>
            <a:ln w="57150"/>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6482823" y="4516570"/>
              <a:ext cx="0" cy="228600"/>
            </a:xfrm>
            <a:prstGeom prst="line">
              <a:avLst/>
            </a:prstGeom>
            <a:ln w="57150"/>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4651420" y="4509153"/>
              <a:ext cx="0" cy="228600"/>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5844667" y="4796936"/>
            <a:ext cx="1276311" cy="1482447"/>
            <a:chOff x="1932480" y="4753000"/>
            <a:chExt cx="1276311" cy="1482447"/>
          </a:xfrm>
        </p:grpSpPr>
        <p:pic>
          <p:nvPicPr>
            <p:cNvPr id="40" name="Salesman" descr="Agent, broker, business, man, marketing, property, real estate icon - Free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7746" y="4753000"/>
              <a:ext cx="525780" cy="105156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p:cNvSpPr txBox="1"/>
            <p:nvPr/>
          </p:nvSpPr>
          <p:spPr>
            <a:xfrm>
              <a:off x="1932480" y="5804560"/>
              <a:ext cx="1276311" cy="430887"/>
            </a:xfrm>
            <a:prstGeom prst="rect">
              <a:avLst/>
            </a:prstGeom>
            <a:noFill/>
          </p:spPr>
          <p:txBody>
            <a:bodyPr wrap="none" rtlCol="0">
              <a:spAutoFit/>
            </a:bodyPr>
            <a:lstStyle/>
            <a:p>
              <a:r>
                <a:rPr lang="en-US" sz="2200" i="1" smtClean="0"/>
                <a:t>Salesman</a:t>
              </a:r>
              <a:endParaRPr lang="en-US" sz="2200" i="1" dirty="0"/>
            </a:p>
          </p:txBody>
        </p:sp>
      </p:grpSp>
      <p:grpSp>
        <p:nvGrpSpPr>
          <p:cNvPr id="42" name="Group 41"/>
          <p:cNvGrpSpPr/>
          <p:nvPr/>
        </p:nvGrpSpPr>
        <p:grpSpPr>
          <a:xfrm>
            <a:off x="4015866" y="4796936"/>
            <a:ext cx="1276311" cy="1482447"/>
            <a:chOff x="1932480" y="4753000"/>
            <a:chExt cx="1276311" cy="1482447"/>
          </a:xfrm>
        </p:grpSpPr>
        <p:pic>
          <p:nvPicPr>
            <p:cNvPr id="43" name="Salesman" descr="Agent, broker, business, man, marketing, property, real estate icon - Free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7746" y="4753000"/>
              <a:ext cx="525780" cy="105156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1932480" y="5804560"/>
              <a:ext cx="1276311" cy="430887"/>
            </a:xfrm>
            <a:prstGeom prst="rect">
              <a:avLst/>
            </a:prstGeom>
            <a:noFill/>
          </p:spPr>
          <p:txBody>
            <a:bodyPr wrap="none" rtlCol="0">
              <a:spAutoFit/>
            </a:bodyPr>
            <a:lstStyle/>
            <a:p>
              <a:r>
                <a:rPr lang="en-US" sz="2200" i="1" smtClean="0"/>
                <a:t>Salesman</a:t>
              </a:r>
              <a:endParaRPr lang="en-US" sz="2200" i="1" dirty="0"/>
            </a:p>
          </p:txBody>
        </p:sp>
      </p:grpSp>
      <p:grpSp>
        <p:nvGrpSpPr>
          <p:cNvPr id="27" name="Group 26"/>
          <p:cNvGrpSpPr/>
          <p:nvPr/>
        </p:nvGrpSpPr>
        <p:grpSpPr>
          <a:xfrm>
            <a:off x="5544105" y="1290888"/>
            <a:ext cx="1877437" cy="1410291"/>
            <a:chOff x="5544105" y="1290888"/>
            <a:chExt cx="1877437" cy="1410291"/>
          </a:xfrm>
        </p:grpSpPr>
        <p:pic>
          <p:nvPicPr>
            <p:cNvPr id="34" name="Manager" descr="Download Png File - Sales Rep Clip Art PNG Image with No Background -  PNGkey.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71344" y="1447332"/>
              <a:ext cx="822960" cy="82296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5544105" y="2270292"/>
              <a:ext cx="1877437" cy="430887"/>
            </a:xfrm>
            <a:prstGeom prst="rect">
              <a:avLst/>
            </a:prstGeom>
            <a:noFill/>
          </p:spPr>
          <p:txBody>
            <a:bodyPr wrap="none" rtlCol="0">
              <a:spAutoFit/>
            </a:bodyPr>
            <a:lstStyle/>
            <a:p>
              <a:r>
                <a:rPr lang="en-US" sz="2200" i="1" smtClean="0"/>
                <a:t>Sales Manager</a:t>
              </a:r>
              <a:endParaRPr lang="en-US" sz="2200" i="1" dirty="0"/>
            </a:p>
          </p:txBody>
        </p:sp>
        <p:sp>
          <p:nvSpPr>
            <p:cNvPr id="25" name="TextBox 24"/>
            <p:cNvSpPr txBox="1"/>
            <p:nvPr/>
          </p:nvSpPr>
          <p:spPr>
            <a:xfrm>
              <a:off x="5849969" y="1290888"/>
              <a:ext cx="442750" cy="369332"/>
            </a:xfrm>
            <a:prstGeom prst="rect">
              <a:avLst/>
            </a:prstGeom>
            <a:noFill/>
          </p:spPr>
          <p:txBody>
            <a:bodyPr wrap="none" rtlCol="0">
              <a:spAutoFit/>
            </a:bodyPr>
            <a:lstStyle/>
            <a:p>
              <a:r>
                <a:rPr lang="en-US" b="1" smtClean="0">
                  <a:solidFill>
                    <a:schemeClr val="accent1"/>
                  </a:solidFill>
                </a:rPr>
                <a:t>(1)</a:t>
              </a:r>
              <a:endParaRPr lang="en-US" b="1">
                <a:solidFill>
                  <a:schemeClr val="accent1"/>
                </a:solidFill>
              </a:endParaRPr>
            </a:p>
          </p:txBody>
        </p:sp>
      </p:grpSp>
      <p:grpSp>
        <p:nvGrpSpPr>
          <p:cNvPr id="45" name="Group 44"/>
          <p:cNvGrpSpPr/>
          <p:nvPr/>
        </p:nvGrpSpPr>
        <p:grpSpPr>
          <a:xfrm>
            <a:off x="3645060" y="2953348"/>
            <a:ext cx="2017925" cy="1403712"/>
            <a:chOff x="3645060" y="2953348"/>
            <a:chExt cx="2017925" cy="1403712"/>
          </a:xfrm>
        </p:grpSpPr>
        <p:grpSp>
          <p:nvGrpSpPr>
            <p:cNvPr id="9" name="Group 8"/>
            <p:cNvGrpSpPr/>
            <p:nvPr/>
          </p:nvGrpSpPr>
          <p:grpSpPr>
            <a:xfrm>
              <a:off x="3645060" y="3107261"/>
              <a:ext cx="2017925" cy="1249799"/>
              <a:chOff x="1642173" y="4574379"/>
              <a:chExt cx="2017925" cy="1249799"/>
            </a:xfrm>
          </p:grpSpPr>
          <p:sp>
            <p:nvSpPr>
              <p:cNvPr id="59" name="TextBox 58"/>
              <p:cNvSpPr txBox="1"/>
              <p:nvPr/>
            </p:nvSpPr>
            <p:spPr>
              <a:xfrm>
                <a:off x="1642173" y="5393291"/>
                <a:ext cx="2017925" cy="430887"/>
              </a:xfrm>
              <a:prstGeom prst="rect">
                <a:avLst/>
              </a:prstGeom>
              <a:noFill/>
            </p:spPr>
            <p:txBody>
              <a:bodyPr wrap="none" rtlCol="0">
                <a:spAutoFit/>
              </a:bodyPr>
              <a:lstStyle/>
              <a:p>
                <a:r>
                  <a:rPr lang="en-US" sz="2200" i="1" smtClean="0"/>
                  <a:t>Sales Supervisor</a:t>
                </a:r>
                <a:endParaRPr lang="en-US" sz="2200" i="1" dirty="0"/>
              </a:p>
            </p:txBody>
          </p:sp>
          <p:pic>
            <p:nvPicPr>
              <p:cNvPr id="18" name="Manager" descr="Download Png File - Sales Rep Clip Art PNG Image with No Background -  PNGkey.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7053" y="4574379"/>
                <a:ext cx="822960" cy="822960"/>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TextBox 46"/>
            <p:cNvSpPr txBox="1"/>
            <p:nvPr/>
          </p:nvSpPr>
          <p:spPr>
            <a:xfrm>
              <a:off x="4020185" y="2953348"/>
              <a:ext cx="442750" cy="369332"/>
            </a:xfrm>
            <a:prstGeom prst="rect">
              <a:avLst/>
            </a:prstGeom>
            <a:noFill/>
          </p:spPr>
          <p:txBody>
            <a:bodyPr wrap="none" rtlCol="0">
              <a:spAutoFit/>
            </a:bodyPr>
            <a:lstStyle/>
            <a:p>
              <a:r>
                <a:rPr lang="en-US" b="1" smtClean="0">
                  <a:solidFill>
                    <a:schemeClr val="accent1"/>
                  </a:solidFill>
                </a:rPr>
                <a:t>(1)</a:t>
              </a:r>
              <a:endParaRPr lang="en-US" b="1">
                <a:solidFill>
                  <a:schemeClr val="accent1"/>
                </a:solidFill>
              </a:endParaRPr>
            </a:p>
          </p:txBody>
        </p:sp>
      </p:grpSp>
      <p:grpSp>
        <p:nvGrpSpPr>
          <p:cNvPr id="28" name="Group 27"/>
          <p:cNvGrpSpPr/>
          <p:nvPr/>
        </p:nvGrpSpPr>
        <p:grpSpPr>
          <a:xfrm>
            <a:off x="7677784" y="2953348"/>
            <a:ext cx="1095664" cy="1403712"/>
            <a:chOff x="7677784" y="2953348"/>
            <a:chExt cx="1095664" cy="1403712"/>
          </a:xfrm>
        </p:grpSpPr>
        <p:grpSp>
          <p:nvGrpSpPr>
            <p:cNvPr id="10" name="Group 9"/>
            <p:cNvGrpSpPr/>
            <p:nvPr/>
          </p:nvGrpSpPr>
          <p:grpSpPr>
            <a:xfrm>
              <a:off x="7849798" y="3103213"/>
              <a:ext cx="923650" cy="1253847"/>
              <a:chOff x="9518787" y="4161441"/>
              <a:chExt cx="923650" cy="1253847"/>
            </a:xfrm>
          </p:grpSpPr>
          <p:pic>
            <p:nvPicPr>
              <p:cNvPr id="48" name="Picture 20" descr="Circle,Black-and-white,Clip art,Logo #248561 - Free Icon Library"/>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9607" t="5984" r="9738" b="6218"/>
              <a:stretch/>
            </p:blipFill>
            <p:spPr bwMode="auto">
              <a:xfrm>
                <a:off x="9602608" y="4161441"/>
                <a:ext cx="756008" cy="822960"/>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9518787" y="4984401"/>
                <a:ext cx="923650" cy="430887"/>
              </a:xfrm>
              <a:prstGeom prst="rect">
                <a:avLst/>
              </a:prstGeom>
              <a:noFill/>
            </p:spPr>
            <p:txBody>
              <a:bodyPr wrap="none" rtlCol="0">
                <a:spAutoFit/>
              </a:bodyPr>
              <a:lstStyle/>
              <a:p>
                <a:pPr algn="ctr"/>
                <a:r>
                  <a:rPr lang="en-US" sz="2200" i="1" smtClean="0"/>
                  <a:t>Admin</a:t>
                </a:r>
                <a:endParaRPr lang="en-US" sz="2200" i="1" dirty="0"/>
              </a:p>
            </p:txBody>
          </p:sp>
        </p:grpSp>
        <p:sp>
          <p:nvSpPr>
            <p:cNvPr id="49" name="TextBox 48"/>
            <p:cNvSpPr txBox="1"/>
            <p:nvPr/>
          </p:nvSpPr>
          <p:spPr>
            <a:xfrm>
              <a:off x="7677784" y="2953348"/>
              <a:ext cx="442750" cy="369332"/>
            </a:xfrm>
            <a:prstGeom prst="rect">
              <a:avLst/>
            </a:prstGeom>
            <a:noFill/>
          </p:spPr>
          <p:txBody>
            <a:bodyPr wrap="none" rtlCol="0">
              <a:spAutoFit/>
            </a:bodyPr>
            <a:lstStyle/>
            <a:p>
              <a:r>
                <a:rPr lang="en-US" b="1" smtClean="0">
                  <a:solidFill>
                    <a:schemeClr val="accent1"/>
                  </a:solidFill>
                </a:rPr>
                <a:t>(1)</a:t>
              </a:r>
              <a:endParaRPr lang="en-US" b="1">
                <a:solidFill>
                  <a:schemeClr val="accent1"/>
                </a:solidFill>
              </a:endParaRPr>
            </a:p>
          </p:txBody>
        </p:sp>
      </p:grpSp>
    </p:spTree>
    <p:extLst>
      <p:ext uri="{BB962C8B-B14F-4D97-AF65-F5344CB8AC3E}">
        <p14:creationId xmlns:p14="http://schemas.microsoft.com/office/powerpoint/2010/main" val="2577898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750"/>
                                        <p:tgtEl>
                                          <p:spTgt spid="27"/>
                                        </p:tgtEl>
                                      </p:cBhvr>
                                    </p:animEffect>
                                  </p:childTnLst>
                                </p:cTn>
                              </p:par>
                            </p:childTnLst>
                          </p:cTn>
                        </p:par>
                        <p:par>
                          <p:cTn id="8" fill="hold">
                            <p:stCondLst>
                              <p:cond delay="75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750"/>
                                        <p:tgtEl>
                                          <p:spTgt spid="12"/>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up)">
                                      <p:cBhvr>
                                        <p:cTn id="15" dur="750"/>
                                        <p:tgtEl>
                                          <p:spTgt spid="28"/>
                                        </p:tgtEl>
                                      </p:cBhvr>
                                    </p:animEffect>
                                  </p:childTnLst>
                                </p:cTn>
                              </p:par>
                              <p:par>
                                <p:cTn id="16" presetID="22" presetClass="entr" presetSubtype="1"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wipe(up)">
                                      <p:cBhvr>
                                        <p:cTn id="18" dur="750"/>
                                        <p:tgtEl>
                                          <p:spTgt spid="45"/>
                                        </p:tgtEl>
                                      </p:cBhvr>
                                    </p:animEffect>
                                  </p:childTnLst>
                                </p:cTn>
                              </p:par>
                            </p:childTnLst>
                          </p:cTn>
                        </p:par>
                        <p:par>
                          <p:cTn id="19" fill="hold">
                            <p:stCondLst>
                              <p:cond delay="2250"/>
                            </p:stCondLst>
                            <p:childTnLst>
                              <p:par>
                                <p:cTn id="20" presetID="22" presetClass="entr" presetSubtype="1"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up)">
                                      <p:cBhvr>
                                        <p:cTn id="22" dur="750"/>
                                        <p:tgtEl>
                                          <p:spTgt spid="46"/>
                                        </p:tgtEl>
                                      </p:cBhvr>
                                    </p:animEffect>
                                  </p:childTnLst>
                                </p:cTn>
                              </p:par>
                            </p:childTnLst>
                          </p:cTn>
                        </p:par>
                        <p:par>
                          <p:cTn id="23" fill="hold">
                            <p:stCondLst>
                              <p:cond delay="3000"/>
                            </p:stCondLst>
                            <p:childTnLst>
                              <p:par>
                                <p:cTn id="24" presetID="22" presetClass="entr" presetSubtype="1"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up)">
                                      <p:cBhvr>
                                        <p:cTn id="26" dur="750"/>
                                        <p:tgtEl>
                                          <p:spTgt spid="19"/>
                                        </p:tgtEl>
                                      </p:cBhvr>
                                    </p:animEffect>
                                  </p:childTnLst>
                                </p:cTn>
                              </p:par>
                            </p:childTnLst>
                          </p:cTn>
                        </p:par>
                        <p:par>
                          <p:cTn id="27" fill="hold">
                            <p:stCondLst>
                              <p:cond delay="3750"/>
                            </p:stCondLst>
                            <p:childTnLst>
                              <p:par>
                                <p:cTn id="28" presetID="22" presetClass="entr" presetSubtype="1"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up)">
                                      <p:cBhvr>
                                        <p:cTn id="30" dur="750"/>
                                        <p:tgtEl>
                                          <p:spTgt spid="42"/>
                                        </p:tgtEl>
                                      </p:cBhvr>
                                    </p:animEffect>
                                  </p:childTnLst>
                                </p:cTn>
                              </p:par>
                            </p:childTnLst>
                          </p:cTn>
                        </p:par>
                        <p:par>
                          <p:cTn id="31" fill="hold">
                            <p:stCondLst>
                              <p:cond delay="4500"/>
                            </p:stCondLst>
                            <p:childTnLst>
                              <p:par>
                                <p:cTn id="32" presetID="22" presetClass="entr" presetSubtype="1"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7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Definition</a:t>
            </a:r>
            <a:endParaRPr lang="en-US"/>
          </a:p>
        </p:txBody>
      </p:sp>
      <p:sp>
        <p:nvSpPr>
          <p:cNvPr id="5" name="Date Placeholder 4"/>
          <p:cNvSpPr>
            <a:spLocks noGrp="1"/>
          </p:cNvSpPr>
          <p:nvPr>
            <p:ph type="dt" sz="half" idx="10"/>
          </p:nvPr>
        </p:nvSpPr>
        <p:spPr/>
        <p:txBody>
          <a:bodyPr/>
          <a:lstStyle/>
          <a:p>
            <a:fld id="{55657893-F5B4-4211-B2F5-42F77D13628E}" type="datetime1">
              <a:rPr lang="vi-VN" smtClean="0"/>
              <a:t>07/05/2021</a:t>
            </a:fld>
            <a:endParaRPr lang="en-US"/>
          </a:p>
        </p:txBody>
      </p:sp>
      <p:sp>
        <p:nvSpPr>
          <p:cNvPr id="7" name="Slide Number Placeholder 6"/>
          <p:cNvSpPr>
            <a:spLocks noGrp="1"/>
          </p:cNvSpPr>
          <p:nvPr>
            <p:ph type="sldNum" sz="quarter" idx="12"/>
          </p:nvPr>
        </p:nvSpPr>
        <p:spPr/>
        <p:txBody>
          <a:bodyPr/>
          <a:lstStyle/>
          <a:p>
            <a:fld id="{0222DCFD-C87C-4A89-B242-DF869BD87872}" type="slidenum">
              <a:rPr lang="en-US" smtClean="0"/>
              <a:t>8</a:t>
            </a:fld>
            <a:endParaRPr lang="en-US"/>
          </a:p>
        </p:txBody>
      </p:sp>
      <p:pic>
        <p:nvPicPr>
          <p:cNvPr id="49" name="school" descr="School Icon, School, School Icons, Vector PNG and Vector with Transparent  Background for Free Downloa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182" t="15026" r="10204" b="16898"/>
          <a:stretch/>
        </p:blipFill>
        <p:spPr bwMode="auto">
          <a:xfrm>
            <a:off x="1002560" y="2264378"/>
            <a:ext cx="1604076"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0" descr="Black report 3 icon - Free black report icons"/>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445" r="10317"/>
          <a:stretch/>
        </p:blipFill>
        <p:spPr bwMode="auto">
          <a:xfrm>
            <a:off x="9647797" y="2264378"/>
            <a:ext cx="1086830" cy="1371600"/>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a:grpSpLocks noChangeAspect="1"/>
          </p:cNvGrpSpPr>
          <p:nvPr/>
        </p:nvGrpSpPr>
        <p:grpSpPr>
          <a:xfrm>
            <a:off x="5212080" y="1829378"/>
            <a:ext cx="1828800" cy="1828800"/>
            <a:chOff x="9070751" y="3699683"/>
            <a:chExt cx="2224957" cy="2224957"/>
          </a:xfrm>
        </p:grpSpPr>
        <p:pic>
          <p:nvPicPr>
            <p:cNvPr id="11" name="school" descr="School Icon, School, School Icons, Vector PNG and Vector with Transparent  Background for Free Download"/>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182" t="15026" r="10204" b="16898"/>
            <a:stretch/>
          </p:blipFill>
          <p:spPr bwMode="auto">
            <a:xfrm>
              <a:off x="9354458" y="3961682"/>
              <a:ext cx="1657545" cy="141732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p:cNvGrpSpPr/>
            <p:nvPr/>
          </p:nvGrpSpPr>
          <p:grpSpPr>
            <a:xfrm>
              <a:off x="9070751" y="3699683"/>
              <a:ext cx="2224957" cy="2224957"/>
              <a:chOff x="8934450" y="3565525"/>
              <a:chExt cx="2495550" cy="2495550"/>
            </a:xfrm>
          </p:grpSpPr>
          <p:sp>
            <p:nvSpPr>
              <p:cNvPr id="3" name="Oval 2"/>
              <p:cNvSpPr/>
              <p:nvPr/>
            </p:nvSpPr>
            <p:spPr>
              <a:xfrm>
                <a:off x="9114859" y="3743791"/>
                <a:ext cx="2136742" cy="2136742"/>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3" idx="2"/>
              </p:cNvCxnSpPr>
              <p:nvPr/>
            </p:nvCxnSpPr>
            <p:spPr>
              <a:xfrm flipH="1">
                <a:off x="8934450" y="4812162"/>
                <a:ext cx="18040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p:cNvCxnSpPr>
                <a:stCxn id="3" idx="0"/>
              </p:cNvCxnSpPr>
              <p:nvPr/>
            </p:nvCxnSpPr>
            <p:spPr>
              <a:xfrm flipV="1">
                <a:off x="10183230" y="3565525"/>
                <a:ext cx="0" cy="178266"/>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a:stCxn id="3" idx="6"/>
              </p:cNvCxnSpPr>
              <p:nvPr/>
            </p:nvCxnSpPr>
            <p:spPr>
              <a:xfrm>
                <a:off x="11251601" y="4812162"/>
                <a:ext cx="17839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24" name="Straight Connector 23"/>
              <p:cNvCxnSpPr>
                <a:stCxn id="3" idx="4"/>
              </p:cNvCxnSpPr>
              <p:nvPr/>
            </p:nvCxnSpPr>
            <p:spPr>
              <a:xfrm>
                <a:off x="10183230" y="5880533"/>
                <a:ext cx="0" cy="180542"/>
              </a:xfrm>
              <a:prstGeom prst="line">
                <a:avLst/>
              </a:prstGeom>
              <a:ln w="76200"/>
            </p:spPr>
            <p:style>
              <a:lnRef idx="1">
                <a:schemeClr val="dk1"/>
              </a:lnRef>
              <a:fillRef idx="0">
                <a:schemeClr val="dk1"/>
              </a:fillRef>
              <a:effectRef idx="0">
                <a:schemeClr val="dk1"/>
              </a:effectRef>
              <a:fontRef idx="minor">
                <a:schemeClr val="tx1"/>
              </a:fontRef>
            </p:style>
          </p:cxnSp>
        </p:grpSp>
      </p:grpSp>
      <p:sp>
        <p:nvSpPr>
          <p:cNvPr id="39" name="TextBox 38"/>
          <p:cNvSpPr txBox="1"/>
          <p:nvPr/>
        </p:nvSpPr>
        <p:spPr>
          <a:xfrm>
            <a:off x="1097280" y="1489181"/>
            <a:ext cx="2547685" cy="584775"/>
          </a:xfrm>
          <a:prstGeom prst="rect">
            <a:avLst/>
          </a:prstGeom>
          <a:noFill/>
        </p:spPr>
        <p:txBody>
          <a:bodyPr wrap="none" rtlCol="0">
            <a:spAutoFit/>
          </a:bodyPr>
          <a:lstStyle/>
          <a:p>
            <a:r>
              <a:rPr lang="en-US" sz="3200" b="1" i="1" u="sng" smtClean="0">
                <a:solidFill>
                  <a:srgbClr val="0070C0"/>
                </a:solidFill>
              </a:rPr>
              <a:t>Major’s Sales </a:t>
            </a:r>
            <a:endParaRPr lang="en-US" sz="3200" b="1" i="1" u="sng" dirty="0">
              <a:solidFill>
                <a:srgbClr val="0070C0"/>
              </a:solidFill>
            </a:endParaRPr>
          </a:p>
        </p:txBody>
      </p:sp>
      <p:grpSp>
        <p:nvGrpSpPr>
          <p:cNvPr id="36" name="Group 35"/>
          <p:cNvGrpSpPr/>
          <p:nvPr/>
        </p:nvGrpSpPr>
        <p:grpSpPr>
          <a:xfrm>
            <a:off x="5554970" y="4410537"/>
            <a:ext cx="1143019" cy="1371600"/>
            <a:chOff x="7938490" y="4591908"/>
            <a:chExt cx="1143019" cy="1371600"/>
          </a:xfrm>
        </p:grpSpPr>
        <p:pic>
          <p:nvPicPr>
            <p:cNvPr id="40" name="Picture 18" descr="Clipboard Svg Png Icon Free Download (#452029) - OnlineWebFonts.CO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38490" y="4591908"/>
              <a:ext cx="904187" cy="128049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6" descr="School Icon, School, School Icons, Vector PNG and Vector with Transparent  Background for Free Download | School icon, Vector icons illustration,  Location icon"/>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0150" t="15548" r="10285" b="16858"/>
            <a:stretch/>
          </p:blipFill>
          <p:spPr bwMode="auto">
            <a:xfrm>
              <a:off x="8509331" y="5477414"/>
              <a:ext cx="572178" cy="4860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p:cNvGrpSpPr/>
          <p:nvPr/>
        </p:nvGrpSpPr>
        <p:grpSpPr>
          <a:xfrm>
            <a:off x="1195277" y="4410537"/>
            <a:ext cx="1218641" cy="1371600"/>
            <a:chOff x="981639" y="4498401"/>
            <a:chExt cx="1218641" cy="1371600"/>
          </a:xfrm>
        </p:grpSpPr>
        <p:pic>
          <p:nvPicPr>
            <p:cNvPr id="42" name="Picture 14" descr="Clipboard icon - Free download on Iconfinde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5289" t="6102" r="15418" b="6126"/>
            <a:stretch/>
          </p:blipFill>
          <p:spPr bwMode="auto">
            <a:xfrm>
              <a:off x="981639" y="4498401"/>
              <a:ext cx="989008" cy="130262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6" descr="School Icon, School, School Icons, Vector PNG and Vector with Transparent  Background for Free Download | School icon, Vector icons illustration,  Location icon"/>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0150" t="15427" r="10285" b="16857"/>
            <a:stretch/>
          </p:blipFill>
          <p:spPr bwMode="auto">
            <a:xfrm>
              <a:off x="1641943" y="5375895"/>
              <a:ext cx="558337" cy="494106"/>
            </a:xfrm>
            <a:prstGeom prst="rect">
              <a:avLst/>
            </a:prstGeom>
            <a:noFill/>
            <a:extLst>
              <a:ext uri="{909E8E84-426E-40DD-AFC4-6F175D3DCCD1}">
                <a14:hiddenFill xmlns:a14="http://schemas.microsoft.com/office/drawing/2010/main">
                  <a:solidFill>
                    <a:srgbClr val="FFFFFF"/>
                  </a:solidFill>
                </a14:hiddenFill>
              </a:ext>
            </a:extLst>
          </p:spPr>
        </p:pic>
      </p:grpSp>
      <p:sp>
        <p:nvSpPr>
          <p:cNvPr id="77" name="TextBox 76"/>
          <p:cNvSpPr txBox="1"/>
          <p:nvPr/>
        </p:nvSpPr>
        <p:spPr>
          <a:xfrm>
            <a:off x="5010886" y="5782137"/>
            <a:ext cx="2231188" cy="430887"/>
          </a:xfrm>
          <a:prstGeom prst="rect">
            <a:avLst/>
          </a:prstGeom>
          <a:noFill/>
        </p:spPr>
        <p:txBody>
          <a:bodyPr wrap="none" rtlCol="0">
            <a:spAutoFit/>
          </a:bodyPr>
          <a:lstStyle/>
          <a:p>
            <a:pPr algn="ctr"/>
            <a:r>
              <a:rPr lang="en-US" sz="2200" i="1" smtClean="0"/>
              <a:t>List target schools</a:t>
            </a:r>
            <a:endParaRPr lang="en-US" sz="2200" i="1" dirty="0"/>
          </a:p>
        </p:txBody>
      </p:sp>
      <p:sp>
        <p:nvSpPr>
          <p:cNvPr id="78" name="TextBox 77"/>
          <p:cNvSpPr txBox="1"/>
          <p:nvPr/>
        </p:nvSpPr>
        <p:spPr>
          <a:xfrm>
            <a:off x="1286668" y="3658178"/>
            <a:ext cx="1035861" cy="430887"/>
          </a:xfrm>
          <a:prstGeom prst="rect">
            <a:avLst/>
          </a:prstGeom>
          <a:noFill/>
        </p:spPr>
        <p:txBody>
          <a:bodyPr wrap="none" rtlCol="0">
            <a:spAutoFit/>
          </a:bodyPr>
          <a:lstStyle/>
          <a:p>
            <a:pPr algn="ctr"/>
            <a:r>
              <a:rPr lang="en-US" sz="2200" i="1" smtClean="0"/>
              <a:t>Schools</a:t>
            </a:r>
            <a:endParaRPr lang="en-US" sz="2200" i="1" dirty="0"/>
          </a:p>
        </p:txBody>
      </p:sp>
      <p:sp>
        <p:nvSpPr>
          <p:cNvPr id="79" name="TextBox 78"/>
          <p:cNvSpPr txBox="1"/>
          <p:nvPr/>
        </p:nvSpPr>
        <p:spPr>
          <a:xfrm>
            <a:off x="5222965" y="3658178"/>
            <a:ext cx="1807033" cy="430887"/>
          </a:xfrm>
          <a:prstGeom prst="rect">
            <a:avLst/>
          </a:prstGeom>
          <a:noFill/>
        </p:spPr>
        <p:txBody>
          <a:bodyPr wrap="none" rtlCol="0">
            <a:spAutoFit/>
          </a:bodyPr>
          <a:lstStyle/>
          <a:p>
            <a:pPr algn="ctr"/>
            <a:r>
              <a:rPr lang="en-US" sz="2200" i="1" smtClean="0"/>
              <a:t>Target schools</a:t>
            </a:r>
            <a:endParaRPr lang="en-US" sz="2200" i="1" dirty="0"/>
          </a:p>
        </p:txBody>
      </p:sp>
      <p:sp>
        <p:nvSpPr>
          <p:cNvPr id="80" name="TextBox 79"/>
          <p:cNvSpPr txBox="1"/>
          <p:nvPr/>
        </p:nvSpPr>
        <p:spPr>
          <a:xfrm>
            <a:off x="904319" y="5782137"/>
            <a:ext cx="1800558" cy="430887"/>
          </a:xfrm>
          <a:prstGeom prst="rect">
            <a:avLst/>
          </a:prstGeom>
          <a:noFill/>
        </p:spPr>
        <p:txBody>
          <a:bodyPr wrap="none" rtlCol="0">
            <a:spAutoFit/>
          </a:bodyPr>
          <a:lstStyle/>
          <a:p>
            <a:pPr algn="ctr"/>
            <a:r>
              <a:rPr lang="en-US" sz="2200" i="1" smtClean="0"/>
              <a:t>List all schools</a:t>
            </a:r>
            <a:endParaRPr lang="en-US" sz="2200" i="1" dirty="0"/>
          </a:p>
        </p:txBody>
      </p:sp>
      <p:sp>
        <p:nvSpPr>
          <p:cNvPr id="81" name="TextBox 80"/>
          <p:cNvSpPr txBox="1"/>
          <p:nvPr/>
        </p:nvSpPr>
        <p:spPr>
          <a:xfrm>
            <a:off x="9371115" y="3658177"/>
            <a:ext cx="1640194" cy="430887"/>
          </a:xfrm>
          <a:prstGeom prst="rect">
            <a:avLst/>
          </a:prstGeom>
          <a:noFill/>
        </p:spPr>
        <p:txBody>
          <a:bodyPr wrap="none" rtlCol="0">
            <a:spAutoFit/>
          </a:bodyPr>
          <a:lstStyle/>
          <a:p>
            <a:pPr algn="ctr"/>
            <a:r>
              <a:rPr lang="en-US" sz="2200" i="1" smtClean="0"/>
              <a:t>Daily reports</a:t>
            </a:r>
            <a:endParaRPr lang="en-US" sz="2200" i="1" dirty="0"/>
          </a:p>
        </p:txBody>
      </p:sp>
      <p:pic>
        <p:nvPicPr>
          <p:cNvPr id="82" name="Picture 4" descr="Result Icons - Download Free Vector Icons | Noun Project"/>
          <p:cNvPicPr>
            <a:picLocks noChangeAspect="1" noChangeArrowheads="1"/>
          </p:cNvPicPr>
          <p:nvPr/>
        </p:nvPicPr>
        <p:blipFill rotWithShape="1">
          <a:blip r:embed="rId10">
            <a:extLst>
              <a:ext uri="{28A0092B-C50C-407E-A947-70E740481C1C}">
                <a14:useLocalDpi xmlns:a14="http://schemas.microsoft.com/office/drawing/2010/main" val="0"/>
              </a:ext>
            </a:extLst>
          </a:blip>
          <a:srcRect l="2107" t="1627" r="1894" b="1634"/>
          <a:stretch/>
        </p:blipFill>
        <p:spPr bwMode="auto">
          <a:xfrm>
            <a:off x="9600209" y="4404264"/>
            <a:ext cx="1285875" cy="137160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p:cNvSpPr txBox="1"/>
          <p:nvPr/>
        </p:nvSpPr>
        <p:spPr>
          <a:xfrm>
            <a:off x="9327866" y="5775864"/>
            <a:ext cx="1726691" cy="430887"/>
          </a:xfrm>
          <a:prstGeom prst="rect">
            <a:avLst/>
          </a:prstGeom>
          <a:noFill/>
        </p:spPr>
        <p:txBody>
          <a:bodyPr wrap="none" rtlCol="0">
            <a:spAutoFit/>
          </a:bodyPr>
          <a:lstStyle/>
          <a:p>
            <a:pPr algn="ctr"/>
            <a:r>
              <a:rPr lang="en-US" sz="2200" i="1" smtClean="0"/>
              <a:t>Collected info</a:t>
            </a:r>
            <a:endParaRPr lang="en-US" sz="2200" i="1" dirty="0"/>
          </a:p>
        </p:txBody>
      </p:sp>
    </p:spTree>
    <p:extLst>
      <p:ext uri="{BB962C8B-B14F-4D97-AF65-F5344CB8AC3E}">
        <p14:creationId xmlns:p14="http://schemas.microsoft.com/office/powerpoint/2010/main" val="3925582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fade">
                                      <p:cBhvr>
                                        <p:cTn id="15" dur="500"/>
                                        <p:tgtEl>
                                          <p:spTgt spid="7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fade">
                                      <p:cBhvr>
                                        <p:cTn id="23" dur="500"/>
                                        <p:tgtEl>
                                          <p:spTgt spid="8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fade">
                                      <p:cBhvr>
                                        <p:cTn id="39" dur="500"/>
                                        <p:tgtEl>
                                          <p:spTgt spid="7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500"/>
                                        <p:tgtEl>
                                          <p:spTgt spid="5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fade">
                                      <p:cBhvr>
                                        <p:cTn id="47" dur="500"/>
                                        <p:tgtEl>
                                          <p:spTgt spid="8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fade">
                                      <p:cBhvr>
                                        <p:cTn id="55"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77" grpId="0"/>
      <p:bldP spid="78" grpId="0"/>
      <p:bldP spid="79" grpId="0"/>
      <p:bldP spid="80" grpId="0"/>
      <p:bldP spid="81" grpId="0"/>
      <p:bldP spid="8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Current workflow</a:t>
            </a:r>
            <a:endParaRPr lang="en-US"/>
          </a:p>
        </p:txBody>
      </p:sp>
      <p:sp>
        <p:nvSpPr>
          <p:cNvPr id="5" name="Date Placeholder 4"/>
          <p:cNvSpPr>
            <a:spLocks noGrp="1"/>
          </p:cNvSpPr>
          <p:nvPr>
            <p:ph type="dt" sz="half" idx="10"/>
          </p:nvPr>
        </p:nvSpPr>
        <p:spPr/>
        <p:txBody>
          <a:bodyPr/>
          <a:lstStyle/>
          <a:p>
            <a:fld id="{55657893-F5B4-4211-B2F5-42F77D13628E}" type="datetime1">
              <a:rPr lang="vi-VN" smtClean="0"/>
              <a:t>07/05/2021</a:t>
            </a:fld>
            <a:endParaRPr lang="en-US"/>
          </a:p>
        </p:txBody>
      </p:sp>
      <p:sp>
        <p:nvSpPr>
          <p:cNvPr id="7" name="Slide Number Placeholder 6"/>
          <p:cNvSpPr>
            <a:spLocks noGrp="1"/>
          </p:cNvSpPr>
          <p:nvPr>
            <p:ph type="sldNum" sz="quarter" idx="12"/>
          </p:nvPr>
        </p:nvSpPr>
        <p:spPr/>
        <p:txBody>
          <a:bodyPr/>
          <a:lstStyle/>
          <a:p>
            <a:fld id="{0222DCFD-C87C-4A89-B242-DF869BD87872}" type="slidenum">
              <a:rPr lang="en-US" smtClean="0"/>
              <a:t>9</a:t>
            </a:fld>
            <a:endParaRPr lang="en-US"/>
          </a:p>
        </p:txBody>
      </p:sp>
      <p:pic>
        <p:nvPicPr>
          <p:cNvPr id="33" name="Salesman" descr="Agent, broker, business, man, marketing, property, real estate icon - Free  downlo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1029" y="1583063"/>
            <a:ext cx="1019161" cy="2070677"/>
          </a:xfrm>
          <a:prstGeom prst="rect">
            <a:avLst/>
          </a:prstGeom>
          <a:noFill/>
          <a:extLst>
            <a:ext uri="{909E8E84-426E-40DD-AFC4-6F175D3DCCD1}">
              <a14:hiddenFill xmlns:a14="http://schemas.microsoft.com/office/drawing/2010/main">
                <a:solidFill>
                  <a:srgbClr val="FFFFFF"/>
                </a:solidFill>
              </a14:hiddenFill>
            </a:ext>
          </a:extLst>
        </p:spPr>
      </p:pic>
      <p:pic>
        <p:nvPicPr>
          <p:cNvPr id="34" name="Manager" descr="Download Png File - Sales Rep Clip Art PNG Image with No Background -  PNGkey.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385" y="1616894"/>
            <a:ext cx="1414530" cy="141453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list targets"/>
          <p:cNvGrpSpPr/>
          <p:nvPr/>
        </p:nvGrpSpPr>
        <p:grpSpPr>
          <a:xfrm>
            <a:off x="3052538" y="1476895"/>
            <a:ext cx="1148522" cy="1101853"/>
            <a:chOff x="3052538" y="1476895"/>
            <a:chExt cx="1148522" cy="1101853"/>
          </a:xfrm>
        </p:grpSpPr>
        <p:grpSp>
          <p:nvGrpSpPr>
            <p:cNvPr id="36" name="Group 35"/>
            <p:cNvGrpSpPr>
              <a:grpSpLocks noChangeAspect="1"/>
            </p:cNvGrpSpPr>
            <p:nvPr/>
          </p:nvGrpSpPr>
          <p:grpSpPr>
            <a:xfrm>
              <a:off x="3052538" y="1700939"/>
              <a:ext cx="731520" cy="877809"/>
              <a:chOff x="4952726" y="1438725"/>
              <a:chExt cx="1354938" cy="1625898"/>
            </a:xfrm>
          </p:grpSpPr>
          <p:pic>
            <p:nvPicPr>
              <p:cNvPr id="37" name="Picture 18" descr="Clipboard Svg Png Icon Free Download (#452029) - OnlineWebFonts.CO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2726" y="1438725"/>
                <a:ext cx="1071826" cy="151790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6" descr="School Icon, School, School Icons, Vector PNG and Vector with Transparent  Background for Free Download | School icon, Vector icons illustration,  Location icon"/>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150" t="15548" r="10285" b="16858"/>
              <a:stretch/>
            </p:blipFill>
            <p:spPr bwMode="auto">
              <a:xfrm>
                <a:off x="5629403" y="2488406"/>
                <a:ext cx="678261" cy="57621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3666407" y="1476895"/>
              <a:ext cx="534653" cy="523085"/>
              <a:chOff x="3666407" y="1476895"/>
              <a:chExt cx="534653" cy="523085"/>
            </a:xfrm>
          </p:grpSpPr>
          <p:pic>
            <p:nvPicPr>
              <p:cNvPr id="35" name="Picture 26" descr="Microsoft Word logo | Desain cv, Desain brosur, Microsoft"/>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6420" t="5086" r="6465" b="5496"/>
              <a:stretch/>
            </p:blipFill>
            <p:spPr bwMode="auto">
              <a:xfrm>
                <a:off x="3666407" y="1550852"/>
                <a:ext cx="457200" cy="449128"/>
              </a:xfrm>
              <a:prstGeom prst="rect">
                <a:avLst/>
              </a:prstGeom>
              <a:noFill/>
              <a:extLst>
                <a:ext uri="{909E8E84-426E-40DD-AFC4-6F175D3DCCD1}">
                  <a14:hiddenFill xmlns:a14="http://schemas.microsoft.com/office/drawing/2010/main">
                    <a:solidFill>
                      <a:srgbClr val="FFFFFF"/>
                    </a:solidFill>
                  </a14:hiddenFill>
                </a:ext>
              </a:extLst>
            </p:spPr>
          </p:pic>
          <p:pic>
            <p:nvPicPr>
              <p:cNvPr id="6172" name="Picture 28" descr="File:Microsoft Excel 2013-2019 logo.svg - Wikimedia Comm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44603" y="1476895"/>
                <a:ext cx="456457" cy="448088"/>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174" name="GoogleDrive" descr="File:Google Drive icon (2020).svg - Wikimedia Common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03600" y="4232508"/>
            <a:ext cx="1718376" cy="1540812"/>
          </a:xfrm>
          <a:prstGeom prst="rect">
            <a:avLst/>
          </a:prstGeom>
          <a:noFill/>
          <a:extLst>
            <a:ext uri="{909E8E84-426E-40DD-AFC4-6F175D3DCCD1}">
              <a14:hiddenFill xmlns:a14="http://schemas.microsoft.com/office/drawing/2010/main">
                <a:solidFill>
                  <a:srgbClr val="FFFFFF"/>
                </a:solidFill>
              </a14:hiddenFill>
            </a:ext>
          </a:extLst>
        </p:spPr>
      </p:pic>
      <p:sp>
        <p:nvSpPr>
          <p:cNvPr id="42" name="1st arrow"/>
          <p:cNvSpPr/>
          <p:nvPr/>
        </p:nvSpPr>
        <p:spPr>
          <a:xfrm>
            <a:off x="2545975" y="2578748"/>
            <a:ext cx="1989722"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2nd arrow"/>
          <p:cNvSpPr/>
          <p:nvPr/>
        </p:nvSpPr>
        <p:spPr>
          <a:xfrm>
            <a:off x="6324720" y="2578748"/>
            <a:ext cx="192024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3rd arrow (1)"/>
          <p:cNvSpPr/>
          <p:nvPr/>
        </p:nvSpPr>
        <p:spPr>
          <a:xfrm>
            <a:off x="10597175" y="2667940"/>
            <a:ext cx="914400" cy="1989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3rd arrow (3)"/>
          <p:cNvSpPr/>
          <p:nvPr/>
        </p:nvSpPr>
        <p:spPr>
          <a:xfrm flipH="1">
            <a:off x="10597175" y="4808788"/>
            <a:ext cx="9144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3rd arrow (2)"/>
          <p:cNvSpPr/>
          <p:nvPr/>
        </p:nvSpPr>
        <p:spPr>
          <a:xfrm rot="5400000" flipH="1">
            <a:off x="10360522" y="3818993"/>
            <a:ext cx="2103120" cy="1989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4th arrow"/>
          <p:cNvSpPr/>
          <p:nvPr/>
        </p:nvSpPr>
        <p:spPr>
          <a:xfrm flipH="1">
            <a:off x="6045115" y="4808787"/>
            <a:ext cx="2286000"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5th arrow (1)"/>
          <p:cNvSpPr/>
          <p:nvPr/>
        </p:nvSpPr>
        <p:spPr>
          <a:xfrm flipH="1">
            <a:off x="1502879" y="4919980"/>
            <a:ext cx="2377582" cy="19898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5th arrow (2)"/>
          <p:cNvSpPr/>
          <p:nvPr/>
        </p:nvSpPr>
        <p:spPr>
          <a:xfrm rot="5400000" flipH="1">
            <a:off x="574593" y="4052012"/>
            <a:ext cx="1748114" cy="377371"/>
          </a:xfrm>
          <a:prstGeom prst="rightArrow">
            <a:avLst>
              <a:gd name="adj1" fmla="val 50000"/>
              <a:gd name="adj2" fmla="val 719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ặp HT"/>
          <p:cNvGrpSpPr/>
          <p:nvPr/>
        </p:nvGrpSpPr>
        <p:grpSpPr>
          <a:xfrm>
            <a:off x="8718972" y="3564386"/>
            <a:ext cx="1655064" cy="2649566"/>
            <a:chOff x="8718972" y="3469136"/>
            <a:chExt cx="1655064" cy="2649566"/>
          </a:xfrm>
        </p:grpSpPr>
        <p:pic>
          <p:nvPicPr>
            <p:cNvPr id="6182" name="Picture 38" descr="Meet Icon Png – Free PNG Images Vector, PSD, Clipart, Template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718972" y="3969878"/>
              <a:ext cx="1655064" cy="2148824"/>
            </a:xfrm>
            <a:prstGeom prst="rect">
              <a:avLst/>
            </a:prstGeom>
            <a:noFill/>
            <a:extLst>
              <a:ext uri="{909E8E84-426E-40DD-AFC4-6F175D3DCCD1}">
                <a14:hiddenFill xmlns:a14="http://schemas.microsoft.com/office/drawing/2010/main">
                  <a:solidFill>
                    <a:srgbClr val="FFFFFF"/>
                  </a:solidFill>
                </a14:hiddenFill>
              </a:ext>
            </a:extLst>
          </p:spPr>
        </p:pic>
        <p:pic>
          <p:nvPicPr>
            <p:cNvPr id="6186" name="Picture 42" descr="Congrats grads! – LCOUNTYD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793818" y="3469136"/>
              <a:ext cx="719483"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Daily reports"/>
          <p:cNvGrpSpPr/>
          <p:nvPr/>
        </p:nvGrpSpPr>
        <p:grpSpPr>
          <a:xfrm>
            <a:off x="6798118" y="3871441"/>
            <a:ext cx="1132384" cy="937346"/>
            <a:chOff x="6856262" y="3675264"/>
            <a:chExt cx="1132384" cy="937346"/>
          </a:xfrm>
        </p:grpSpPr>
        <p:pic>
          <p:nvPicPr>
            <p:cNvPr id="6184" name="Picture 40" descr="Black report 3 icon - Free black report icons"/>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0445" r="10317"/>
            <a:stretch/>
          </p:blipFill>
          <p:spPr bwMode="auto">
            <a:xfrm>
              <a:off x="6856262" y="3885596"/>
              <a:ext cx="576072" cy="72701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7466547" y="3675264"/>
              <a:ext cx="522099" cy="502143"/>
              <a:chOff x="7208595" y="3626839"/>
              <a:chExt cx="522099" cy="502143"/>
            </a:xfrm>
          </p:grpSpPr>
          <p:pic>
            <p:nvPicPr>
              <p:cNvPr id="6170" name="Picture 26" descr="Microsoft Word logo | Desain cv, Desain brosur, Microsoft"/>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6420" t="5086" r="6465" b="5496"/>
              <a:stretch/>
            </p:blipFill>
            <p:spPr bwMode="auto">
              <a:xfrm>
                <a:off x="7208595" y="3679854"/>
                <a:ext cx="457200" cy="44912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8" descr="File:Microsoft Excel 2013-2019 logo.svg - Wikimedia Comm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74237" y="3626839"/>
                <a:ext cx="456457" cy="44808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 name="Info thu thập đc"/>
          <p:cNvGrpSpPr/>
          <p:nvPr/>
        </p:nvGrpSpPr>
        <p:grpSpPr>
          <a:xfrm>
            <a:off x="6795205" y="5127455"/>
            <a:ext cx="1157970" cy="1087816"/>
            <a:chOff x="6707511" y="5117479"/>
            <a:chExt cx="1157970" cy="1087816"/>
          </a:xfrm>
        </p:grpSpPr>
        <p:pic>
          <p:nvPicPr>
            <p:cNvPr id="5124" name="Picture 4" descr="Result Icons - Download Free Vector Icons | Noun Project"/>
            <p:cNvPicPr>
              <a:picLocks noChangeAspect="1" noChangeArrowheads="1"/>
            </p:cNvPicPr>
            <p:nvPr/>
          </p:nvPicPr>
          <p:blipFill rotWithShape="1">
            <a:blip r:embed="rId13">
              <a:extLst>
                <a:ext uri="{28A0092B-C50C-407E-A947-70E740481C1C}">
                  <a14:useLocalDpi xmlns:a14="http://schemas.microsoft.com/office/drawing/2010/main" val="0"/>
                </a:ext>
              </a:extLst>
            </a:blip>
            <a:srcRect l="2107" t="1627" r="1894" b="1634"/>
            <a:stretch/>
          </p:blipFill>
          <p:spPr bwMode="auto">
            <a:xfrm>
              <a:off x="6707511" y="5382335"/>
              <a:ext cx="759656" cy="82296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7350137" y="5117479"/>
              <a:ext cx="515344" cy="503488"/>
              <a:chOff x="7350137" y="5117479"/>
              <a:chExt cx="515344" cy="503488"/>
            </a:xfrm>
          </p:grpSpPr>
          <p:pic>
            <p:nvPicPr>
              <p:cNvPr id="30" name="Picture 26" descr="Microsoft Word logo | Desain cv, Desain brosur, Microsoft"/>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6420" t="5086" r="6465" b="5496"/>
              <a:stretch/>
            </p:blipFill>
            <p:spPr bwMode="auto">
              <a:xfrm>
                <a:off x="7350137" y="5171839"/>
                <a:ext cx="457200" cy="44912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8" descr="File:Microsoft Excel 2013-2019 logo.svg - Wikimedia Comm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09024" y="5117479"/>
                <a:ext cx="456457" cy="44808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1" name="Report tổng"/>
          <p:cNvGrpSpPr/>
          <p:nvPr/>
        </p:nvGrpSpPr>
        <p:grpSpPr>
          <a:xfrm>
            <a:off x="2214333" y="3900938"/>
            <a:ext cx="1063313" cy="910052"/>
            <a:chOff x="6856262" y="3702558"/>
            <a:chExt cx="1063313" cy="910052"/>
          </a:xfrm>
        </p:grpSpPr>
        <p:pic>
          <p:nvPicPr>
            <p:cNvPr id="44" name="Picture 40" descr="Black report 3 icon - Free black report icons"/>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0445" r="10317"/>
            <a:stretch/>
          </p:blipFill>
          <p:spPr bwMode="auto">
            <a:xfrm>
              <a:off x="6856262" y="3885596"/>
              <a:ext cx="576072" cy="72701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8" descr="File:Microsoft Excel 2013-2019 logo.svg - Wikimedia Common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63118" y="3702558"/>
              <a:ext cx="456457" cy="4480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p:cNvGrpSpPr>
            <a:grpSpLocks noChangeAspect="1"/>
          </p:cNvGrpSpPr>
          <p:nvPr/>
        </p:nvGrpSpPr>
        <p:grpSpPr>
          <a:xfrm>
            <a:off x="8460947" y="1550852"/>
            <a:ext cx="1920240" cy="1920240"/>
            <a:chOff x="9070751" y="3699683"/>
            <a:chExt cx="2224957" cy="2224957"/>
          </a:xfrm>
        </p:grpSpPr>
        <p:pic>
          <p:nvPicPr>
            <p:cNvPr id="61" name="school" descr="School Icon, School, School Icons, Vector PNG and Vector with Transparent  Background for Free Download"/>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10182" t="15026" r="10204" b="16898"/>
            <a:stretch/>
          </p:blipFill>
          <p:spPr bwMode="auto">
            <a:xfrm>
              <a:off x="9354458" y="3961682"/>
              <a:ext cx="1657545" cy="1417320"/>
            </a:xfrm>
            <a:prstGeom prst="rect">
              <a:avLst/>
            </a:prstGeom>
            <a:noFill/>
            <a:extLst>
              <a:ext uri="{909E8E84-426E-40DD-AFC4-6F175D3DCCD1}">
                <a14:hiddenFill xmlns:a14="http://schemas.microsoft.com/office/drawing/2010/main">
                  <a:solidFill>
                    <a:srgbClr val="FFFFFF"/>
                  </a:solidFill>
                </a14:hiddenFill>
              </a:ext>
            </a:extLst>
          </p:spPr>
        </p:pic>
        <p:grpSp>
          <p:nvGrpSpPr>
            <p:cNvPr id="62" name="Group 61"/>
            <p:cNvGrpSpPr/>
            <p:nvPr/>
          </p:nvGrpSpPr>
          <p:grpSpPr>
            <a:xfrm>
              <a:off x="9070751" y="3699683"/>
              <a:ext cx="2224957" cy="2224957"/>
              <a:chOff x="8934450" y="3565525"/>
              <a:chExt cx="2495550" cy="2495550"/>
            </a:xfrm>
          </p:grpSpPr>
          <p:sp>
            <p:nvSpPr>
              <p:cNvPr id="63" name="Oval 62"/>
              <p:cNvSpPr/>
              <p:nvPr/>
            </p:nvSpPr>
            <p:spPr>
              <a:xfrm>
                <a:off x="9114859" y="3743791"/>
                <a:ext cx="2136742" cy="2136742"/>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63" idx="2"/>
              </p:cNvCxnSpPr>
              <p:nvPr/>
            </p:nvCxnSpPr>
            <p:spPr>
              <a:xfrm flipH="1">
                <a:off x="8934450" y="4812162"/>
                <a:ext cx="18040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65" name="Straight Connector 64"/>
              <p:cNvCxnSpPr>
                <a:stCxn id="63" idx="0"/>
              </p:cNvCxnSpPr>
              <p:nvPr/>
            </p:nvCxnSpPr>
            <p:spPr>
              <a:xfrm flipV="1">
                <a:off x="10183230" y="3565525"/>
                <a:ext cx="0" cy="178266"/>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66" name="Straight Connector 65"/>
              <p:cNvCxnSpPr>
                <a:stCxn id="63" idx="6"/>
              </p:cNvCxnSpPr>
              <p:nvPr/>
            </p:nvCxnSpPr>
            <p:spPr>
              <a:xfrm>
                <a:off x="11251601" y="4812162"/>
                <a:ext cx="178399"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67" name="Straight Connector 66"/>
              <p:cNvCxnSpPr>
                <a:stCxn id="63" idx="4"/>
              </p:cNvCxnSpPr>
              <p:nvPr/>
            </p:nvCxnSpPr>
            <p:spPr>
              <a:xfrm>
                <a:off x="10183230" y="5880533"/>
                <a:ext cx="0" cy="180542"/>
              </a:xfrm>
              <a:prstGeom prst="line">
                <a:avLst/>
              </a:prstGeom>
              <a:ln w="76200"/>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61320000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left)">
                                      <p:cBhvr>
                                        <p:cTn id="24" dur="500"/>
                                        <p:tgtEl>
                                          <p:spTgt spid="43"/>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wipe(left)">
                                      <p:cBhvr>
                                        <p:cTn id="33" dur="500"/>
                                        <p:tgtEl>
                                          <p:spTgt spid="50"/>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up)">
                                      <p:cBhvr>
                                        <p:cTn id="37" dur="500"/>
                                        <p:tgtEl>
                                          <p:spTgt spid="52"/>
                                        </p:tgtEl>
                                      </p:cBhvr>
                                    </p:animEffect>
                                  </p:childTnLst>
                                </p:cTn>
                              </p:par>
                            </p:childTnLst>
                          </p:cTn>
                        </p:par>
                        <p:par>
                          <p:cTn id="38" fill="hold">
                            <p:stCondLst>
                              <p:cond delay="1000"/>
                            </p:stCondLst>
                            <p:childTnLst>
                              <p:par>
                                <p:cTn id="39" presetID="22" presetClass="entr" presetSubtype="2" fill="hold" grpId="0" nodeType="after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right)">
                                      <p:cBhvr>
                                        <p:cTn id="41" dur="500"/>
                                        <p:tgtEl>
                                          <p:spTgt spid="51"/>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wipe(right)">
                                      <p:cBhvr>
                                        <p:cTn id="50" dur="500"/>
                                        <p:tgtEl>
                                          <p:spTgt spid="55"/>
                                        </p:tgtEl>
                                      </p:cBhvr>
                                    </p:animEffect>
                                  </p:childTnLst>
                                </p:cTn>
                              </p:par>
                              <p:par>
                                <p:cTn id="51" presetID="22" presetClass="entr" presetSubtype="2"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right)">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anim calcmode="lin" valueType="num">
                                      <p:cBhvr>
                                        <p:cTn id="59" dur="500" fill="hold"/>
                                        <p:tgtEl>
                                          <p:spTgt spid="13"/>
                                        </p:tgtEl>
                                        <p:attrNameLst>
                                          <p:attrName>ppt_x</p:attrName>
                                        </p:attrNameLst>
                                      </p:cBhvr>
                                      <p:tavLst>
                                        <p:tav tm="0">
                                          <p:val>
                                            <p:strVal val="#ppt_x"/>
                                          </p:val>
                                        </p:tav>
                                        <p:tav tm="100000">
                                          <p:val>
                                            <p:strVal val="#ppt_x"/>
                                          </p:val>
                                        </p:tav>
                                      </p:tavLst>
                                    </p:anim>
                                    <p:anim calcmode="lin" valueType="num">
                                      <p:cBhvr>
                                        <p:cTn id="6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174"/>
                                        </p:tgtEl>
                                        <p:attrNameLst>
                                          <p:attrName>style.visibility</p:attrName>
                                        </p:attrNameLst>
                                      </p:cBhvr>
                                      <p:to>
                                        <p:strVal val="visible"/>
                                      </p:to>
                                    </p:set>
                                    <p:animEffect transition="in" filter="fade">
                                      <p:cBhvr>
                                        <p:cTn id="65" dur="500"/>
                                        <p:tgtEl>
                                          <p:spTgt spid="617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grpId="0" nodeType="click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wipe(right)">
                                      <p:cBhvr>
                                        <p:cTn id="70" dur="500"/>
                                        <p:tgtEl>
                                          <p:spTgt spid="56"/>
                                        </p:tgtEl>
                                      </p:cBhvr>
                                    </p:animEffect>
                                  </p:childTnLst>
                                </p:cTn>
                              </p:par>
                            </p:childTnLst>
                          </p:cTn>
                        </p:par>
                        <p:par>
                          <p:cTn id="71" fill="hold">
                            <p:stCondLst>
                              <p:cond delay="500"/>
                            </p:stCondLst>
                            <p:childTnLst>
                              <p:par>
                                <p:cTn id="72" presetID="22" presetClass="entr" presetSubtype="4" fill="hold" grpId="0" nodeType="after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wipe(down)">
                                      <p:cBhvr>
                                        <p:cTn id="74" dur="500"/>
                                        <p:tgtEl>
                                          <p:spTgt spid="57"/>
                                        </p:tgtEl>
                                      </p:cBhvr>
                                    </p:animEffect>
                                  </p:childTnLst>
                                </p:cTn>
                              </p:par>
                            </p:childTnLst>
                          </p:cTn>
                        </p:par>
                        <p:par>
                          <p:cTn id="75" fill="hold">
                            <p:stCondLst>
                              <p:cond delay="1000"/>
                            </p:stCondLst>
                            <p:childTnLst>
                              <p:par>
                                <p:cTn id="76" presetID="53" presetClass="entr" presetSubtype="16" fill="hold" nodeType="afterEffect">
                                  <p:stCondLst>
                                    <p:cond delay="0"/>
                                  </p:stCondLst>
                                  <p:childTnLst>
                                    <p:set>
                                      <p:cBhvr>
                                        <p:cTn id="77" dur="1" fill="hold">
                                          <p:stCondLst>
                                            <p:cond delay="0"/>
                                          </p:stCondLst>
                                        </p:cTn>
                                        <p:tgtEl>
                                          <p:spTgt spid="41"/>
                                        </p:tgtEl>
                                        <p:attrNameLst>
                                          <p:attrName>style.visibility</p:attrName>
                                        </p:attrNameLst>
                                      </p:cBhvr>
                                      <p:to>
                                        <p:strVal val="visible"/>
                                      </p:to>
                                    </p:set>
                                    <p:anim calcmode="lin" valueType="num">
                                      <p:cBhvr>
                                        <p:cTn id="78" dur="500" fill="hold"/>
                                        <p:tgtEl>
                                          <p:spTgt spid="41"/>
                                        </p:tgtEl>
                                        <p:attrNameLst>
                                          <p:attrName>ppt_w</p:attrName>
                                        </p:attrNameLst>
                                      </p:cBhvr>
                                      <p:tavLst>
                                        <p:tav tm="0">
                                          <p:val>
                                            <p:fltVal val="0"/>
                                          </p:val>
                                        </p:tav>
                                        <p:tav tm="100000">
                                          <p:val>
                                            <p:strVal val="#ppt_w"/>
                                          </p:val>
                                        </p:tav>
                                      </p:tavLst>
                                    </p:anim>
                                    <p:anim calcmode="lin" valueType="num">
                                      <p:cBhvr>
                                        <p:cTn id="79" dur="500" fill="hold"/>
                                        <p:tgtEl>
                                          <p:spTgt spid="41"/>
                                        </p:tgtEl>
                                        <p:attrNameLst>
                                          <p:attrName>ppt_h</p:attrName>
                                        </p:attrNameLst>
                                      </p:cBhvr>
                                      <p:tavLst>
                                        <p:tav tm="0">
                                          <p:val>
                                            <p:fltVal val="0"/>
                                          </p:val>
                                        </p:tav>
                                        <p:tav tm="100000">
                                          <p:val>
                                            <p:strVal val="#ppt_h"/>
                                          </p:val>
                                        </p:tav>
                                      </p:tavLst>
                                    </p:anim>
                                    <p:animEffect transition="in" filter="fade">
                                      <p:cBhvr>
                                        <p:cTn id="8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50" grpId="0" animBg="1"/>
      <p:bldP spid="51" grpId="0" animBg="1"/>
      <p:bldP spid="52" grpId="0" animBg="1"/>
      <p:bldP spid="55" grpId="0" animBg="1"/>
      <p:bldP spid="56" grpId="0" animBg="1"/>
      <p:bldP spid="57" grpId="0" animBg="1"/>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755</TotalTime>
  <Words>773</Words>
  <Application>Microsoft Office PowerPoint</Application>
  <PresentationFormat>Widescreen</PresentationFormat>
  <Paragraphs>221</Paragraphs>
  <Slides>31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Retrospect</vt:lpstr>
      <vt:lpstr>PowerPoint Presentation</vt:lpstr>
      <vt:lpstr>Team members</vt:lpstr>
      <vt:lpstr>Outline (chắc bỏ slide này)</vt:lpstr>
      <vt:lpstr>Outline</vt:lpstr>
      <vt:lpstr>Who is our Customer?</vt:lpstr>
      <vt:lpstr>Definition</vt:lpstr>
      <vt:lpstr>Definition</vt:lpstr>
      <vt:lpstr>Definition</vt:lpstr>
      <vt:lpstr>Current workflow</vt:lpstr>
      <vt:lpstr>Problems</vt:lpstr>
      <vt:lpstr>Problems</vt:lpstr>
      <vt:lpstr>Solutions</vt:lpstr>
      <vt:lpstr>Solutions</vt:lpstr>
      <vt:lpstr>Our Approach</vt:lpstr>
      <vt:lpstr>System Architecture</vt:lpstr>
      <vt:lpstr> Technologies</vt:lpstr>
      <vt:lpstr>Functions of role Admin</vt:lpstr>
      <vt:lpstr>Demo </vt:lpstr>
      <vt:lpstr>Target Schools Management flow</vt:lpstr>
      <vt:lpstr>Manager’s flow</vt:lpstr>
      <vt:lpstr>Demo </vt:lpstr>
      <vt:lpstr>Reports Management flow Salesman</vt:lpstr>
      <vt:lpstr>Reports Management flow Manager</vt:lpstr>
      <vt:lpstr>Functions of role Salesman</vt:lpstr>
      <vt:lpstr>Demo </vt:lpstr>
      <vt:lpstr>Demo </vt:lpstr>
      <vt:lpstr>Future plans</vt:lpstr>
      <vt:lpstr>Future plans</vt:lpstr>
      <vt:lpstr>Q &amp; A</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108</cp:revision>
  <dcterms:created xsi:type="dcterms:W3CDTF">2021-04-26T06:27:21Z</dcterms:created>
  <dcterms:modified xsi:type="dcterms:W3CDTF">2021-05-07T06:27:47Z</dcterms:modified>
</cp:coreProperties>
</file>