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62" r:id="rId6"/>
    <p:sldId id="268" r:id="rId7"/>
    <p:sldId id="269" r:id="rId8"/>
    <p:sldId id="261" r:id="rId9"/>
    <p:sldId id="265" r:id="rId10"/>
    <p:sldId id="267" r:id="rId11"/>
    <p:sldId id="271" r:id="rId12"/>
    <p:sldId id="264" r:id="rId13"/>
    <p:sldId id="272" r:id="rId14"/>
    <p:sldId id="270" r:id="rId15"/>
    <p:sldId id="277" r:id="rId16"/>
    <p:sldId id="273" r:id="rId17"/>
    <p:sldId id="274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E50"/>
    <a:srgbClr val="FFE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41C0-5FB7-46ED-BDD0-72FFC7B1943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5B462-A882-442D-9BAA-ACDD34FD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9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5B462-A882-442D-9BAA-ACDD34FD9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4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44E5-A60B-4A46-95E9-747EF9801B51}" type="datetime1">
              <a:rPr lang="vi-VN" smtClean="0"/>
              <a:t>27/04/2021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Sales Manage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52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1039-CEBA-4F59-8817-37582194AFED}" type="datetime1">
              <a:rPr lang="vi-VN" smtClean="0"/>
              <a:t>27/04/2021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Sales Manage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3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D64-90F2-4A86-8338-1E450F426E8F}" type="datetime1">
              <a:rPr lang="vi-VN" smtClean="0"/>
              <a:t>27/04/2021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Sales Manage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46722"/>
            <a:ext cx="2472271" cy="365125"/>
          </a:xfrm>
        </p:spPr>
        <p:txBody>
          <a:bodyPr/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F9D57DF-1A40-4761-8359-E9A28A4BDC48}" type="datetime1">
              <a:rPr lang="vi-VN" smtClean="0"/>
              <a:pPr/>
              <a:t>27/04/2021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46722"/>
            <a:ext cx="4822804" cy="365125"/>
          </a:xfrm>
        </p:spPr>
        <p:txBody>
          <a:bodyPr/>
          <a:lstStyle/>
          <a:p>
            <a:r>
              <a:rPr lang="en-US" smtClean="0"/>
              <a:t>Sales Manage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46722"/>
            <a:ext cx="1312025" cy="365125"/>
          </a:xfrm>
        </p:spPr>
        <p:txBody>
          <a:bodyPr/>
          <a:lstStyle>
            <a:lvl1pPr>
              <a:defRPr sz="1800"/>
            </a:lvl1pPr>
          </a:lstStyle>
          <a:p>
            <a:fld id="{0222DCFD-C87C-4A89-B242-DF869BD878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1"/>
            <a:ext cx="10058400" cy="2650029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49E8-E2D5-45FA-9992-23007079EAF8}" type="datetime1">
              <a:rPr lang="vi-VN" smtClean="0"/>
              <a:t>27/04/2021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Sales Manage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442071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70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479-8083-4624-8A57-35A1644DC522}" type="datetime1">
              <a:rPr lang="vi-VN" smtClean="0"/>
              <a:t>27/04/2021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Sales Manage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7ED0-F48E-4804-B1E8-02A9331FEE8B}" type="datetime1">
              <a:rPr lang="vi-VN" smtClean="0"/>
              <a:t>27/04/2021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Sales Manage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5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2087-9F87-4A8C-AACE-FE9EC0D71665}" type="datetime1">
              <a:rPr lang="vi-VN" smtClean="0"/>
              <a:t>27/04/2021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Sales Manage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1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74F6-8C7B-4485-A6C6-2F58C9F9D761}" type="datetime1">
              <a:rPr lang="vi-VN" smtClean="0"/>
              <a:t>27/04/2021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Sales Manage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24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3DAF32-0982-437C-BC84-B433BB7A4312}" type="datetime1">
              <a:rPr lang="vi-VN" smtClean="0"/>
              <a:t>27/04/2021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Sales Manage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22DCFD-C87C-4A89-B242-DF869BD8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0741-793C-4A62-9742-FF3B5B3D11C2}" type="datetime1">
              <a:rPr lang="vi-VN" smtClean="0"/>
              <a:t>27/04/2021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Sales Manage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2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AC5926-805D-4FEC-BB7F-C6E97803FEAE}" type="datetime1">
              <a:rPr lang="vi-VN" smtClean="0"/>
              <a:t>27/04/2021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Sales Manage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22DCFD-C87C-4A89-B242-DF869BD8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6757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68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Relationship Id="rId9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 - Đại học FPT Đà Nẵ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89" y="349870"/>
            <a:ext cx="2743200" cy="81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97280" y="1168017"/>
            <a:ext cx="10058400" cy="3178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4500" i="1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Capstone Project:</a:t>
            </a:r>
          </a:p>
          <a:p>
            <a:r>
              <a:rPr lang="en-US" sz="72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Management System </a:t>
            </a:r>
            <a:r>
              <a:rPr lang="en-US" sz="5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 Education</a:t>
            </a:r>
            <a:endParaRPr lang="en-US" sz="7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4532243"/>
            <a:ext cx="10058400" cy="1709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GB" sz="3000" b="1" smtClean="0"/>
              <a:t>GSP21SE12</a:t>
            </a:r>
          </a:p>
          <a:p>
            <a:pPr algn="ctr">
              <a:spcBef>
                <a:spcPts val="600"/>
              </a:spcBef>
              <a:spcAft>
                <a:spcPts val="0"/>
              </a:spcAft>
            </a:pPr>
            <a:endParaRPr lang="en-GB" sz="2200" smtClean="0">
              <a:latin typeface="+mn-lt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GB" smtClean="0">
                <a:latin typeface="+mn-lt"/>
              </a:rPr>
              <a:t>Mr. Lai duc hung (Instructor)</a:t>
            </a:r>
            <a:endParaRPr lang="en-US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" t="4144" r="816" b="7541"/>
          <a:stretch/>
        </p:blipFill>
        <p:spPr>
          <a:xfrm>
            <a:off x="10706217" y="349870"/>
            <a:ext cx="89892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Admin’s flow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590261"/>
            <a:ext cx="10058400" cy="427883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endParaRPr lang="en-US" sz="240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endParaRPr lang="en-US" sz="24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7893-F5B4-4211-B2F5-42F77D13628E}" type="datetime1">
              <a:rPr lang="vi-VN" smtClean="0"/>
              <a:t>27/04/2021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10</a:t>
            </a:fld>
            <a:endParaRPr lang="en-US"/>
          </a:p>
        </p:txBody>
      </p:sp>
      <p:pic>
        <p:nvPicPr>
          <p:cNvPr id="6164" name="Picture 20" descr="Circle,Black-and-white,Clip art,Logo #248561 - Free Icon Librar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7" t="5984" r="9738" b="6218"/>
          <a:stretch/>
        </p:blipFill>
        <p:spPr bwMode="auto">
          <a:xfrm>
            <a:off x="2671935" y="2764345"/>
            <a:ext cx="1527257" cy="166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 descr="Free Icon | Users grou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9" b="4167"/>
          <a:stretch/>
        </p:blipFill>
        <p:spPr bwMode="auto">
          <a:xfrm>
            <a:off x="7386464" y="4139696"/>
            <a:ext cx="2194560" cy="201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School Icon, School, School Icons, Vector PNG and Vector with Transparent  Background for Free Download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7" t="13157" r="10169" b="16843"/>
          <a:stretch/>
        </p:blipFill>
        <p:spPr bwMode="auto">
          <a:xfrm>
            <a:off x="7386464" y="1333137"/>
            <a:ext cx="2194560" cy="193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ight Arrow 28"/>
          <p:cNvSpPr/>
          <p:nvPr/>
        </p:nvSpPr>
        <p:spPr>
          <a:xfrm rot="20007387">
            <a:off x="4797967" y="3011412"/>
            <a:ext cx="1989722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592613" flipV="1">
            <a:off x="4797966" y="4238170"/>
            <a:ext cx="1989722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3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614056"/>
            <a:ext cx="10058400" cy="1982071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+mn-lt"/>
              </a:rPr>
              <a:t>Admin’s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49E8-E2D5-45FA-9992-23007079EAF8}" type="datetime1">
              <a:rPr lang="vi-VN" smtClean="0"/>
              <a:t>27/04/2021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787099"/>
            <a:ext cx="10058400" cy="2650029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Demo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Target </a:t>
            </a:r>
            <a:r>
              <a:rPr lang="en-US"/>
              <a:t>Schools Management flow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7893-F5B4-4211-B2F5-42F77D13628E}" type="datetime1">
              <a:rPr lang="vi-VN" smtClean="0"/>
              <a:t>27/04/2021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12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07399" y="1396579"/>
            <a:ext cx="11580106" cy="4763467"/>
            <a:chOff x="288517" y="1394441"/>
            <a:chExt cx="11580106" cy="4763467"/>
          </a:xfrm>
        </p:grpSpPr>
        <p:pic>
          <p:nvPicPr>
            <p:cNvPr id="5126" name="Picture 6" descr="Agent, broker, business, man, marketing, property, real estate icon - Free  downloa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8015" y="1394441"/>
              <a:ext cx="823004" cy="1672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Download Png File - Sales Rep Clip Art PNG Image with No Background -  PNGkey.co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026" y="1503585"/>
              <a:ext cx="1414530" cy="1414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7359396" y="1590261"/>
              <a:ext cx="1143019" cy="1371600"/>
              <a:chOff x="4952726" y="1438725"/>
              <a:chExt cx="1354938" cy="1625898"/>
            </a:xfrm>
          </p:grpSpPr>
          <p:pic>
            <p:nvPicPr>
              <p:cNvPr id="6162" name="Picture 18" descr="Clipboard Svg Png Icon Free Download (#452029) - OnlineWebFonts.CO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2726" y="1438725"/>
                <a:ext cx="1071826" cy="15179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6" descr="School Icon, School, School Icons, Vector PNG and Vector with Transparent  Background for Free Download | School icon, Vector icons illustration,  Location icon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50" t="15548" r="10285" b="16858"/>
              <a:stretch/>
            </p:blipFill>
            <p:spPr bwMode="auto">
              <a:xfrm>
                <a:off x="5629403" y="2488406"/>
                <a:ext cx="678261" cy="576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" name="Right Arrow 23"/>
            <p:cNvSpPr/>
            <p:nvPr/>
          </p:nvSpPr>
          <p:spPr>
            <a:xfrm>
              <a:off x="2013313" y="2485407"/>
              <a:ext cx="1371600" cy="377371"/>
            </a:xfrm>
            <a:prstGeom prst="rightArrow">
              <a:avLst>
                <a:gd name="adj1" fmla="val 50000"/>
                <a:gd name="adj2" fmla="val 7192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595669" y="2479932"/>
              <a:ext cx="1371600" cy="377371"/>
            </a:xfrm>
            <a:prstGeom prst="rightArrow">
              <a:avLst>
                <a:gd name="adj1" fmla="val 50000"/>
                <a:gd name="adj2" fmla="val 7192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8904415" y="2490983"/>
              <a:ext cx="1371600" cy="377371"/>
            </a:xfrm>
            <a:prstGeom prst="rightArrow">
              <a:avLst>
                <a:gd name="adj1" fmla="val 50000"/>
                <a:gd name="adj2" fmla="val 7192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10698479" y="3547618"/>
              <a:ext cx="914400" cy="377371"/>
            </a:xfrm>
            <a:prstGeom prst="rightArrow">
              <a:avLst>
                <a:gd name="adj1" fmla="val 50000"/>
                <a:gd name="adj2" fmla="val 7192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4" descr="School Icon, School, School Icons, Vector PNG and Vector with Transparent  Background for Free Download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07" t="13157" r="10169" b="16843"/>
            <a:stretch/>
          </p:blipFill>
          <p:spPr bwMode="auto">
            <a:xfrm>
              <a:off x="10310410" y="4287011"/>
              <a:ext cx="155821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ight Arrow 29"/>
            <p:cNvSpPr/>
            <p:nvPr/>
          </p:nvSpPr>
          <p:spPr>
            <a:xfrm flipH="1">
              <a:off x="8733932" y="5046120"/>
              <a:ext cx="1371600" cy="377371"/>
            </a:xfrm>
            <a:prstGeom prst="rightArrow">
              <a:avLst>
                <a:gd name="adj1" fmla="val 50000"/>
                <a:gd name="adj2" fmla="val 7192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164771" y="4535850"/>
              <a:ext cx="1530932" cy="1622058"/>
              <a:chOff x="7164771" y="4535850"/>
              <a:chExt cx="1530932" cy="1622058"/>
            </a:xfrm>
          </p:grpSpPr>
          <p:pic>
            <p:nvPicPr>
              <p:cNvPr id="29" name="Picture 42" descr="Congrats grads! – LCOUNTYDD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163" b="16112"/>
              <a:stretch/>
            </p:blipFill>
            <p:spPr bwMode="auto">
              <a:xfrm>
                <a:off x="7360514" y="4535850"/>
                <a:ext cx="1143000" cy="8739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7164771" y="5388467"/>
                <a:ext cx="15309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i="1" smtClean="0"/>
                  <a:t>principal’s</a:t>
                </a:r>
              </a:p>
              <a:p>
                <a:pPr algn="ctr"/>
                <a:r>
                  <a:rPr lang="en-US" sz="2200" i="1" smtClean="0"/>
                  <a:t>information</a:t>
                </a:r>
                <a:endParaRPr lang="en-US" sz="2200" i="1"/>
              </a:p>
            </p:txBody>
          </p:sp>
        </p:grpSp>
        <p:sp>
          <p:nvSpPr>
            <p:cNvPr id="31" name="Right Arrow 30"/>
            <p:cNvSpPr/>
            <p:nvPr/>
          </p:nvSpPr>
          <p:spPr>
            <a:xfrm flipH="1">
              <a:off x="5562753" y="5055373"/>
              <a:ext cx="1371600" cy="377371"/>
            </a:xfrm>
            <a:prstGeom prst="rightArrow">
              <a:avLst>
                <a:gd name="adj1" fmla="val 50000"/>
                <a:gd name="adj2" fmla="val 7192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6" descr="Agent, broker, business, man, marketing, property, real estate icon - Free  downloa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6006" y="4170587"/>
              <a:ext cx="430926" cy="875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288517" y="1496754"/>
              <a:ext cx="1332669" cy="1902090"/>
              <a:chOff x="288517" y="1496754"/>
              <a:chExt cx="1332669" cy="1902090"/>
            </a:xfrm>
          </p:grpSpPr>
          <p:grpSp>
            <p:nvGrpSpPr>
              <p:cNvPr id="8" name="Group 7"/>
              <p:cNvGrpSpPr>
                <a:grpSpLocks noChangeAspect="1"/>
              </p:cNvGrpSpPr>
              <p:nvPr/>
            </p:nvGrpSpPr>
            <p:grpSpPr>
              <a:xfrm>
                <a:off x="402545" y="1496754"/>
                <a:ext cx="1218641" cy="1371600"/>
                <a:chOff x="364227" y="1590261"/>
                <a:chExt cx="1480391" cy="1602401"/>
              </a:xfrm>
            </p:grpSpPr>
            <p:pic>
              <p:nvPicPr>
                <p:cNvPr id="6158" name="Picture 14" descr="Clipboard icon - Free download on Iconfinder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289" t="6102" r="15418" b="6126"/>
                <a:stretch/>
              </p:blipFill>
              <p:spPr bwMode="auto">
                <a:xfrm>
                  <a:off x="364227" y="1590261"/>
                  <a:ext cx="1201436" cy="15218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60" name="Picture 16" descr="School Icon, School, School Icons, Vector PNG and Vector with Transparent  Background for Free Download | School icon, Vector icons illustration,  Location icon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150" t="15427" r="10285" b="16857"/>
                <a:stretch/>
              </p:blipFill>
              <p:spPr bwMode="auto">
                <a:xfrm>
                  <a:off x="1166357" y="2615412"/>
                  <a:ext cx="678261" cy="57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288517" y="2967957"/>
                <a:ext cx="121706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i="1" smtClean="0"/>
                  <a:t>initial list</a:t>
                </a:r>
                <a:endParaRPr lang="en-US" sz="2200" i="1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727774" y="4287010"/>
              <a:ext cx="1525034" cy="1865938"/>
              <a:chOff x="3727774" y="4287010"/>
              <a:chExt cx="1525034" cy="1865938"/>
            </a:xfrm>
          </p:grpSpPr>
          <p:grpSp>
            <p:nvGrpSpPr>
              <p:cNvPr id="34" name="Group 33"/>
              <p:cNvGrpSpPr>
                <a:grpSpLocks noChangeAspect="1"/>
              </p:cNvGrpSpPr>
              <p:nvPr/>
            </p:nvGrpSpPr>
            <p:grpSpPr>
              <a:xfrm>
                <a:off x="3978915" y="4287010"/>
                <a:ext cx="1218641" cy="1371600"/>
                <a:chOff x="364227" y="1590261"/>
                <a:chExt cx="1480391" cy="1602401"/>
              </a:xfrm>
            </p:grpSpPr>
            <p:pic>
              <p:nvPicPr>
                <p:cNvPr id="35" name="Picture 14" descr="Clipboard icon - Free download on Iconfinder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289" t="6102" r="15418" b="6126"/>
                <a:stretch/>
              </p:blipFill>
              <p:spPr bwMode="auto">
                <a:xfrm>
                  <a:off x="364227" y="1590261"/>
                  <a:ext cx="1201436" cy="15218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16" descr="School Icon, School, School Icons, Vector PNG and Vector with Transparent  Background for Free Download | School icon, Vector icons illustration,  Location icon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150" t="15427" r="10285" b="16857"/>
                <a:stretch/>
              </p:blipFill>
              <p:spPr bwMode="auto">
                <a:xfrm>
                  <a:off x="1166357" y="2615412"/>
                  <a:ext cx="678261" cy="57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8" name="TextBox 37"/>
              <p:cNvSpPr txBox="1"/>
              <p:nvPr/>
            </p:nvSpPr>
            <p:spPr>
              <a:xfrm>
                <a:off x="3727774" y="5722061"/>
                <a:ext cx="15250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i="1" smtClean="0"/>
                  <a:t>updated list</a:t>
                </a:r>
                <a:endParaRPr lang="en-US" sz="2200" i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11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87099"/>
            <a:ext cx="10058400" cy="2650029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Demo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643086"/>
            <a:ext cx="10058400" cy="1953042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+mn-lt"/>
              </a:rPr>
              <a:t>Target Schools Management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49E8-E2D5-45FA-9992-23007079EAF8}" type="datetime1">
              <a:rPr lang="vi-VN" smtClean="0"/>
              <a:t>27/04/2021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546975" algn="l"/>
              </a:tabLst>
            </a:pPr>
            <a:r>
              <a:rPr lang="en-US" smtClean="0"/>
              <a:t>Reports </a:t>
            </a:r>
            <a:r>
              <a:rPr lang="en-US"/>
              <a:t>Management </a:t>
            </a:r>
            <a:r>
              <a:rPr lang="en-US" smtClean="0"/>
              <a:t>flow	</a:t>
            </a:r>
            <a:r>
              <a:rPr lang="en-US" i="1" smtClean="0">
                <a:solidFill>
                  <a:schemeClr val="accent1">
                    <a:lumMod val="75000"/>
                  </a:schemeClr>
                </a:solidFill>
              </a:rPr>
              <a:t>Salesman</a:t>
            </a:r>
            <a:endParaRPr lang="en-US" i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590261"/>
            <a:ext cx="10058400" cy="427883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endParaRPr lang="en-US" sz="240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endParaRPr lang="en-US" sz="24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7893-F5B4-4211-B2F5-42F77D13628E}" type="datetime1">
              <a:rPr lang="vi-VN" smtClean="0"/>
              <a:t>27/04/2021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461590" y="2497789"/>
            <a:ext cx="7329779" cy="1832290"/>
            <a:chOff x="799716" y="1554360"/>
            <a:chExt cx="7329779" cy="1832290"/>
          </a:xfrm>
        </p:grpSpPr>
        <p:pic>
          <p:nvPicPr>
            <p:cNvPr id="5126" name="Picture 6" descr="Agent, broker, business, man, marketing, property, real estate icon - Free  downloa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716" y="1554360"/>
              <a:ext cx="823004" cy="1672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ight Arrow 23"/>
            <p:cNvSpPr/>
            <p:nvPr/>
          </p:nvSpPr>
          <p:spPr>
            <a:xfrm>
              <a:off x="2013313" y="2485407"/>
              <a:ext cx="1371600" cy="377371"/>
            </a:xfrm>
            <a:prstGeom prst="rightArrow">
              <a:avLst>
                <a:gd name="adj1" fmla="val 50000"/>
                <a:gd name="adj2" fmla="val 7192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189198" y="2493387"/>
              <a:ext cx="1371600" cy="377371"/>
            </a:xfrm>
            <a:prstGeom prst="rightArrow">
              <a:avLst>
                <a:gd name="adj1" fmla="val 50000"/>
                <a:gd name="adj2" fmla="val 7192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569551" y="1584163"/>
              <a:ext cx="1435008" cy="1802487"/>
              <a:chOff x="358105" y="1546515"/>
              <a:chExt cx="1435008" cy="180248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358105" y="2918115"/>
                <a:ext cx="143500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i="1" smtClean="0"/>
                  <a:t>My reports</a:t>
                </a:r>
                <a:endParaRPr lang="en-US" sz="2200" i="1"/>
              </a:p>
            </p:txBody>
          </p:sp>
          <p:pic>
            <p:nvPicPr>
              <p:cNvPr id="33" name="Picture 40" descr="Black report 3 icon - Free black report icons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45" r="10317"/>
              <a:stretch/>
            </p:blipFill>
            <p:spPr bwMode="auto">
              <a:xfrm>
                <a:off x="532195" y="1546515"/>
                <a:ext cx="1086829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6769827" y="1554360"/>
              <a:ext cx="1359668" cy="1802487"/>
              <a:chOff x="395776" y="1546515"/>
              <a:chExt cx="1359668" cy="180248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95776" y="2918115"/>
                <a:ext cx="135966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i="1" smtClean="0"/>
                  <a:t>All reports</a:t>
                </a:r>
                <a:endParaRPr lang="en-US" sz="2200" i="1"/>
              </a:p>
            </p:txBody>
          </p:sp>
          <p:pic>
            <p:nvPicPr>
              <p:cNvPr id="42" name="Picture 40" descr="Black report 3 icon - Free black report icons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45" r="10317"/>
              <a:stretch/>
            </p:blipFill>
            <p:spPr bwMode="auto">
              <a:xfrm>
                <a:off x="532195" y="1546515"/>
                <a:ext cx="1086829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7503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7893-F5B4-4211-B2F5-42F77D13628E}" type="datetime1">
              <a:rPr lang="vi-VN" smtClean="0"/>
              <a:t>27/04/2021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15</a:t>
            </a:fld>
            <a:endParaRPr lang="en-US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>
            <a:normAutofit/>
          </a:bodyPr>
          <a:lstStyle/>
          <a:p>
            <a:pPr>
              <a:tabLst>
                <a:tab pos="7546975" algn="l"/>
              </a:tabLst>
            </a:pPr>
            <a:r>
              <a:rPr lang="en-US" smtClean="0"/>
              <a:t>Reports </a:t>
            </a:r>
            <a:r>
              <a:rPr lang="en-US"/>
              <a:t>Management </a:t>
            </a:r>
            <a:r>
              <a:rPr lang="en-US" smtClean="0"/>
              <a:t>flow	</a:t>
            </a:r>
            <a:r>
              <a:rPr lang="en-US" i="1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i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21988" y="2593212"/>
            <a:ext cx="7795975" cy="1823952"/>
            <a:chOff x="2425188" y="2651269"/>
            <a:chExt cx="7795975" cy="1823952"/>
          </a:xfrm>
        </p:grpSpPr>
        <p:sp>
          <p:nvSpPr>
            <p:cNvPr id="24" name="Right Arrow 23"/>
            <p:cNvSpPr/>
            <p:nvPr/>
          </p:nvSpPr>
          <p:spPr>
            <a:xfrm>
              <a:off x="4190456" y="3573978"/>
              <a:ext cx="1371600" cy="377371"/>
            </a:xfrm>
            <a:prstGeom prst="rightArrow">
              <a:avLst>
                <a:gd name="adj1" fmla="val 50000"/>
                <a:gd name="adj2" fmla="val 7192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7366341" y="3581958"/>
              <a:ext cx="1371600" cy="377371"/>
            </a:xfrm>
            <a:prstGeom prst="rightArrow">
              <a:avLst>
                <a:gd name="adj1" fmla="val 50000"/>
                <a:gd name="adj2" fmla="val 7192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784365" y="2672734"/>
              <a:ext cx="1359668" cy="1802487"/>
              <a:chOff x="395776" y="1546515"/>
              <a:chExt cx="1359668" cy="180248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395776" y="2918115"/>
                <a:ext cx="135966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i="1" smtClean="0"/>
                  <a:t>All reports</a:t>
                </a:r>
                <a:endParaRPr lang="en-US" sz="2200" i="1"/>
              </a:p>
            </p:txBody>
          </p:sp>
          <p:pic>
            <p:nvPicPr>
              <p:cNvPr id="33" name="Picture 40" descr="Black report 3 icon - Free black report icons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45" r="10317"/>
              <a:stretch/>
            </p:blipFill>
            <p:spPr bwMode="auto">
              <a:xfrm>
                <a:off x="532195" y="1546515"/>
                <a:ext cx="1086829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9" name="Picture 2" descr="Download Png File - Sales Rep Clip Art PNG Image with No Background -  PNGkey.co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188" y="2651269"/>
              <a:ext cx="1414530" cy="1414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6" name="Picture 2" descr="Comment Icon - Free Icon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6" t="11111" r="7477" b="11210"/>
            <a:stretch/>
          </p:blipFill>
          <p:spPr bwMode="auto">
            <a:xfrm>
              <a:off x="9032443" y="2818018"/>
              <a:ext cx="1188720" cy="1081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51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87099"/>
            <a:ext cx="10058400" cy="2650029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Demo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643086"/>
            <a:ext cx="10058400" cy="1953042"/>
          </a:xfrm>
        </p:spPr>
        <p:txBody>
          <a:bodyPr>
            <a:normAutofit/>
          </a:bodyPr>
          <a:lstStyle/>
          <a:p>
            <a:pPr algn="ctr"/>
            <a:r>
              <a:rPr lang="en-US" sz="5000" smtClean="0">
                <a:latin typeface="+mn-lt"/>
              </a:rPr>
              <a:t>reports </a:t>
            </a:r>
            <a:r>
              <a:rPr lang="en-US" sz="5000">
                <a:latin typeface="+mn-lt"/>
              </a:rPr>
              <a:t>Management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49E8-E2D5-45FA-9992-23007079EAF8}" type="datetime1">
              <a:rPr lang="vi-VN" smtClean="0"/>
              <a:t>27/04/2021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87099"/>
            <a:ext cx="10058400" cy="2650029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Demo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643086"/>
            <a:ext cx="10058400" cy="1953042"/>
          </a:xfrm>
        </p:spPr>
        <p:txBody>
          <a:bodyPr>
            <a:normAutofit/>
          </a:bodyPr>
          <a:lstStyle/>
          <a:p>
            <a:pPr algn="ctr"/>
            <a:r>
              <a:rPr lang="en-US" sz="5000" smtClean="0">
                <a:latin typeface="+mn-lt"/>
              </a:rPr>
              <a:t>Work-plans</a:t>
            </a:r>
            <a:endParaRPr lang="en-US" sz="500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49E8-E2D5-45FA-9992-23007079EAF8}" type="datetime1">
              <a:rPr lang="vi-VN" smtClean="0"/>
              <a:t>27/04/2021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plans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0261"/>
            <a:ext cx="10058400" cy="427883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400" smtClean="0"/>
              <a:t>Support Mobile platform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400" smtClean="0"/>
              <a:t>Support “Contract” feature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400" smtClean="0"/>
              <a:t>“Salesmen ranking” feature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400" smtClean="0"/>
              <a:t>Integrate to Major’s current systems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3484-E0A7-41D5-9E61-5BA850B251AC}" type="datetime1">
              <a:rPr lang="vi-VN" smtClean="0"/>
              <a:t>27/04/2021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87099"/>
            <a:ext cx="10058400" cy="2650029"/>
          </a:xfrm>
        </p:spPr>
        <p:txBody>
          <a:bodyPr>
            <a:normAutofit/>
          </a:bodyPr>
          <a:lstStyle/>
          <a:p>
            <a:pPr algn="ctr"/>
            <a:r>
              <a:rPr lang="en-US" sz="11500" smtClean="0"/>
              <a:t>Q </a:t>
            </a:r>
            <a:r>
              <a:rPr lang="en-US" sz="6600" smtClean="0"/>
              <a:t>&amp;</a:t>
            </a:r>
            <a:r>
              <a:rPr lang="en-US" sz="11500" smtClean="0"/>
              <a:t> A</a:t>
            </a:r>
            <a:endParaRPr lang="en-US" sz="115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643086"/>
            <a:ext cx="10058400" cy="1953042"/>
          </a:xfrm>
        </p:spPr>
        <p:txBody>
          <a:bodyPr>
            <a:normAutofit/>
          </a:bodyPr>
          <a:lstStyle/>
          <a:p>
            <a:pPr algn="ctr"/>
            <a:endParaRPr lang="en-US" sz="500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49E8-E2D5-45FA-9992-23007079EAF8}" type="datetime1">
              <a:rPr lang="vi-VN" smtClean="0"/>
              <a:t>27/04/2021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members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0261"/>
            <a:ext cx="10058400" cy="427883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GB" sz="2400"/>
              <a:t>Pham Thi </a:t>
            </a:r>
            <a:r>
              <a:rPr lang="en-GB" sz="2400"/>
              <a:t>Ngoc </a:t>
            </a:r>
            <a:r>
              <a:rPr lang="en-GB" sz="2400" smtClean="0"/>
              <a:t>Ha </a:t>
            </a:r>
            <a:r>
              <a:rPr lang="en-GB" sz="2400" i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(SE130460)</a:t>
            </a:r>
            <a:r>
              <a:rPr lang="en-GB" sz="2400" smtClean="0"/>
              <a:t>		Team Leader</a:t>
            </a:r>
            <a:endParaRPr lang="en-GB" sz="240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GB" sz="2400">
                <a:sym typeface="Wingdings" panose="05000000000000000000" pitchFamily="2" charset="2"/>
              </a:rPr>
              <a:t>Le </a:t>
            </a:r>
            <a:r>
              <a:rPr lang="en-GB" sz="2400"/>
              <a:t>Gia </a:t>
            </a:r>
            <a:r>
              <a:rPr lang="en-GB" sz="2400" smtClean="0"/>
              <a:t>Nguyen </a:t>
            </a:r>
            <a:r>
              <a:rPr lang="en-GB" sz="2400" i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(SE63042)</a:t>
            </a:r>
            <a:r>
              <a:rPr lang="en-GB" sz="2400" smtClean="0"/>
              <a:t>			Team Member</a:t>
            </a:r>
            <a:endParaRPr lang="en-GB" sz="240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GB" sz="2400" smtClean="0">
                <a:sym typeface="Wingdings" panose="05000000000000000000" pitchFamily="2" charset="2"/>
              </a:rPr>
              <a:t>Nguyen </a:t>
            </a:r>
            <a:r>
              <a:rPr lang="en-GB" sz="2400" smtClean="0"/>
              <a:t>Hoang Gia </a:t>
            </a:r>
            <a:r>
              <a:rPr lang="en-GB" sz="2400" i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(SE63203)</a:t>
            </a:r>
            <a:r>
              <a:rPr lang="en-GB" sz="2400" smtClean="0"/>
              <a:t>		Team Member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1501-83CA-4E23-BDAE-C4D5B1CCD9B0}" type="datetime1">
              <a:rPr lang="vi-VN" smtClean="0"/>
              <a:t>27/04/2021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0261"/>
            <a:ext cx="10058400" cy="427883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400" smtClean="0"/>
              <a:t>Introduce Product Background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400" smtClean="0"/>
              <a:t>Techniques </a:t>
            </a:r>
            <a:r>
              <a:rPr lang="en-US" sz="1800" smtClean="0"/>
              <a:t>&amp;</a:t>
            </a:r>
            <a:r>
              <a:rPr lang="en-US" sz="2400" smtClean="0"/>
              <a:t> Technologies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400" smtClean="0"/>
              <a:t>Admin’s flow – Demo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400" smtClean="0"/>
              <a:t>Target Schools Management flow – Demo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400" smtClean="0"/>
              <a:t>Reports Management flow – Demo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400"/>
              <a:t>Demo </a:t>
            </a:r>
            <a:r>
              <a:rPr lang="en-US" sz="2400" smtClean="0"/>
              <a:t>Work-plans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400" smtClean="0"/>
              <a:t>Future plans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3484-E0A7-41D5-9E61-5BA850B251AC}" type="datetime1">
              <a:rPr lang="vi-VN" smtClean="0"/>
              <a:t>27/04/2021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is our Customer?</a:t>
            </a:r>
            <a:endParaRPr lang="en-US"/>
          </a:p>
        </p:txBody>
      </p:sp>
      <p:pic>
        <p:nvPicPr>
          <p:cNvPr id="1026" name="Picture 2" descr="Major Edu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639" y="174729"/>
            <a:ext cx="3519041" cy="94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590261"/>
            <a:ext cx="10058400" cy="427883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endParaRPr lang="en-US" sz="240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endParaRPr lang="en-US" sz="24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7893-F5B4-4211-B2F5-42F77D13628E}" type="datetime1">
              <a:rPr lang="vi-VN" smtClean="0"/>
              <a:t>27/04/2021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4</a:t>
            </a:fld>
            <a:endParaRPr lang="en-US"/>
          </a:p>
        </p:txBody>
      </p:sp>
      <p:pic>
        <p:nvPicPr>
          <p:cNvPr id="5122" name="Picture 2" descr="Sơ đồ tổ chức - Cơ cấu doanh nghiệp Major Educ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" t="21718" r="2572" b="1914"/>
          <a:stretch/>
        </p:blipFill>
        <p:spPr bwMode="auto">
          <a:xfrm>
            <a:off x="3278987" y="1366919"/>
            <a:ext cx="5696688" cy="48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5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workflow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7893-F5B4-4211-B2F5-42F77D13628E}" type="datetime1">
              <a:rPr lang="vi-VN" smtClean="0"/>
              <a:t>27/04/2021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5</a:t>
            </a:fld>
            <a:endParaRPr lang="en-US"/>
          </a:p>
        </p:txBody>
      </p:sp>
      <p:pic>
        <p:nvPicPr>
          <p:cNvPr id="33" name="Picture 6" descr="Agent, broker, business, man, marketing, property, real estate icon - Free 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029" y="1583063"/>
            <a:ext cx="1019161" cy="207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ownload Png File - Sales Rep Clip Art PNG Image with No Background -  PNGkey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85" y="1616894"/>
            <a:ext cx="1414530" cy="141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3175076" y="1700939"/>
            <a:ext cx="731520" cy="877809"/>
            <a:chOff x="4952726" y="1438725"/>
            <a:chExt cx="1354938" cy="1625898"/>
          </a:xfrm>
        </p:grpSpPr>
        <p:pic>
          <p:nvPicPr>
            <p:cNvPr id="37" name="Picture 18" descr="Clipboard Svg Png Icon Free Download (#452029) - OnlineWebFonts.CO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726" y="1438725"/>
              <a:ext cx="1071826" cy="1517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6" descr="School Icon, School, School Icons, Vector PNG and Vector with Transparent  Background for Free Download | School icon, Vector icons illustration,  Location icon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50" t="15548" r="10285" b="16858"/>
            <a:stretch/>
          </p:blipFill>
          <p:spPr bwMode="auto">
            <a:xfrm>
              <a:off x="5629403" y="2488406"/>
              <a:ext cx="678261" cy="57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795701" y="4163631"/>
            <a:ext cx="1861557" cy="1761317"/>
            <a:chOff x="4195163" y="4134410"/>
            <a:chExt cx="1861557" cy="1761317"/>
          </a:xfrm>
        </p:grpSpPr>
        <p:pic>
          <p:nvPicPr>
            <p:cNvPr id="6170" name="Picture 26" descr="Microsoft Word logo | Desain cv, Desain brosur, Microsoft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0" t="5086" r="6465" b="5496"/>
            <a:stretch/>
          </p:blipFill>
          <p:spPr bwMode="auto">
            <a:xfrm>
              <a:off x="4195163" y="5072767"/>
              <a:ext cx="837753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2" name="Picture 28" descr="File:Microsoft Excel 2013-2019 logo.svg - Wikimedia Common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8390" y="5065873"/>
              <a:ext cx="83833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4" name="Picture 30" descr="File:Google Drive icon (2020).svg - Wikimedia Common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6437" y="4134410"/>
              <a:ext cx="914400" cy="819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Right Arrow 41"/>
          <p:cNvSpPr/>
          <p:nvPr/>
        </p:nvSpPr>
        <p:spPr>
          <a:xfrm>
            <a:off x="2545975" y="2578748"/>
            <a:ext cx="1989722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6324720" y="2578748"/>
            <a:ext cx="1989722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76" name="Picture 32" descr="School Icon, School, School Icons, Vector PNG and Vector with Transparent  Background for Free Download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2" t="15026" r="10204" b="16898"/>
          <a:stretch/>
        </p:blipFill>
        <p:spPr bwMode="auto">
          <a:xfrm>
            <a:off x="8718972" y="1614104"/>
            <a:ext cx="1657545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Picture 38" descr="Meet Icon Png – Free PNG Images Vector, PSD, Clipart, Template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972" y="3969878"/>
            <a:ext cx="1655064" cy="21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0597175" y="2667940"/>
            <a:ext cx="914400" cy="198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flipH="1">
            <a:off x="10597175" y="4808788"/>
            <a:ext cx="914400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 flipH="1">
            <a:off x="10360522" y="3818993"/>
            <a:ext cx="2103120" cy="198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84" name="Picture 40" descr="Black report 3 icon - Free black report icons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5" r="10317"/>
          <a:stretch/>
        </p:blipFill>
        <p:spPr bwMode="auto">
          <a:xfrm>
            <a:off x="6953466" y="3888970"/>
            <a:ext cx="731520" cy="92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ight Arrow 54"/>
          <p:cNvSpPr/>
          <p:nvPr/>
        </p:nvSpPr>
        <p:spPr>
          <a:xfrm flipH="1">
            <a:off x="6045115" y="4808787"/>
            <a:ext cx="2286000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flipH="1">
            <a:off x="1504278" y="4915769"/>
            <a:ext cx="1920240" cy="198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5400000" flipH="1">
            <a:off x="579970" y="4046635"/>
            <a:ext cx="1737360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86" name="Picture 42" descr="Congrats grads! – LCOUNTYDD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818" y="3469136"/>
            <a:ext cx="7194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04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7893-F5B4-4211-B2F5-42F77D13628E}" type="datetime1">
              <a:rPr lang="vi-VN" smtClean="0"/>
              <a:t>27/04/2021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6</a:t>
            </a:fld>
            <a:endParaRPr lang="en-US"/>
          </a:p>
        </p:txBody>
      </p:sp>
      <p:pic>
        <p:nvPicPr>
          <p:cNvPr id="33" name="Picture 6" descr="Agent, broker, business, man, marketing, property, real estate icon - Free 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029" y="1583063"/>
            <a:ext cx="1019161" cy="207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ownload Png File - Sales Rep Clip Art PNG Image with No Background -  PNGkey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85" y="1616894"/>
            <a:ext cx="1414530" cy="141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3175076" y="1700939"/>
            <a:ext cx="731520" cy="877809"/>
            <a:chOff x="4952726" y="1438725"/>
            <a:chExt cx="1354938" cy="1625898"/>
          </a:xfrm>
        </p:grpSpPr>
        <p:pic>
          <p:nvPicPr>
            <p:cNvPr id="37" name="Picture 18" descr="Clipboard Svg Png Icon Free Download (#452029) - OnlineWebFonts.CO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726" y="1438725"/>
              <a:ext cx="1071826" cy="1517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6" descr="School Icon, School, School Icons, Vector PNG and Vector with Transparent  Background for Free Download | School icon, Vector icons illustration,  Location icon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50" t="15548" r="10285" b="16858"/>
            <a:stretch/>
          </p:blipFill>
          <p:spPr bwMode="auto">
            <a:xfrm>
              <a:off x="5629403" y="2488406"/>
              <a:ext cx="678261" cy="57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795701" y="4163631"/>
            <a:ext cx="1861557" cy="1761317"/>
            <a:chOff x="4195163" y="4134410"/>
            <a:chExt cx="1861557" cy="1761317"/>
          </a:xfrm>
        </p:grpSpPr>
        <p:pic>
          <p:nvPicPr>
            <p:cNvPr id="6170" name="Picture 26" descr="Microsoft Word logo | Desain cv, Desain brosur, Microsoft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0" t="5086" r="6465" b="5496"/>
            <a:stretch/>
          </p:blipFill>
          <p:spPr bwMode="auto">
            <a:xfrm>
              <a:off x="4195163" y="5072767"/>
              <a:ext cx="837753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2" name="Picture 28" descr="File:Microsoft Excel 2013-2019 logo.svg - Wikimedia Common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8390" y="5065873"/>
              <a:ext cx="83833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4" name="Picture 30" descr="File:Google Drive icon (2020).svg - Wikimedia Common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6437" y="4134410"/>
              <a:ext cx="914400" cy="819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Right Arrow 41"/>
          <p:cNvSpPr/>
          <p:nvPr/>
        </p:nvSpPr>
        <p:spPr>
          <a:xfrm>
            <a:off x="2545975" y="2578748"/>
            <a:ext cx="1989722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6324720" y="2578748"/>
            <a:ext cx="1989722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76" name="Picture 32" descr="School Icon, School, School Icons, Vector PNG and Vector with Transparent  Background for Free Download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2" t="15026" r="10204" b="16898"/>
          <a:stretch/>
        </p:blipFill>
        <p:spPr bwMode="auto">
          <a:xfrm>
            <a:off x="8718972" y="1614104"/>
            <a:ext cx="1657545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Picture 38" descr="Meet Icon Png – Free PNG Images Vector, PSD, Clipart, Template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972" y="3969878"/>
            <a:ext cx="1655064" cy="21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0597175" y="2667940"/>
            <a:ext cx="914400" cy="198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flipH="1">
            <a:off x="10597175" y="4808788"/>
            <a:ext cx="914400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 flipH="1">
            <a:off x="10360522" y="3818993"/>
            <a:ext cx="2103120" cy="198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84" name="Picture 40" descr="Black report 3 icon - Free black report icons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5" r="10317"/>
          <a:stretch/>
        </p:blipFill>
        <p:spPr bwMode="auto">
          <a:xfrm>
            <a:off x="6953466" y="3888970"/>
            <a:ext cx="731520" cy="92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ight Arrow 54"/>
          <p:cNvSpPr/>
          <p:nvPr/>
        </p:nvSpPr>
        <p:spPr>
          <a:xfrm flipH="1">
            <a:off x="6045115" y="4808787"/>
            <a:ext cx="2286000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flipH="1">
            <a:off x="1504278" y="4915769"/>
            <a:ext cx="1920240" cy="198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5400000" flipH="1">
            <a:off x="579970" y="4046635"/>
            <a:ext cx="1737360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86" name="Picture 42" descr="Congrats grads! – LCOUNTYDD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818" y="3469136"/>
            <a:ext cx="7194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3424518" y="3888970"/>
            <a:ext cx="2620597" cy="24824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7893-F5B4-4211-B2F5-42F77D13628E}" type="datetime1">
              <a:rPr lang="vi-VN" smtClean="0"/>
              <a:t>27/04/2021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7</a:t>
            </a:fld>
            <a:endParaRPr lang="en-US"/>
          </a:p>
        </p:txBody>
      </p:sp>
      <p:pic>
        <p:nvPicPr>
          <p:cNvPr id="33" name="Picture 6" descr="Agent, broker, business, man, marketing, property, real estate icon - Free 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029" y="1583063"/>
            <a:ext cx="1019161" cy="207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ownload Png File - Sales Rep Clip Art PNG Image with No Background -  PNGkey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85" y="1616894"/>
            <a:ext cx="1414530" cy="141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3175076" y="1700939"/>
            <a:ext cx="731520" cy="877809"/>
            <a:chOff x="4952726" y="1438725"/>
            <a:chExt cx="1354938" cy="1625898"/>
          </a:xfrm>
        </p:grpSpPr>
        <p:pic>
          <p:nvPicPr>
            <p:cNvPr id="37" name="Picture 18" descr="Clipboard Svg Png Icon Free Download (#452029) - OnlineWebFonts.CO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726" y="1438725"/>
              <a:ext cx="1071826" cy="1517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6" descr="School Icon, School, School Icons, Vector PNG and Vector with Transparent  Background for Free Download | School icon, Vector icons illustration,  Location icon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50" t="15548" r="10285" b="16858"/>
            <a:stretch/>
          </p:blipFill>
          <p:spPr bwMode="auto">
            <a:xfrm>
              <a:off x="5629403" y="2488406"/>
              <a:ext cx="678261" cy="57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Right Arrow 41"/>
          <p:cNvSpPr/>
          <p:nvPr/>
        </p:nvSpPr>
        <p:spPr>
          <a:xfrm>
            <a:off x="2545975" y="2578748"/>
            <a:ext cx="1989722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6324720" y="2578748"/>
            <a:ext cx="1989722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76" name="Picture 32" descr="School Icon, School, School Icons, Vector PNG and Vector with Transparent  Background for Free Download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2" t="15026" r="10204" b="16898"/>
          <a:stretch/>
        </p:blipFill>
        <p:spPr bwMode="auto">
          <a:xfrm>
            <a:off x="8718972" y="1614104"/>
            <a:ext cx="1657545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Picture 38" descr="Meet Icon Png – Free PNG Images Vector, PSD, Clipart, Templat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972" y="3969878"/>
            <a:ext cx="1655064" cy="21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0597175" y="2667940"/>
            <a:ext cx="914400" cy="198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flipH="1">
            <a:off x="10597175" y="4808788"/>
            <a:ext cx="914400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 flipH="1">
            <a:off x="10360522" y="3818993"/>
            <a:ext cx="2103120" cy="198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84" name="Picture 40" descr="Black report 3 icon - Free black report icons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5" r="10317"/>
          <a:stretch/>
        </p:blipFill>
        <p:spPr bwMode="auto">
          <a:xfrm>
            <a:off x="6953466" y="3888970"/>
            <a:ext cx="731520" cy="92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ight Arrow 54"/>
          <p:cNvSpPr/>
          <p:nvPr/>
        </p:nvSpPr>
        <p:spPr>
          <a:xfrm flipH="1">
            <a:off x="6045115" y="4808787"/>
            <a:ext cx="2286000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flipH="1">
            <a:off x="1504278" y="4915769"/>
            <a:ext cx="1920240" cy="198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5400000" flipH="1">
            <a:off x="579970" y="4046635"/>
            <a:ext cx="1737360" cy="377371"/>
          </a:xfrm>
          <a:prstGeom prst="rightArrow">
            <a:avLst>
              <a:gd name="adj1" fmla="val 50000"/>
              <a:gd name="adj2" fmla="val 719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86" name="Picture 42" descr="Congrats grads! – LCOUNTYD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818" y="3469136"/>
            <a:ext cx="7194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3451138" y="3888971"/>
            <a:ext cx="2542040" cy="2229732"/>
          </a:xfrm>
          <a:prstGeom prst="ellipse">
            <a:avLst/>
          </a:prstGeom>
          <a:solidFill>
            <a:srgbClr val="FFECB3"/>
          </a:solidFill>
          <a:ln w="76200">
            <a:solidFill>
              <a:srgbClr val="051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ln>
                  <a:solidFill>
                    <a:srgbClr val="051E50"/>
                  </a:solidFill>
                </a:ln>
                <a:solidFill>
                  <a:srgbClr val="051E50"/>
                </a:solidFill>
              </a:rPr>
              <a:t>SMSME</a:t>
            </a:r>
            <a:endParaRPr lang="en-US" sz="4200">
              <a:ln>
                <a:solidFill>
                  <a:srgbClr val="051E50"/>
                </a:solidFill>
              </a:ln>
              <a:solidFill>
                <a:srgbClr val="051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6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" t="714" r="5460" b="42180"/>
          <a:stretch/>
        </p:blipFill>
        <p:spPr>
          <a:xfrm>
            <a:off x="281369" y="1351723"/>
            <a:ext cx="11663717" cy="3551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34" t="79018"/>
          <a:stretch/>
        </p:blipFill>
        <p:spPr>
          <a:xfrm>
            <a:off x="281369" y="4986735"/>
            <a:ext cx="2517917" cy="128546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B35-17CF-40B0-9615-95E025539A7E}" type="datetime1">
              <a:rPr lang="vi-VN" smtClean="0"/>
              <a:t>27/04/2021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 smtClean="0"/>
              <a:t>Technologies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57DF-1A40-4761-8359-E9A28A4BDC48}" type="datetime1">
              <a:rPr lang="vi-VN" smtClean="0"/>
              <a:pPr/>
              <a:t>27/04/2021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CFD-C87C-4A89-B242-DF869BD8787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494971"/>
            <a:ext cx="10058400" cy="4762908"/>
          </a:xfrm>
        </p:spPr>
        <p:txBody>
          <a:bodyPr>
            <a:normAutofit/>
          </a:bodyPr>
          <a:lstStyle/>
          <a:p>
            <a:pPr marL="231775" indent="-231775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smtClean="0"/>
          </a:p>
          <a:p>
            <a:pPr marL="231775" indent="-231775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smtClean="0"/>
              <a:t>User Interface Libraries:</a:t>
            </a:r>
          </a:p>
          <a:p>
            <a:pPr marL="231775" indent="-231775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/>
          </a:p>
          <a:p>
            <a:pPr marL="231775" indent="-231775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smtClean="0"/>
          </a:p>
          <a:p>
            <a:pPr marL="231775" indent="-231775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smtClean="0"/>
              <a:t>Framework:</a:t>
            </a:r>
          </a:p>
          <a:p>
            <a:pPr marL="231775" indent="-231775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/>
          </a:p>
          <a:p>
            <a:pPr marL="231775" indent="-231775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smtClean="0"/>
          </a:p>
          <a:p>
            <a:pPr marL="231775" indent="-231775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smtClean="0"/>
              <a:t>Services:</a:t>
            </a:r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882" y="1443887"/>
            <a:ext cx="1681576" cy="1554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2029" t="13952" r="11661" b="15014"/>
          <a:stretch/>
        </p:blipFill>
        <p:spPr>
          <a:xfrm>
            <a:off x="4906561" y="1447025"/>
            <a:ext cx="2787927" cy="1554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21034" b="20971"/>
          <a:stretch/>
        </p:blipFill>
        <p:spPr>
          <a:xfrm>
            <a:off x="4810315" y="3336723"/>
            <a:ext cx="2980418" cy="827313"/>
          </a:xfrm>
          <a:prstGeom prst="rect">
            <a:avLst/>
          </a:prstGeom>
        </p:spPr>
      </p:pic>
      <p:pic>
        <p:nvPicPr>
          <p:cNvPr id="9226" name="Picture 10" descr="Firebase Cloud Storage - Javatpoi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24" y="435287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Firebase Realtime Database - Javatpoi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882" y="435287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</TotalTime>
  <Words>170</Words>
  <Application>Microsoft Office PowerPoint</Application>
  <PresentationFormat>Widescreen</PresentationFormat>
  <Paragraphs>93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Retrospect</vt:lpstr>
      <vt:lpstr>PowerPoint Presentation</vt:lpstr>
      <vt:lpstr>Team members</vt:lpstr>
      <vt:lpstr>Outline</vt:lpstr>
      <vt:lpstr>Who is our Customer?</vt:lpstr>
      <vt:lpstr>Current workflow</vt:lpstr>
      <vt:lpstr>Problems</vt:lpstr>
      <vt:lpstr>Solutions</vt:lpstr>
      <vt:lpstr>System Architecture</vt:lpstr>
      <vt:lpstr> Technologies</vt:lpstr>
      <vt:lpstr>Admin’s flow</vt:lpstr>
      <vt:lpstr>Demo </vt:lpstr>
      <vt:lpstr>Target Schools Management flow</vt:lpstr>
      <vt:lpstr>Demo </vt:lpstr>
      <vt:lpstr>Reports Management flow Salesman</vt:lpstr>
      <vt:lpstr>Reports Management flow Manager</vt:lpstr>
      <vt:lpstr>Demo </vt:lpstr>
      <vt:lpstr>Demo </vt:lpstr>
      <vt:lpstr>Future plans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58</cp:revision>
  <dcterms:created xsi:type="dcterms:W3CDTF">2021-04-26T06:27:21Z</dcterms:created>
  <dcterms:modified xsi:type="dcterms:W3CDTF">2021-04-27T07:22:49Z</dcterms:modified>
</cp:coreProperties>
</file>