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media/image9.jpeg" ContentType="image/jpeg"/>
  <Override PartName="/ppt/media/image3.png" ContentType="image/png"/>
  <Override PartName="/ppt/media/image1.jpeg" ContentType="image/jpeg"/>
  <Override PartName="/ppt/media/image8.png" ContentType="image/png"/>
  <Override PartName="/ppt/media/image2.jpeg" ContentType="image/jpeg"/>
  <Override PartName="/ppt/media/image4.png" ContentType="image/png"/>
  <Override PartName="/ppt/media/image5.png" ContentType="image/png"/>
  <Override PartName="/ppt/media/image6.png" ContentType="image/png"/>
  <Override PartName="/ppt/media/image7.png" ContentType="image/png"/>
  <Override PartName="/ppt/media/image10.png" ContentType="image/png"/>
  <Override PartName="/ppt/media/image11.jpeg" ContentType="image/jpe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34"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5"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3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8"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9"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0" name="PlaceHolder 5"/>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42"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3"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4"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5" name="PlaceHolder 5"/>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6"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47" name="PlaceHolder 7"/>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59"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61"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2"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66"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7" name="PlaceHolder 3"/>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68" name="PlaceHolder 4"/>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70"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2"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74"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5"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6"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78"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79"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81"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2"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3"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4" name="PlaceHolder 5"/>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86"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7"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8"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89" name="PlaceHolder 5"/>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90"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91" name="PlaceHolder 7"/>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02" name="PlaceHolder 2"/>
          <p:cNvSpPr>
            <a:spLocks noGrp="1"/>
          </p:cNvSpPr>
          <p:nvPr>
            <p:ph type="subTitle"/>
          </p:nvPr>
        </p:nvSpPr>
        <p:spPr>
          <a:xfrm>
            <a:off x="457200" y="1219320"/>
            <a:ext cx="8229240" cy="49374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04"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06"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07"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5"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57200" y="152280"/>
            <a:ext cx="8229240" cy="45921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11"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2" name="PlaceHolder 3"/>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3" name="PlaceHolder 4"/>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15"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6"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17"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19"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0"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1"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23"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4"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26"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7"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8"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29" name="PlaceHolder 5"/>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31"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2"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3"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4" name="PlaceHolder 5"/>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5"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36" name="PlaceHolder 7"/>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48" name="PlaceHolder 2"/>
          <p:cNvSpPr>
            <a:spLocks noGrp="1"/>
          </p:cNvSpPr>
          <p:nvPr>
            <p:ph type="subTitle"/>
          </p:nvPr>
        </p:nvSpPr>
        <p:spPr>
          <a:xfrm>
            <a:off x="457200" y="1219320"/>
            <a:ext cx="8229240" cy="49374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50"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7"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52"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3"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152280"/>
            <a:ext cx="8229240" cy="45921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5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8" name="PlaceHolder 3"/>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59" name="PlaceHolder 4"/>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61"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2"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3"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65"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6"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67"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69"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0"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7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3"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4"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5" name="PlaceHolder 5"/>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77"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8"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79"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0" name="PlaceHolder 5"/>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1"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82" name="PlaceHolder 7"/>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93" name="PlaceHolder 2"/>
          <p:cNvSpPr>
            <a:spLocks noGrp="1"/>
          </p:cNvSpPr>
          <p:nvPr>
            <p:ph type="subTitle"/>
          </p:nvPr>
        </p:nvSpPr>
        <p:spPr>
          <a:xfrm>
            <a:off x="457200" y="1219320"/>
            <a:ext cx="8229240" cy="49374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95" name="PlaceHolder 2"/>
          <p:cNvSpPr>
            <a:spLocks noGrp="1"/>
          </p:cNvSpPr>
          <p:nvPr>
            <p:ph type="body"/>
          </p:nvPr>
        </p:nvSpPr>
        <p:spPr>
          <a:xfrm>
            <a:off x="457200" y="1219320"/>
            <a:ext cx="822924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197"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198" name="PlaceHolder 3"/>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152280"/>
            <a:ext cx="8229240" cy="45921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0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03" name="PlaceHolder 3"/>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04" name="PlaceHolder 4"/>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06"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07"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08"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10"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1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12"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14" name="PlaceHolder 2"/>
          <p:cNvSpPr>
            <a:spLocks noGrp="1"/>
          </p:cNvSpPr>
          <p:nvPr>
            <p:ph type="body"/>
          </p:nvPr>
        </p:nvSpPr>
        <p:spPr>
          <a:xfrm>
            <a:off x="457200" y="12193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15" name="PlaceHolder 3"/>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17"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18"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19"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0" name="PlaceHolder 5"/>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22" name="PlaceHolder 2"/>
          <p:cNvSpPr>
            <a:spLocks noGrp="1"/>
          </p:cNvSpPr>
          <p:nvPr>
            <p:ph type="body"/>
          </p:nvPr>
        </p:nvSpPr>
        <p:spPr>
          <a:xfrm>
            <a:off x="45720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3" name="PlaceHolder 3"/>
          <p:cNvSpPr>
            <a:spLocks noGrp="1"/>
          </p:cNvSpPr>
          <p:nvPr>
            <p:ph type="body"/>
          </p:nvPr>
        </p:nvSpPr>
        <p:spPr>
          <a:xfrm>
            <a:off x="323964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4" name="PlaceHolder 4"/>
          <p:cNvSpPr>
            <a:spLocks noGrp="1"/>
          </p:cNvSpPr>
          <p:nvPr>
            <p:ph type="body"/>
          </p:nvPr>
        </p:nvSpPr>
        <p:spPr>
          <a:xfrm>
            <a:off x="6022080" y="12193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5" name="PlaceHolder 5"/>
          <p:cNvSpPr>
            <a:spLocks noGrp="1"/>
          </p:cNvSpPr>
          <p:nvPr>
            <p:ph type="body"/>
          </p:nvPr>
        </p:nvSpPr>
        <p:spPr>
          <a:xfrm>
            <a:off x="602208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6" name="PlaceHolder 6"/>
          <p:cNvSpPr>
            <a:spLocks noGrp="1"/>
          </p:cNvSpPr>
          <p:nvPr>
            <p:ph type="body"/>
          </p:nvPr>
        </p:nvSpPr>
        <p:spPr>
          <a:xfrm>
            <a:off x="323964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27" name="PlaceHolder 7"/>
          <p:cNvSpPr>
            <a:spLocks noGrp="1"/>
          </p:cNvSpPr>
          <p:nvPr>
            <p:ph type="body"/>
          </p:nvPr>
        </p:nvSpPr>
        <p:spPr>
          <a:xfrm>
            <a:off x="457200" y="3798720"/>
            <a:ext cx="26496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2"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3" name="PlaceHolder 3"/>
          <p:cNvSpPr>
            <a:spLocks noGrp="1"/>
          </p:cNvSpPr>
          <p:nvPr>
            <p:ph type="body"/>
          </p:nvPr>
        </p:nvSpPr>
        <p:spPr>
          <a:xfrm>
            <a:off x="45720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4" name="PlaceHolder 4"/>
          <p:cNvSpPr>
            <a:spLocks noGrp="1"/>
          </p:cNvSpPr>
          <p:nvPr>
            <p:ph type="body"/>
          </p:nvPr>
        </p:nvSpPr>
        <p:spPr>
          <a:xfrm>
            <a:off x="467424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26" name="PlaceHolder 2"/>
          <p:cNvSpPr>
            <a:spLocks noGrp="1"/>
          </p:cNvSpPr>
          <p:nvPr>
            <p:ph type="body"/>
          </p:nvPr>
        </p:nvSpPr>
        <p:spPr>
          <a:xfrm>
            <a:off x="457200" y="1219320"/>
            <a:ext cx="4015800" cy="493740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7"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28" name="PlaceHolder 4"/>
          <p:cNvSpPr>
            <a:spLocks noGrp="1"/>
          </p:cNvSpPr>
          <p:nvPr>
            <p:ph type="body"/>
          </p:nvPr>
        </p:nvSpPr>
        <p:spPr>
          <a:xfrm>
            <a:off x="4674240" y="37987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p:spPr>
        <p:txBody>
          <a:bodyPr lIns="0" rIns="0" tIns="0" bIns="0" anchor="ctr"/>
          <a:p>
            <a:endParaRPr b="0" lang="en-US" sz="1800" spc="-1" strike="noStrike">
              <a:solidFill>
                <a:srgbClr val="000000"/>
              </a:solidFill>
              <a:latin typeface="Gill Sans MT"/>
            </a:endParaRPr>
          </a:p>
        </p:txBody>
      </p:sp>
      <p:sp>
        <p:nvSpPr>
          <p:cNvPr id="30" name="PlaceHolder 2"/>
          <p:cNvSpPr>
            <a:spLocks noGrp="1"/>
          </p:cNvSpPr>
          <p:nvPr>
            <p:ph type="body"/>
          </p:nvPr>
        </p:nvSpPr>
        <p:spPr>
          <a:xfrm>
            <a:off x="45720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1" name="PlaceHolder 3"/>
          <p:cNvSpPr>
            <a:spLocks noGrp="1"/>
          </p:cNvSpPr>
          <p:nvPr>
            <p:ph type="body"/>
          </p:nvPr>
        </p:nvSpPr>
        <p:spPr>
          <a:xfrm>
            <a:off x="4674240" y="1219320"/>
            <a:ext cx="4015800" cy="2355120"/>
          </a:xfrm>
          <a:prstGeom prst="rect">
            <a:avLst/>
          </a:prstGeom>
        </p:spPr>
        <p:txBody>
          <a:bodyPr lIns="0" rIns="0" tIns="0" bIns="0">
            <a:normAutofit/>
          </a:bodyPr>
          <a:p>
            <a:endParaRPr b="0" lang="en-US" sz="2600" spc="-1" strike="noStrike">
              <a:solidFill>
                <a:srgbClr val="000000"/>
              </a:solidFill>
              <a:latin typeface="Gill Sans MT"/>
            </a:endParaRPr>
          </a:p>
        </p:txBody>
      </p:sp>
      <p:sp>
        <p:nvSpPr>
          <p:cNvPr id="32" name="PlaceHolder 4"/>
          <p:cNvSpPr>
            <a:spLocks noGrp="1"/>
          </p:cNvSpPr>
          <p:nvPr>
            <p:ph type="body"/>
          </p:nvPr>
        </p:nvSpPr>
        <p:spPr>
          <a:xfrm>
            <a:off x="457200" y="3798720"/>
            <a:ext cx="8229240" cy="2355120"/>
          </a:xfrm>
          <a:prstGeom prst="rect">
            <a:avLst/>
          </a:prstGeom>
        </p:spPr>
        <p:txBody>
          <a:bodyPr lIns="0" rIns="0" tIns="0" bIns="0">
            <a:normAutofit/>
          </a:bodyPr>
          <a:p>
            <a:endParaRPr b="0" lang="en-US" sz="26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1"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2" name="CustomShape 3" hidden="1"/>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4"/>
          <p:cNvSpPr>
            <a:spLocks noGrp="1"/>
          </p:cNvSpPr>
          <p:nvPr>
            <p:ph type="title"/>
          </p:nvPr>
        </p:nvSpPr>
        <p:spPr>
          <a:xfrm>
            <a:off x="1219320" y="3886200"/>
            <a:ext cx="6857640" cy="990360"/>
          </a:xfrm>
          <a:prstGeom prst="rect">
            <a:avLst/>
          </a:prstGeom>
        </p:spPr>
        <p:txBody>
          <a:bodyPr lIns="90000" rIns="90000" tIns="45000" bIns="45000"/>
          <a:p>
            <a:pPr algn="r">
              <a:lnSpc>
                <a:spcPct val="100000"/>
              </a:lnSpc>
            </a:pPr>
            <a:r>
              <a:rPr b="0" lang="en-US" sz="3200" spc="-1" strike="noStrike">
                <a:solidFill>
                  <a:srgbClr val="000000"/>
                </a:solidFill>
                <a:latin typeface="Bookman Old Style"/>
              </a:rPr>
              <a:t>Clique para editar o estilo do título mestre</a:t>
            </a:r>
            <a:endParaRPr b="0" lang="en-US" sz="3200" spc="-1" strike="noStrike">
              <a:solidFill>
                <a:srgbClr val="000000"/>
              </a:solidFill>
              <a:latin typeface="Gill Sans MT"/>
            </a:endParaRPr>
          </a:p>
        </p:txBody>
      </p:sp>
      <p:sp>
        <p:nvSpPr>
          <p:cNvPr id="4" name="PlaceHolder 5"/>
          <p:cNvSpPr>
            <a:spLocks noGrp="1"/>
          </p:cNvSpPr>
          <p:nvPr>
            <p:ph type="dt"/>
          </p:nvPr>
        </p:nvSpPr>
        <p:spPr>
          <a:xfrm>
            <a:off x="6400800" y="6355080"/>
            <a:ext cx="2285640" cy="365400"/>
          </a:xfrm>
          <a:prstGeom prst="rect">
            <a:avLst/>
          </a:prstGeom>
        </p:spPr>
        <p:txBody>
          <a:bodyPr lIns="90000" rIns="90000" tIns="45000" bIns="45000"/>
          <a:p>
            <a:pPr>
              <a:lnSpc>
                <a:spcPct val="100000"/>
              </a:lnSpc>
            </a:pPr>
            <a:fld id="{A719530B-D427-4178-B932-B1B0E1E6B474}" type="datetime">
              <a:rPr b="0" lang="pt-BR" sz="1400" spc="-1" strike="noStrike">
                <a:solidFill>
                  <a:srgbClr val="464653"/>
                </a:solidFill>
                <a:latin typeface="Gill Sans MT"/>
              </a:rPr>
              <a:t>16/02/18</a:t>
            </a:fld>
            <a:endParaRPr b="0" lang="pt-BR" sz="1400" spc="-1" strike="noStrike">
              <a:latin typeface="Times New Roman"/>
            </a:endParaRPr>
          </a:p>
        </p:txBody>
      </p:sp>
      <p:sp>
        <p:nvSpPr>
          <p:cNvPr id="5" name="PlaceHolder 6"/>
          <p:cNvSpPr>
            <a:spLocks noGrp="1"/>
          </p:cNvSpPr>
          <p:nvPr>
            <p:ph type="ftr"/>
          </p:nvPr>
        </p:nvSpPr>
        <p:spPr>
          <a:xfrm>
            <a:off x="2898720" y="6355080"/>
            <a:ext cx="3474360" cy="365400"/>
          </a:xfrm>
          <a:prstGeom prst="rect">
            <a:avLst/>
          </a:prstGeom>
        </p:spPr>
        <p:txBody>
          <a:bodyPr lIns="90000" rIns="90000" tIns="45000" bIns="45000"/>
          <a:p>
            <a:endParaRPr b="0" lang="pt-BR" sz="2400" spc="-1" strike="noStrike">
              <a:latin typeface="Times New Roman"/>
            </a:endParaRPr>
          </a:p>
        </p:txBody>
      </p:sp>
      <p:sp>
        <p:nvSpPr>
          <p:cNvPr id="6" name="PlaceHolder 7"/>
          <p:cNvSpPr>
            <a:spLocks noGrp="1"/>
          </p:cNvSpPr>
          <p:nvPr>
            <p:ph type="sldNum"/>
          </p:nvPr>
        </p:nvSpPr>
        <p:spPr>
          <a:xfrm>
            <a:off x="1216080" y="6355080"/>
            <a:ext cx="1218960" cy="365400"/>
          </a:xfrm>
          <a:prstGeom prst="rect">
            <a:avLst/>
          </a:prstGeom>
        </p:spPr>
        <p:txBody>
          <a:bodyPr lIns="90000" rIns="90000" tIns="45000" bIns="45000"/>
          <a:p>
            <a:pPr>
              <a:lnSpc>
                <a:spcPct val="100000"/>
              </a:lnSpc>
            </a:pPr>
            <a:fld id="{188A5CD0-734D-4143-A80B-9B7A8E1D9ACD}" type="slidenum">
              <a:rPr b="0" lang="pt-BR" sz="1400" spc="-1" strike="noStrike">
                <a:solidFill>
                  <a:srgbClr val="464653"/>
                </a:solidFill>
                <a:latin typeface="Gill Sans MT"/>
              </a:rPr>
              <a:t>&lt;number&gt;</a:t>
            </a:fld>
            <a:endParaRPr b="0" lang="pt-BR" sz="1400" spc="-1" strike="noStrike">
              <a:latin typeface="Times New Roman"/>
            </a:endParaRPr>
          </a:p>
        </p:txBody>
      </p:sp>
      <p:sp>
        <p:nvSpPr>
          <p:cNvPr id="7" name="CustomShape 8"/>
          <p:cNvSpPr/>
          <p:nvPr/>
        </p:nvSpPr>
        <p:spPr>
          <a:xfrm>
            <a:off x="905040" y="3648240"/>
            <a:ext cx="7314840" cy="1279800"/>
          </a:xfrm>
          <a:prstGeom prst="rect">
            <a:avLst/>
          </a:prstGeom>
          <a:noFill/>
          <a:ln w="6480">
            <a:solidFill>
              <a:schemeClr val="accent1"/>
            </a:solidFill>
            <a:round/>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14400" y="5048280"/>
            <a:ext cx="7314840" cy="685440"/>
          </a:xfrm>
          <a:prstGeom prst="rect">
            <a:avLst/>
          </a:prstGeom>
          <a:noFill/>
          <a:ln w="6480">
            <a:solidFill>
              <a:schemeClr val="accent2"/>
            </a:solidFill>
            <a:round/>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905040" y="3648240"/>
            <a:ext cx="228240" cy="1279800"/>
          </a:xfrm>
          <a:prstGeom prst="rect">
            <a:avLst/>
          </a:prstGeom>
          <a:solidFill>
            <a:schemeClr val="accent1"/>
          </a:solidFill>
          <a:ln w="6480">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914400" y="5048280"/>
            <a:ext cx="228240" cy="685440"/>
          </a:xfrm>
          <a:prstGeom prst="rect">
            <a:avLst/>
          </a:prstGeom>
          <a:solidFill>
            <a:schemeClr val="accent2"/>
          </a:solidFill>
          <a:ln w="6480">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Gill Sans MT"/>
              </a:rPr>
              <a:t>Click to edit the outline text format</a:t>
            </a:r>
            <a:endParaRPr b="0" lang="en-U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ill Sans MT"/>
              </a:rPr>
              <a:t>Second Outline Level</a:t>
            </a:r>
            <a:endParaRPr b="0" lang="en-U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Gill Sans MT"/>
              </a:rPr>
              <a:t>Fourth Outline Level</a:t>
            </a:r>
            <a:endParaRPr b="0" lang="en-U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49"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50"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4"/>
          <p:cNvSpPr>
            <a:spLocks noGrp="1"/>
          </p:cNvSpPr>
          <p:nvPr>
            <p:ph type="title"/>
          </p:nvPr>
        </p:nvSpPr>
        <p:spPr>
          <a:xfrm>
            <a:off x="457200" y="152280"/>
            <a:ext cx="8229240" cy="990360"/>
          </a:xfrm>
          <a:prstGeom prst="rect">
            <a:avLst/>
          </a:prstGeom>
        </p:spPr>
        <p:txBody>
          <a:bodyPr lIns="90000" rIns="90000" tIns="45000" bIns="45000" anchor="b"/>
          <a:p>
            <a:pPr>
              <a:lnSpc>
                <a:spcPct val="100000"/>
              </a:lnSpc>
            </a:pPr>
            <a:r>
              <a:rPr b="0" lang="en-US" sz="3200" spc="-1" strike="noStrike">
                <a:solidFill>
                  <a:srgbClr val="464653"/>
                </a:solidFill>
                <a:latin typeface="Bookman Old Style"/>
              </a:rPr>
              <a:t>Clique para editar o estilo do título mestre</a:t>
            </a:r>
            <a:endParaRPr b="0" lang="en-US" sz="3200" spc="-1" strike="noStrike">
              <a:solidFill>
                <a:srgbClr val="000000"/>
              </a:solidFill>
              <a:latin typeface="Gill Sans MT"/>
            </a:endParaRPr>
          </a:p>
        </p:txBody>
      </p:sp>
      <p:sp>
        <p:nvSpPr>
          <p:cNvPr id="52" name="PlaceHolder 5"/>
          <p:cNvSpPr>
            <a:spLocks noGrp="1"/>
          </p:cNvSpPr>
          <p:nvPr>
            <p:ph type="dt"/>
          </p:nvPr>
        </p:nvSpPr>
        <p:spPr>
          <a:xfrm>
            <a:off x="6400800" y="6356520"/>
            <a:ext cx="2288520" cy="365400"/>
          </a:xfrm>
          <a:prstGeom prst="rect">
            <a:avLst/>
          </a:prstGeom>
        </p:spPr>
        <p:txBody>
          <a:bodyPr lIns="90000" rIns="90000" tIns="45000" bIns="45000"/>
          <a:p>
            <a:pPr>
              <a:lnSpc>
                <a:spcPct val="100000"/>
              </a:lnSpc>
            </a:pPr>
            <a:fld id="{E458387F-4DDF-4891-84B6-18BBF721434B}" type="datetime">
              <a:rPr b="0" lang="pt-BR" sz="1400" spc="-1" strike="noStrike">
                <a:solidFill>
                  <a:srgbClr val="464653"/>
                </a:solidFill>
                <a:latin typeface="Gill Sans MT"/>
              </a:rPr>
              <a:t>16/02/18</a:t>
            </a:fld>
            <a:endParaRPr b="0" lang="pt-BR" sz="1400" spc="-1" strike="noStrike">
              <a:latin typeface="Times New Roman"/>
            </a:endParaRPr>
          </a:p>
        </p:txBody>
      </p:sp>
      <p:sp>
        <p:nvSpPr>
          <p:cNvPr id="53" name="PlaceHolder 6"/>
          <p:cNvSpPr>
            <a:spLocks noGrp="1"/>
          </p:cNvSpPr>
          <p:nvPr>
            <p:ph type="ftr"/>
          </p:nvPr>
        </p:nvSpPr>
        <p:spPr>
          <a:xfrm>
            <a:off x="2898720" y="6356520"/>
            <a:ext cx="3504960" cy="365400"/>
          </a:xfrm>
          <a:prstGeom prst="rect">
            <a:avLst/>
          </a:prstGeom>
        </p:spPr>
        <p:txBody>
          <a:bodyPr lIns="90000" rIns="90000" tIns="45000" bIns="45000"/>
          <a:p>
            <a:endParaRPr b="0" lang="pt-BR" sz="2400" spc="-1" strike="noStrike">
              <a:latin typeface="Times New Roman"/>
            </a:endParaRPr>
          </a:p>
        </p:txBody>
      </p:sp>
      <p:sp>
        <p:nvSpPr>
          <p:cNvPr id="54" name="PlaceHolder 7"/>
          <p:cNvSpPr>
            <a:spLocks noGrp="1"/>
          </p:cNvSpPr>
          <p:nvPr>
            <p:ph type="sldNum"/>
          </p:nvPr>
        </p:nvSpPr>
        <p:spPr>
          <a:xfrm>
            <a:off x="612720" y="6356520"/>
            <a:ext cx="1980720" cy="365400"/>
          </a:xfrm>
          <a:prstGeom prst="rect">
            <a:avLst/>
          </a:prstGeom>
        </p:spPr>
        <p:txBody>
          <a:bodyPr lIns="90000" rIns="90000" tIns="45000" bIns="45000"/>
          <a:p>
            <a:pPr>
              <a:lnSpc>
                <a:spcPct val="100000"/>
              </a:lnSpc>
            </a:pPr>
            <a:fld id="{219C5039-3C12-4417-93EA-13027B0B4DA7}" type="slidenum">
              <a:rPr b="0" lang="pt-BR" sz="1400" spc="-1" strike="noStrike">
                <a:solidFill>
                  <a:srgbClr val="464653"/>
                </a:solidFill>
                <a:latin typeface="Gill Sans MT"/>
              </a:rPr>
              <a:t>1</a:t>
            </a:fld>
            <a:endParaRPr b="0" lang="pt-BR" sz="1400" spc="-1" strike="noStrike">
              <a:latin typeface="Times New Roman"/>
            </a:endParaRPr>
          </a:p>
        </p:txBody>
      </p:sp>
      <p:sp>
        <p:nvSpPr>
          <p:cNvPr id="55" name="PlaceHolder 8"/>
          <p:cNvSpPr>
            <a:spLocks noGrp="1"/>
          </p:cNvSpPr>
          <p:nvPr>
            <p:ph type="body"/>
          </p:nvPr>
        </p:nvSpPr>
        <p:spPr>
          <a:xfrm>
            <a:off x="457200" y="1219320"/>
            <a:ext cx="8229240" cy="4937400"/>
          </a:xfrm>
          <a:prstGeom prst="rect">
            <a:avLst/>
          </a:prstGeom>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Clique para editar os estilos do texto mestre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Segundo nível</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Terceiro nível</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en-US" sz="1800" spc="-1" strike="noStrike">
                <a:solidFill>
                  <a:srgbClr val="000000"/>
                </a:solidFill>
                <a:latin typeface="Gill Sans MT"/>
              </a:rPr>
              <a:t>Quarto nível</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n-US" sz="1600" spc="-1" strike="noStrike">
                <a:solidFill>
                  <a:srgbClr val="000000"/>
                </a:solidFill>
                <a:latin typeface="Gill Sans MT"/>
              </a:rPr>
              <a:t>Quinto nível</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93"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94"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5" name="PlaceHolder 4"/>
          <p:cNvSpPr>
            <a:spLocks noGrp="1"/>
          </p:cNvSpPr>
          <p:nvPr>
            <p:ph type="title"/>
          </p:nvPr>
        </p:nvSpPr>
        <p:spPr>
          <a:xfrm>
            <a:off x="457200" y="228600"/>
            <a:ext cx="8229240" cy="914040"/>
          </a:xfrm>
          <a:prstGeom prst="rect">
            <a:avLst/>
          </a:prstGeom>
        </p:spPr>
        <p:txBody>
          <a:bodyPr lIns="90000" rIns="90000" tIns="45000" bIns="45000" anchor="b"/>
          <a:p>
            <a:pPr>
              <a:lnSpc>
                <a:spcPct val="100000"/>
              </a:lnSpc>
            </a:pPr>
            <a:r>
              <a:rPr b="0" lang="en-US" sz="3200" spc="-1" strike="noStrike">
                <a:solidFill>
                  <a:srgbClr val="464653"/>
                </a:solidFill>
                <a:latin typeface="Bookman Old Style"/>
              </a:rPr>
              <a:t>Clique para editar o estilo do título mestre</a:t>
            </a:r>
            <a:endParaRPr b="0" lang="en-US" sz="3200" spc="-1" strike="noStrike">
              <a:solidFill>
                <a:srgbClr val="000000"/>
              </a:solidFill>
              <a:latin typeface="Gill Sans MT"/>
            </a:endParaRPr>
          </a:p>
        </p:txBody>
      </p:sp>
      <p:sp>
        <p:nvSpPr>
          <p:cNvPr id="96" name="PlaceHolder 5"/>
          <p:cNvSpPr>
            <a:spLocks noGrp="1"/>
          </p:cNvSpPr>
          <p:nvPr>
            <p:ph type="dt"/>
          </p:nvPr>
        </p:nvSpPr>
        <p:spPr>
          <a:xfrm>
            <a:off x="6400800" y="6356520"/>
            <a:ext cx="2288520" cy="365400"/>
          </a:xfrm>
          <a:prstGeom prst="rect">
            <a:avLst/>
          </a:prstGeom>
        </p:spPr>
        <p:txBody>
          <a:bodyPr lIns="90000" rIns="90000" tIns="45000" bIns="45000"/>
          <a:p>
            <a:pPr>
              <a:lnSpc>
                <a:spcPct val="100000"/>
              </a:lnSpc>
            </a:pPr>
            <a:fld id="{9F6477CC-E425-4406-9023-1F2E10EE001E}" type="datetime">
              <a:rPr b="0" lang="pt-BR" sz="1400" spc="-1" strike="noStrike">
                <a:solidFill>
                  <a:srgbClr val="464653"/>
                </a:solidFill>
                <a:latin typeface="Gill Sans MT"/>
              </a:rPr>
              <a:t>16/02/18</a:t>
            </a:fld>
            <a:endParaRPr b="0" lang="pt-BR" sz="1400" spc="-1" strike="noStrike">
              <a:latin typeface="Times New Roman"/>
            </a:endParaRPr>
          </a:p>
        </p:txBody>
      </p:sp>
      <p:sp>
        <p:nvSpPr>
          <p:cNvPr id="97" name="PlaceHolder 6"/>
          <p:cNvSpPr>
            <a:spLocks noGrp="1"/>
          </p:cNvSpPr>
          <p:nvPr>
            <p:ph type="ftr"/>
          </p:nvPr>
        </p:nvSpPr>
        <p:spPr>
          <a:xfrm>
            <a:off x="2898720" y="6356520"/>
            <a:ext cx="3504960" cy="365400"/>
          </a:xfrm>
          <a:prstGeom prst="rect">
            <a:avLst/>
          </a:prstGeom>
        </p:spPr>
        <p:txBody>
          <a:bodyPr lIns="90000" rIns="90000" tIns="45000" bIns="45000"/>
          <a:p>
            <a:endParaRPr b="0" lang="pt-BR" sz="2400" spc="-1" strike="noStrike">
              <a:latin typeface="Times New Roman"/>
            </a:endParaRPr>
          </a:p>
        </p:txBody>
      </p:sp>
      <p:sp>
        <p:nvSpPr>
          <p:cNvPr id="98" name="PlaceHolder 7"/>
          <p:cNvSpPr>
            <a:spLocks noGrp="1"/>
          </p:cNvSpPr>
          <p:nvPr>
            <p:ph type="sldNum"/>
          </p:nvPr>
        </p:nvSpPr>
        <p:spPr>
          <a:xfrm>
            <a:off x="612720" y="6356520"/>
            <a:ext cx="1980720" cy="365400"/>
          </a:xfrm>
          <a:prstGeom prst="rect">
            <a:avLst/>
          </a:prstGeom>
        </p:spPr>
        <p:txBody>
          <a:bodyPr lIns="90000" rIns="90000" tIns="45000" bIns="45000"/>
          <a:p>
            <a:pPr>
              <a:lnSpc>
                <a:spcPct val="100000"/>
              </a:lnSpc>
            </a:pPr>
            <a:fld id="{0A8AE2F7-B276-4051-A65D-5607BE82CC31}" type="slidenum">
              <a:rPr b="0" lang="pt-BR" sz="1400" spc="-1" strike="noStrike">
                <a:solidFill>
                  <a:srgbClr val="464653"/>
                </a:solidFill>
                <a:latin typeface="Gill Sans MT"/>
              </a:rPr>
              <a:t>&lt;number&gt;</a:t>
            </a:fld>
            <a:endParaRPr b="0" lang="pt-BR" sz="1400" spc="-1" strike="noStrike">
              <a:latin typeface="Times New Roman"/>
            </a:endParaRPr>
          </a:p>
        </p:txBody>
      </p:sp>
      <p:sp>
        <p:nvSpPr>
          <p:cNvPr id="99" name="CustomShape 8"/>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0"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Gill Sans MT"/>
              </a:rPr>
              <a:t>Click to edit the outline text format</a:t>
            </a:r>
            <a:endParaRPr b="0" lang="en-U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ill Sans MT"/>
              </a:rPr>
              <a:t>Second Outline Level</a:t>
            </a:r>
            <a:endParaRPr b="0" lang="en-U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Gill Sans MT"/>
              </a:rPr>
              <a:t>Fourth Outline Level</a:t>
            </a:r>
            <a:endParaRPr b="0" lang="en-U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138"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139" name="CustomShape 3" hidden="1"/>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0" name="PlaceHolder 4"/>
          <p:cNvSpPr>
            <a:spLocks noGrp="1"/>
          </p:cNvSpPr>
          <p:nvPr>
            <p:ph type="dt"/>
          </p:nvPr>
        </p:nvSpPr>
        <p:spPr>
          <a:xfrm>
            <a:off x="6400800" y="6356520"/>
            <a:ext cx="2288520" cy="365400"/>
          </a:xfrm>
          <a:prstGeom prst="rect">
            <a:avLst/>
          </a:prstGeom>
        </p:spPr>
        <p:txBody>
          <a:bodyPr lIns="90000" rIns="90000" tIns="45000" bIns="45000"/>
          <a:p>
            <a:pPr>
              <a:lnSpc>
                <a:spcPct val="100000"/>
              </a:lnSpc>
            </a:pPr>
            <a:fld id="{8DDA689B-A961-464D-BC78-C05C9C06B3FB}" type="datetime">
              <a:rPr b="0" lang="pt-BR" sz="1400" spc="-1" strike="noStrike">
                <a:solidFill>
                  <a:srgbClr val="464653"/>
                </a:solidFill>
                <a:latin typeface="Gill Sans MT"/>
              </a:rPr>
              <a:t>16/02/18</a:t>
            </a:fld>
            <a:endParaRPr b="0" lang="pt-BR" sz="1400" spc="-1" strike="noStrike">
              <a:latin typeface="Times New Roman"/>
            </a:endParaRPr>
          </a:p>
        </p:txBody>
      </p:sp>
      <p:sp>
        <p:nvSpPr>
          <p:cNvPr id="141" name="PlaceHolder 5"/>
          <p:cNvSpPr>
            <a:spLocks noGrp="1"/>
          </p:cNvSpPr>
          <p:nvPr>
            <p:ph type="ftr"/>
          </p:nvPr>
        </p:nvSpPr>
        <p:spPr>
          <a:xfrm>
            <a:off x="2898720" y="6356520"/>
            <a:ext cx="3504960" cy="365400"/>
          </a:xfrm>
          <a:prstGeom prst="rect">
            <a:avLst/>
          </a:prstGeom>
        </p:spPr>
        <p:txBody>
          <a:bodyPr lIns="90000" rIns="90000" tIns="45000" bIns="45000"/>
          <a:p>
            <a:endParaRPr b="0" lang="pt-BR" sz="2400" spc="-1" strike="noStrike">
              <a:latin typeface="Times New Roman"/>
            </a:endParaRPr>
          </a:p>
        </p:txBody>
      </p:sp>
      <p:sp>
        <p:nvSpPr>
          <p:cNvPr id="142" name="PlaceHolder 6"/>
          <p:cNvSpPr>
            <a:spLocks noGrp="1"/>
          </p:cNvSpPr>
          <p:nvPr>
            <p:ph type="sldNum"/>
          </p:nvPr>
        </p:nvSpPr>
        <p:spPr>
          <a:xfrm>
            <a:off x="612720" y="6356520"/>
            <a:ext cx="1980720" cy="365400"/>
          </a:xfrm>
          <a:prstGeom prst="rect">
            <a:avLst/>
          </a:prstGeom>
        </p:spPr>
        <p:txBody>
          <a:bodyPr lIns="90000" rIns="90000" tIns="45000" bIns="45000"/>
          <a:p>
            <a:pPr>
              <a:lnSpc>
                <a:spcPct val="100000"/>
              </a:lnSpc>
            </a:pPr>
            <a:fld id="{68C12234-DC2D-46DA-89A9-82680D77F6B0}" type="slidenum">
              <a:rPr b="0" lang="pt-BR" sz="1400" spc="-1" strike="noStrike">
                <a:solidFill>
                  <a:srgbClr val="464653"/>
                </a:solidFill>
                <a:latin typeface="Gill Sans MT"/>
              </a:rPr>
              <a:t>&lt;number&gt;</a:t>
            </a:fld>
            <a:endParaRPr b="0" lang="pt-BR" sz="1400" spc="-1" strike="noStrike">
              <a:latin typeface="Times New Roman"/>
            </a:endParaRPr>
          </a:p>
        </p:txBody>
      </p:sp>
      <p:sp>
        <p:nvSpPr>
          <p:cNvPr id="143" name="Line 7"/>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144" name="CustomShape 8"/>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5" name="PlaceHolder 9"/>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Gill Sans MT"/>
              </a:rPr>
              <a:t>Click to edit the title text format</a:t>
            </a:r>
            <a:endParaRPr b="0" lang="en-US" sz="1800" spc="-1" strike="noStrike">
              <a:solidFill>
                <a:srgbClr val="000000"/>
              </a:solidFill>
              <a:latin typeface="Gill Sans MT"/>
            </a:endParaRPr>
          </a:p>
        </p:txBody>
      </p:sp>
      <p:sp>
        <p:nvSpPr>
          <p:cNvPr id="146"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Gill Sans MT"/>
              </a:rPr>
              <a:t>Click to edit the outline text format</a:t>
            </a:r>
            <a:endParaRPr b="0" lang="en-U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ill Sans MT"/>
              </a:rPr>
              <a:t>Second Outline Level</a:t>
            </a:r>
            <a:endParaRPr b="0" lang="en-U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Gill Sans MT"/>
              </a:rPr>
              <a:t>Fourth Outline Level</a:t>
            </a:r>
            <a:endParaRPr b="0" lang="en-U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184"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185"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6" name="PlaceHolder 4"/>
          <p:cNvSpPr>
            <a:spLocks noGrp="1"/>
          </p:cNvSpPr>
          <p:nvPr>
            <p:ph type="title"/>
          </p:nvPr>
        </p:nvSpPr>
        <p:spPr>
          <a:xfrm>
            <a:off x="457200" y="228600"/>
            <a:ext cx="8229240" cy="914040"/>
          </a:xfrm>
          <a:prstGeom prst="rect">
            <a:avLst/>
          </a:prstGeom>
        </p:spPr>
        <p:txBody>
          <a:bodyPr lIns="90000" rIns="90000" tIns="45000" bIns="45000" anchor="b"/>
          <a:p>
            <a:pPr>
              <a:lnSpc>
                <a:spcPct val="100000"/>
              </a:lnSpc>
            </a:pPr>
            <a:r>
              <a:rPr b="0" lang="en-US" sz="3200" spc="-1" strike="noStrike">
                <a:solidFill>
                  <a:srgbClr val="464653"/>
                </a:solidFill>
                <a:latin typeface="Bookman Old Style"/>
              </a:rPr>
              <a:t>Clique para editar o estilo do título mestre</a:t>
            </a:r>
            <a:endParaRPr b="0" lang="en-US" sz="3200" spc="-1" strike="noStrike">
              <a:solidFill>
                <a:srgbClr val="000000"/>
              </a:solidFill>
              <a:latin typeface="Gill Sans MT"/>
            </a:endParaRPr>
          </a:p>
        </p:txBody>
      </p:sp>
      <p:sp>
        <p:nvSpPr>
          <p:cNvPr id="187" name="PlaceHolder 5"/>
          <p:cNvSpPr>
            <a:spLocks noGrp="1"/>
          </p:cNvSpPr>
          <p:nvPr>
            <p:ph type="dt"/>
          </p:nvPr>
        </p:nvSpPr>
        <p:spPr>
          <a:xfrm>
            <a:off x="6400800" y="6356520"/>
            <a:ext cx="2288520" cy="365400"/>
          </a:xfrm>
          <a:prstGeom prst="rect">
            <a:avLst/>
          </a:prstGeom>
        </p:spPr>
        <p:txBody>
          <a:bodyPr lIns="90000" rIns="90000" tIns="45000" bIns="45000"/>
          <a:p>
            <a:pPr>
              <a:lnSpc>
                <a:spcPct val="100000"/>
              </a:lnSpc>
            </a:pPr>
            <a:fld id="{0F3B3171-6E7D-45DD-BCBA-6B4C4295455B}" type="datetime">
              <a:rPr b="0" lang="pt-BR" sz="1400" spc="-1" strike="noStrike">
                <a:solidFill>
                  <a:srgbClr val="464653"/>
                </a:solidFill>
                <a:latin typeface="Gill Sans MT"/>
              </a:rPr>
              <a:t>16/02/18</a:t>
            </a:fld>
            <a:endParaRPr b="0" lang="pt-BR" sz="1400" spc="-1" strike="noStrike">
              <a:latin typeface="Times New Roman"/>
            </a:endParaRPr>
          </a:p>
        </p:txBody>
      </p:sp>
      <p:sp>
        <p:nvSpPr>
          <p:cNvPr id="188" name="PlaceHolder 6"/>
          <p:cNvSpPr>
            <a:spLocks noGrp="1"/>
          </p:cNvSpPr>
          <p:nvPr>
            <p:ph type="ftr"/>
          </p:nvPr>
        </p:nvSpPr>
        <p:spPr>
          <a:xfrm>
            <a:off x="2898720" y="6356520"/>
            <a:ext cx="3504960" cy="365400"/>
          </a:xfrm>
          <a:prstGeom prst="rect">
            <a:avLst/>
          </a:prstGeom>
        </p:spPr>
        <p:txBody>
          <a:bodyPr lIns="90000" rIns="90000" tIns="45000" bIns="45000"/>
          <a:p>
            <a:endParaRPr b="0" lang="pt-BR" sz="2400" spc="-1" strike="noStrike">
              <a:latin typeface="Times New Roman"/>
            </a:endParaRPr>
          </a:p>
        </p:txBody>
      </p:sp>
      <p:sp>
        <p:nvSpPr>
          <p:cNvPr id="189" name="PlaceHolder 7"/>
          <p:cNvSpPr>
            <a:spLocks noGrp="1"/>
          </p:cNvSpPr>
          <p:nvPr>
            <p:ph type="sldNum"/>
          </p:nvPr>
        </p:nvSpPr>
        <p:spPr>
          <a:xfrm>
            <a:off x="612720" y="6356520"/>
            <a:ext cx="1980720" cy="365400"/>
          </a:xfrm>
          <a:prstGeom prst="rect">
            <a:avLst/>
          </a:prstGeom>
        </p:spPr>
        <p:txBody>
          <a:bodyPr lIns="90000" rIns="90000" tIns="45000" bIns="45000"/>
          <a:p>
            <a:pPr>
              <a:lnSpc>
                <a:spcPct val="100000"/>
              </a:lnSpc>
            </a:pPr>
            <a:fld id="{FAB624FE-F615-43DC-BB40-2E5A04810A04}" type="slidenum">
              <a:rPr b="0" lang="pt-BR" sz="1400" spc="-1" strike="noStrike">
                <a:solidFill>
                  <a:srgbClr val="464653"/>
                </a:solidFill>
                <a:latin typeface="Gill Sans MT"/>
              </a:rPr>
              <a:t>&lt;number&gt;</a:t>
            </a:fld>
            <a:endParaRPr b="0" lang="pt-BR" sz="1400" spc="-1" strike="noStrike">
              <a:latin typeface="Times New Roman"/>
            </a:endParaRPr>
          </a:p>
        </p:txBody>
      </p:sp>
      <p:sp>
        <p:nvSpPr>
          <p:cNvPr id="190" name="PlaceHolder 8"/>
          <p:cNvSpPr>
            <a:spLocks noGrp="1"/>
          </p:cNvSpPr>
          <p:nvPr>
            <p:ph type="body"/>
          </p:nvPr>
        </p:nvSpPr>
        <p:spPr>
          <a:xfrm>
            <a:off x="457200" y="1219320"/>
            <a:ext cx="4041360" cy="4937400"/>
          </a:xfrm>
          <a:prstGeom prst="rect">
            <a:avLst/>
          </a:prstGeom>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Clique para editar os estilos do texto mestre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Segundo nível</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Terceiro nível</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en-US" sz="1800" spc="-1" strike="noStrike">
                <a:solidFill>
                  <a:srgbClr val="000000"/>
                </a:solidFill>
                <a:latin typeface="Gill Sans MT"/>
              </a:rPr>
              <a:t>Quarto nível</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n-US" sz="1600" spc="-1" strike="noStrike">
                <a:solidFill>
                  <a:srgbClr val="000000"/>
                </a:solidFill>
                <a:latin typeface="Gill Sans MT"/>
              </a:rPr>
              <a:t>Quinto nível</a:t>
            </a:r>
            <a:endParaRPr b="0" lang="en-US" sz="1600" spc="-1" strike="noStrike">
              <a:solidFill>
                <a:srgbClr val="000000"/>
              </a:solidFill>
              <a:latin typeface="Gill Sans MT"/>
            </a:endParaRPr>
          </a:p>
        </p:txBody>
      </p:sp>
      <p:sp>
        <p:nvSpPr>
          <p:cNvPr id="191" name="PlaceHolder 9"/>
          <p:cNvSpPr>
            <a:spLocks noGrp="1"/>
          </p:cNvSpPr>
          <p:nvPr>
            <p:ph type="body"/>
          </p:nvPr>
        </p:nvSpPr>
        <p:spPr>
          <a:xfrm>
            <a:off x="4632120" y="1216080"/>
            <a:ext cx="4041360" cy="4937400"/>
          </a:xfrm>
          <a:prstGeom prst="rect">
            <a:avLst/>
          </a:prstGeom>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Clique para editar os estilos do texto mestre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Segundo nível</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Terceiro nível</a:t>
            </a:r>
            <a:endParaRPr b="0" lang="en-US"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en-US" sz="1800" spc="-1" strike="noStrike">
                <a:solidFill>
                  <a:srgbClr val="000000"/>
                </a:solidFill>
                <a:latin typeface="Gill Sans MT"/>
              </a:rPr>
              <a:t>Quarto nível</a:t>
            </a:r>
            <a:endParaRPr b="0" lang="en-US"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en-US" sz="1600" spc="-1" strike="noStrike">
                <a:solidFill>
                  <a:srgbClr val="000000"/>
                </a:solidFill>
                <a:latin typeface="Gill Sans MT"/>
              </a:rPr>
              <a:t>Quinto nível</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www.catb.org/esr/" TargetMode="External"/><Relationship Id="rId2" Type="http://schemas.openxmlformats.org/officeDocument/2006/relationships/hyperlink" Target="http://catb.org/esr/writings/taoup/html/unix_and_oo.html" TargetMode="External"/><Relationship Id="rId3" Type="http://schemas.openxmlformats.org/officeDocument/2006/relationships/hyperlink" Target="https://en.wikipedia.org/wiki/Linus_Torvalds" TargetMode="External"/><Relationship Id="rId4" Type="http://schemas.openxmlformats.org/officeDocument/2006/relationships/hyperlink" Target="http://article.gmane.org/gmane.comp.version-control.git/57918/" TargetMode="External"/><Relationship Id="rId5" Type="http://schemas.openxmlformats.org/officeDocument/2006/relationships/hyperlink" Target="https://en.wikipedia.org/wiki/Eric_Allman" TargetMode="External"/><Relationship Id="rId6" Type="http://schemas.openxmlformats.org/officeDocument/2006/relationships/hyperlink" Target="http://queue.acm.org/blogposting.cfm?id=34658" TargetMode="External"/><Relationship Id="rId7"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openbookproject.net/thinkcs/python/english3e/index.html" TargetMode="External"/><Relationship Id="rId2" Type="http://schemas.openxmlformats.org/officeDocument/2006/relationships/hyperlink" Target="http://openbookproject.net/thinkcs/python/english3e/index.html" TargetMode="External"/><Relationship Id="rId3" Type="http://schemas.openxmlformats.org/officeDocument/2006/relationships/hyperlink" Target="http://openbookproject.net/thinkcs/python/english3e/index.html" TargetMode="External"/><Relationship Id="rId4" Type="http://schemas.openxmlformats.org/officeDocument/2006/relationships/hyperlink" Target="http://pythonbooks.revolunet.com/" TargetMode="External"/><Relationship Id="rId5" Type="http://schemas.openxmlformats.org/officeDocument/2006/relationships/hyperlink" Target="http://pythonbooks.revolunet.com/" TargetMode="External"/><Relationship Id="rId6" Type="http://schemas.openxmlformats.org/officeDocument/2006/relationships/hyperlink" Target="http://pythonbooks.revolunet.com/" TargetMode="External"/><Relationship Id="rId7"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219320" y="3886200"/>
            <a:ext cx="6857640" cy="990360"/>
          </a:xfrm>
          <a:prstGeom prst="rect">
            <a:avLst/>
          </a:prstGeom>
          <a:noFill/>
          <a:ln>
            <a:noFill/>
          </a:ln>
        </p:spPr>
        <p:txBody>
          <a:bodyPr lIns="90000" rIns="90000" tIns="45000" bIns="45000">
            <a:normAutofit/>
          </a:bodyPr>
          <a:p>
            <a:pPr algn="r">
              <a:lnSpc>
                <a:spcPct val="100000"/>
              </a:lnSpc>
            </a:pPr>
            <a:r>
              <a:rPr b="0" lang="en-US" sz="3200" spc="-1" strike="noStrike">
                <a:solidFill>
                  <a:srgbClr val="000000"/>
                </a:solidFill>
                <a:latin typeface="Bookman Old Style"/>
              </a:rPr>
              <a:t>CES 22 – Programação Orientada a Objetos - POO</a:t>
            </a:r>
            <a:endParaRPr b="0" lang="en-US" sz="3200" spc="-1" strike="noStrike">
              <a:solidFill>
                <a:srgbClr val="000000"/>
              </a:solidFill>
              <a:latin typeface="Gill Sans MT"/>
            </a:endParaRPr>
          </a:p>
        </p:txBody>
      </p:sp>
      <p:sp>
        <p:nvSpPr>
          <p:cNvPr id="229" name="TextShape 2"/>
          <p:cNvSpPr txBox="1"/>
          <p:nvPr/>
        </p:nvSpPr>
        <p:spPr>
          <a:xfrm>
            <a:off x="1219320" y="5124600"/>
            <a:ext cx="6857640" cy="533160"/>
          </a:xfrm>
          <a:prstGeom prst="rect">
            <a:avLst/>
          </a:prstGeom>
          <a:noFill/>
          <a:ln>
            <a:noFill/>
          </a:ln>
        </p:spPr>
        <p:txBody>
          <a:bodyPr lIns="90000" rIns="90000" tIns="45000" bIns="45000"/>
          <a:p>
            <a:pPr algn="r">
              <a:lnSpc>
                <a:spcPct val="100000"/>
              </a:lnSpc>
              <a:spcBef>
                <a:spcPts val="601"/>
              </a:spcBef>
            </a:pPr>
            <a:r>
              <a:rPr b="0" lang="pt-BR" sz="2000" spc="-1" strike="noStrike">
                <a:solidFill>
                  <a:srgbClr val="464653"/>
                </a:solidFill>
                <a:latin typeface="Bookman Old Style"/>
              </a:rPr>
              <a:t>Aula 1</a:t>
            </a:r>
            <a:endParaRPr b="0" lang="pt-BR" sz="2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3" descr=""/>
          <p:cNvPicPr/>
          <p:nvPr/>
        </p:nvPicPr>
        <p:blipFill>
          <a:blip r:embed="rId1"/>
          <a:stretch/>
        </p:blipFill>
        <p:spPr>
          <a:xfrm>
            <a:off x="2590920" y="1066680"/>
            <a:ext cx="4343040" cy="4764960"/>
          </a:xfrm>
          <a:prstGeom prst="rect">
            <a:avLst/>
          </a:prstGeom>
          <a:ln w="9360">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en-US" sz="3200" spc="-1" strike="noStrike">
                <a:solidFill>
                  <a:srgbClr val="464653"/>
                </a:solidFill>
                <a:latin typeface="Bookman Old Style"/>
              </a:rPr>
              <a:t>Vantagens do modelo Orientado a Objetos</a:t>
            </a:r>
            <a:endParaRPr b="0" lang="en-US" sz="3200" spc="-1" strike="noStrike">
              <a:solidFill>
                <a:srgbClr val="000000"/>
              </a:solidFill>
              <a:latin typeface="Gill Sans MT"/>
            </a:endParaRPr>
          </a:p>
        </p:txBody>
      </p:sp>
      <p:sp>
        <p:nvSpPr>
          <p:cNvPr id="246"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 modelo OO é mais próximo do mundo real. A decomposição funcional (procedimental) desmembra o problema em sub-rotinas desconexas da realidade.</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 modelo OO facilita as modificações. No modelo funcional as variáveis que descrevem o problema são transformadas em variáveis globais e qualquer modificação tende a afetar todos os módulos envolvidos. Exemplo:  Se for necessário introduzir um display de velocidades, esta modificação afetará apenas os objetos associados a velocidade. </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0" y="1219320"/>
            <a:ext cx="8229240" cy="91404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Orientação a Objetos facilita também o desenvolvimento de sistemas.</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pic>
        <p:nvPicPr>
          <p:cNvPr id="248" name="Picture 3" descr=""/>
          <p:cNvPicPr/>
          <p:nvPr/>
        </p:nvPicPr>
        <p:blipFill>
          <a:blip r:embed="rId1"/>
          <a:stretch/>
        </p:blipFill>
        <p:spPr>
          <a:xfrm>
            <a:off x="3420000" y="2349000"/>
            <a:ext cx="3580560" cy="4275720"/>
          </a:xfrm>
          <a:prstGeom prst="rect">
            <a:avLst/>
          </a:prstGeom>
          <a:ln w="936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Picture 2" descr=""/>
          <p:cNvPicPr/>
          <p:nvPr/>
        </p:nvPicPr>
        <p:blipFill>
          <a:blip r:embed="rId1"/>
          <a:stretch/>
        </p:blipFill>
        <p:spPr>
          <a:xfrm>
            <a:off x="1043640" y="1989000"/>
            <a:ext cx="7057800" cy="4009680"/>
          </a:xfrm>
          <a:prstGeom prst="rect">
            <a:avLst/>
          </a:prstGeom>
          <a:ln>
            <a:noFill/>
          </a:ln>
        </p:spPr>
      </p:pic>
      <p:sp>
        <p:nvSpPr>
          <p:cNvPr id="250" name="TextShape 1"/>
          <p:cNvSpPr txBox="1"/>
          <p:nvPr/>
        </p:nvSpPr>
        <p:spPr>
          <a:xfrm>
            <a:off x="457200" y="228600"/>
            <a:ext cx="8229240" cy="91404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Happy End?</a:t>
            </a:r>
            <a:endParaRPr b="0" lang="en-US" sz="3200" spc="-1" strike="noStrike">
              <a:solidFill>
                <a:srgbClr val="000000"/>
              </a:solidFill>
              <a:latin typeface="Gill Sans MT"/>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Limitações</a:t>
            </a:r>
            <a:endParaRPr b="0" lang="en-US" sz="3200" spc="-1" strike="noStrike">
              <a:solidFill>
                <a:srgbClr val="000000"/>
              </a:solidFill>
              <a:latin typeface="Gill Sans MT"/>
            </a:endParaRPr>
          </a:p>
        </p:txBody>
      </p:sp>
      <p:sp>
        <p:nvSpPr>
          <p:cNvPr id="252"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Os problemas reais são complexos e as construções de linguagens OO não são suficientes para abordar adequadamente todas as nuances. </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Exemplo: o conceito de herança é hoje usado com restrições.</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0" y="304920"/>
            <a:ext cx="9143640" cy="647676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1"/>
              </a:rPr>
              <a:t>Eric Raymond</a:t>
            </a:r>
            <a:r>
              <a:rPr b="0" lang="en-US" sz="2600" spc="-1" strike="noStrike">
                <a:solidFill>
                  <a:srgbClr val="000000"/>
                </a:solidFill>
                <a:latin typeface="Gill Sans MT"/>
              </a:rPr>
              <a:t> (2005)</a:t>
            </a:r>
            <a:br/>
            <a:r>
              <a:rPr b="0" lang="en-US" sz="2600" spc="-1" strike="noStrike" u="sng">
                <a:solidFill>
                  <a:srgbClr val="b292ca"/>
                </a:solidFill>
                <a:uFillTx/>
                <a:latin typeface="Gill Sans MT"/>
                <a:hlinkClick r:id="rId2"/>
              </a:rPr>
              <a:t>The Art of UNIX Programming</a:t>
            </a:r>
            <a:br/>
            <a:r>
              <a:rPr b="0" lang="en-US" sz="2600" spc="-1" strike="noStrike">
                <a:solidFill>
                  <a:srgbClr val="000000"/>
                </a:solidFill>
                <a:latin typeface="Gill Sans MT"/>
              </a:rPr>
              <a:t>"The OO design concept initially proved valuable in the design of graphics systems, graphical user interfaces, and certain kinds of simulation. To the surprise and gradual disillusionment of many, it has proven difficult to demonstrate significant benefits of OO outside those areas.“</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3"/>
              </a:rPr>
              <a:t>Linus Torvalds</a:t>
            </a:r>
            <a:r>
              <a:rPr b="0" lang="en-US" sz="2600" spc="-1" strike="noStrike">
                <a:solidFill>
                  <a:srgbClr val="000000"/>
                </a:solidFill>
                <a:latin typeface="Gill Sans MT"/>
              </a:rPr>
              <a:t> (2007)</a:t>
            </a:r>
            <a:br/>
            <a:r>
              <a:rPr b="0" lang="en-US" sz="2600" spc="-1" strike="noStrike" u="sng">
                <a:solidFill>
                  <a:srgbClr val="b292ca"/>
                </a:solidFill>
                <a:uFillTx/>
                <a:latin typeface="Gill Sans MT"/>
                <a:hlinkClick r:id="rId4"/>
              </a:rPr>
              <a:t>this email</a:t>
            </a:r>
            <a:br/>
            <a:r>
              <a:rPr b="0" lang="en-US" sz="2600" spc="-1" strike="noStrike">
                <a:solidFill>
                  <a:srgbClr val="000000"/>
                </a:solidFill>
                <a:latin typeface="Gill Sans MT"/>
              </a:rPr>
              <a:t>"C++ is a horrible language. ... C++ leads to really, really bad design choices. ... In other words, the only way to do good, efficient, and system-level and portable C++ ends up to limit yourself to all the things that are basically available in C. And limiting your project to C means that people don't screw that up, and also means that you get a lot of programmers that do actually understand low-level issues and don't screw things up with any idiotic 'object model' crap.“</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1" lang="en-US" sz="2600" spc="-1" strike="noStrike" u="sng">
                <a:solidFill>
                  <a:srgbClr val="b292ca"/>
                </a:solidFill>
                <a:uFillTx/>
                <a:latin typeface="Gill Sans MT"/>
                <a:hlinkClick r:id="rId5"/>
              </a:rPr>
              <a:t>Eric Allman</a:t>
            </a:r>
            <a:r>
              <a:rPr b="0" lang="en-US" sz="2600" spc="-1" strike="noStrike">
                <a:solidFill>
                  <a:srgbClr val="000000"/>
                </a:solidFill>
                <a:latin typeface="Gill Sans MT"/>
              </a:rPr>
              <a:t> (2011)</a:t>
            </a:r>
            <a:br/>
            <a:r>
              <a:rPr b="0" lang="en-US" sz="2600" spc="-1" strike="noStrike" u="sng">
                <a:solidFill>
                  <a:srgbClr val="b292ca"/>
                </a:solidFill>
                <a:uFillTx/>
                <a:latin typeface="Gill Sans MT"/>
                <a:hlinkClick r:id="rId6"/>
              </a:rPr>
              <a:t>Programming Isn't Fun Any More</a:t>
            </a:r>
            <a:br/>
            <a:r>
              <a:rPr b="0" lang="en-US" sz="2600" spc="-1" strike="noStrike">
                <a:solidFill>
                  <a:srgbClr val="000000"/>
                </a:solidFill>
                <a:latin typeface="Gill Sans MT"/>
              </a:rPr>
              <a:t>"I used to be enamored of object-oriented programming. I'm now finding myself leaning toward believing that it is a plot designed to destroy joy. The methodology looks clean and elegant at first, but when you actually get into real programs they rapidly turn into horrid messes."</a:t>
            </a:r>
            <a:endParaRPr b="0" lang="en-US" sz="2600" spc="-1" strike="noStrike">
              <a:solidFill>
                <a:srgbClr val="000000"/>
              </a:solidFill>
              <a:latin typeface="Gill Sans MT"/>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28600"/>
            <a:ext cx="8229240" cy="914040"/>
          </a:xfrm>
          <a:prstGeom prst="rect">
            <a:avLst/>
          </a:prstGeom>
          <a:noFill/>
          <a:ln>
            <a:noFill/>
          </a:ln>
        </p:spPr>
        <p:txBody>
          <a:bodyPr lIns="90000" rIns="90000" tIns="45000" bIns="45000" anchor="b">
            <a:normAutofit/>
          </a:bodyPr>
          <a:p>
            <a:pPr>
              <a:lnSpc>
                <a:spcPct val="100000"/>
              </a:lnSpc>
            </a:pPr>
            <a:r>
              <a:rPr b="0" lang="en-US" sz="3200" spc="-1" strike="noStrike">
                <a:solidFill>
                  <a:srgbClr val="464653"/>
                </a:solidFill>
                <a:latin typeface="Bookman Old Style"/>
              </a:rPr>
              <a:t>Quem não tem um cão, caça com um gato!</a:t>
            </a:r>
            <a:endParaRPr b="0" lang="en-US" sz="3200" spc="-1" strike="noStrike">
              <a:solidFill>
                <a:srgbClr val="000000"/>
              </a:solidFill>
              <a:latin typeface="Gill Sans MT"/>
            </a:endParaRPr>
          </a:p>
        </p:txBody>
      </p:sp>
      <p:pic>
        <p:nvPicPr>
          <p:cNvPr id="255" name="Picture 2" descr=""/>
          <p:cNvPicPr/>
          <p:nvPr/>
        </p:nvPicPr>
        <p:blipFill>
          <a:blip r:embed="rId1"/>
          <a:stretch/>
        </p:blipFill>
        <p:spPr>
          <a:xfrm>
            <a:off x="1870920" y="2133720"/>
            <a:ext cx="5619240" cy="40762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57200" y="228600"/>
            <a:ext cx="8229240" cy="91404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Python</a:t>
            </a:r>
            <a:endParaRPr b="0" lang="en-US" sz="3200" spc="-1" strike="noStrike">
              <a:solidFill>
                <a:srgbClr val="000000"/>
              </a:solidFill>
              <a:latin typeface="Gill Sans MT"/>
            </a:endParaRPr>
          </a:p>
        </p:txBody>
      </p:sp>
      <p:pic>
        <p:nvPicPr>
          <p:cNvPr id="257" name="Picture 2" descr=""/>
          <p:cNvPicPr/>
          <p:nvPr/>
        </p:nvPicPr>
        <p:blipFill>
          <a:blip r:embed="rId1"/>
          <a:stretch/>
        </p:blipFill>
        <p:spPr>
          <a:xfrm>
            <a:off x="841680" y="1219320"/>
            <a:ext cx="7235280" cy="1980720"/>
          </a:xfrm>
          <a:prstGeom prst="rect">
            <a:avLst/>
          </a:prstGeom>
          <a:ln>
            <a:noFill/>
          </a:ln>
        </p:spPr>
      </p:pic>
      <p:pic>
        <p:nvPicPr>
          <p:cNvPr id="258" name="Picture 4" descr=""/>
          <p:cNvPicPr/>
          <p:nvPr/>
        </p:nvPicPr>
        <p:blipFill>
          <a:blip r:embed="rId2"/>
          <a:stretch/>
        </p:blipFill>
        <p:spPr>
          <a:xfrm>
            <a:off x="2387880" y="3429000"/>
            <a:ext cx="4419360" cy="3123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228600"/>
            <a:ext cx="8229240" cy="91404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Histórico</a:t>
            </a:r>
            <a:endParaRPr b="0" lang="en-US" sz="3200" spc="-1" strike="noStrike">
              <a:solidFill>
                <a:srgbClr val="000000"/>
              </a:solidFill>
              <a:latin typeface="Gill Sans MT"/>
            </a:endParaRPr>
          </a:p>
        </p:txBody>
      </p:sp>
      <p:sp>
        <p:nvSpPr>
          <p:cNvPr id="260" name="TextShape 2"/>
          <p:cNvSpPr txBox="1"/>
          <p:nvPr/>
        </p:nvSpPr>
        <p:spPr>
          <a:xfrm>
            <a:off x="457200" y="1219320"/>
            <a:ext cx="404136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Criado por Guido Van Rossum em 1991. Um programador holandes que trabalhou na Google entre 2005 e 2012 desenvolvendo a linguagem Python e atualmente está na Dropbox.</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pic>
        <p:nvPicPr>
          <p:cNvPr id="261" name="Picture 2" descr=""/>
          <p:cNvPicPr/>
          <p:nvPr/>
        </p:nvPicPr>
        <p:blipFill>
          <a:blip r:embed="rId1"/>
          <a:stretch/>
        </p:blipFill>
        <p:spPr>
          <a:xfrm>
            <a:off x="5486400" y="1643040"/>
            <a:ext cx="2381040" cy="35715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Características</a:t>
            </a:r>
            <a:endParaRPr b="0" lang="en-US" sz="3200" spc="-1" strike="noStrike">
              <a:solidFill>
                <a:srgbClr val="000000"/>
              </a:solidFill>
              <a:latin typeface="Gill Sans MT"/>
            </a:endParaRPr>
          </a:p>
        </p:txBody>
      </p:sp>
      <p:sp>
        <p:nvSpPr>
          <p:cNvPr id="263"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Linguagem Interpretada por uma máquina virtual com coletor de lixo.</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Fácil leitura e sintaxe concisa.</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Suporta Múltiplos paradigmas.</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Free e Open Source</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Portavel para diferentes plataformas.</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Introdução</a:t>
            </a:r>
            <a:endParaRPr b="0" lang="en-US" sz="3200" spc="-1" strike="noStrike">
              <a:solidFill>
                <a:srgbClr val="000000"/>
              </a:solidFill>
              <a:latin typeface="Gill Sans MT"/>
            </a:endParaRPr>
          </a:p>
        </p:txBody>
      </p:sp>
      <p:sp>
        <p:nvSpPr>
          <p:cNvPr id="231"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Motivação</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Linguagem Python</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Avaliação</a:t>
            </a:r>
            <a:endParaRPr b="0" lang="en-US" sz="2600" spc="-1" strike="noStrike">
              <a:solidFill>
                <a:srgbClr val="000000"/>
              </a:solid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Usos</a:t>
            </a:r>
            <a:endParaRPr b="0" lang="en-US" sz="3200" spc="-1" strike="noStrike">
              <a:solidFill>
                <a:srgbClr val="000000"/>
              </a:solidFill>
              <a:latin typeface="Gill Sans MT"/>
            </a:endParaRPr>
          </a:p>
        </p:txBody>
      </p:sp>
      <p:sp>
        <p:nvSpPr>
          <p:cNvPr id="265"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Análise de dados.</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Programação de sistemas.</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Programação para a Internet e Web.</a:t>
            </a:r>
            <a:endParaRPr b="0" lang="en-US" sz="2600" spc="-1" strike="noStrike">
              <a:solidFill>
                <a:srgbClr val="000000"/>
              </a:solidFill>
              <a:latin typeface="Gill Sans MT"/>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Python 2 ou 3?</a:t>
            </a:r>
            <a:endParaRPr b="0" lang="en-US" sz="3200" spc="-1" strike="noStrike">
              <a:solidFill>
                <a:srgbClr val="000000"/>
              </a:solidFill>
              <a:latin typeface="Gill Sans MT"/>
            </a:endParaRPr>
          </a:p>
        </p:txBody>
      </p:sp>
      <p:sp>
        <p:nvSpPr>
          <p:cNvPr id="267"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versão 3 possui diferenças significativas frente a versão 2.  As modificações foram introduzidas de modo a prover maior consistência à linguagem.</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Principais diferenças:</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Comando print</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Comportamento de tratamento de exceções.</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Adoção do código Unicode (Permite 107 mil caracteres).</a:t>
            </a:r>
            <a:endParaRPr b="0" lang="en-US" sz="23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No curso usaremos a versão 3.  (3.6)</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Entretanto, vários ambientes requerem o uso da versão 2. Exemplo: Google AppEngine.</a:t>
            </a:r>
            <a:endParaRPr b="0" lang="en-US" sz="2600" spc="-1" strike="noStrike">
              <a:solidFill>
                <a:srgbClr val="000000"/>
              </a:solidFill>
              <a:latin typeface="Gill Sans MT"/>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Literatura recomendada</a:t>
            </a:r>
            <a:endParaRPr b="0" lang="en-US" sz="3200" spc="-1" strike="noStrike">
              <a:solidFill>
                <a:srgbClr val="000000"/>
              </a:solidFill>
              <a:latin typeface="Gill Sans MT"/>
            </a:endParaRPr>
          </a:p>
        </p:txBody>
      </p:sp>
      <p:sp>
        <p:nvSpPr>
          <p:cNvPr id="269" name="TextShape 2"/>
          <p:cNvSpPr txBox="1"/>
          <p:nvPr/>
        </p:nvSpPr>
        <p:spPr>
          <a:xfrm>
            <a:off x="457200" y="1219320"/>
            <a:ext cx="8229240" cy="4937400"/>
          </a:xfrm>
          <a:prstGeom prst="rect">
            <a:avLst/>
          </a:prstGeom>
          <a:noFill/>
          <a:ln>
            <a:noFill/>
          </a:ln>
        </p:spPr>
        <p:txBody>
          <a:bodyPr lIns="90000" rIns="90000" tIns="45000" bIns="45000">
            <a:normAutofit/>
          </a:bodyPr>
          <a:p>
            <a:pPr marL="457200" indent="-456840">
              <a:lnSpc>
                <a:spcPct val="100000"/>
              </a:lnSpc>
              <a:spcBef>
                <a:spcPts val="601"/>
              </a:spcBef>
              <a:buClr>
                <a:srgbClr val="727ca3"/>
              </a:buClr>
              <a:buSzPct val="76000"/>
              <a:buFont typeface="Bookman Old Style"/>
              <a:buAutoNum type="arabicPeriod"/>
            </a:pPr>
            <a:r>
              <a:rPr b="0" lang="en-US" sz="2000" spc="-1" strike="noStrike">
                <a:solidFill>
                  <a:srgbClr val="000000"/>
                </a:solidFill>
                <a:latin typeface="Gill Sans MT"/>
              </a:rPr>
              <a:t>How to think like a Computer Scientist</a:t>
            </a:r>
            <a:endParaRPr b="0" lang="en-US" sz="2000" spc="-1" strike="noStrike">
              <a:solidFill>
                <a:srgbClr val="000000"/>
              </a:solidFill>
              <a:latin typeface="Gill Sans MT"/>
            </a:endParaRPr>
          </a:p>
          <a:p>
            <a:pPr lvl="1" marL="617400" indent="-342720">
              <a:lnSpc>
                <a:spcPct val="100000"/>
              </a:lnSpc>
              <a:spcBef>
                <a:spcPts val="499"/>
              </a:spcBef>
              <a:buClr>
                <a:srgbClr val="9fb8cd"/>
              </a:buClr>
              <a:buSzPct val="76000"/>
              <a:buFont typeface="Bookman Old Style"/>
              <a:buAutoNum type="arabicPeriod"/>
            </a:pPr>
            <a:r>
              <a:rPr b="0" lang="en-US" sz="1700" spc="-1" strike="noStrike" u="sng">
                <a:solidFill>
                  <a:srgbClr val="b292ca"/>
                </a:solidFill>
                <a:uFillTx/>
                <a:latin typeface="Gill Sans MT"/>
                <a:hlinkClick r:id="rId1"/>
              </a:rPr>
              <a:t>http</a:t>
            </a:r>
            <a:r>
              <a:rPr b="0" lang="en-US" sz="1700" spc="-1" strike="noStrike" u="sng">
                <a:solidFill>
                  <a:srgbClr val="b292ca"/>
                </a:solidFill>
                <a:uFillTx/>
                <a:latin typeface="Gill Sans MT"/>
                <a:hlinkClick r:id="rId2"/>
              </a:rPr>
              <a:t>://</a:t>
            </a:r>
            <a:r>
              <a:rPr b="0" lang="en-US" sz="1700" spc="-1" strike="noStrike" u="sng">
                <a:solidFill>
                  <a:srgbClr val="b292ca"/>
                </a:solidFill>
                <a:uFillTx/>
                <a:latin typeface="Gill Sans MT"/>
                <a:hlinkClick r:id="rId3"/>
              </a:rPr>
              <a:t>openbookproject.net/thinkcs/python/english3e/index.html</a:t>
            </a:r>
            <a:endParaRPr b="0" lang="en-US" sz="1700" spc="-1" strike="noStrike">
              <a:solidFill>
                <a:srgbClr val="000000"/>
              </a:solidFill>
              <a:latin typeface="Gill Sans MT"/>
            </a:endParaRPr>
          </a:p>
          <a:p>
            <a:pPr marL="457200" indent="-456840">
              <a:lnSpc>
                <a:spcPct val="100000"/>
              </a:lnSpc>
              <a:spcBef>
                <a:spcPts val="601"/>
              </a:spcBef>
              <a:buClr>
                <a:srgbClr val="727ca3"/>
              </a:buClr>
              <a:buSzPct val="76000"/>
              <a:buFont typeface="Bookman Old Style"/>
              <a:buAutoNum type="arabicPeriod"/>
            </a:pPr>
            <a:r>
              <a:rPr b="0" lang="en-US" sz="2000" spc="-1" strike="noStrike">
                <a:solidFill>
                  <a:srgbClr val="000000"/>
                </a:solidFill>
                <a:latin typeface="Gill Sans MT"/>
              </a:rPr>
              <a:t>Livros gratuitos:</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1700" spc="-1" strike="noStrike" u="sng">
                <a:solidFill>
                  <a:srgbClr val="b292ca"/>
                </a:solidFill>
                <a:uFillTx/>
                <a:latin typeface="Gill Sans MT"/>
                <a:hlinkClick r:id="rId4"/>
              </a:rPr>
              <a:t>http</a:t>
            </a:r>
            <a:r>
              <a:rPr b="0" lang="en-US" sz="1700" spc="-1" strike="noStrike" u="sng">
                <a:solidFill>
                  <a:srgbClr val="b292ca"/>
                </a:solidFill>
                <a:uFillTx/>
                <a:latin typeface="Gill Sans MT"/>
                <a:hlinkClick r:id="rId5"/>
              </a:rPr>
              <a:t>://pythonbooks.revolunet.com</a:t>
            </a:r>
            <a:r>
              <a:rPr b="0" lang="en-US" sz="1700" spc="-1" strike="noStrike" u="sng">
                <a:solidFill>
                  <a:srgbClr val="b292ca"/>
                </a:solidFill>
                <a:uFillTx/>
                <a:latin typeface="Gill Sans MT"/>
                <a:hlinkClick r:id="rId6"/>
              </a:rPr>
              <a:t>/</a:t>
            </a:r>
            <a:endParaRPr b="0" lang="en-US" sz="1700" spc="-1" strike="noStrike">
              <a:solidFill>
                <a:srgbClr val="000000"/>
              </a:solidFill>
              <a:latin typeface="Gill Sans MT"/>
            </a:endParaRPr>
          </a:p>
          <a:p>
            <a:endParaRPr b="0" lang="en-US" sz="1700" spc="-1" strike="noStrike">
              <a:solidFill>
                <a:srgbClr val="000000"/>
              </a:solidFill>
              <a:latin typeface="Gill Sans MT"/>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Avaliação</a:t>
            </a:r>
            <a:endParaRPr b="0" lang="en-US" sz="3200" spc="-1" strike="noStrike">
              <a:solidFill>
                <a:srgbClr val="000000"/>
              </a:solidFill>
              <a:latin typeface="Gill Sans MT"/>
            </a:endParaRPr>
          </a:p>
        </p:txBody>
      </p:sp>
      <p:sp>
        <p:nvSpPr>
          <p:cNvPr id="271"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Avaliação bimestral</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Projetos:</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Projeto de grupo (até 3 alunos). 45%</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Exercícios. 45%</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Colaboração do aluno. 10%</a:t>
            </a:r>
            <a:endParaRPr b="0" lang="en-US" sz="23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Final do semestre</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Exame teórico</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 </a:t>
            </a:r>
            <a:endParaRPr b="0" lang="en-US" sz="2000" spc="-1" strike="noStrike">
              <a:solidFill>
                <a:srgbClr val="000000"/>
              </a:solidFill>
              <a:latin typeface="Gill Sans MT"/>
            </a:endParaRPr>
          </a:p>
          <a:p>
            <a:endParaRPr b="0" lang="en-US" sz="2000" spc="-1" strike="noStrike">
              <a:solidFill>
                <a:srgbClr val="000000"/>
              </a:solidFill>
              <a:latin typeface="Gill Sans MT"/>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Cont.</a:t>
            </a:r>
            <a:endParaRPr b="0" lang="en-US" sz="3200" spc="-1" strike="noStrike">
              <a:solidFill>
                <a:srgbClr val="000000"/>
              </a:solidFill>
              <a:latin typeface="Gill Sans MT"/>
            </a:endParaRPr>
          </a:p>
        </p:txBody>
      </p:sp>
      <p:sp>
        <p:nvSpPr>
          <p:cNvPr id="273"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Projeto de Grupo</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Tema 1.o Bimestre</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Desenvolvimento de game usando PyGame.</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Tema 2.o Bimestre</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Aplicação usando a Web.</a:t>
            </a:r>
            <a:endParaRPr b="0" lang="en-US" sz="20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Avaliação:</a:t>
            </a:r>
            <a:endParaRPr b="0" lang="en-US"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Apresentações.</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Criatividade</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Complexidade</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Uso adequado da POO.</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Documentação no Github.</a:t>
            </a:r>
            <a:endParaRPr b="0" lang="en-US" sz="20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Envolvimento de todos os membros registrado no Github.</a:t>
            </a:r>
            <a:endParaRPr b="0" lang="en-US" sz="2000" spc="-1" strike="noStrike">
              <a:solidFill>
                <a:srgbClr val="000000"/>
              </a:solidFill>
              <a:latin typeface="Gill Sans MT"/>
            </a:endParaRPr>
          </a:p>
          <a:p>
            <a:endParaRPr b="0" lang="en-US" sz="2000" spc="-1" strike="noStrike">
              <a:solidFill>
                <a:srgbClr val="000000"/>
              </a:solidFill>
              <a:latin typeface="Gill Sans MT"/>
            </a:endParaRPr>
          </a:p>
          <a:p>
            <a:r>
              <a:rPr b="0" lang="en-US" sz="2000" spc="-1" strike="noStrike">
                <a:solidFill>
                  <a:srgbClr val="000000"/>
                </a:solidFill>
                <a:latin typeface="Gill Sans MT"/>
              </a:rPr>
              <a:t>	</a:t>
            </a:r>
            <a:r>
              <a:rPr b="0" lang="en-US" sz="2000" spc="-1" strike="noStrike">
                <a:solidFill>
                  <a:srgbClr val="000000"/>
                </a:solidFill>
                <a:latin typeface="Gill Sans MT"/>
              </a:rPr>
              <a:t>	</a:t>
            </a:r>
            <a:endParaRPr b="0" lang="en-US" sz="2000" spc="-1" strike="noStrike">
              <a:solidFill>
                <a:srgbClr val="000000"/>
              </a:solidFill>
              <a:latin typeface="Gill Sans MT"/>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Grupo do curso</a:t>
            </a:r>
            <a:endParaRPr b="0" lang="en-US" sz="3200" spc="-1" strike="noStrike">
              <a:solidFill>
                <a:srgbClr val="000000"/>
              </a:solidFill>
              <a:latin typeface="Gill Sans MT"/>
            </a:endParaRPr>
          </a:p>
        </p:txBody>
      </p:sp>
      <p:sp>
        <p:nvSpPr>
          <p:cNvPr id="275" name="TextShape 2"/>
          <p:cNvSpPr txBox="1"/>
          <p:nvPr/>
        </p:nvSpPr>
        <p:spPr>
          <a:xfrm>
            <a:off x="457200" y="1219320"/>
            <a:ext cx="8229240" cy="4937400"/>
          </a:xfrm>
          <a:prstGeom prst="rect">
            <a:avLst/>
          </a:prstGeom>
          <a:noFill/>
          <a:ln>
            <a:noFill/>
          </a:ln>
        </p:spPr>
        <p:txBody>
          <a:bodyPr lIns="90000" rIns="90000" tIns="45000" bIns="45000"/>
          <a:p>
            <a:pPr>
              <a:lnSpc>
                <a:spcPct val="100000"/>
              </a:lnSpc>
              <a:spcBef>
                <a:spcPts val="601"/>
              </a:spcBef>
            </a:pPr>
            <a:r>
              <a:rPr b="0" lang="en-US" sz="2400" spc="-1" strike="noStrike">
                <a:solidFill>
                  <a:srgbClr val="000000"/>
                </a:solidFill>
                <a:latin typeface="Gill Sans MT"/>
              </a:rPr>
              <a:t>https://groups.google.com/forum/#!forum/ita-ces-22-2018</a:t>
            </a:r>
            <a:endParaRPr b="0" lang="en-US" sz="2400" spc="-1" strike="noStrike">
              <a:solidFill>
                <a:srgbClr val="000000"/>
              </a:solidFill>
              <a:latin typeface="Gill Sans MT"/>
            </a:endParaRPr>
          </a:p>
          <a:p>
            <a:pPr marL="216000" indent="-216000">
              <a:lnSpc>
                <a:spcPct val="100000"/>
              </a:lnSpc>
              <a:spcBef>
                <a:spcPts val="601"/>
              </a:spcBef>
              <a:buClr>
                <a:srgbClr val="000000"/>
              </a:buClr>
              <a:buSzPct val="45000"/>
              <a:buFont typeface="Symbol" charset="2"/>
              <a:buChar char=""/>
            </a:pPr>
            <a:r>
              <a:rPr b="0" lang="en-US" sz="2600" spc="-1" strike="noStrike">
                <a:solidFill>
                  <a:srgbClr val="000000"/>
                </a:solidFill>
                <a:latin typeface="Gill Sans MT"/>
              </a:rPr>
              <a:t>Alunos devem ser inscrever para postar mensagens.</a:t>
            </a:r>
            <a:endParaRPr b="0" lang="en-US" sz="2600" spc="-1" strike="noStrike">
              <a:solidFill>
                <a:srgbClr val="000000"/>
              </a:solidFill>
              <a:latin typeface="Gill Sans MT"/>
            </a:endParaRPr>
          </a:p>
          <a:p>
            <a:pPr marL="216000" indent="-216000">
              <a:lnSpc>
                <a:spcPct val="100000"/>
              </a:lnSpc>
              <a:spcBef>
                <a:spcPts val="601"/>
              </a:spcBef>
              <a:buClr>
                <a:srgbClr val="000000"/>
              </a:buClr>
              <a:buSzPct val="45000"/>
              <a:buFont typeface="Symbol" charset="2"/>
              <a:buChar char=""/>
            </a:pPr>
            <a:r>
              <a:rPr b="0" lang="en-US" sz="2600" spc="-1" strike="noStrike">
                <a:solidFill>
                  <a:srgbClr val="000000"/>
                </a:solidFill>
                <a:latin typeface="Gill Sans MT"/>
              </a:rPr>
              <a:t>Os posts (relevantes) serão considerados para avaliação da colaboração.</a:t>
            </a:r>
            <a:endParaRPr b="0" lang="en-US" sz="2600" spc="-1" strike="noStrike">
              <a:solidFill>
                <a:srgbClr val="000000"/>
              </a:solidFill>
              <a:latin typeface="Gill Sans MT"/>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Primeiro Programa</a:t>
            </a:r>
            <a:endParaRPr b="0" lang="en-US" sz="3200" spc="-1" strike="noStrike">
              <a:solidFill>
                <a:srgbClr val="000000"/>
              </a:solidFill>
              <a:latin typeface="Gill Sans MT"/>
            </a:endParaRPr>
          </a:p>
        </p:txBody>
      </p:sp>
      <p:sp>
        <p:nvSpPr>
          <p:cNvPr id="277"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Hello World</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print(“Hello World”)</a:t>
            </a:r>
            <a:endParaRPr b="0" lang="en-US" sz="2600" spc="-1" strike="noStrike">
              <a:solidFill>
                <a:srgbClr val="000000"/>
              </a:solidFill>
              <a:latin typeface="Gill Sans MT"/>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Identação para marcar blocos</a:t>
            </a:r>
            <a:endParaRPr b="0" lang="en-US" sz="3200" spc="-1" strike="noStrike">
              <a:solidFill>
                <a:srgbClr val="000000"/>
              </a:solidFill>
              <a:latin typeface="Gill Sans MT"/>
            </a:endParaRPr>
          </a:p>
        </p:txBody>
      </p:sp>
      <p:sp>
        <p:nvSpPr>
          <p:cNvPr id="279"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pPr>
            <a:r>
              <a:rPr b="0" lang="en-US" sz="2600" spc="-1" strike="noStrike">
                <a:solidFill>
                  <a:srgbClr val="000000"/>
                </a:solidFill>
                <a:latin typeface="Gill Sans MT"/>
              </a:rPr>
              <a:t>if  True:</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	</a:t>
            </a:r>
            <a:r>
              <a:rPr b="0" lang="en-US" sz="2600" spc="-1" strike="noStrike">
                <a:solidFill>
                  <a:srgbClr val="000000"/>
                </a:solidFill>
                <a:latin typeface="Gill Sans MT"/>
              </a:rPr>
              <a:t>	</a:t>
            </a:r>
            <a:r>
              <a:rPr b="0" lang="en-US" sz="2600" spc="-1" strike="noStrike">
                <a:solidFill>
                  <a:srgbClr val="000000"/>
                </a:solidFill>
                <a:latin typeface="Gill Sans MT"/>
              </a:rPr>
              <a:t>print(“true”)</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else:</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	</a:t>
            </a:r>
            <a:r>
              <a:rPr b="0" lang="en-US" sz="2600" spc="-1" strike="noStrike">
                <a:solidFill>
                  <a:srgbClr val="000000"/>
                </a:solidFill>
                <a:latin typeface="Gill Sans MT"/>
              </a:rPr>
              <a:t>	</a:t>
            </a:r>
            <a:r>
              <a:rPr b="0" lang="en-US" sz="2600" spc="-1" strike="noStrike">
                <a:solidFill>
                  <a:srgbClr val="000000"/>
                </a:solidFill>
                <a:latin typeface="Gill Sans MT"/>
              </a:rPr>
              <a:t>print(“false”)</a:t>
            </a:r>
            <a:endParaRPr b="0" lang="en-US" sz="2600" spc="-1" strike="noStrike">
              <a:solidFill>
                <a:srgbClr val="000000"/>
              </a:solidFill>
              <a:latin typeface="Gill Sans MT"/>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Todos os valores são objetos</a:t>
            </a:r>
            <a:endParaRPr b="0" lang="en-US" sz="3200" spc="-1" strike="noStrike">
              <a:solidFill>
                <a:srgbClr val="000000"/>
              </a:solidFill>
              <a:latin typeface="Gill Sans MT"/>
            </a:endParaRPr>
          </a:p>
        </p:txBody>
      </p:sp>
      <p:sp>
        <p:nvSpPr>
          <p:cNvPr id="281"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Exemplos de valores</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54</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43.3</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a:t>
            </a:r>
            <a:r>
              <a:rPr b="0" lang="en-US" sz="2300" spc="-1" strike="noStrike">
                <a:solidFill>
                  <a:srgbClr val="464653"/>
                </a:solidFill>
                <a:latin typeface="Gill Sans MT"/>
              </a:rPr>
              <a:t>abc”</a:t>
            </a:r>
            <a:endParaRPr b="0" lang="en-US" sz="23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Todos os valores possuem um tipo ou classe</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type( 54)</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&lt;class ´int´&gt;</a:t>
            </a:r>
            <a:endParaRPr b="0" lang="en-US" sz="2300" spc="-1" strike="noStrike">
              <a:solidFill>
                <a:srgbClr val="000000"/>
              </a:solidFill>
              <a:latin typeface="Gill Sans MT"/>
            </a:endParaRPr>
          </a:p>
          <a:p>
            <a:pPr>
              <a:lnSpc>
                <a:spcPct val="100000"/>
              </a:lnSpc>
              <a:spcBef>
                <a:spcPts val="601"/>
              </a:spcBef>
            </a:pPr>
            <a:endParaRPr b="0" lang="en-US" sz="2300" spc="-1" strike="noStrike">
              <a:solidFill>
                <a:srgbClr val="000000"/>
              </a:solidFill>
              <a:latin typeface="Gill Sans MT"/>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Variáveis</a:t>
            </a:r>
            <a:endParaRPr b="0" lang="en-US" sz="3200" spc="-1" strike="noStrike">
              <a:solidFill>
                <a:srgbClr val="000000"/>
              </a:solidFill>
              <a:latin typeface="Gill Sans MT"/>
            </a:endParaRPr>
          </a:p>
        </p:txBody>
      </p:sp>
      <p:sp>
        <p:nvSpPr>
          <p:cNvPr id="283"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Variáveis são referencias para objetos.</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message = "What's up, Doc?“</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n = 17 </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pi = 3.14159</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n = message</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Motivação para POO</a:t>
            </a:r>
            <a:endParaRPr b="0" lang="en-US" sz="3200" spc="-1" strike="noStrike">
              <a:solidFill>
                <a:srgbClr val="000000"/>
              </a:solidFill>
              <a:latin typeface="Gill Sans MT"/>
            </a:endParaRPr>
          </a:p>
        </p:txBody>
      </p:sp>
      <p:sp>
        <p:nvSpPr>
          <p:cNvPr id="233"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Desenvolvimento de programas é uma atividade complexa e arriscada.</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Riscos:</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Programa com defeitos.</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Projetos frequentemente estouram prazos e orçamentos.</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Modificações nos programas.</a:t>
            </a:r>
            <a:endParaRPr b="0" lang="en-US" sz="2300" spc="-1" strike="noStrike">
              <a:solidFill>
                <a:srgbClr val="000000"/>
              </a:solidFill>
              <a:latin typeface="Gill Sans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Turtle</a:t>
            </a:r>
            <a:endParaRPr b="0" lang="en-US" sz="3200" spc="-1" strike="noStrike">
              <a:solidFill>
                <a:srgbClr val="000000"/>
              </a:solidFill>
              <a:latin typeface="Gill Sans MT"/>
            </a:endParaRPr>
          </a:p>
        </p:txBody>
      </p:sp>
      <p:sp>
        <p:nvSpPr>
          <p:cNvPr id="285"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pPr>
            <a:r>
              <a:rPr b="1" lang="en-US" sz="2600" spc="-1" strike="noStrike">
                <a:solidFill>
                  <a:srgbClr val="000000"/>
                </a:solidFill>
                <a:latin typeface="Gill Sans MT"/>
              </a:rPr>
              <a:t>import</a:t>
            </a:r>
            <a:r>
              <a:rPr b="0" lang="en-US" sz="2600" spc="-1" strike="noStrike">
                <a:solidFill>
                  <a:srgbClr val="000000"/>
                </a:solidFill>
                <a:latin typeface="Gill Sans MT"/>
              </a:rPr>
              <a:t> </a:t>
            </a:r>
            <a:r>
              <a:rPr b="1" lang="en-US" sz="2600" spc="-1" strike="noStrike">
                <a:solidFill>
                  <a:srgbClr val="000000"/>
                </a:solidFill>
                <a:latin typeface="Gill Sans MT"/>
              </a:rPr>
              <a:t>turtle</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Allows us to use turtles</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wn = turtle.Screen()</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Creates a playground for turtles</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alex = turtle.Turtle()</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Create a turtle, assign to alex</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alex.forward(50)</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Tell alex to move forward by 50 units</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alex.left(90)</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Tell alex to turn by 90</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degrees</a:t>
            </a:r>
            <a:r>
              <a:rPr b="0" lang="en-US" sz="2600" spc="-1" strike="noStrike">
                <a:solidFill>
                  <a:srgbClr val="000000"/>
                </a:solidFill>
                <a:latin typeface="Gill Sans MT"/>
              </a:rPr>
              <a:t> alex.forward(30)</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Complete the second side of a rectangle</a:t>
            </a:r>
            <a:endParaRPr b="0" lang="en-US" sz="2600" spc="-1" strike="noStrike">
              <a:solidFill>
                <a:srgbClr val="000000"/>
              </a:solidFill>
              <a:latin typeface="Gill Sans MT"/>
            </a:endParaRPr>
          </a:p>
          <a:p>
            <a:pPr marL="274320" indent="-273960">
              <a:lnSpc>
                <a:spcPct val="100000"/>
              </a:lnSpc>
              <a:spcBef>
                <a:spcPts val="601"/>
              </a:spcBef>
            </a:pPr>
            <a:r>
              <a:rPr b="0" lang="en-US" sz="2600" spc="-1" strike="noStrike">
                <a:solidFill>
                  <a:srgbClr val="000000"/>
                </a:solidFill>
                <a:latin typeface="Gill Sans MT"/>
              </a:rPr>
              <a:t>wn.mainloop() </a:t>
            </a:r>
            <a:endParaRPr b="0" lang="en-US" sz="2600" spc="-1" strike="noStrike">
              <a:solidFill>
                <a:srgbClr val="000000"/>
              </a:solidFill>
              <a:latin typeface="Gill Sans MT"/>
            </a:endParaRPr>
          </a:p>
          <a:p>
            <a:pPr marL="274320" indent="-273960">
              <a:lnSpc>
                <a:spcPct val="100000"/>
              </a:lnSpc>
              <a:spcBef>
                <a:spcPts val="601"/>
              </a:spcBef>
            </a:pPr>
            <a:r>
              <a:rPr b="0" i="1" lang="en-US" sz="2600" spc="-1" strike="noStrike">
                <a:solidFill>
                  <a:srgbClr val="000000"/>
                </a:solidFill>
                <a:latin typeface="Gill Sans MT"/>
              </a:rPr>
              <a:t># Wait for user to close window</a:t>
            </a:r>
            <a:endParaRPr b="0" lang="en-US" sz="2600" spc="-1" strike="noStrike">
              <a:solidFill>
                <a:srgbClr val="000000"/>
              </a:solidFill>
              <a:latin typeface="Gill Sans MT"/>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Picture 2" descr=""/>
          <p:cNvPicPr/>
          <p:nvPr/>
        </p:nvPicPr>
        <p:blipFill>
          <a:blip r:embed="rId1"/>
          <a:stretch/>
        </p:blipFill>
        <p:spPr>
          <a:xfrm>
            <a:off x="2133720" y="1601640"/>
            <a:ext cx="4571640" cy="34174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Histórico</a:t>
            </a:r>
            <a:endParaRPr b="0" lang="en-US" sz="3200" spc="-1" strike="noStrike">
              <a:solidFill>
                <a:srgbClr val="000000"/>
              </a:solidFill>
              <a:latin typeface="Gill Sans MT"/>
            </a:endParaRPr>
          </a:p>
        </p:txBody>
      </p:sp>
      <p:sp>
        <p:nvSpPr>
          <p:cNvPr id="288"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Turtle vem da linguagem Logo desenvolvida por Seymour Pappert e Daniel Bobrow no MIT em 1967.</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ideia é ser um ambiente visual para o desenvolvimento de aplicações educacionais.</a:t>
            </a:r>
            <a:endParaRPr b="0" lang="en-US" sz="2600" spc="-1" strike="noStrike">
              <a:solidFill>
                <a:srgbClr val="000000"/>
              </a:solidFill>
              <a:latin typeface="Gill Sans MT"/>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Exercício 1</a:t>
            </a:r>
            <a:endParaRPr b="0" lang="en-US" sz="3200" spc="-1" strike="noStrike">
              <a:solidFill>
                <a:srgbClr val="000000"/>
              </a:solidFill>
              <a:latin typeface="Gill Sans MT"/>
            </a:endParaRPr>
          </a:p>
        </p:txBody>
      </p:sp>
      <p:sp>
        <p:nvSpPr>
          <p:cNvPr id="290"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Explorar turtle.</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Fazer os exercícios 6, 11, 12 e 13 do livro  1.</a:t>
            </a:r>
            <a:endParaRPr b="0" lang="en-US" sz="2600" spc="-1" strike="noStrike">
              <a:solidFill>
                <a:srgbClr val="000000"/>
              </a:solidFill>
              <a:latin typeface="Gill Sans MT"/>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Origens da POO</a:t>
            </a:r>
            <a:endParaRPr b="0" lang="en-US" sz="3200" spc="-1" strike="noStrike">
              <a:solidFill>
                <a:srgbClr val="000000"/>
              </a:solidFill>
              <a:latin typeface="Gill Sans MT"/>
            </a:endParaRPr>
          </a:p>
        </p:txBody>
      </p:sp>
      <p:sp>
        <p:nvSpPr>
          <p:cNvPr id="235"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Linguagem Simula 67 (Norwegian Computing Cente – Ole Johan Dahl e Kristen Nygaard) foi a primeira linguagem de programação (focada para simulação) a apresentar os conceitos de objetos e classes de objetos.</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Simula influencia Alan Kay a desenvolver a linguagem Smalltalk no Xerox PARC nos anos 70.</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Smalltalk foi a primeira linguagem a ter um ambiente programação gráfico com Janelas, Icones e Mouse.</a:t>
            </a:r>
            <a:endParaRPr b="0" lang="en-US"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Smalltalk continua ativo: Squeak, Pharo, Amber,…</a:t>
            </a: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a:p>
            <a:pPr>
              <a:lnSpc>
                <a:spcPct val="100000"/>
              </a:lnSpc>
              <a:spcBef>
                <a:spcPts val="601"/>
              </a:spcBef>
            </a:pPr>
            <a:endParaRPr b="0" lang="en-US" sz="2600" spc="-1" strike="noStrike">
              <a:solidFill>
                <a:srgbClr val="000000"/>
              </a:solidFill>
              <a:latin typeface="Gill Sans M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228600"/>
            <a:ext cx="8229240" cy="91404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Smalltalk</a:t>
            </a:r>
            <a:endParaRPr b="0" lang="en-US" sz="3200" spc="-1" strike="noStrike">
              <a:solidFill>
                <a:srgbClr val="000000"/>
              </a:solidFill>
              <a:latin typeface="Gill Sans MT"/>
            </a:endParaRPr>
          </a:p>
        </p:txBody>
      </p:sp>
      <p:pic>
        <p:nvPicPr>
          <p:cNvPr id="237" name="Picture 2" descr=""/>
          <p:cNvPicPr/>
          <p:nvPr/>
        </p:nvPicPr>
        <p:blipFill>
          <a:blip r:embed="rId1"/>
          <a:stretch/>
        </p:blipFill>
        <p:spPr>
          <a:xfrm>
            <a:off x="228600" y="1285920"/>
            <a:ext cx="6019560" cy="4285800"/>
          </a:xfrm>
          <a:prstGeom prst="rect">
            <a:avLst/>
          </a:prstGeom>
          <a:ln>
            <a:noFill/>
          </a:ln>
        </p:spPr>
      </p:pic>
      <p:pic>
        <p:nvPicPr>
          <p:cNvPr id="238" name="Picture 2" descr=""/>
          <p:cNvPicPr/>
          <p:nvPr/>
        </p:nvPicPr>
        <p:blipFill>
          <a:blip r:embed="rId2"/>
          <a:stretch/>
        </p:blipFill>
        <p:spPr>
          <a:xfrm>
            <a:off x="6095880" y="2743200"/>
            <a:ext cx="2514240" cy="33523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152280"/>
            <a:ext cx="8229240" cy="990360"/>
          </a:xfrm>
          <a:prstGeom prst="rect">
            <a:avLst/>
          </a:prstGeom>
          <a:noFill/>
          <a:ln>
            <a:noFill/>
          </a:ln>
        </p:spPr>
        <p:txBody>
          <a:bodyPr lIns="90000" rIns="90000" tIns="45000" bIns="45000" anchor="b"/>
          <a:p>
            <a:pPr>
              <a:lnSpc>
                <a:spcPct val="100000"/>
              </a:lnSpc>
            </a:pPr>
            <a:r>
              <a:rPr b="0" lang="en-US" sz="3200" spc="-1" strike="noStrike">
                <a:solidFill>
                  <a:srgbClr val="464653"/>
                </a:solidFill>
                <a:latin typeface="Bookman Old Style"/>
              </a:rPr>
              <a:t>Cont.</a:t>
            </a:r>
            <a:endParaRPr b="0" lang="en-US" sz="3200" spc="-1" strike="noStrike">
              <a:solidFill>
                <a:srgbClr val="000000"/>
              </a:solidFill>
              <a:latin typeface="Gill Sans MT"/>
            </a:endParaRPr>
          </a:p>
        </p:txBody>
      </p:sp>
      <p:sp>
        <p:nvSpPr>
          <p:cNvPr id="240" name="TextShape 2"/>
          <p:cNvSpPr txBox="1"/>
          <p:nvPr/>
        </p:nvSpPr>
        <p:spPr>
          <a:xfrm>
            <a:off x="457200" y="1219320"/>
            <a:ext cx="8229240" cy="4937400"/>
          </a:xfrm>
          <a:prstGeom prst="rect">
            <a:avLst/>
          </a:prstGeom>
          <a:noFill/>
          <a:ln>
            <a:noFill/>
          </a:ln>
        </p:spPr>
        <p:txBody>
          <a:bodyPr lIns="90000" rIns="90000" tIns="45000" bIns="45000"/>
          <a:p>
            <a:pPr marL="274320" indent="-27396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Várias linguagens adotam hoje a POO:</a:t>
            </a:r>
            <a:endParaRPr b="0" lang="en-US"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ADA</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C++</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Java</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C#</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Python</a:t>
            </a:r>
            <a:endParaRPr b="0" lang="en-US"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Etc…</a:t>
            </a:r>
            <a:endParaRPr b="0" lang="en-US" sz="2300" spc="-1" strike="noStrike">
              <a:solidFill>
                <a:srgbClr val="000000"/>
              </a:solidFill>
              <a:latin typeface="Gill Sans MT"/>
            </a:endParaRPr>
          </a:p>
          <a:p>
            <a:pPr>
              <a:lnSpc>
                <a:spcPct val="100000"/>
              </a:lnSpc>
              <a:spcBef>
                <a:spcPts val="601"/>
              </a:spcBef>
            </a:pPr>
            <a:endParaRPr b="0" lang="en-US" sz="2300" spc="-1" strike="noStrike">
              <a:solidFill>
                <a:srgbClr val="000000"/>
              </a:solidFill>
              <a:latin typeface="Gill Sans MT"/>
            </a:endParaRPr>
          </a:p>
          <a:p>
            <a:pPr>
              <a:lnSpc>
                <a:spcPct val="100000"/>
              </a:lnSpc>
              <a:spcBef>
                <a:spcPts val="601"/>
              </a:spcBef>
            </a:pPr>
            <a:endParaRPr b="0" lang="en-US" sz="2300" spc="-1" strike="noStrike">
              <a:solidFill>
                <a:srgbClr val="000000"/>
              </a:solidFill>
              <a:latin typeface="Gill Sans M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2" descr=""/>
          <p:cNvPicPr/>
          <p:nvPr/>
        </p:nvPicPr>
        <p:blipFill>
          <a:blip r:embed="rId1"/>
          <a:stretch/>
        </p:blipFill>
        <p:spPr>
          <a:xfrm>
            <a:off x="2076480" y="1890720"/>
            <a:ext cx="4990680" cy="307620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Picture 2" descr=""/>
          <p:cNvPicPr/>
          <p:nvPr/>
        </p:nvPicPr>
        <p:blipFill>
          <a:blip r:embed="rId1"/>
          <a:stretch/>
        </p:blipFill>
        <p:spPr>
          <a:xfrm>
            <a:off x="1866960" y="466560"/>
            <a:ext cx="5409720" cy="5924160"/>
          </a:xfrm>
          <a:prstGeom prst="rect">
            <a:avLst/>
          </a:prstGeom>
          <a:ln w="9360">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2" descr=""/>
          <p:cNvPicPr/>
          <p:nvPr/>
        </p:nvPicPr>
        <p:blipFill>
          <a:blip r:embed="rId1"/>
          <a:stretch/>
        </p:blipFill>
        <p:spPr>
          <a:xfrm>
            <a:off x="1066680" y="1981080"/>
            <a:ext cx="7372440" cy="2545200"/>
          </a:xfrm>
          <a:prstGeom prst="rect">
            <a:avLst/>
          </a:prstGeom>
          <a:ln w="93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289</TotalTime>
  <Application>LibreOffice/5.4.0.3$Windows_x86 LibreOffice_project/7556cbc6811c9d992f4064ab9287069087d7f62c</Application>
  <Words>889</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yano</dc:creator>
  <dc:description/>
  <dc:language>pt-BR</dc:language>
  <cp:lastModifiedBy/>
  <dcterms:modified xsi:type="dcterms:W3CDTF">2018-02-16T13:58:45Z</dcterms:modified>
  <cp:revision>23</cp:revision>
  <dc:subject/>
  <dc:title>CES 22 – Programação Orientada a Objetos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