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Funções, strings, </a:t>
            </a:r>
            <a:r>
              <a:rPr lang="pt-BR" dirty="0" err="1" smtClean="0"/>
              <a:t>tuplas</a:t>
            </a:r>
            <a:r>
              <a:rPr lang="pt-BR" dirty="0" smtClean="0"/>
              <a:t> e listas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condicional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54787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93096"/>
            <a:ext cx="69790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Cont.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3956484" cy="233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1" y="4509120"/>
            <a:ext cx="577452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com estilo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Usar 4 espaços (ao invés de </a:t>
            </a:r>
            <a:r>
              <a:rPr lang="pt-BR" dirty="0" err="1" smtClean="0"/>
              <a:t>tabs</a:t>
            </a:r>
            <a:r>
              <a:rPr lang="pt-BR" dirty="0" smtClean="0"/>
              <a:t>) para </a:t>
            </a:r>
            <a:r>
              <a:rPr lang="pt-BR" dirty="0" err="1" smtClean="0"/>
              <a:t>identação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Limitar o comprimento da linha em até 78 caracteres.</a:t>
            </a:r>
          </a:p>
          <a:p>
            <a:r>
              <a:rPr lang="pt-BR" dirty="0" smtClean="0"/>
              <a:t>Para nomes de identificadores:</a:t>
            </a:r>
          </a:p>
          <a:p>
            <a:pPr lvl="1"/>
            <a:r>
              <a:rPr lang="pt-BR" dirty="0" smtClean="0"/>
              <a:t>Usar </a:t>
            </a:r>
            <a:r>
              <a:rPr lang="pt-BR" dirty="0" err="1" smtClean="0"/>
              <a:t>CamelCase</a:t>
            </a:r>
            <a:r>
              <a:rPr lang="pt-BR" dirty="0" smtClean="0"/>
              <a:t> para classes.</a:t>
            </a:r>
          </a:p>
          <a:p>
            <a:pPr lvl="1"/>
            <a:r>
              <a:rPr lang="pt-BR" dirty="0" smtClean="0"/>
              <a:t>Usar </a:t>
            </a:r>
            <a:r>
              <a:rPr lang="pt-BR" dirty="0" err="1" smtClean="0"/>
              <a:t>lowercase_with_underscores</a:t>
            </a:r>
            <a:r>
              <a:rPr lang="pt-BR" dirty="0" smtClean="0"/>
              <a:t> para funções e variáveis.</a:t>
            </a:r>
          </a:p>
          <a:p>
            <a:r>
              <a:rPr lang="pt-BR" dirty="0" smtClean="0"/>
              <a:t>Colocar </a:t>
            </a:r>
            <a:r>
              <a:rPr lang="pt-BR" dirty="0" err="1" smtClean="0"/>
              <a:t>imports</a:t>
            </a:r>
            <a:r>
              <a:rPr lang="pt-BR" dirty="0" smtClean="0"/>
              <a:t> no topo de cada arquivo.</a:t>
            </a:r>
          </a:p>
          <a:p>
            <a:r>
              <a:rPr lang="pt-BR" dirty="0" smtClean="0"/>
              <a:t>Manter as definições de funções próximas.</a:t>
            </a:r>
          </a:p>
          <a:p>
            <a:r>
              <a:rPr lang="pt-BR" dirty="0" smtClean="0"/>
              <a:t>Usar 2 linhas brancas para separar funções.</a:t>
            </a:r>
          </a:p>
          <a:p>
            <a:r>
              <a:rPr lang="pt-BR" dirty="0" smtClean="0"/>
              <a:t>Usar </a:t>
            </a:r>
            <a:r>
              <a:rPr lang="pt-BR" dirty="0" err="1" smtClean="0"/>
              <a:t>docstrings</a:t>
            </a:r>
            <a:r>
              <a:rPr lang="pt-BR" dirty="0" smtClean="0"/>
              <a:t> para documentar funções.</a:t>
            </a:r>
          </a:p>
          <a:p>
            <a:r>
              <a:rPr lang="pt-BR" dirty="0" smtClean="0"/>
              <a:t>Manter o código com as chamadas para funções na parte baixa do programa.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Unidades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Testar é uma atividade muitas vezes ignorada pelos alunos e programadores amadores.</a:t>
            </a:r>
          </a:p>
          <a:p>
            <a:r>
              <a:rPr lang="pt-BR" dirty="0" smtClean="0"/>
              <a:t>Uma boa prática é incluir testes junto com o código desenvolvido.</a:t>
            </a:r>
          </a:p>
          <a:p>
            <a:r>
              <a:rPr lang="pt-BR" dirty="0" smtClean="0"/>
              <a:t>TDD (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) é uma metodologia de desenvolvimento ágil onde os programadores desenvolvem testes antes do código.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86" y="620688"/>
            <a:ext cx="868521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796048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788" y="4581128"/>
            <a:ext cx="8388424" cy="15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8640"/>
            <a:ext cx="3024336" cy="144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955" y="620688"/>
            <a:ext cx="49977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02" y="2895600"/>
            <a:ext cx="8349072" cy="125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6.9.16 e 6.9.17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767" y="1700808"/>
            <a:ext cx="607646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60" y="3212976"/>
            <a:ext cx="7612079" cy="249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24744"/>
            <a:ext cx="383082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429000"/>
            <a:ext cx="4689570" cy="79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</a:p>
          <a:p>
            <a:r>
              <a:rPr lang="pt-BR" dirty="0" smtClean="0"/>
              <a:t>Strings</a:t>
            </a:r>
          </a:p>
          <a:p>
            <a:r>
              <a:rPr lang="pt-BR" dirty="0" err="1" smtClean="0"/>
              <a:t>Tuplas</a:t>
            </a:r>
            <a:r>
              <a:rPr lang="pt-BR" dirty="0" smtClean="0"/>
              <a:t> e listas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1" y="764704"/>
            <a:ext cx="378824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12776"/>
            <a:ext cx="437033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5339" y="2941238"/>
            <a:ext cx="3246661" cy="97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077072"/>
            <a:ext cx="4673327" cy="20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48680"/>
            <a:ext cx="428930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76872"/>
            <a:ext cx="40934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664"/>
            <a:ext cx="4516749" cy="252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3" y="3933056"/>
            <a:ext cx="56264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656" y="2204864"/>
            <a:ext cx="5124687" cy="177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Pares de dados (</a:t>
            </a:r>
            <a:r>
              <a:rPr lang="pt-BR" dirty="0" err="1" smtClean="0"/>
              <a:t>Tuplas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476603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636912"/>
            <a:ext cx="671943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90414"/>
            <a:ext cx="8676456" cy="1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72" y="1700808"/>
            <a:ext cx="643841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98" y="476672"/>
            <a:ext cx="8163004" cy="115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7796250" cy="66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314" y="2962274"/>
            <a:ext cx="6332600" cy="12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653136"/>
            <a:ext cx="26930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72332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221088"/>
            <a:ext cx="622149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7.26.12 </a:t>
            </a:r>
            <a:r>
              <a:rPr lang="pt-BR" dirty="0" smtClean="0"/>
              <a:t>e </a:t>
            </a:r>
            <a:r>
              <a:rPr lang="pt-BR" dirty="0" smtClean="0"/>
              <a:t>7.26.13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pt-BR" dirty="0" smtClean="0"/>
              <a:t>String é um tipo (classe) primitivo composto tal como listas e as </a:t>
            </a:r>
            <a:r>
              <a:rPr lang="pt-BR" dirty="0" err="1" smtClean="0"/>
              <a:t>tuplas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um objeto de uma classe ele atende o conjunto de funções (métodos)  da classe.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221088"/>
            <a:ext cx="33084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b="1" dirty="0" smtClean="0"/>
              <a:t> </a:t>
            </a:r>
            <a:r>
              <a:rPr lang="pt-BR" b="1" dirty="0" err="1" smtClean="0"/>
              <a:t>turtle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err="1" smtClean="0"/>
              <a:t>def</a:t>
            </a:r>
            <a:r>
              <a:rPr lang="pt-BR" b="1" dirty="0" smtClean="0"/>
              <a:t>  </a:t>
            </a:r>
            <a:r>
              <a:rPr lang="pt-BR" b="1" dirty="0" err="1" smtClean="0"/>
              <a:t>draw_square</a:t>
            </a:r>
            <a:r>
              <a:rPr lang="pt-BR" b="1" dirty="0" smtClean="0"/>
              <a:t>(t, </a:t>
            </a:r>
            <a:r>
              <a:rPr lang="pt-BR" b="1" dirty="0" err="1" smtClean="0"/>
              <a:t>sz</a:t>
            </a:r>
            <a:r>
              <a:rPr lang="pt-BR" b="1" dirty="0" smtClean="0"/>
              <a:t>):</a:t>
            </a:r>
          </a:p>
          <a:p>
            <a:pPr>
              <a:buNone/>
            </a:pPr>
            <a:r>
              <a:rPr lang="pt-BR" b="1" i="1" dirty="0" smtClean="0"/>
              <a:t>	"""</a:t>
            </a:r>
            <a:r>
              <a:rPr lang="pt-BR" b="1" i="1" dirty="0" err="1" smtClean="0"/>
              <a:t>Make</a:t>
            </a:r>
            <a:r>
              <a:rPr lang="pt-BR" b="1" i="1" dirty="0" smtClean="0"/>
              <a:t> </a:t>
            </a:r>
            <a:r>
              <a:rPr lang="pt-BR" b="1" i="1" dirty="0" err="1" smtClean="0"/>
              <a:t>turtle</a:t>
            </a:r>
            <a:r>
              <a:rPr lang="pt-BR" b="1" i="1" dirty="0" smtClean="0"/>
              <a:t> t </a:t>
            </a:r>
            <a:r>
              <a:rPr lang="pt-BR" b="1" i="1" dirty="0" err="1" smtClean="0"/>
              <a:t>draw</a:t>
            </a:r>
            <a:r>
              <a:rPr lang="pt-BR" b="1" i="1" dirty="0" smtClean="0"/>
              <a:t> a </a:t>
            </a:r>
            <a:r>
              <a:rPr lang="pt-BR" b="1" i="1" dirty="0" err="1" smtClean="0"/>
              <a:t>square</a:t>
            </a:r>
            <a:r>
              <a:rPr lang="pt-BR" b="1" i="1" dirty="0" smtClean="0"/>
              <a:t> </a:t>
            </a:r>
            <a:r>
              <a:rPr lang="pt-BR" b="1" i="1" dirty="0" err="1" smtClean="0"/>
              <a:t>of</a:t>
            </a:r>
            <a:r>
              <a:rPr lang="pt-BR" b="1" i="1" dirty="0" smtClean="0"/>
              <a:t> </a:t>
            </a:r>
            <a:r>
              <a:rPr lang="pt-BR" b="1" i="1" dirty="0" err="1" smtClean="0"/>
              <a:t>sz</a:t>
            </a:r>
            <a:r>
              <a:rPr lang="pt-BR" b="1" i="1" dirty="0" smtClean="0"/>
              <a:t>."""</a:t>
            </a:r>
            <a:r>
              <a:rPr lang="pt-BR" b="1" dirty="0" smtClean="0"/>
              <a:t> </a:t>
            </a:r>
          </a:p>
          <a:p>
            <a:pPr>
              <a:buNone/>
            </a:pPr>
            <a:r>
              <a:rPr lang="pt-BR" b="1" dirty="0" smtClean="0"/>
              <a:t>    for i in range(4):</a:t>
            </a:r>
          </a:p>
          <a:p>
            <a:pPr>
              <a:buNone/>
            </a:pPr>
            <a:r>
              <a:rPr lang="pt-BR" b="1" dirty="0" smtClean="0"/>
              <a:t>	     </a:t>
            </a:r>
            <a:r>
              <a:rPr lang="pt-BR" b="1" dirty="0" err="1" smtClean="0"/>
              <a:t>t.forward</a:t>
            </a:r>
            <a:r>
              <a:rPr lang="pt-BR" b="1" dirty="0" smtClean="0"/>
              <a:t>(</a:t>
            </a:r>
            <a:r>
              <a:rPr lang="pt-BR" b="1" dirty="0" err="1" smtClean="0"/>
              <a:t>sz</a:t>
            </a:r>
            <a:r>
              <a:rPr lang="pt-BR" b="1" dirty="0" smtClean="0"/>
              <a:t>)</a:t>
            </a:r>
          </a:p>
          <a:p>
            <a:pPr>
              <a:buNone/>
            </a:pPr>
            <a:r>
              <a:rPr lang="pt-BR" b="1" dirty="0" smtClean="0"/>
              <a:t>          </a:t>
            </a:r>
            <a:r>
              <a:rPr lang="pt-BR" b="1" dirty="0" err="1" smtClean="0"/>
              <a:t>t.left</a:t>
            </a:r>
            <a:r>
              <a:rPr lang="pt-BR" b="1" dirty="0" smtClean="0"/>
              <a:t>(90)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wn</a:t>
            </a:r>
            <a:r>
              <a:rPr lang="pt-BR" dirty="0" smtClean="0"/>
              <a:t> = </a:t>
            </a:r>
            <a:r>
              <a:rPr lang="pt-BR" dirty="0" err="1" smtClean="0"/>
              <a:t>turtle</a:t>
            </a:r>
            <a:r>
              <a:rPr lang="pt-BR" dirty="0" smtClean="0"/>
              <a:t>.Screen() </a:t>
            </a:r>
            <a:r>
              <a:rPr lang="pt-BR" i="1" dirty="0" smtClean="0"/>
              <a:t># Set </a:t>
            </a:r>
            <a:r>
              <a:rPr lang="pt-BR" i="1" dirty="0" err="1" smtClean="0"/>
              <a:t>up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window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its </a:t>
            </a:r>
            <a:r>
              <a:rPr lang="pt-BR" i="1" dirty="0" err="1" smtClean="0"/>
              <a:t>attributes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wn</a:t>
            </a:r>
            <a:r>
              <a:rPr lang="pt-BR" dirty="0" smtClean="0"/>
              <a:t>.</a:t>
            </a:r>
            <a:r>
              <a:rPr lang="pt-BR" dirty="0" err="1" smtClean="0"/>
              <a:t>bgcolor</a:t>
            </a:r>
            <a:r>
              <a:rPr lang="pt-BR" dirty="0" smtClean="0"/>
              <a:t>("</a:t>
            </a:r>
            <a:r>
              <a:rPr lang="pt-BR" dirty="0" err="1" smtClean="0"/>
              <a:t>lightgreen</a:t>
            </a:r>
            <a:r>
              <a:rPr lang="pt-BR" dirty="0" smtClean="0"/>
              <a:t>") </a:t>
            </a:r>
          </a:p>
          <a:p>
            <a:pPr>
              <a:buNone/>
            </a:pPr>
            <a:r>
              <a:rPr lang="pt-BR" dirty="0" err="1" smtClean="0"/>
              <a:t>wn</a:t>
            </a:r>
            <a:r>
              <a:rPr lang="pt-BR" dirty="0" smtClean="0"/>
              <a:t>.</a:t>
            </a:r>
            <a:r>
              <a:rPr lang="pt-BR" dirty="0" err="1" smtClean="0"/>
              <a:t>title</a:t>
            </a:r>
            <a:r>
              <a:rPr lang="pt-BR" dirty="0" smtClean="0"/>
              <a:t>("Alex </a:t>
            </a:r>
            <a:r>
              <a:rPr lang="pt-BR" dirty="0" err="1" smtClean="0"/>
              <a:t>meets</a:t>
            </a:r>
            <a:r>
              <a:rPr lang="pt-BR" dirty="0" smtClean="0"/>
              <a:t> a </a:t>
            </a:r>
            <a:r>
              <a:rPr lang="pt-BR" dirty="0" err="1" smtClean="0"/>
              <a:t>function</a:t>
            </a:r>
            <a:r>
              <a:rPr lang="pt-BR" dirty="0" smtClean="0"/>
              <a:t>")</a:t>
            </a:r>
          </a:p>
          <a:p>
            <a:pPr>
              <a:buNone/>
            </a:pPr>
            <a:r>
              <a:rPr lang="pt-BR" dirty="0" err="1" smtClean="0"/>
              <a:t>alex</a:t>
            </a:r>
            <a:r>
              <a:rPr lang="pt-BR" dirty="0" smtClean="0"/>
              <a:t> = </a:t>
            </a:r>
            <a:r>
              <a:rPr lang="pt-BR" dirty="0" err="1" smtClean="0"/>
              <a:t>turtle</a:t>
            </a:r>
            <a:r>
              <a:rPr lang="pt-BR" dirty="0" smtClean="0"/>
              <a:t>.</a:t>
            </a:r>
            <a:r>
              <a:rPr lang="pt-BR" dirty="0" err="1" smtClean="0"/>
              <a:t>Turtle</a:t>
            </a:r>
            <a:r>
              <a:rPr lang="pt-BR" dirty="0" smtClean="0"/>
              <a:t>() 	</a:t>
            </a:r>
            <a:r>
              <a:rPr lang="pt-BR" i="1" dirty="0" smtClean="0"/>
              <a:t># </a:t>
            </a:r>
            <a:r>
              <a:rPr lang="pt-BR" i="1" dirty="0" err="1" smtClean="0"/>
              <a:t>Create</a:t>
            </a:r>
            <a:r>
              <a:rPr lang="pt-BR" i="1" dirty="0" smtClean="0"/>
              <a:t> </a:t>
            </a:r>
            <a:r>
              <a:rPr lang="pt-BR" i="1" dirty="0" err="1" smtClean="0"/>
              <a:t>alex</a:t>
            </a:r>
            <a:endParaRPr lang="pt-BR" i="1" dirty="0" smtClean="0"/>
          </a:p>
          <a:p>
            <a:pPr>
              <a:buNone/>
            </a:pPr>
            <a:r>
              <a:rPr lang="pt-BR" dirty="0" err="1" smtClean="0"/>
              <a:t>draw_square</a:t>
            </a:r>
            <a:r>
              <a:rPr lang="pt-BR" dirty="0" smtClean="0"/>
              <a:t>(</a:t>
            </a:r>
            <a:r>
              <a:rPr lang="pt-BR" dirty="0" err="1" smtClean="0"/>
              <a:t>alex</a:t>
            </a:r>
            <a:r>
              <a:rPr lang="pt-BR" dirty="0" smtClean="0"/>
              <a:t>, 50)	</a:t>
            </a:r>
            <a:r>
              <a:rPr lang="pt-BR" i="1" dirty="0" smtClean="0"/>
              <a:t># </a:t>
            </a:r>
            <a:r>
              <a:rPr lang="pt-BR" i="1" dirty="0" err="1" smtClean="0"/>
              <a:t>Call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function</a:t>
            </a:r>
            <a:r>
              <a:rPr lang="pt-BR" i="1" dirty="0" smtClean="0"/>
              <a:t> to </a:t>
            </a:r>
            <a:r>
              <a:rPr lang="pt-BR" i="1" dirty="0" err="1" smtClean="0"/>
              <a:t>draw</a:t>
            </a:r>
            <a:r>
              <a:rPr lang="pt-BR" i="1" dirty="0" smtClean="0"/>
              <a:t>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square</a:t>
            </a:r>
            <a:endParaRPr lang="pt-BR" i="1" dirty="0" smtClean="0"/>
          </a:p>
          <a:p>
            <a:pPr>
              <a:buNone/>
            </a:pPr>
            <a:r>
              <a:rPr lang="pt-BR" dirty="0" err="1" smtClean="0"/>
              <a:t>wn</a:t>
            </a:r>
            <a:r>
              <a:rPr lang="pt-BR" dirty="0" smtClean="0"/>
              <a:t>.</a:t>
            </a:r>
            <a:r>
              <a:rPr lang="pt-BR" dirty="0" err="1" smtClean="0"/>
              <a:t>mainloop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2822872" cy="111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4307" y="980728"/>
            <a:ext cx="3147693" cy="37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7" y="3429000"/>
            <a:ext cx="28942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5661248"/>
            <a:ext cx="256214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653136"/>
            <a:ext cx="428068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20688"/>
            <a:ext cx="3634333" cy="199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429000"/>
            <a:ext cx="708844" cy="237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Fatias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604" y="1268760"/>
            <a:ext cx="875879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2160240" cy="15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de Strings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5422324" cy="127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65958"/>
            <a:ext cx="6442086" cy="169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085184"/>
            <a:ext cx="689640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são imutáveis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5084474" cy="141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622" y="2971800"/>
            <a:ext cx="4945428" cy="146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</a:t>
            </a:r>
            <a:r>
              <a:rPr lang="pt-BR" b="1" dirty="0" smtClean="0"/>
              <a:t>in</a:t>
            </a:r>
            <a:r>
              <a:rPr lang="pt-BR" dirty="0" smtClean="0"/>
              <a:t> e </a:t>
            </a:r>
            <a:r>
              <a:rPr lang="pt-BR" b="1" dirty="0" smtClean="0"/>
              <a:t>+</a:t>
            </a:r>
            <a:r>
              <a:rPr lang="pt-BR" dirty="0" smtClean="0"/>
              <a:t> (concatenação)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118" y="2381250"/>
            <a:ext cx="6084257" cy="28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format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670" y="1268760"/>
            <a:ext cx="7164660" cy="293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4725144"/>
            <a:ext cx="535056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8.19.10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agrupamentos de dados imutáveis.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81997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819691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81128"/>
            <a:ext cx="165969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517232"/>
            <a:ext cx="628311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92697"/>
            <a:ext cx="2592288" cy="211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955" y="2996952"/>
            <a:ext cx="823009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1" y="5445224"/>
            <a:ext cx="301602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_images/alex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1837" y="2564904"/>
            <a:ext cx="260032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91" y="836712"/>
            <a:ext cx="788821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63" y="3717032"/>
            <a:ext cx="865687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Listas são coleções ordenadas de objetos.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11152"/>
            <a:ext cx="4595597" cy="111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429000"/>
            <a:ext cx="393926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6740895" cy="213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620688"/>
            <a:ext cx="807657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96" y="2708920"/>
            <a:ext cx="691662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437112"/>
            <a:ext cx="855200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265979" cy="199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41873"/>
            <a:ext cx="2434820" cy="137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581128"/>
            <a:ext cx="336421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488214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55899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28" y="332656"/>
            <a:ext cx="87459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7780865" cy="121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45024"/>
            <a:ext cx="823493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35874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92696"/>
            <a:ext cx="85820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e referencias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3468018" cy="249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365104"/>
            <a:ext cx="268066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Clonar lista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292318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79800"/>
            <a:ext cx="1585516" cy="74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077072"/>
            <a:ext cx="3960440" cy="204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e for loops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529928" cy="111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35930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61048"/>
            <a:ext cx="893147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 smtClean="0"/>
              <a:t>Funções retornam valores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236" y="1300163"/>
            <a:ext cx="7093170" cy="50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como parâmetro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731764" cy="152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297831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25144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3068960"/>
            <a:ext cx="46602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lista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3301792" cy="148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6912"/>
            <a:ext cx="315325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764" y="1772816"/>
            <a:ext cx="8042471" cy="474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Uma função pura não produz efeitos colaterais. A comunicação é somente através dos parâmetros e do valor retornado.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509159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157192"/>
            <a:ext cx="2952328" cy="13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e listas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85211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865" y="2564904"/>
            <a:ext cx="760426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5" y="3831128"/>
            <a:ext cx="7992889" cy="118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lista e range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549" y="1556792"/>
            <a:ext cx="7684901" cy="129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12976"/>
            <a:ext cx="7056784" cy="298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aninhada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89837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8064896" cy="8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981325"/>
            <a:ext cx="7920879" cy="105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149080"/>
            <a:ext cx="7920880" cy="7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12776"/>
            <a:ext cx="1647428" cy="158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176972"/>
            <a:ext cx="70567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33610"/>
            <a:ext cx="7200800" cy="67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085184"/>
            <a:ext cx="712879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11.22.5 e 11.22.6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e parâmetros são locais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637" y="1844824"/>
            <a:ext cx="4964725" cy="14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4797152"/>
            <a:ext cx="518826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306" y="620688"/>
            <a:ext cx="686083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4.9.9 e 4.9.10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4744"/>
            <a:ext cx="76040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199" y="2852936"/>
            <a:ext cx="699960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477</TotalTime>
  <Words>311</Words>
  <Application>Microsoft Office PowerPoint</Application>
  <PresentationFormat>Apresentação na tela (4:3)</PresentationFormat>
  <Paragraphs>76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Origem</vt:lpstr>
      <vt:lpstr>Aula 2</vt:lpstr>
      <vt:lpstr>Objetivos</vt:lpstr>
      <vt:lpstr>Função</vt:lpstr>
      <vt:lpstr>Slide 4</vt:lpstr>
      <vt:lpstr>Funções retornam valores</vt:lpstr>
      <vt:lpstr>Variaveis e parâmetros são locais</vt:lpstr>
      <vt:lpstr>Slide 7</vt:lpstr>
      <vt:lpstr>Exercícios</vt:lpstr>
      <vt:lpstr>Condicionais</vt:lpstr>
      <vt:lpstr>Execução condicional</vt:lpstr>
      <vt:lpstr>Cont.</vt:lpstr>
      <vt:lpstr>Programação com estilo</vt:lpstr>
      <vt:lpstr>Teste de Unidades</vt:lpstr>
      <vt:lpstr>Slide 14</vt:lpstr>
      <vt:lpstr>Slide 15</vt:lpstr>
      <vt:lpstr>Slide 16</vt:lpstr>
      <vt:lpstr>Exercícios</vt:lpstr>
      <vt:lpstr>Tabelas</vt:lpstr>
      <vt:lpstr>Slide 19</vt:lpstr>
      <vt:lpstr>Slide 20</vt:lpstr>
      <vt:lpstr>Slide 21</vt:lpstr>
      <vt:lpstr>Slide 22</vt:lpstr>
      <vt:lpstr>Slide 23</vt:lpstr>
      <vt:lpstr>Pares de dados (Tuplas)</vt:lpstr>
      <vt:lpstr>Slide 25</vt:lpstr>
      <vt:lpstr>Slide 26</vt:lpstr>
      <vt:lpstr>Slide 27</vt:lpstr>
      <vt:lpstr>Exercícios</vt:lpstr>
      <vt:lpstr>Strings</vt:lpstr>
      <vt:lpstr>Slide 30</vt:lpstr>
      <vt:lpstr>Slide 31</vt:lpstr>
      <vt:lpstr>Fatias</vt:lpstr>
      <vt:lpstr>Comparação de Strings</vt:lpstr>
      <vt:lpstr>Strings são imutáveis</vt:lpstr>
      <vt:lpstr>Operadores in e + (concatenação)</vt:lpstr>
      <vt:lpstr>Método format</vt:lpstr>
      <vt:lpstr>Exercícios</vt:lpstr>
      <vt:lpstr>Tuplas</vt:lpstr>
      <vt:lpstr>Slide 39</vt:lpstr>
      <vt:lpstr>Slide 40</vt:lpstr>
      <vt:lpstr>Listas</vt:lpstr>
      <vt:lpstr>Slide 42</vt:lpstr>
      <vt:lpstr>Slide 43</vt:lpstr>
      <vt:lpstr>Slide 44</vt:lpstr>
      <vt:lpstr>Slide 45</vt:lpstr>
      <vt:lpstr>Slide 46</vt:lpstr>
      <vt:lpstr>Objetos e referencias</vt:lpstr>
      <vt:lpstr>Clonar lista</vt:lpstr>
      <vt:lpstr>Listas e for loops</vt:lpstr>
      <vt:lpstr>Lista como parâmetro</vt:lpstr>
      <vt:lpstr>Métodos de lista</vt:lpstr>
      <vt:lpstr>Cont.</vt:lpstr>
      <vt:lpstr>Funções Puras</vt:lpstr>
      <vt:lpstr>Strings e listas</vt:lpstr>
      <vt:lpstr>funções lista e range</vt:lpstr>
      <vt:lpstr>Lista aninhada</vt:lpstr>
      <vt:lpstr>Matrizes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yano</dc:creator>
  <cp:lastModifiedBy>yano</cp:lastModifiedBy>
  <cp:revision>51</cp:revision>
  <dcterms:created xsi:type="dcterms:W3CDTF">2017-03-13T16:59:59Z</dcterms:created>
  <dcterms:modified xsi:type="dcterms:W3CDTF">2017-03-14T20:45:05Z</dcterms:modified>
</cp:coreProperties>
</file>