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Layouts/slideLayout39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283" r:id="rId48"/>
    <p:sldId id="284" r:id="rId49"/>
    <p:sldId id="285" r:id="rId50"/>
    <p:sldId id="286" r:id="rId51"/>
    <p:sldId id="297" r:id="rId52"/>
    <p:sldId id="298" r:id="rId53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9" d="100"/>
          <a:sy n="89" d="100"/>
        </p:scale>
        <p:origin x="-1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lnSpc>
                <a:spcPct val="100000"/>
              </a:lnSpc>
            </a:pPr>
            <a:fld id="{6B1193C3-E487-4A94-A843-02CC911848B9}" type="datetime">
              <a:rPr lang="pt-BR" sz="1400" b="0" strike="noStrike" spc="-1" smtClean="0">
                <a:solidFill>
                  <a:srgbClr val="464653"/>
                </a:solidFill>
                <a:latin typeface="Gill Sans MT"/>
              </a:rPr>
              <a:pPr>
                <a:lnSpc>
                  <a:spcPct val="100000"/>
                </a:lnSpc>
              </a:pPr>
              <a:t>21/03/2018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lnSpc>
                <a:spcPct val="100000"/>
              </a:lnSpc>
            </a:pPr>
            <a:fld id="{C2D0D67D-8FC3-4715-872D-710B85C49ACA}" type="slidenum">
              <a:rPr lang="pt-BR" sz="1400" b="0" strike="noStrike" spc="-1" smtClean="0">
                <a:solidFill>
                  <a:srgbClr val="464653"/>
                </a:solidFill>
                <a:latin typeface="Gill Sans MT"/>
              </a:rPr>
              <a:pPr>
                <a:lnSpc>
                  <a:spcPct val="100000"/>
                </a:lnSpc>
              </a:p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B1193C3-E487-4A94-A843-02CC911848B9}" type="datetime">
              <a:rPr lang="pt-BR" sz="1400" b="0" strike="noStrike" spc="-1" smtClean="0">
                <a:solidFill>
                  <a:srgbClr val="464653"/>
                </a:solidFill>
                <a:latin typeface="Gill Sans MT"/>
              </a:rPr>
              <a:pPr>
                <a:lnSpc>
                  <a:spcPct val="100000"/>
                </a:lnSpc>
              </a:pPr>
              <a:t>21/03/2018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2D0D67D-8FC3-4715-872D-710B85C49ACA}" type="slidenum">
              <a:rPr lang="pt-BR" sz="1400" b="0" strike="noStrike" spc="-1" smtClean="0">
                <a:solidFill>
                  <a:srgbClr val="464653"/>
                </a:solidFill>
                <a:latin typeface="Gill Sans MT"/>
              </a:rPr>
              <a:pPr>
                <a:lnSpc>
                  <a:spcPct val="100000"/>
                </a:lnSpc>
              </a:p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lnSpc>
                <a:spcPct val="100000"/>
              </a:lnSpc>
            </a:pPr>
            <a:fld id="{6B1193C3-E487-4A94-A843-02CC911848B9}" type="datetime">
              <a:rPr lang="pt-BR" sz="1400" b="0" strike="noStrike" spc="-1" smtClean="0">
                <a:solidFill>
                  <a:srgbClr val="464653"/>
                </a:solidFill>
                <a:latin typeface="Gill Sans MT"/>
              </a:rPr>
              <a:pPr>
                <a:lnSpc>
                  <a:spcPct val="100000"/>
                </a:lnSpc>
              </a:pPr>
              <a:t>21/03/2018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lnSpc>
                <a:spcPct val="100000"/>
              </a:lnSpc>
            </a:pPr>
            <a:fld id="{C2D0D67D-8FC3-4715-872D-710B85C49ACA}" type="slidenum">
              <a:rPr lang="pt-BR" sz="1400" b="0" strike="noStrike" spc="-1" smtClean="0">
                <a:solidFill>
                  <a:srgbClr val="464653"/>
                </a:solidFill>
                <a:latin typeface="Gill Sans MT"/>
              </a:rPr>
              <a:pPr>
                <a:lnSpc>
                  <a:spcPct val="100000"/>
                </a:lnSpc>
              </a:p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B1193C3-E487-4A94-A843-02CC911848B9}" type="datetime">
              <a:rPr lang="pt-BR" sz="1400" b="0" strike="noStrike" spc="-1" smtClean="0">
                <a:solidFill>
                  <a:srgbClr val="464653"/>
                </a:solidFill>
                <a:latin typeface="Gill Sans MT"/>
              </a:rPr>
              <a:pPr>
                <a:lnSpc>
                  <a:spcPct val="100000"/>
                </a:lnSpc>
              </a:pPr>
              <a:t>21/03/2018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2D0D67D-8FC3-4715-872D-710B85C49ACA}" type="slidenum">
              <a:rPr lang="pt-BR" sz="1400" b="0" strike="noStrike" spc="-1" smtClean="0">
                <a:solidFill>
                  <a:srgbClr val="464653"/>
                </a:solidFill>
                <a:latin typeface="Gill Sans MT"/>
              </a:rPr>
              <a:pPr>
                <a:lnSpc>
                  <a:spcPct val="100000"/>
                </a:lnSpc>
              </a:p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B1193C3-E487-4A94-A843-02CC911848B9}" type="datetime">
              <a:rPr lang="pt-BR" sz="1400" b="0" strike="noStrike" spc="-1" smtClean="0">
                <a:solidFill>
                  <a:srgbClr val="464653"/>
                </a:solidFill>
                <a:latin typeface="Gill Sans MT"/>
              </a:rPr>
              <a:pPr>
                <a:lnSpc>
                  <a:spcPct val="100000"/>
                </a:lnSpc>
              </a:pPr>
              <a:t>21/03/2018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2D0D67D-8FC3-4715-872D-710B85C49ACA}" type="slidenum">
              <a:rPr lang="pt-BR" sz="1400" b="0" strike="noStrike" spc="-1" smtClean="0">
                <a:solidFill>
                  <a:srgbClr val="464653"/>
                </a:solidFill>
                <a:latin typeface="Gill Sans MT"/>
              </a:rPr>
              <a:pPr>
                <a:lnSpc>
                  <a:spcPct val="100000"/>
                </a:lnSpc>
              </a:p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B1193C3-E487-4A94-A843-02CC911848B9}" type="datetime">
              <a:rPr lang="pt-BR" sz="1400" b="0" strike="noStrike" spc="-1" smtClean="0">
                <a:solidFill>
                  <a:srgbClr val="464653"/>
                </a:solidFill>
                <a:latin typeface="Gill Sans MT"/>
              </a:rPr>
              <a:pPr>
                <a:lnSpc>
                  <a:spcPct val="100000"/>
                </a:lnSpc>
              </a:pPr>
              <a:t>21/03/2018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2D0D67D-8FC3-4715-872D-710B85C49ACA}" type="slidenum">
              <a:rPr lang="pt-BR" sz="1400" b="0" strike="noStrike" spc="-1" smtClean="0">
                <a:solidFill>
                  <a:srgbClr val="464653"/>
                </a:solidFill>
                <a:latin typeface="Gill Sans MT"/>
              </a:rPr>
              <a:pPr>
                <a:lnSpc>
                  <a:spcPct val="100000"/>
                </a:lnSpc>
              </a:p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B1193C3-E487-4A94-A843-02CC911848B9}" type="datetime">
              <a:rPr lang="pt-BR" sz="1400" b="0" strike="noStrike" spc="-1" smtClean="0">
                <a:solidFill>
                  <a:srgbClr val="464653"/>
                </a:solidFill>
                <a:latin typeface="Gill Sans MT"/>
              </a:rPr>
              <a:pPr>
                <a:lnSpc>
                  <a:spcPct val="100000"/>
                </a:lnSpc>
              </a:pPr>
              <a:t>21/03/2018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2D0D67D-8FC3-4715-872D-710B85C49ACA}" type="slidenum">
              <a:rPr lang="pt-BR" sz="1400" b="0" strike="noStrike" spc="-1" smtClean="0">
                <a:solidFill>
                  <a:srgbClr val="464653"/>
                </a:solidFill>
                <a:latin typeface="Gill Sans MT"/>
              </a:rPr>
              <a:pPr>
                <a:lnSpc>
                  <a:spcPct val="100000"/>
                </a:lnSpc>
              </a:p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B1193C3-E487-4A94-A843-02CC911848B9}" type="datetime">
              <a:rPr lang="pt-BR" sz="1400" b="0" strike="noStrike" spc="-1" smtClean="0">
                <a:solidFill>
                  <a:srgbClr val="464653"/>
                </a:solidFill>
                <a:latin typeface="Gill Sans MT"/>
              </a:rPr>
              <a:pPr>
                <a:lnSpc>
                  <a:spcPct val="100000"/>
                </a:lnSpc>
              </a:pPr>
              <a:t>21/03/2018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2D0D67D-8FC3-4715-872D-710B85C49ACA}" type="slidenum">
              <a:rPr lang="pt-BR" sz="1400" b="0" strike="noStrike" spc="-1" smtClean="0">
                <a:solidFill>
                  <a:srgbClr val="464653"/>
                </a:solidFill>
                <a:latin typeface="Gill Sans MT"/>
              </a:rPr>
              <a:pPr>
                <a:lnSpc>
                  <a:spcPct val="100000"/>
                </a:lnSpc>
              </a:p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B1193C3-E487-4A94-A843-02CC911848B9}" type="datetime">
              <a:rPr lang="pt-BR" sz="1400" b="0" strike="noStrike" spc="-1" smtClean="0">
                <a:solidFill>
                  <a:srgbClr val="464653"/>
                </a:solidFill>
                <a:latin typeface="Gill Sans MT"/>
              </a:rPr>
              <a:pPr>
                <a:lnSpc>
                  <a:spcPct val="100000"/>
                </a:lnSpc>
              </a:pPr>
              <a:t>21/03/2018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2D0D67D-8FC3-4715-872D-710B85C49ACA}" type="slidenum">
              <a:rPr lang="pt-BR" sz="1400" b="0" strike="noStrike" spc="-1" smtClean="0">
                <a:solidFill>
                  <a:srgbClr val="464653"/>
                </a:solidFill>
                <a:latin typeface="Gill Sans MT"/>
              </a:rPr>
              <a:pPr>
                <a:lnSpc>
                  <a:spcPct val="100000"/>
                </a:lnSpc>
              </a:p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B1193C3-E487-4A94-A843-02CC911848B9}" type="datetime">
              <a:rPr lang="pt-BR" sz="1400" b="0" strike="noStrike" spc="-1" smtClean="0">
                <a:solidFill>
                  <a:srgbClr val="464653"/>
                </a:solidFill>
                <a:latin typeface="Gill Sans MT"/>
              </a:rPr>
              <a:pPr>
                <a:lnSpc>
                  <a:spcPct val="100000"/>
                </a:lnSpc>
              </a:pPr>
              <a:t>21/03/2018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2D0D67D-8FC3-4715-872D-710B85C49ACA}" type="slidenum">
              <a:rPr lang="pt-BR" sz="1400" b="0" strike="noStrike" spc="-1" smtClean="0">
                <a:solidFill>
                  <a:srgbClr val="464653"/>
                </a:solidFill>
                <a:latin typeface="Gill Sans MT"/>
              </a:rPr>
              <a:pPr>
                <a:lnSpc>
                  <a:spcPct val="100000"/>
                </a:lnSpc>
              </a:p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B1193C3-E487-4A94-A843-02CC911848B9}" type="datetime">
              <a:rPr lang="pt-BR" sz="1400" b="0" strike="noStrike" spc="-1" smtClean="0">
                <a:solidFill>
                  <a:srgbClr val="464653"/>
                </a:solidFill>
                <a:latin typeface="Gill Sans MT"/>
              </a:rPr>
              <a:pPr>
                <a:lnSpc>
                  <a:spcPct val="100000"/>
                </a:lnSpc>
              </a:pPr>
              <a:t>21/03/2018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2D0D67D-8FC3-4715-872D-710B85C49ACA}" type="slidenum">
              <a:rPr lang="pt-BR" sz="1400" b="0" strike="noStrike" spc="-1" smtClean="0">
                <a:solidFill>
                  <a:srgbClr val="464653"/>
                </a:solidFill>
                <a:latin typeface="Gill Sans MT"/>
              </a:rPr>
              <a:pPr>
                <a:lnSpc>
                  <a:spcPct val="100000"/>
                </a:lnSpc>
              </a:p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 rot="5400000">
            <a:off x="419400" y="6467400"/>
            <a:ext cx="190440" cy="11988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219320" y="3886200"/>
            <a:ext cx="6857640" cy="9903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Bookman Old Style"/>
              </a:rPr>
              <a:t>Clique para editar o estilo do título mestre</a:t>
            </a:r>
            <a:endParaRPr lang="pt-B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400800" y="6355080"/>
            <a:ext cx="228564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8989399-3D32-4076-9EF6-CEC8CD4D7944}" type="datetime">
              <a:rPr lang="pt-BR" sz="1400" b="0" strike="noStrike" spc="-1">
                <a:solidFill>
                  <a:srgbClr val="464653"/>
                </a:solidFill>
                <a:latin typeface="Gill Sans MT"/>
              </a:rPr>
              <a:pPr>
                <a:lnSpc>
                  <a:spcPct val="100000"/>
                </a:lnSpc>
              </a:pPr>
              <a:t>21/03/2018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2898720" y="6355080"/>
            <a:ext cx="347436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216080" y="6355080"/>
            <a:ext cx="121896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89D28D3-750E-4AF6-A691-C37A563EB27D}" type="slidenum">
              <a:rPr lang="pt-BR" sz="1400" b="0" strike="noStrike" spc="-1">
                <a:solidFill>
                  <a:srgbClr val="464653"/>
                </a:solidFill>
                <a:latin typeface="Gill Sans MT"/>
              </a:rPr>
              <a:pPr>
                <a:lnSpc>
                  <a:spcPct val="100000"/>
                </a:lnSpc>
              </a:p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905040" y="3648240"/>
            <a:ext cx="7314840" cy="1279800"/>
          </a:xfrm>
          <a:prstGeom prst="rect">
            <a:avLst/>
          </a:prstGeom>
          <a:noFill/>
          <a:ln w="6480">
            <a:solidFill>
              <a:schemeClr val="accent1"/>
            </a:solidFill>
            <a:round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914400" y="5048280"/>
            <a:ext cx="7314840" cy="685440"/>
          </a:xfrm>
          <a:prstGeom prst="rect">
            <a:avLst/>
          </a:prstGeom>
          <a:noFill/>
          <a:ln w="6480">
            <a:solidFill>
              <a:schemeClr val="accent2"/>
            </a:solidFill>
            <a:round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905040" y="3648240"/>
            <a:ext cx="228240" cy="1279800"/>
          </a:xfrm>
          <a:prstGeom prst="rect">
            <a:avLst/>
          </a:prstGeom>
          <a:solidFill>
            <a:schemeClr val="accent1"/>
          </a:solidFill>
          <a:ln w="6480">
            <a:noFill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914400" y="5048280"/>
            <a:ext cx="228240" cy="685440"/>
          </a:xfrm>
          <a:prstGeom prst="rect">
            <a:avLst/>
          </a:prstGeom>
          <a:solidFill>
            <a:schemeClr val="accent2"/>
          </a:solidFill>
          <a:ln w="6480">
            <a:noFill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600" b="0" strike="noStrike" spc="-1">
                <a:solidFill>
                  <a:srgbClr val="000000"/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Gill Sans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 rot="5400000">
            <a:off x="419400" y="6467400"/>
            <a:ext cx="190440" cy="11988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464653"/>
                </a:solidFill>
                <a:latin typeface="Bookman Old Style"/>
              </a:rPr>
              <a:t>Clique para editar o estilo do título mestre</a:t>
            </a:r>
            <a:endParaRPr lang="pt-B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dt"/>
          </p:nvPr>
        </p:nvSpPr>
        <p:spPr>
          <a:xfrm>
            <a:off x="6400800" y="6356520"/>
            <a:ext cx="22885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A057820-8FCF-4843-B200-4548348D6F5E}" type="datetime">
              <a:rPr lang="pt-BR" sz="1400" b="0" strike="noStrike" spc="-1">
                <a:solidFill>
                  <a:srgbClr val="464653"/>
                </a:solidFill>
                <a:latin typeface="Gill Sans MT"/>
              </a:rPr>
              <a:pPr>
                <a:lnSpc>
                  <a:spcPct val="100000"/>
                </a:lnSpc>
              </a:pPr>
              <a:t>21/03/2018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ftr"/>
          </p:nvPr>
        </p:nvSpPr>
        <p:spPr>
          <a:xfrm>
            <a:off x="2898720" y="6356520"/>
            <a:ext cx="350496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sldNum"/>
          </p:nvPr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55B4558-C488-4057-89CE-319C215E6802}" type="slidenum">
              <a:rPr lang="pt-BR" sz="1400" b="0" strike="noStrike" spc="-1">
                <a:solidFill>
                  <a:srgbClr val="464653"/>
                </a:solidFill>
                <a:latin typeface="Gill Sans MT"/>
              </a:rPr>
              <a:pPr>
                <a:lnSpc>
                  <a:spcPct val="100000"/>
                </a:lnSpc>
              </a:p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pt-BR" sz="2600" b="0" strike="noStrike" spc="-1">
                <a:solidFill>
                  <a:srgbClr val="000000"/>
                </a:solidFill>
                <a:latin typeface="Gill Sans MT"/>
              </a:rPr>
              <a:t>Clique para editar os estilos do texto mestre</a:t>
            </a:r>
          </a:p>
          <a:p>
            <a:pPr marL="548640" lvl="1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lang="pt-BR" sz="2300" b="0" strike="noStrike" spc="-1">
                <a:solidFill>
                  <a:srgbClr val="464653"/>
                </a:solidFill>
                <a:latin typeface="Gill Sans MT"/>
              </a:rPr>
              <a:t>Segundo nível</a:t>
            </a:r>
            <a:endParaRPr lang="pt-BR" sz="2300" b="0" strike="noStrike" spc="-1">
              <a:solidFill>
                <a:srgbClr val="000000"/>
              </a:solidFill>
              <a:latin typeface="Gill Sans MT"/>
            </a:endParaRPr>
          </a:p>
          <a:p>
            <a:pPr marL="822960" lvl="2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pt-BR" sz="2000" b="0" strike="noStrike" spc="-1">
                <a:solidFill>
                  <a:srgbClr val="000000"/>
                </a:solidFill>
                <a:latin typeface="Gill Sans MT"/>
              </a:rPr>
              <a:t>Terceiro nível</a:t>
            </a:r>
          </a:p>
          <a:p>
            <a:pPr marL="1097280" lvl="3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Quarto nível</a:t>
            </a:r>
          </a:p>
          <a:p>
            <a:pPr marL="1371600" lvl="4" indent="-228240">
              <a:lnSpc>
                <a:spcPct val="100000"/>
              </a:lnSpc>
              <a:spcBef>
                <a:spcPts val="300"/>
              </a:spcBef>
              <a:buClr>
                <a:srgbClr val="9FB8CD"/>
              </a:buClr>
              <a:buSzPct val="70000"/>
              <a:buFont typeface="Wingdings" charset="2"/>
              <a:buChar char=""/>
            </a:pPr>
            <a:r>
              <a:rPr lang="pt-BR" sz="1600" b="0" strike="noStrike" spc="-1">
                <a:solidFill>
                  <a:srgbClr val="000000"/>
                </a:solidFill>
                <a:latin typeface="Gill Sans MT"/>
              </a:rPr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3"/>
          <p:cNvSpPr/>
          <p:nvPr/>
        </p:nvSpPr>
        <p:spPr>
          <a:xfrm rot="5400000">
            <a:off x="419400" y="6467400"/>
            <a:ext cx="190440" cy="11988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5" name="PlaceHolder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140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464653"/>
                </a:solidFill>
                <a:latin typeface="Bookman Old Style"/>
              </a:rPr>
              <a:t>Clique para editar o estilo do título mestre</a:t>
            </a:r>
            <a:endParaRPr lang="pt-B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dt"/>
          </p:nvPr>
        </p:nvSpPr>
        <p:spPr>
          <a:xfrm>
            <a:off x="6400800" y="6356520"/>
            <a:ext cx="22885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6B877A5-F79C-4479-B9F5-6767215E6B94}" type="datetime">
              <a:rPr lang="pt-BR" sz="1400" b="0" strike="noStrike" spc="-1">
                <a:solidFill>
                  <a:srgbClr val="464653"/>
                </a:solidFill>
                <a:latin typeface="Gill Sans MT"/>
              </a:rPr>
              <a:pPr>
                <a:lnSpc>
                  <a:spcPct val="100000"/>
                </a:lnSpc>
              </a:pPr>
              <a:t>21/03/2018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ftr"/>
          </p:nvPr>
        </p:nvSpPr>
        <p:spPr>
          <a:xfrm>
            <a:off x="2898720" y="6356520"/>
            <a:ext cx="350496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sldNum"/>
          </p:nvPr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C7BCBBB-054F-4E14-B011-8ED6274956DC}" type="slidenum">
              <a:rPr lang="pt-BR" sz="1400" b="0" strike="noStrike" spc="-1">
                <a:solidFill>
                  <a:srgbClr val="464653"/>
                </a:solidFill>
                <a:latin typeface="Gill Sans MT"/>
              </a:rPr>
              <a:pPr>
                <a:lnSpc>
                  <a:spcPct val="100000"/>
                </a:lnSpc>
              </a:p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99" name="CustomShape 8"/>
          <p:cNvSpPr/>
          <p:nvPr/>
        </p:nvSpPr>
        <p:spPr>
          <a:xfrm rot="5400000">
            <a:off x="419400" y="6467400"/>
            <a:ext cx="190440" cy="11988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0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600" b="0" strike="noStrike" spc="-1">
                <a:solidFill>
                  <a:srgbClr val="000000"/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Gill Sans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A8989399-3D32-4076-9EF6-CEC8CD4D7944}" type="datetime">
              <a:rPr lang="pt-BR" sz="1400" b="0" strike="noStrike" spc="-1" smtClean="0">
                <a:solidFill>
                  <a:srgbClr val="464653"/>
                </a:solidFill>
                <a:latin typeface="Gill Sans MT"/>
              </a:rPr>
              <a:pPr>
                <a:lnSpc>
                  <a:spcPct val="100000"/>
                </a:lnSpc>
              </a:pPr>
              <a:t>21/03/2018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589D28D3-750E-4AF6-A691-C37A563EB27D}" type="slidenum">
              <a:rPr lang="pt-BR" sz="1400" b="0" strike="noStrike" spc="-1" smtClean="0">
                <a:solidFill>
                  <a:srgbClr val="464653"/>
                </a:solidFill>
                <a:latin typeface="Gill Sans MT"/>
              </a:rPr>
              <a:pPr>
                <a:lnSpc>
                  <a:spcPct val="100000"/>
                </a:lnSpc>
              </a:p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219320" y="3886200"/>
            <a:ext cx="685764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Bookman Old Style"/>
              </a:rPr>
              <a:t>Aula 5</a:t>
            </a:r>
            <a:endParaRPr lang="pt-B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1219320" y="5124600"/>
            <a:ext cx="6857640" cy="533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m 200"/>
          <p:cNvPicPr/>
          <p:nvPr/>
        </p:nvPicPr>
        <p:blipFill>
          <a:blip r:embed="rId2" cstate="print"/>
          <a:stretch/>
        </p:blipFill>
        <p:spPr>
          <a:xfrm>
            <a:off x="936000" y="1800000"/>
            <a:ext cx="6744600" cy="576000"/>
          </a:xfrm>
          <a:prstGeom prst="rect">
            <a:avLst/>
          </a:prstGeom>
          <a:ln>
            <a:noFill/>
          </a:ln>
        </p:spPr>
      </p:pic>
      <p:pic>
        <p:nvPicPr>
          <p:cNvPr id="202" name="Imagem 201"/>
          <p:cNvPicPr/>
          <p:nvPr/>
        </p:nvPicPr>
        <p:blipFill>
          <a:blip r:embed="rId3" cstate="print"/>
          <a:stretch/>
        </p:blipFill>
        <p:spPr>
          <a:xfrm>
            <a:off x="805320" y="2844720"/>
            <a:ext cx="3514680" cy="169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Imagem 202"/>
          <p:cNvPicPr/>
          <p:nvPr/>
        </p:nvPicPr>
        <p:blipFill>
          <a:blip r:embed="rId2" cstate="print"/>
          <a:stretch/>
        </p:blipFill>
        <p:spPr>
          <a:xfrm>
            <a:off x="1224000" y="2567880"/>
            <a:ext cx="6190560" cy="1536120"/>
          </a:xfrm>
          <a:prstGeom prst="rect">
            <a:avLst/>
          </a:prstGeom>
          <a:ln>
            <a:noFill/>
          </a:ln>
        </p:spPr>
      </p:pic>
      <p:sp>
        <p:nvSpPr>
          <p:cNvPr id="204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Por que não usar a implementação abaixo?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Imagem 204"/>
          <p:cNvPicPr/>
          <p:nvPr/>
        </p:nvPicPr>
        <p:blipFill>
          <a:blip r:embed="rId2" cstate="print"/>
          <a:stretch/>
        </p:blipFill>
        <p:spPr>
          <a:xfrm>
            <a:off x="1159560" y="1334520"/>
            <a:ext cx="3520440" cy="1545480"/>
          </a:xfrm>
          <a:prstGeom prst="rect">
            <a:avLst/>
          </a:prstGeom>
          <a:ln>
            <a:noFill/>
          </a:ln>
        </p:spPr>
      </p:pic>
      <p:pic>
        <p:nvPicPr>
          <p:cNvPr id="206" name="Imagem 205"/>
          <p:cNvPicPr/>
          <p:nvPr/>
        </p:nvPicPr>
        <p:blipFill>
          <a:blip r:embed="rId3" cstate="print"/>
          <a:stretch/>
        </p:blipFill>
        <p:spPr>
          <a:xfrm>
            <a:off x="1318680" y="3850560"/>
            <a:ext cx="4023360" cy="1117440"/>
          </a:xfrm>
          <a:prstGeom prst="rect">
            <a:avLst/>
          </a:prstGeom>
          <a:ln>
            <a:noFill/>
          </a:ln>
        </p:spPr>
      </p:pic>
      <p:sp>
        <p:nvSpPr>
          <p:cNvPr id="207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Parâmetro 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22860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464653"/>
                </a:solidFill>
                <a:latin typeface="Bookman Old Style"/>
              </a:rPr>
              <a:t>Métodos podem chamar outros métodos usando o argumento self</a:t>
            </a:r>
            <a:endParaRPr lang="pt-B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2051640" y="2277000"/>
            <a:ext cx="4571640" cy="283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class Bag: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    def __init__(self):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        self.data = []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    def add(self, x):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        self.data.append(x)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    def addtwice(self, x):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        self.add(x)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        self.add(x)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755640" y="1556640"/>
            <a:ext cx="6984360" cy="53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class Dog: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Gill Sans MT"/>
              </a:rPr>
              <a:t>    kind = 'canine'         # class variable shared by all instances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    def __init__(self, name):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B0F0"/>
                </a:solidFill>
                <a:latin typeface="Gill Sans MT"/>
              </a:rPr>
              <a:t>        self.name = name    # instance variable unique to each instance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&gt;&gt;&gt; d = Dog('Fido')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&gt;&gt;&gt; e = Dog('Buddy')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&gt;&gt;&gt; d.kind                  # shared by all dogs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'canine'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&gt;&gt;&gt; e.kind                  # shared by all dogs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'canine'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&gt;&gt;&gt; d.name                  # unique to d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'Fido'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&gt;&gt;&gt; e.name                  # unique to e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'Buddy'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457200" y="22860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464653"/>
                </a:solidFill>
                <a:latin typeface="Bookman Old Style"/>
              </a:rPr>
              <a:t>Variaveis de classe e de instância</a:t>
            </a:r>
            <a:endParaRPr lang="pt-B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763640" y="908640"/>
            <a:ext cx="604836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class Dog: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Gill Sans MT"/>
              </a:rPr>
              <a:t>    tricks = []             # mistaken use of a class variable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    def __init__(self, name):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        self.name = name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    def add_trick(self, trick):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        self.tricks.append(trick)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&gt;&gt;&gt; d = Dog('Fido')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&gt;&gt;&gt; e = Dog('Buddy')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&gt;&gt;&gt; d.add_trick('roll over')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&gt;&gt;&gt; e.add_trick('play dead')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&gt;&gt;&gt; d.tricks                # unexpectedly shared by all dogs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['roll over', 'play dead']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331640" y="764640"/>
            <a:ext cx="6120360" cy="502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class Dog: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     def __init__(self, name):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           self.name = name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           </a:t>
            </a:r>
            <a:r>
              <a:rPr lang="pt-BR" sz="1800" b="0" strike="noStrike" spc="-1">
                <a:solidFill>
                  <a:srgbClr val="FF0000"/>
                </a:solidFill>
                <a:latin typeface="Gill Sans MT"/>
              </a:rPr>
              <a:t>self.tricks = []    # creates a new empty list for each dog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     def add_trick(self, trick):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           self.tricks.append(trick)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&gt;&gt;&gt; d = Dog('Fido')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&gt;&gt;&gt; e = Dog('Buddy')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&gt;&gt;&gt; d.add_trick('roll over')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&gt;&gt;&gt; e.add_trick('play dead')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&gt;&gt;&gt; d.tricks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['roll over']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&gt;&gt;&gt; e.tricks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['play dead']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Propriedades</a:t>
            </a:r>
          </a:p>
        </p:txBody>
      </p:sp>
      <p:pic>
        <p:nvPicPr>
          <p:cNvPr id="215" name="Imagem 214"/>
          <p:cNvPicPr/>
          <p:nvPr/>
        </p:nvPicPr>
        <p:blipFill>
          <a:blip r:embed="rId2" cstate="print"/>
          <a:stretch/>
        </p:blipFill>
        <p:spPr>
          <a:xfrm>
            <a:off x="1152000" y="1296000"/>
            <a:ext cx="5409000" cy="2952000"/>
          </a:xfrm>
          <a:prstGeom prst="rect">
            <a:avLst/>
          </a:prstGeom>
          <a:ln>
            <a:noFill/>
          </a:ln>
        </p:spPr>
      </p:pic>
      <p:pic>
        <p:nvPicPr>
          <p:cNvPr id="216" name="Imagem 215"/>
          <p:cNvPicPr/>
          <p:nvPr/>
        </p:nvPicPr>
        <p:blipFill>
          <a:blip r:embed="rId3" cstate="print"/>
          <a:stretch/>
        </p:blipFill>
        <p:spPr>
          <a:xfrm>
            <a:off x="1274760" y="4827960"/>
            <a:ext cx="3606480" cy="1364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Imagem 216"/>
          <p:cNvPicPr/>
          <p:nvPr/>
        </p:nvPicPr>
        <p:blipFill>
          <a:blip r:embed="rId2" cstate="print"/>
          <a:stretch/>
        </p:blipFill>
        <p:spPr>
          <a:xfrm>
            <a:off x="982080" y="950760"/>
            <a:ext cx="4345920" cy="221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Imagem 217"/>
          <p:cNvPicPr/>
          <p:nvPr/>
        </p:nvPicPr>
        <p:blipFill>
          <a:blip r:embed="rId2" cstate="print"/>
          <a:stretch/>
        </p:blipFill>
        <p:spPr>
          <a:xfrm>
            <a:off x="1224000" y="1080000"/>
            <a:ext cx="3085920" cy="1292760"/>
          </a:xfrm>
          <a:prstGeom prst="rect">
            <a:avLst/>
          </a:prstGeom>
          <a:ln>
            <a:noFill/>
          </a:ln>
        </p:spPr>
      </p:pic>
      <p:pic>
        <p:nvPicPr>
          <p:cNvPr id="219" name="Imagem 218"/>
          <p:cNvPicPr/>
          <p:nvPr/>
        </p:nvPicPr>
        <p:blipFill>
          <a:blip r:embed="rId3" cstate="print"/>
          <a:stretch/>
        </p:blipFill>
        <p:spPr>
          <a:xfrm>
            <a:off x="1224000" y="2448000"/>
            <a:ext cx="3505320" cy="161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464653"/>
                </a:solidFill>
                <a:latin typeface="Bookman Old Style"/>
              </a:rPr>
              <a:t>Objetivos</a:t>
            </a:r>
            <a:endParaRPr lang="pt-B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pt-BR" sz="2600" b="0" strike="noStrike" spc="-1">
                <a:solidFill>
                  <a:srgbClr val="000000"/>
                </a:solidFill>
                <a:latin typeface="Gill Sans MT"/>
              </a:rPr>
              <a:t>Variaveis de classe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pt-BR" sz="2600" b="0" strike="noStrike" spc="-1">
                <a:solidFill>
                  <a:srgbClr val="000000"/>
                </a:solidFill>
                <a:latin typeface="Gill Sans MT"/>
              </a:rPr>
              <a:t>Herança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pt-BR" sz="2600" b="0" strike="noStrike" spc="-1">
                <a:solidFill>
                  <a:srgbClr val="000000"/>
                </a:solidFill>
                <a:latin typeface="Gill Sans MT"/>
              </a:rPr>
              <a:t>Overriding de métodos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pt-BR" sz="2600" b="0" strike="noStrike" spc="-1">
                <a:solidFill>
                  <a:srgbClr val="000000"/>
                </a:solidFill>
                <a:latin typeface="Gill Sans MT"/>
              </a:rPr>
              <a:t>Variaveis privadas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pt-BR" sz="2600" b="0" strike="noStrike" spc="-1">
                <a:solidFill>
                  <a:srgbClr val="000000"/>
                </a:solidFill>
                <a:latin typeface="Gill Sans MT"/>
              </a:rPr>
              <a:t>Polimorfismo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pt-BR" sz="2600" b="0" strike="noStrike" spc="-1">
                <a:solidFill>
                  <a:srgbClr val="000000"/>
                </a:solidFill>
                <a:latin typeface="Gill Sans MT"/>
              </a:rPr>
              <a:t>Herança múltipla</a:t>
            </a: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pt-BR" sz="2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Decoradores</a:t>
            </a:r>
          </a:p>
        </p:txBody>
      </p:sp>
      <p:pic>
        <p:nvPicPr>
          <p:cNvPr id="221" name="Imagem 220"/>
          <p:cNvPicPr/>
          <p:nvPr/>
        </p:nvPicPr>
        <p:blipFill>
          <a:blip r:embed="rId2" cstate="print"/>
          <a:stretch/>
        </p:blipFill>
        <p:spPr>
          <a:xfrm>
            <a:off x="1232280" y="1512000"/>
            <a:ext cx="4895640" cy="308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Imagem 221"/>
          <p:cNvPicPr/>
          <p:nvPr/>
        </p:nvPicPr>
        <p:blipFill>
          <a:blip r:embed="rId2" cstate="print"/>
          <a:stretch/>
        </p:blipFill>
        <p:spPr>
          <a:xfrm>
            <a:off x="1919880" y="1584000"/>
            <a:ext cx="4344120" cy="33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Imagem 222"/>
          <p:cNvPicPr/>
          <p:nvPr/>
        </p:nvPicPr>
        <p:blipFill>
          <a:blip r:embed="rId2" cstate="print"/>
          <a:stretch/>
        </p:blipFill>
        <p:spPr>
          <a:xfrm>
            <a:off x="1433880" y="1923840"/>
            <a:ext cx="5910120" cy="2612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Imagem 223"/>
          <p:cNvPicPr/>
          <p:nvPr/>
        </p:nvPicPr>
        <p:blipFill>
          <a:blip r:embed="rId2" cstate="print"/>
          <a:stretch/>
        </p:blipFill>
        <p:spPr>
          <a:xfrm>
            <a:off x="1164960" y="504000"/>
            <a:ext cx="2795040" cy="1236600"/>
          </a:xfrm>
          <a:prstGeom prst="rect">
            <a:avLst/>
          </a:prstGeom>
          <a:ln>
            <a:noFill/>
          </a:ln>
        </p:spPr>
      </p:pic>
      <p:pic>
        <p:nvPicPr>
          <p:cNvPr id="225" name="Imagem 224"/>
          <p:cNvPicPr/>
          <p:nvPr/>
        </p:nvPicPr>
        <p:blipFill>
          <a:blip r:embed="rId3" cstate="print"/>
          <a:stretch/>
        </p:blipFill>
        <p:spPr>
          <a:xfrm>
            <a:off x="1152000" y="1944000"/>
            <a:ext cx="2495160" cy="886320"/>
          </a:xfrm>
          <a:prstGeom prst="rect">
            <a:avLst/>
          </a:prstGeom>
          <a:ln>
            <a:noFill/>
          </a:ln>
        </p:spPr>
      </p:pic>
      <p:pic>
        <p:nvPicPr>
          <p:cNvPr id="226" name="Imagem 225"/>
          <p:cNvPicPr/>
          <p:nvPr/>
        </p:nvPicPr>
        <p:blipFill>
          <a:blip r:embed="rId4" cstate="print"/>
          <a:stretch/>
        </p:blipFill>
        <p:spPr>
          <a:xfrm>
            <a:off x="1167840" y="2952000"/>
            <a:ext cx="2504160" cy="1008000"/>
          </a:xfrm>
          <a:prstGeom prst="rect">
            <a:avLst/>
          </a:prstGeom>
          <a:ln>
            <a:noFill/>
          </a:ln>
        </p:spPr>
      </p:pic>
      <p:pic>
        <p:nvPicPr>
          <p:cNvPr id="227" name="Imagem 226"/>
          <p:cNvPicPr/>
          <p:nvPr/>
        </p:nvPicPr>
        <p:blipFill>
          <a:blip r:embed="rId5" cstate="print"/>
          <a:stretch/>
        </p:blipFill>
        <p:spPr>
          <a:xfrm>
            <a:off x="1296000" y="4176000"/>
            <a:ext cx="4884480" cy="136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464653"/>
                </a:solidFill>
                <a:latin typeface="Bookman Old Style"/>
              </a:rPr>
              <a:t>Variaveis privadas</a:t>
            </a:r>
            <a:endParaRPr lang="pt-B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pt-BR" sz="2600" b="0" strike="noStrike" spc="-1">
                <a:solidFill>
                  <a:srgbClr val="000000"/>
                </a:solidFill>
                <a:latin typeface="Gill Sans MT"/>
              </a:rPr>
              <a:t>Em Python não existem variaveis instância acessadas exclusivamente dentro do objeto.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pt-BR" sz="2600" b="0" strike="noStrike" spc="-1">
                <a:solidFill>
                  <a:srgbClr val="000000"/>
                </a:solidFill>
                <a:latin typeface="Gill Sans MT"/>
              </a:rPr>
              <a:t>Existe uma convenção que estabelece que nomes que se iniciam com “_” devem ser tratados como nomes não públicos.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pt-BR" sz="2600" b="0" strike="noStrike" spc="-1">
                <a:solidFill>
                  <a:srgbClr val="000000"/>
                </a:solidFill>
                <a:latin typeface="Gill Sans MT"/>
              </a:rPr>
              <a:t>Nomes iniciados com “__” (pelo menos dois _) são substituidos por _classname_name. Onde classname é o nome da classe corrente. (</a:t>
            </a:r>
            <a:r>
              <a:rPr lang="pt-BR" sz="2600" b="0" i="1" strike="noStrike" spc="-1">
                <a:solidFill>
                  <a:srgbClr val="000000"/>
                </a:solidFill>
                <a:latin typeface="Gill Sans MT"/>
              </a:rPr>
              <a:t>Name mangling</a:t>
            </a:r>
            <a:r>
              <a:rPr lang="pt-BR" sz="2600" b="0" strike="noStrike" spc="-1">
                <a:solidFill>
                  <a:srgbClr val="000000"/>
                </a:solidFill>
                <a:latin typeface="Gill Sans M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icture 2"/>
          <p:cNvPicPr/>
          <p:nvPr/>
        </p:nvPicPr>
        <p:blipFill>
          <a:blip r:embed="rId2" cstate="print"/>
          <a:stretch/>
        </p:blipFill>
        <p:spPr>
          <a:xfrm>
            <a:off x="619200" y="1609560"/>
            <a:ext cx="7905240" cy="36381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Picture 3"/>
          <p:cNvPicPr/>
          <p:nvPr/>
        </p:nvPicPr>
        <p:blipFill>
          <a:blip r:embed="rId2" cstate="print"/>
          <a:stretch/>
        </p:blipFill>
        <p:spPr>
          <a:xfrm>
            <a:off x="467640" y="4293000"/>
            <a:ext cx="7839000" cy="791640"/>
          </a:xfrm>
          <a:prstGeom prst="rect">
            <a:avLst/>
          </a:prstGeom>
          <a:ln w="9360">
            <a:noFill/>
          </a:ln>
        </p:spPr>
      </p:pic>
      <p:pic>
        <p:nvPicPr>
          <p:cNvPr id="232" name="Picture 4"/>
          <p:cNvPicPr/>
          <p:nvPr/>
        </p:nvPicPr>
        <p:blipFill>
          <a:blip r:embed="rId3" cstate="print"/>
          <a:stretch/>
        </p:blipFill>
        <p:spPr>
          <a:xfrm>
            <a:off x="467640" y="692640"/>
            <a:ext cx="7752960" cy="990360"/>
          </a:xfrm>
          <a:prstGeom prst="rect">
            <a:avLst/>
          </a:prstGeom>
          <a:ln w="9360">
            <a:noFill/>
          </a:ln>
        </p:spPr>
      </p:pic>
      <p:sp>
        <p:nvSpPr>
          <p:cNvPr id="233" name="CustomShape 1"/>
          <p:cNvSpPr/>
          <p:nvPr/>
        </p:nvSpPr>
        <p:spPr>
          <a:xfrm>
            <a:off x="611640" y="2228760"/>
            <a:ext cx="655236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</a:rPr>
              <a:t>&gt;&gt;&gt; print(secret_string.__plain_string)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</a:rPr>
              <a:t>Traceback( ……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</a:rPr>
              <a:t>………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</a:rPr>
              <a:t>Attribute error SecretString has no attribute _plain_string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1800" b="0" strike="noStrike" spc="-1" dirty="0" smtClean="0">
                <a:solidFill>
                  <a:srgbClr val="000000"/>
                </a:solidFill>
                <a:latin typeface="Gill Sans MT"/>
              </a:rPr>
              <a:t>Métodos de instância, de classe e estáticos</a:t>
            </a:r>
            <a:endParaRPr lang="pt-BR" sz="1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Subtítulo 5"/>
          <p:cNvSpPr>
            <a:spLocks noGrp="1"/>
          </p:cNvSpPr>
          <p:nvPr>
            <p:ph type="subTitle"/>
          </p:nvPr>
        </p:nvSpPr>
        <p:spPr>
          <a:xfrm>
            <a:off x="457380" y="1340768"/>
            <a:ext cx="8229240" cy="5307840"/>
          </a:xfrm>
        </p:spPr>
        <p:txBody>
          <a:bodyPr/>
          <a:lstStyle/>
          <a:p>
            <a:pPr>
              <a:buNone/>
            </a:pPr>
            <a:r>
              <a:rPr lang="en-US" dirty="0"/>
              <a:t>class</a:t>
            </a:r>
            <a:r>
              <a:rPr lang="en-US" dirty="0" smtClean="0"/>
              <a:t> </a:t>
            </a:r>
            <a:r>
              <a:rPr lang="en-US" dirty="0" err="1"/>
              <a:t>MyClass</a:t>
            </a:r>
            <a:r>
              <a:rPr lang="en-US" dirty="0"/>
              <a:t>: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def </a:t>
            </a:r>
            <a:r>
              <a:rPr lang="en-US" dirty="0"/>
              <a:t>method(self):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return </a:t>
            </a:r>
            <a:r>
              <a:rPr lang="en-US" dirty="0"/>
              <a:t>'instance method </a:t>
            </a:r>
            <a:r>
              <a:rPr lang="en-US" dirty="0" smtClean="0"/>
              <a:t>called‘, </a:t>
            </a:r>
            <a:r>
              <a:rPr lang="en-US" dirty="0"/>
              <a:t>self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 @</a:t>
            </a:r>
            <a:r>
              <a:rPr lang="en-US" dirty="0" err="1" smtClean="0"/>
              <a:t>classmethod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def</a:t>
            </a:r>
            <a:r>
              <a:rPr lang="en-US" dirty="0" smtClean="0"/>
              <a:t> </a:t>
            </a:r>
            <a:r>
              <a:rPr lang="en-US" dirty="0" err="1"/>
              <a:t>classmethod</a:t>
            </a:r>
            <a:r>
              <a:rPr lang="en-US" dirty="0"/>
              <a:t>(</a:t>
            </a:r>
            <a:r>
              <a:rPr lang="en-US" dirty="0" err="1"/>
              <a:t>cls</a:t>
            </a:r>
            <a:r>
              <a:rPr lang="en-US" dirty="0"/>
              <a:t>):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return </a:t>
            </a:r>
            <a:r>
              <a:rPr lang="en-US" dirty="0"/>
              <a:t>'class method called',</a:t>
            </a:r>
            <a:r>
              <a:rPr lang="en-US" dirty="0" smtClean="0"/>
              <a:t> </a:t>
            </a:r>
            <a:r>
              <a:rPr lang="en-US" dirty="0" err="1" smtClean="0"/>
              <a:t>cls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@</a:t>
            </a:r>
            <a:r>
              <a:rPr lang="en-US" dirty="0" err="1" smtClean="0"/>
              <a:t>staticmethod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def</a:t>
            </a:r>
            <a:r>
              <a:rPr lang="en-US" dirty="0" smtClean="0"/>
              <a:t> </a:t>
            </a:r>
            <a:r>
              <a:rPr lang="en-US" dirty="0" err="1"/>
              <a:t>staticmethod</a:t>
            </a:r>
            <a:r>
              <a:rPr lang="en-US" dirty="0"/>
              <a:t>():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return </a:t>
            </a:r>
            <a:r>
              <a:rPr lang="en-US" dirty="0"/>
              <a:t>'static method called'</a:t>
            </a:r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pt-BR" dirty="0" smtClean="0"/>
              <a:t>   </a:t>
            </a:r>
            <a:endParaRPr lang="pt-BR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703922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3" y="4437112"/>
            <a:ext cx="2620465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2960948"/>
            <a:ext cx="658153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pt-BR" dirty="0" smtClean="0"/>
              <a:t>   </a:t>
            </a:r>
            <a:endParaRPr lang="pt-BR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833638"/>
            <a:ext cx="6019226" cy="2963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Herança</a:t>
            </a:r>
          </a:p>
        </p:txBody>
      </p:sp>
      <p:pic>
        <p:nvPicPr>
          <p:cNvPr id="188" name="Imagem 187"/>
          <p:cNvPicPr/>
          <p:nvPr/>
        </p:nvPicPr>
        <p:blipFill>
          <a:blip r:embed="rId2" cstate="print"/>
          <a:stretch/>
        </p:blipFill>
        <p:spPr>
          <a:xfrm>
            <a:off x="2057040" y="1464840"/>
            <a:ext cx="3445920" cy="2063160"/>
          </a:xfrm>
          <a:prstGeom prst="rect">
            <a:avLst/>
          </a:prstGeom>
          <a:ln>
            <a:noFill/>
          </a:ln>
        </p:spPr>
      </p:pic>
      <p:pic>
        <p:nvPicPr>
          <p:cNvPr id="189" name="Imagem 188"/>
          <p:cNvPicPr/>
          <p:nvPr/>
        </p:nvPicPr>
        <p:blipFill>
          <a:blip r:embed="rId3" cstate="print"/>
          <a:stretch/>
        </p:blipFill>
        <p:spPr>
          <a:xfrm>
            <a:off x="2139480" y="4536000"/>
            <a:ext cx="4124520" cy="80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926" y="1340768"/>
            <a:ext cx="5380249" cy="312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764704"/>
            <a:ext cx="627909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420888"/>
            <a:ext cx="5417402" cy="374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16832"/>
            <a:ext cx="5282324" cy="1896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4824536" cy="4850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368" y="1772816"/>
            <a:ext cx="5409895" cy="2427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683568" y="1412776"/>
            <a:ext cx="8229240" cy="4529176"/>
          </a:xfrm>
        </p:spPr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pt-BR" b="1" dirty="0" smtClean="0"/>
              <a:t>Métodos de instância </a:t>
            </a:r>
            <a:r>
              <a:rPr lang="pt-BR" dirty="0" smtClean="0"/>
              <a:t>necessitam de um objeto instanciado e pode ser acessado via ponteiro </a:t>
            </a:r>
            <a:r>
              <a:rPr lang="pt-BR" dirty="0" err="1" smtClean="0"/>
              <a:t>self</a:t>
            </a:r>
            <a:r>
              <a:rPr lang="pt-B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Métodos de class</a:t>
            </a:r>
            <a:r>
              <a:rPr lang="pt-BR" dirty="0" smtClean="0"/>
              <a:t>e não necessitam de um objeto instanciado. Não pode acessar a instância.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Métodos estáticos </a:t>
            </a:r>
            <a:r>
              <a:rPr lang="pt-BR" dirty="0" smtClean="0"/>
              <a:t>não possuem acesso a classe ou a instância. São como funções regulares que pertencem ao espaço de nomes de uma classe.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Métodos de classe e estáticos </a:t>
            </a:r>
            <a:r>
              <a:rPr lang="pt-BR" dirty="0" smtClean="0"/>
              <a:t>servem para comunicar uma intenção de projeto da classe. Server para forçar o desenvolvedor a seguir um determinado design. Traz benefícios para manutenção.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Observações</a:t>
            </a:r>
            <a:endParaRPr lang="pt-B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pt-BR" dirty="0" smtClean="0"/>
              <a:t>Classes abstratas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43608" y="1700808"/>
            <a:ext cx="65527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 the simplest way to write an abstract method in Python is:</a:t>
            </a:r>
          </a:p>
          <a:p>
            <a:endParaRPr lang="en-US" dirty="0" smtClean="0"/>
          </a:p>
          <a:p>
            <a:r>
              <a:rPr lang="en-US" dirty="0" smtClean="0"/>
              <a:t>class Pizza(object):</a:t>
            </a:r>
          </a:p>
          <a:p>
            <a:r>
              <a:rPr lang="en-US" dirty="0" smtClean="0"/>
              <a:t>    def </a:t>
            </a:r>
            <a:r>
              <a:rPr lang="en-US" dirty="0" err="1" smtClean="0"/>
              <a:t>get_radius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    raise </a:t>
            </a:r>
            <a:r>
              <a:rPr lang="en-US" dirty="0" err="1" smtClean="0"/>
              <a:t>NotImplementedError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4005064"/>
            <a:ext cx="7763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Problema: Se for criada uma subclasse de Pizza e for esquecido a implementação</a:t>
            </a:r>
          </a:p>
          <a:p>
            <a:r>
              <a:rPr lang="pt-BR" dirty="0" smtClean="0"/>
              <a:t>De </a:t>
            </a:r>
            <a:r>
              <a:rPr lang="pt-BR" dirty="0" err="1" smtClean="0"/>
              <a:t>get_radius</a:t>
            </a:r>
            <a:r>
              <a:rPr lang="pt-BR" dirty="0" smtClean="0"/>
              <a:t>, o erro somente será descoberto quando o método for executado.</a:t>
            </a:r>
            <a:endParaRPr lang="pt-B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99592" y="1340768"/>
            <a:ext cx="59584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err="1" smtClean="0"/>
              <a:t>abc</a:t>
            </a:r>
            <a:endParaRPr lang="en-US" sz="2000" dirty="0" smtClean="0"/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class </a:t>
            </a:r>
            <a:r>
              <a:rPr lang="en-US" sz="2000" dirty="0" err="1" smtClean="0"/>
              <a:t>BasePizza</a:t>
            </a:r>
            <a:r>
              <a:rPr lang="en-US" sz="2000" dirty="0" smtClean="0"/>
              <a:t>(object):</a:t>
            </a:r>
          </a:p>
          <a:p>
            <a:r>
              <a:rPr lang="en-US" sz="2000" dirty="0" smtClean="0"/>
              <a:t>    __</a:t>
            </a:r>
            <a:r>
              <a:rPr lang="en-US" sz="2000" dirty="0" err="1" smtClean="0"/>
              <a:t>metaclass</a:t>
            </a:r>
            <a:r>
              <a:rPr lang="en-US" sz="2000" dirty="0" smtClean="0"/>
              <a:t>__  = </a:t>
            </a:r>
            <a:r>
              <a:rPr lang="en-US" sz="2000" dirty="0" err="1" smtClean="0"/>
              <a:t>abc.ABCMeta</a:t>
            </a:r>
            <a:endParaRPr lang="en-US" sz="2000" dirty="0" smtClean="0"/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    @</a:t>
            </a:r>
            <a:r>
              <a:rPr lang="en-US" sz="2000" dirty="0" err="1" smtClean="0"/>
              <a:t>abc.abstractmethod</a:t>
            </a:r>
            <a:endParaRPr lang="en-US" sz="2000" dirty="0" smtClean="0"/>
          </a:p>
          <a:p>
            <a:r>
              <a:rPr lang="en-US" sz="2000" dirty="0" smtClean="0"/>
              <a:t>    def </a:t>
            </a:r>
            <a:r>
              <a:rPr lang="en-US" sz="2000" dirty="0" err="1" smtClean="0"/>
              <a:t>get_radius</a:t>
            </a:r>
            <a:r>
              <a:rPr lang="en-US" sz="2000" dirty="0" smtClean="0"/>
              <a:t>(self):</a:t>
            </a:r>
          </a:p>
          <a:p>
            <a:r>
              <a:rPr lang="en-US" sz="2000" dirty="0" smtClean="0"/>
              <a:t>         """Method that should do something."""</a:t>
            </a:r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179512" y="4653136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BasePizza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Traceback</a:t>
            </a:r>
            <a:r>
              <a:rPr lang="en-US" dirty="0" smtClean="0"/>
              <a:t> (most recent call last):</a:t>
            </a:r>
          </a:p>
          <a:p>
            <a:r>
              <a:rPr lang="en-US" dirty="0" smtClean="0"/>
              <a:t>  File "&lt;</a:t>
            </a:r>
            <a:r>
              <a:rPr lang="en-US" dirty="0" err="1" smtClean="0"/>
              <a:t>stdin</a:t>
            </a:r>
            <a:r>
              <a:rPr lang="en-US" dirty="0" smtClean="0"/>
              <a:t>&gt;", line 1, in &lt;module&gt;</a:t>
            </a:r>
          </a:p>
          <a:p>
            <a:r>
              <a:rPr lang="en-US" dirty="0" err="1" smtClean="0"/>
              <a:t>TypeError</a:t>
            </a:r>
            <a:r>
              <a:rPr lang="en-US" dirty="0" smtClean="0"/>
              <a:t>: Can't instantiate abstract class </a:t>
            </a:r>
            <a:r>
              <a:rPr lang="en-US" dirty="0" err="1" smtClean="0"/>
              <a:t>BasePizza</a:t>
            </a:r>
            <a:r>
              <a:rPr lang="en-US" dirty="0" smtClean="0"/>
              <a:t> with abstract methods </a:t>
            </a:r>
            <a:r>
              <a:rPr lang="en-US" dirty="0" err="1" smtClean="0"/>
              <a:t>get_radius</a:t>
            </a:r>
            <a:endParaRPr lang="pt-B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27584" y="474345"/>
            <a:ext cx="698477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import</a:t>
            </a:r>
            <a:r>
              <a:rPr lang="pt-BR" dirty="0" smtClean="0"/>
              <a:t> abc</a:t>
            </a:r>
          </a:p>
          <a:p>
            <a:endParaRPr lang="pt-BR" dirty="0" smtClean="0"/>
          </a:p>
          <a:p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BasePizza</a:t>
            </a:r>
            <a:r>
              <a:rPr lang="pt-BR" dirty="0" smtClean="0"/>
              <a:t>(</a:t>
            </a:r>
            <a:r>
              <a:rPr lang="pt-BR" dirty="0" err="1" smtClean="0"/>
              <a:t>object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__</a:t>
            </a:r>
            <a:r>
              <a:rPr lang="pt-BR" dirty="0" err="1" smtClean="0"/>
              <a:t>metaclass__</a:t>
            </a:r>
            <a:r>
              <a:rPr lang="pt-BR" dirty="0" smtClean="0"/>
              <a:t>=abc.</a:t>
            </a:r>
            <a:r>
              <a:rPr lang="pt-BR" dirty="0" err="1" smtClean="0"/>
              <a:t>ABCMeta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def</a:t>
            </a:r>
            <a:r>
              <a:rPr lang="pt-BR" dirty="0" smtClean="0"/>
              <a:t> __</a:t>
            </a:r>
            <a:r>
              <a:rPr lang="pt-BR" dirty="0" err="1" smtClean="0"/>
              <a:t>init__</a:t>
            </a:r>
            <a:r>
              <a:rPr lang="pt-BR" dirty="0" smtClean="0"/>
              <a:t>(</a:t>
            </a:r>
            <a:r>
              <a:rPr lang="pt-BR" dirty="0" err="1" smtClean="0"/>
              <a:t>self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     </a:t>
            </a:r>
            <a:r>
              <a:rPr lang="pt-BR" dirty="0" err="1" smtClean="0"/>
              <a:t>self</a:t>
            </a:r>
            <a:r>
              <a:rPr lang="pt-BR" dirty="0" smtClean="0"/>
              <a:t>.</a:t>
            </a:r>
            <a:r>
              <a:rPr lang="pt-BR" dirty="0" err="1" smtClean="0"/>
              <a:t>ingredients</a:t>
            </a:r>
            <a:r>
              <a:rPr lang="pt-BR" dirty="0" smtClean="0"/>
              <a:t>=['</a:t>
            </a:r>
            <a:r>
              <a:rPr lang="pt-BR" dirty="0" err="1" smtClean="0"/>
              <a:t>cheese</a:t>
            </a:r>
            <a:r>
              <a:rPr lang="pt-BR" dirty="0" smtClean="0"/>
              <a:t>']</a:t>
            </a:r>
          </a:p>
          <a:p>
            <a:endParaRPr lang="pt-BR" dirty="0" smtClean="0"/>
          </a:p>
          <a:p>
            <a:r>
              <a:rPr lang="pt-BR" dirty="0" smtClean="0"/>
              <a:t>    @abc.</a:t>
            </a:r>
            <a:r>
              <a:rPr lang="pt-BR" dirty="0" err="1" smtClean="0"/>
              <a:t>abstractmethod</a:t>
            </a:r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get_ingredients</a:t>
            </a:r>
            <a:r>
              <a:rPr lang="pt-BR" dirty="0" smtClean="0"/>
              <a:t>(</a:t>
            </a:r>
            <a:r>
              <a:rPr lang="pt-BR" dirty="0" err="1" smtClean="0"/>
              <a:t>self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    """</a:t>
            </a:r>
            <a:r>
              <a:rPr lang="pt-BR" dirty="0" err="1" smtClean="0"/>
              <a:t>Method</a:t>
            </a:r>
            <a:r>
              <a:rPr lang="pt-BR" dirty="0" smtClean="0"/>
              <a:t> </a:t>
            </a:r>
            <a:r>
              <a:rPr lang="pt-BR" dirty="0" err="1" smtClean="0"/>
              <a:t>should</a:t>
            </a:r>
            <a:r>
              <a:rPr lang="pt-BR" dirty="0" smtClean="0"/>
              <a:t> do </a:t>
            </a:r>
            <a:r>
              <a:rPr lang="pt-BR" dirty="0" err="1" smtClean="0"/>
              <a:t>something</a:t>
            </a:r>
            <a:r>
              <a:rPr lang="pt-BR" dirty="0" smtClean="0"/>
              <a:t>"""</a:t>
            </a:r>
          </a:p>
          <a:p>
            <a:endParaRPr lang="pt-BR" dirty="0" smtClean="0"/>
          </a:p>
          <a:p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Calzone</a:t>
            </a:r>
            <a:r>
              <a:rPr lang="pt-BR" dirty="0" smtClean="0"/>
              <a:t>(</a:t>
            </a:r>
            <a:r>
              <a:rPr lang="pt-BR" dirty="0" err="1" smtClean="0"/>
              <a:t>BasePizza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get_ingredients</a:t>
            </a:r>
            <a:r>
              <a:rPr lang="pt-BR" dirty="0" smtClean="0"/>
              <a:t>(</a:t>
            </a:r>
            <a:r>
              <a:rPr lang="pt-BR" dirty="0" err="1" smtClean="0"/>
              <a:t>self</a:t>
            </a:r>
            <a:r>
              <a:rPr lang="pt-BR" dirty="0" smtClean="0"/>
              <a:t>,</a:t>
            </a:r>
            <a:r>
              <a:rPr lang="pt-BR" dirty="0" err="1" smtClean="0"/>
              <a:t>with_egg</a:t>
            </a:r>
            <a:r>
              <a:rPr lang="pt-BR" dirty="0" smtClean="0"/>
              <a:t>=</a:t>
            </a:r>
            <a:r>
              <a:rPr lang="pt-BR" dirty="0" err="1" smtClean="0"/>
              <a:t>False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with_egg</a:t>
            </a:r>
            <a:r>
              <a:rPr lang="pt-BR" dirty="0" smtClean="0"/>
              <a:t>: 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self</a:t>
            </a:r>
            <a:r>
              <a:rPr lang="pt-BR" dirty="0" smtClean="0"/>
              <a:t>.</a:t>
            </a:r>
            <a:r>
              <a:rPr lang="pt-BR" dirty="0" err="1" smtClean="0"/>
              <a:t>ingredients</a:t>
            </a:r>
            <a:r>
              <a:rPr lang="pt-BR" dirty="0" smtClean="0"/>
              <a:t>+['</a:t>
            </a:r>
            <a:r>
              <a:rPr lang="pt-BR" dirty="0" err="1" smtClean="0"/>
              <a:t>egg</a:t>
            </a:r>
            <a:r>
              <a:rPr lang="pt-BR" dirty="0" smtClean="0"/>
              <a:t>']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self</a:t>
            </a:r>
            <a:r>
              <a:rPr lang="pt-BR" dirty="0" smtClean="0"/>
              <a:t>.</a:t>
            </a:r>
            <a:r>
              <a:rPr lang="pt-BR" dirty="0" err="1" smtClean="0"/>
              <a:t>ingredients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x=</a:t>
            </a:r>
            <a:r>
              <a:rPr lang="pt-BR" dirty="0" err="1" smtClean="0"/>
              <a:t>Calzone</a:t>
            </a:r>
            <a:r>
              <a:rPr lang="pt-BR" dirty="0" smtClean="0"/>
              <a:t>()</a:t>
            </a:r>
          </a:p>
          <a:p>
            <a:r>
              <a:rPr lang="pt-BR" dirty="0" err="1" smtClean="0"/>
              <a:t>print</a:t>
            </a:r>
            <a:r>
              <a:rPr lang="pt-BR" dirty="0" smtClean="0"/>
              <a:t>(</a:t>
            </a:r>
            <a:r>
              <a:rPr lang="pt-BR" dirty="0" err="1" smtClean="0"/>
              <a:t>x.get_ingredients</a:t>
            </a:r>
            <a:r>
              <a:rPr lang="pt-BR" dirty="0" smtClean="0"/>
              <a:t>(</a:t>
            </a:r>
            <a:r>
              <a:rPr lang="pt-BR" dirty="0" err="1" smtClean="0"/>
              <a:t>True</a:t>
            </a:r>
            <a:r>
              <a:rPr lang="pt-BR" dirty="0" smtClean="0"/>
              <a:t>))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15616" y="1582341"/>
            <a:ext cx="64807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import</a:t>
            </a:r>
            <a:r>
              <a:rPr lang="pt-BR" dirty="0" smtClean="0"/>
              <a:t> abc</a:t>
            </a:r>
          </a:p>
          <a:p>
            <a:r>
              <a:rPr lang="pt-BR" dirty="0" smtClean="0"/>
              <a:t> </a:t>
            </a:r>
          </a:p>
          <a:p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BasePizza</a:t>
            </a:r>
            <a:r>
              <a:rPr lang="pt-BR" dirty="0" smtClean="0"/>
              <a:t>(</a:t>
            </a:r>
            <a:r>
              <a:rPr lang="pt-BR" dirty="0" err="1" smtClean="0"/>
              <a:t>object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__</a:t>
            </a:r>
            <a:r>
              <a:rPr lang="pt-BR" dirty="0" err="1" smtClean="0"/>
              <a:t>metaclass__</a:t>
            </a:r>
            <a:r>
              <a:rPr lang="pt-BR" dirty="0" smtClean="0"/>
              <a:t>  = abc.</a:t>
            </a:r>
            <a:r>
              <a:rPr lang="pt-BR" dirty="0" err="1" smtClean="0"/>
              <a:t>ABCMeta</a:t>
            </a:r>
            <a:endParaRPr lang="pt-BR" dirty="0" smtClean="0"/>
          </a:p>
          <a:p>
            <a:r>
              <a:rPr lang="pt-BR" dirty="0" smtClean="0"/>
              <a:t> </a:t>
            </a:r>
          </a:p>
          <a:p>
            <a:r>
              <a:rPr lang="pt-BR" dirty="0" smtClean="0"/>
              <a:t>    @abc.</a:t>
            </a:r>
            <a:r>
              <a:rPr lang="pt-BR" dirty="0" err="1" smtClean="0"/>
              <a:t>abstractmethod</a:t>
            </a:r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get_ingredients</a:t>
            </a:r>
            <a:r>
              <a:rPr lang="pt-BR" dirty="0" smtClean="0"/>
              <a:t>(</a:t>
            </a:r>
            <a:r>
              <a:rPr lang="pt-BR" dirty="0" err="1" smtClean="0"/>
              <a:t>self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     """</a:t>
            </a:r>
            <a:r>
              <a:rPr lang="pt-BR" dirty="0" err="1" smtClean="0"/>
              <a:t>Returns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ingredient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r>
              <a:rPr lang="pt-BR" dirty="0" smtClean="0"/>
              <a:t>."""</a:t>
            </a:r>
          </a:p>
          <a:p>
            <a:r>
              <a:rPr lang="pt-BR" dirty="0" smtClean="0"/>
              <a:t> </a:t>
            </a:r>
          </a:p>
          <a:p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DietPizza</a:t>
            </a:r>
            <a:r>
              <a:rPr lang="pt-BR" dirty="0" smtClean="0"/>
              <a:t>(</a:t>
            </a:r>
            <a:r>
              <a:rPr lang="pt-BR" dirty="0" err="1" smtClean="0"/>
              <a:t>BasePizza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@</a:t>
            </a:r>
            <a:r>
              <a:rPr lang="pt-BR" dirty="0" err="1" smtClean="0"/>
              <a:t>staticmethod</a:t>
            </a:r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get_ingredients</a:t>
            </a:r>
            <a:r>
              <a:rPr lang="pt-BR" dirty="0" smtClean="0"/>
              <a:t>():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None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Imagem 189"/>
          <p:cNvPicPr/>
          <p:nvPr/>
        </p:nvPicPr>
        <p:blipFill>
          <a:blip r:embed="rId2" cstate="print"/>
          <a:stretch/>
        </p:blipFill>
        <p:spPr>
          <a:xfrm>
            <a:off x="1512000" y="1293120"/>
            <a:ext cx="5153040" cy="2306880"/>
          </a:xfrm>
          <a:prstGeom prst="rect">
            <a:avLst/>
          </a:prstGeom>
          <a:ln>
            <a:noFill/>
          </a:ln>
        </p:spPr>
      </p:pic>
      <p:pic>
        <p:nvPicPr>
          <p:cNvPr id="191" name="Imagem 190"/>
          <p:cNvPicPr/>
          <p:nvPr/>
        </p:nvPicPr>
        <p:blipFill>
          <a:blip r:embed="rId3" cstate="print"/>
          <a:stretch/>
        </p:blipFill>
        <p:spPr>
          <a:xfrm>
            <a:off x="1667160" y="3902040"/>
            <a:ext cx="4470840" cy="214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043608" y="1720840"/>
            <a:ext cx="70567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import</a:t>
            </a:r>
            <a:r>
              <a:rPr lang="pt-BR" dirty="0" smtClean="0"/>
              <a:t> abc</a:t>
            </a:r>
          </a:p>
          <a:p>
            <a:r>
              <a:rPr lang="pt-BR" dirty="0" smtClean="0"/>
              <a:t> </a:t>
            </a:r>
          </a:p>
          <a:p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BasePizza</a:t>
            </a:r>
            <a:r>
              <a:rPr lang="pt-BR" dirty="0" smtClean="0"/>
              <a:t>(</a:t>
            </a:r>
            <a:r>
              <a:rPr lang="pt-BR" dirty="0" err="1" smtClean="0"/>
              <a:t>object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__</a:t>
            </a:r>
            <a:r>
              <a:rPr lang="pt-BR" dirty="0" err="1" smtClean="0"/>
              <a:t>metaclass__</a:t>
            </a:r>
            <a:r>
              <a:rPr lang="pt-BR" dirty="0" smtClean="0"/>
              <a:t>  = abc.</a:t>
            </a:r>
            <a:r>
              <a:rPr lang="pt-BR" dirty="0" err="1" smtClean="0"/>
              <a:t>ABCMeta</a:t>
            </a:r>
            <a:endParaRPr lang="pt-BR" dirty="0" smtClean="0"/>
          </a:p>
          <a:p>
            <a:r>
              <a:rPr lang="pt-BR" dirty="0" smtClean="0"/>
              <a:t> 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ingredients</a:t>
            </a:r>
            <a:r>
              <a:rPr lang="pt-BR" dirty="0" smtClean="0"/>
              <a:t> = ['</a:t>
            </a:r>
            <a:r>
              <a:rPr lang="pt-BR" dirty="0" err="1" smtClean="0"/>
              <a:t>cheese</a:t>
            </a:r>
            <a:r>
              <a:rPr lang="pt-BR" dirty="0" smtClean="0"/>
              <a:t>']</a:t>
            </a:r>
          </a:p>
          <a:p>
            <a:r>
              <a:rPr lang="pt-BR" dirty="0" smtClean="0"/>
              <a:t> </a:t>
            </a:r>
          </a:p>
          <a:p>
            <a:r>
              <a:rPr lang="pt-BR" dirty="0" smtClean="0"/>
              <a:t>    @</a:t>
            </a:r>
            <a:r>
              <a:rPr lang="pt-BR" dirty="0" err="1" smtClean="0"/>
              <a:t>classmethod</a:t>
            </a:r>
            <a:endParaRPr lang="pt-BR" dirty="0" smtClean="0"/>
          </a:p>
          <a:p>
            <a:r>
              <a:rPr lang="pt-BR" dirty="0" smtClean="0"/>
              <a:t>    @abc.</a:t>
            </a:r>
            <a:r>
              <a:rPr lang="pt-BR" dirty="0" err="1" smtClean="0"/>
              <a:t>abstractmethod</a:t>
            </a:r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get_ingredients</a:t>
            </a:r>
            <a:r>
              <a:rPr lang="pt-BR" dirty="0" smtClean="0"/>
              <a:t>(</a:t>
            </a:r>
            <a:r>
              <a:rPr lang="pt-BR" dirty="0" err="1" smtClean="0"/>
              <a:t>cls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     """</a:t>
            </a:r>
            <a:r>
              <a:rPr lang="pt-BR" dirty="0" err="1" smtClean="0"/>
              <a:t>Returns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ingredient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r>
              <a:rPr lang="pt-BR" dirty="0" smtClean="0"/>
              <a:t>."""</a:t>
            </a:r>
          </a:p>
          <a:p>
            <a:r>
              <a:rPr lang="pt-BR" dirty="0" smtClean="0"/>
              <a:t>        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cls</a:t>
            </a:r>
            <a:r>
              <a:rPr lang="pt-BR" dirty="0" smtClean="0"/>
              <a:t>.</a:t>
            </a:r>
            <a:r>
              <a:rPr lang="pt-BR" dirty="0" err="1" smtClean="0"/>
              <a:t>ingredients</a:t>
            </a:r>
            <a:endParaRPr lang="pt-B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71600" y="1028343"/>
            <a:ext cx="73448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import</a:t>
            </a:r>
            <a:r>
              <a:rPr lang="pt-BR" dirty="0" smtClean="0"/>
              <a:t> abc</a:t>
            </a:r>
          </a:p>
          <a:p>
            <a:r>
              <a:rPr lang="pt-BR" dirty="0" smtClean="0"/>
              <a:t> </a:t>
            </a:r>
          </a:p>
          <a:p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BasePizza</a:t>
            </a:r>
            <a:r>
              <a:rPr lang="pt-BR" dirty="0" smtClean="0"/>
              <a:t>(</a:t>
            </a:r>
            <a:r>
              <a:rPr lang="pt-BR" dirty="0" err="1" smtClean="0"/>
              <a:t>object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__</a:t>
            </a:r>
            <a:r>
              <a:rPr lang="pt-BR" dirty="0" err="1" smtClean="0"/>
              <a:t>metaclass__</a:t>
            </a:r>
            <a:r>
              <a:rPr lang="pt-BR" dirty="0" smtClean="0"/>
              <a:t>  = abc.</a:t>
            </a:r>
            <a:r>
              <a:rPr lang="pt-BR" dirty="0" err="1" smtClean="0"/>
              <a:t>ABCMeta</a:t>
            </a:r>
            <a:endParaRPr lang="pt-BR" dirty="0" smtClean="0"/>
          </a:p>
          <a:p>
            <a:r>
              <a:rPr lang="pt-BR" dirty="0" smtClean="0"/>
              <a:t> 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default_ingredients</a:t>
            </a:r>
            <a:r>
              <a:rPr lang="pt-BR" dirty="0" smtClean="0"/>
              <a:t> = ['</a:t>
            </a:r>
            <a:r>
              <a:rPr lang="pt-BR" dirty="0" err="1" smtClean="0"/>
              <a:t>cheese</a:t>
            </a:r>
            <a:r>
              <a:rPr lang="pt-BR" dirty="0" smtClean="0"/>
              <a:t>']</a:t>
            </a:r>
          </a:p>
          <a:p>
            <a:r>
              <a:rPr lang="pt-BR" dirty="0" smtClean="0"/>
              <a:t> </a:t>
            </a:r>
          </a:p>
          <a:p>
            <a:r>
              <a:rPr lang="pt-BR" dirty="0" smtClean="0"/>
              <a:t>    @</a:t>
            </a:r>
            <a:r>
              <a:rPr lang="pt-BR" dirty="0" err="1" smtClean="0"/>
              <a:t>classmethod</a:t>
            </a:r>
            <a:endParaRPr lang="pt-BR" dirty="0" smtClean="0"/>
          </a:p>
          <a:p>
            <a:r>
              <a:rPr lang="pt-BR" dirty="0" smtClean="0"/>
              <a:t>    @abc.</a:t>
            </a:r>
            <a:r>
              <a:rPr lang="pt-BR" dirty="0" err="1" smtClean="0"/>
              <a:t>abstractmethod</a:t>
            </a:r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get_ingredients</a:t>
            </a:r>
            <a:r>
              <a:rPr lang="pt-BR" dirty="0" smtClean="0"/>
              <a:t>(</a:t>
            </a:r>
            <a:r>
              <a:rPr lang="pt-BR" dirty="0" err="1" smtClean="0"/>
              <a:t>cls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     """</a:t>
            </a:r>
            <a:r>
              <a:rPr lang="pt-BR" dirty="0" err="1" smtClean="0"/>
              <a:t>Returns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ingredient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r>
              <a:rPr lang="pt-BR" dirty="0" smtClean="0"/>
              <a:t>."""</a:t>
            </a:r>
          </a:p>
          <a:p>
            <a:r>
              <a:rPr lang="pt-BR" dirty="0" smtClean="0"/>
              <a:t>        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cls</a:t>
            </a:r>
            <a:r>
              <a:rPr lang="pt-BR" dirty="0" smtClean="0"/>
              <a:t>.</a:t>
            </a:r>
            <a:r>
              <a:rPr lang="pt-BR" dirty="0" err="1" smtClean="0"/>
              <a:t>default_ingredients</a:t>
            </a:r>
            <a:endParaRPr lang="pt-BR" dirty="0" smtClean="0"/>
          </a:p>
          <a:p>
            <a:r>
              <a:rPr lang="pt-BR" dirty="0" smtClean="0"/>
              <a:t> </a:t>
            </a:r>
          </a:p>
          <a:p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DietPizza</a:t>
            </a:r>
            <a:r>
              <a:rPr lang="pt-BR" dirty="0" smtClean="0"/>
              <a:t>(</a:t>
            </a:r>
            <a:r>
              <a:rPr lang="pt-BR" dirty="0" err="1" smtClean="0"/>
              <a:t>BasePizza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get_ingredients</a:t>
            </a:r>
            <a:r>
              <a:rPr lang="pt-BR" dirty="0" smtClean="0"/>
              <a:t>(</a:t>
            </a:r>
            <a:r>
              <a:rPr lang="pt-BR" dirty="0" err="1" smtClean="0"/>
              <a:t>self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return</a:t>
            </a:r>
            <a:r>
              <a:rPr lang="pt-BR" dirty="0" smtClean="0"/>
              <a:t> ['</a:t>
            </a:r>
            <a:r>
              <a:rPr lang="pt-BR" dirty="0" err="1" smtClean="0"/>
              <a:t>egg</a:t>
            </a:r>
            <a:r>
              <a:rPr lang="pt-BR" dirty="0" smtClean="0"/>
              <a:t>'] + super(</a:t>
            </a:r>
            <a:r>
              <a:rPr lang="pt-BR" dirty="0" err="1" smtClean="0"/>
              <a:t>DietPizza</a:t>
            </a:r>
            <a:r>
              <a:rPr lang="pt-BR" dirty="0" smtClean="0"/>
              <a:t>, </a:t>
            </a:r>
            <a:r>
              <a:rPr lang="pt-BR" dirty="0" err="1" smtClean="0"/>
              <a:t>self</a:t>
            </a:r>
            <a:r>
              <a:rPr lang="pt-BR" dirty="0" smtClean="0"/>
              <a:t>).</a:t>
            </a:r>
            <a:r>
              <a:rPr lang="pt-BR" dirty="0" err="1" smtClean="0"/>
              <a:t>get_ingredients</a:t>
            </a:r>
            <a:r>
              <a:rPr lang="pt-BR" dirty="0" smtClean="0"/>
              <a:t>()</a:t>
            </a:r>
            <a:endParaRPr lang="pt-BR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https://julien.danjou.info/blog/2013/guide-python-static-class-abstract-methods</a:t>
            </a:r>
            <a:endParaRPr lang="pt-B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716088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445" y="476672"/>
            <a:ext cx="8043011" cy="6032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464653"/>
                </a:solidFill>
                <a:latin typeface="Bookman Old Style"/>
              </a:rPr>
              <a:t>Polimorfismo</a:t>
            </a:r>
            <a:endParaRPr lang="pt-B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pt-BR" sz="2600" b="0" strike="noStrike" spc="-1" dirty="0">
                <a:solidFill>
                  <a:srgbClr val="000000"/>
                </a:solidFill>
                <a:latin typeface="Gill Sans MT"/>
              </a:rPr>
              <a:t>Polimorfismo permite que objetos de classes distintas executem implementações distintas para um mesmo método. 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pt-BR" sz="2600" b="0" strike="noStrike" spc="-1" dirty="0">
                <a:solidFill>
                  <a:srgbClr val="000000"/>
                </a:solidFill>
                <a:latin typeface="Gill Sans MT"/>
              </a:rPr>
              <a:t>A decisão de qual implementação será ativada é realizada durante a execução. (</a:t>
            </a:r>
            <a:r>
              <a:rPr lang="pt-BR" sz="2600" b="0" i="1" strike="noStrike" spc="-1" dirty="0" err="1">
                <a:solidFill>
                  <a:srgbClr val="000000"/>
                </a:solidFill>
                <a:latin typeface="Gill Sans MT"/>
              </a:rPr>
              <a:t>Dynamic</a:t>
            </a:r>
            <a:r>
              <a:rPr lang="pt-BR" sz="2600" b="0" i="1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pt-BR" sz="2600" b="0" i="1" strike="noStrike" spc="-1" dirty="0" err="1">
                <a:solidFill>
                  <a:srgbClr val="000000"/>
                </a:solidFill>
                <a:latin typeface="Gill Sans MT"/>
              </a:rPr>
              <a:t>Binding</a:t>
            </a:r>
            <a:r>
              <a:rPr lang="pt-BR" sz="2600" b="0" i="1" strike="noStrike" spc="-1" dirty="0">
                <a:solidFill>
                  <a:srgbClr val="000000"/>
                </a:solidFill>
                <a:latin typeface="Gill Sans MT"/>
              </a:rPr>
              <a:t>)</a:t>
            </a:r>
            <a:endParaRPr lang="pt-BR" sz="26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pt-BR" sz="2600" b="0" strike="noStrike" spc="-1" dirty="0">
                <a:solidFill>
                  <a:srgbClr val="000000"/>
                </a:solidFill>
                <a:latin typeface="Gill Sans MT"/>
              </a:rPr>
              <a:t>Exemplos:</a:t>
            </a:r>
          </a:p>
          <a:p>
            <a:r>
              <a:rPr lang="pt-BR" sz="2300" b="0" strike="noStrike" spc="-1" dirty="0">
                <a:solidFill>
                  <a:srgbClr val="464653"/>
                </a:solidFill>
                <a:latin typeface="Gill Sans MT"/>
              </a:rPr>
              <a:t>Operador + em Números e Strings.</a:t>
            </a:r>
            <a:endParaRPr lang="pt-BR" sz="2300" b="0" strike="noStrike" spc="-1" dirty="0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Picture 2"/>
          <p:cNvPicPr/>
          <p:nvPr/>
        </p:nvPicPr>
        <p:blipFill>
          <a:blip r:embed="rId2" cstate="print"/>
          <a:stretch/>
        </p:blipFill>
        <p:spPr>
          <a:xfrm>
            <a:off x="827640" y="260640"/>
            <a:ext cx="6867000" cy="4019040"/>
          </a:xfrm>
          <a:prstGeom prst="rect">
            <a:avLst/>
          </a:prstGeom>
          <a:ln w="9360">
            <a:noFill/>
          </a:ln>
        </p:spPr>
      </p:pic>
      <p:pic>
        <p:nvPicPr>
          <p:cNvPr id="238" name="Picture 3"/>
          <p:cNvPicPr/>
          <p:nvPr/>
        </p:nvPicPr>
        <p:blipFill>
          <a:blip r:embed="rId3" cstate="print"/>
          <a:stretch/>
        </p:blipFill>
        <p:spPr>
          <a:xfrm>
            <a:off x="683640" y="4437000"/>
            <a:ext cx="7305480" cy="15904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Picture 2"/>
          <p:cNvPicPr/>
          <p:nvPr/>
        </p:nvPicPr>
        <p:blipFill>
          <a:blip r:embed="rId2" cstate="print"/>
          <a:stretch/>
        </p:blipFill>
        <p:spPr>
          <a:xfrm>
            <a:off x="1115640" y="1205640"/>
            <a:ext cx="6580080" cy="423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57200" y="22860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464653"/>
                </a:solidFill>
                <a:latin typeface="Bookman Old Style"/>
              </a:rPr>
              <a:t>Python usa </a:t>
            </a:r>
            <a:r>
              <a:rPr lang="pt-BR" sz="3200" b="0" i="1" strike="noStrike" spc="-1">
                <a:solidFill>
                  <a:srgbClr val="464653"/>
                </a:solidFill>
                <a:latin typeface="Bookman Old Style"/>
              </a:rPr>
              <a:t>Duck Typing</a:t>
            </a:r>
            <a:endParaRPr lang="pt-B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41" name="Picture 2"/>
          <p:cNvPicPr/>
          <p:nvPr/>
        </p:nvPicPr>
        <p:blipFill>
          <a:blip r:embed="rId2" cstate="print"/>
          <a:stretch/>
        </p:blipFill>
        <p:spPr>
          <a:xfrm>
            <a:off x="587520" y="1989000"/>
            <a:ext cx="7541640" cy="2725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464653"/>
                </a:solidFill>
                <a:latin typeface="Bookman Old Style"/>
              </a:rPr>
              <a:t>Métodos para Sobreposição de Operadores</a:t>
            </a:r>
            <a:endParaRPr lang="pt-B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59" name="Picture 2"/>
          <p:cNvPicPr/>
          <p:nvPr/>
        </p:nvPicPr>
        <p:blipFill>
          <a:blip r:embed="rId2" cstate="print"/>
          <a:stretch/>
        </p:blipFill>
        <p:spPr>
          <a:xfrm>
            <a:off x="683640" y="1021680"/>
            <a:ext cx="8041320" cy="56239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Picture 2"/>
          <p:cNvPicPr/>
          <p:nvPr/>
        </p:nvPicPr>
        <p:blipFill>
          <a:blip r:embed="rId2" cstate="print"/>
          <a:stretch/>
        </p:blipFill>
        <p:spPr>
          <a:xfrm>
            <a:off x="1403640" y="454320"/>
            <a:ext cx="4696560" cy="29743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Sobreposição (Override) de método</a:t>
            </a:r>
          </a:p>
        </p:txBody>
      </p:sp>
      <p:pic>
        <p:nvPicPr>
          <p:cNvPr id="193" name="Imagem 192"/>
          <p:cNvPicPr/>
          <p:nvPr/>
        </p:nvPicPr>
        <p:blipFill>
          <a:blip r:embed="rId2" cstate="print"/>
          <a:stretch/>
        </p:blipFill>
        <p:spPr>
          <a:xfrm>
            <a:off x="648000" y="1421640"/>
            <a:ext cx="7374600" cy="2106360"/>
          </a:xfrm>
          <a:prstGeom prst="rect">
            <a:avLst/>
          </a:prstGeom>
          <a:ln>
            <a:noFill/>
          </a:ln>
        </p:spPr>
      </p:pic>
      <p:pic>
        <p:nvPicPr>
          <p:cNvPr id="194" name="Imagem 193"/>
          <p:cNvPicPr/>
          <p:nvPr/>
        </p:nvPicPr>
        <p:blipFill>
          <a:blip r:embed="rId3" cstate="print"/>
          <a:stretch/>
        </p:blipFill>
        <p:spPr>
          <a:xfrm>
            <a:off x="447840" y="3816000"/>
            <a:ext cx="4232160" cy="792000"/>
          </a:xfrm>
          <a:prstGeom prst="rect">
            <a:avLst/>
          </a:prstGeom>
          <a:ln>
            <a:noFill/>
          </a:ln>
        </p:spPr>
      </p:pic>
      <p:pic>
        <p:nvPicPr>
          <p:cNvPr id="195" name="Imagem 194"/>
          <p:cNvPicPr/>
          <p:nvPr/>
        </p:nvPicPr>
        <p:blipFill>
          <a:blip r:embed="rId4" cstate="print"/>
          <a:stretch/>
        </p:blipFill>
        <p:spPr>
          <a:xfrm>
            <a:off x="509040" y="4824000"/>
            <a:ext cx="6330960" cy="144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m 195"/>
          <p:cNvPicPr/>
          <p:nvPr/>
        </p:nvPicPr>
        <p:blipFill>
          <a:blip r:embed="rId2" cstate="print"/>
          <a:stretch/>
        </p:blipFill>
        <p:spPr>
          <a:xfrm>
            <a:off x="1097280" y="1656000"/>
            <a:ext cx="5094720" cy="325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Imagem 196"/>
          <p:cNvPicPr/>
          <p:nvPr/>
        </p:nvPicPr>
        <p:blipFill>
          <a:blip r:embed="rId2" cstate="print"/>
          <a:stretch/>
        </p:blipFill>
        <p:spPr>
          <a:xfrm>
            <a:off x="1523880" y="1656000"/>
            <a:ext cx="4812120" cy="319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m 197"/>
          <p:cNvPicPr/>
          <p:nvPr/>
        </p:nvPicPr>
        <p:blipFill>
          <a:blip r:embed="rId2" cstate="print"/>
          <a:stretch/>
        </p:blipFill>
        <p:spPr>
          <a:xfrm>
            <a:off x="1044000" y="1944000"/>
            <a:ext cx="7394040" cy="261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Imagem 198"/>
          <p:cNvPicPr/>
          <p:nvPr/>
        </p:nvPicPr>
        <p:blipFill>
          <a:blip r:embed="rId2" cstate="print"/>
          <a:stretch/>
        </p:blipFill>
        <p:spPr>
          <a:xfrm>
            <a:off x="1008000" y="1584000"/>
            <a:ext cx="5205600" cy="1574640"/>
          </a:xfrm>
          <a:prstGeom prst="rect">
            <a:avLst/>
          </a:prstGeom>
          <a:ln>
            <a:noFill/>
          </a:ln>
        </p:spPr>
      </p:pic>
      <p:pic>
        <p:nvPicPr>
          <p:cNvPr id="200" name="Imagem 199"/>
          <p:cNvPicPr/>
          <p:nvPr/>
        </p:nvPicPr>
        <p:blipFill>
          <a:blip r:embed="rId3" cstate="print"/>
          <a:stretch/>
        </p:blipFill>
        <p:spPr>
          <a:xfrm>
            <a:off x="936000" y="3672000"/>
            <a:ext cx="6415560" cy="170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252</TotalTime>
  <Words>910</Words>
  <Application>Microsoft Office PowerPoint</Application>
  <PresentationFormat>Apresentação na tela (4:3)</PresentationFormat>
  <Paragraphs>194</Paragraphs>
  <Slides>49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slides</vt:lpstr>
      </vt:variant>
      <vt:variant>
        <vt:i4>49</vt:i4>
      </vt:variant>
    </vt:vector>
  </HeadingPairs>
  <TitlesOfParts>
    <vt:vector size="53" baseType="lpstr">
      <vt:lpstr>Office Theme</vt:lpstr>
      <vt:lpstr>Office Theme</vt:lpstr>
      <vt:lpstr>Office Theme</vt:lpstr>
      <vt:lpstr>Origem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Observações</vt:lpstr>
      <vt:lpstr>Classes abstratas</vt:lpstr>
      <vt:lpstr>Slide 37</vt:lpstr>
      <vt:lpstr>Slide 38</vt:lpstr>
      <vt:lpstr>Slide 39</vt:lpstr>
      <vt:lpstr>Slide 40</vt:lpstr>
      <vt:lpstr>Slide 41</vt:lpstr>
      <vt:lpstr>Referencias</vt:lpstr>
      <vt:lpstr>Slide 43</vt:lpstr>
      <vt:lpstr>Slide 44</vt:lpstr>
      <vt:lpstr>Slide 45</vt:lpstr>
      <vt:lpstr>Slide 46</vt:lpstr>
      <vt:lpstr>Slide 47</vt:lpstr>
      <vt:lpstr>Slide 48</vt:lpstr>
      <vt:lpstr>Slide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5</dc:title>
  <dc:subject/>
  <dc:creator>yano</dc:creator>
  <dc:description/>
  <cp:lastModifiedBy>yano</cp:lastModifiedBy>
  <cp:revision>22</cp:revision>
  <dcterms:created xsi:type="dcterms:W3CDTF">2018-03-06T18:32:43Z</dcterms:created>
  <dcterms:modified xsi:type="dcterms:W3CDTF">2018-03-21T10:57:27Z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30</vt:i4>
  </property>
</Properties>
</file>