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6" r:id="rId8"/>
    <p:sldId id="297" r:id="rId9"/>
    <p:sldId id="29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3" r:id="rId22"/>
    <p:sldId id="299" r:id="rId23"/>
    <p:sldId id="274" r:id="rId24"/>
    <p:sldId id="275" r:id="rId25"/>
    <p:sldId id="29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CES 22 – Aula 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Exceções, Threads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Tratando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pt-BR" dirty="0" smtClean="0"/>
              <a:t>Situações que podem causar exceções são protegidos por blocos </a:t>
            </a:r>
            <a:r>
              <a:rPr lang="pt-BR" b="1" dirty="0" err="1" smtClean="0">
                <a:solidFill>
                  <a:srgbClr val="FF0000"/>
                </a:solidFill>
              </a:rPr>
              <a:t>try</a:t>
            </a:r>
            <a:r>
              <a:rPr lang="pt-BR" b="1" dirty="0" smtClean="0">
                <a:solidFill>
                  <a:srgbClr val="FF0000"/>
                </a:solidFill>
              </a:rPr>
              <a:t>: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9632" y="3068960"/>
            <a:ext cx="63367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try:</a:t>
            </a:r>
          </a:p>
          <a:p>
            <a:r>
              <a:rPr lang="en-US" sz="2000" dirty="0" smtClean="0"/>
              <a:t> 	You do your operations here</a:t>
            </a:r>
          </a:p>
          <a:p>
            <a:r>
              <a:rPr lang="en-US" sz="2000" dirty="0" smtClean="0"/>
              <a:t>	 ...................... </a:t>
            </a:r>
          </a:p>
          <a:p>
            <a:r>
              <a:rPr lang="en-US" sz="2000" dirty="0" smtClean="0"/>
              <a:t>except </a:t>
            </a:r>
            <a:r>
              <a:rPr lang="en-US" sz="2000" dirty="0" err="1" smtClean="0"/>
              <a:t>ExceptionI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	If there is </a:t>
            </a:r>
            <a:r>
              <a:rPr lang="en-US" sz="2000" dirty="0" err="1" smtClean="0"/>
              <a:t>ExceptionI</a:t>
            </a:r>
            <a:r>
              <a:rPr lang="en-US" sz="2000" dirty="0" smtClean="0"/>
              <a:t>, then execute this block. </a:t>
            </a:r>
          </a:p>
          <a:p>
            <a:r>
              <a:rPr lang="en-US" sz="2000" dirty="0" smtClean="0"/>
              <a:t>except </a:t>
            </a:r>
            <a:r>
              <a:rPr lang="en-US" sz="2000" dirty="0" err="1" smtClean="0"/>
              <a:t>ExceptionII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If there is </a:t>
            </a:r>
            <a:r>
              <a:rPr lang="en-US" sz="2000" dirty="0" err="1" smtClean="0"/>
              <a:t>ExceptionII</a:t>
            </a:r>
            <a:r>
              <a:rPr lang="en-US" sz="2000" dirty="0" smtClean="0"/>
              <a:t>, then execute this block. 	......................</a:t>
            </a:r>
          </a:p>
          <a:p>
            <a:r>
              <a:rPr lang="en-US" sz="2000" dirty="0" smtClean="0"/>
              <a:t>else: </a:t>
            </a:r>
          </a:p>
          <a:p>
            <a:r>
              <a:rPr lang="en-US" sz="2000" dirty="0" smtClean="0"/>
              <a:t>	If there is no exception then execute this block. </a:t>
            </a:r>
            <a:endParaRPr lang="pt-B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try: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fh</a:t>
            </a:r>
            <a:r>
              <a:rPr lang="en-US" sz="2400" dirty="0" smtClean="0"/>
              <a:t> = open("</a:t>
            </a:r>
            <a:r>
              <a:rPr lang="en-US" sz="2400" dirty="0" err="1" smtClean="0"/>
              <a:t>testfile</a:t>
            </a:r>
            <a:r>
              <a:rPr lang="en-US" sz="2400" dirty="0" smtClean="0"/>
              <a:t>", "w")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fh.write</a:t>
            </a:r>
            <a:r>
              <a:rPr lang="en-US" sz="2400" dirty="0" smtClean="0"/>
              <a:t>("This is my test file for exception handling!!")</a:t>
            </a:r>
          </a:p>
          <a:p>
            <a:pPr>
              <a:buNone/>
            </a:pPr>
            <a:r>
              <a:rPr lang="en-US" sz="2400" dirty="0" smtClean="0"/>
              <a:t>except  </a:t>
            </a:r>
            <a:r>
              <a:rPr lang="en-US" sz="2400" dirty="0" err="1" smtClean="0"/>
              <a:t>IOError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    print ("Error: can\'t find file or read data") </a:t>
            </a:r>
          </a:p>
          <a:p>
            <a:pPr>
              <a:buNone/>
            </a:pPr>
            <a:r>
              <a:rPr lang="en-US" sz="2400" dirty="0" smtClean="0"/>
              <a:t>else: </a:t>
            </a:r>
          </a:p>
          <a:p>
            <a:pPr>
              <a:buNone/>
            </a:pPr>
            <a:r>
              <a:rPr lang="en-US" sz="2400" dirty="0" smtClean="0"/>
              <a:t>    print ("Written content in the file successfully")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fh.close</a:t>
            </a:r>
            <a:r>
              <a:rPr lang="en-US" sz="2400" dirty="0" smtClean="0"/>
              <a:t>()</a:t>
            </a:r>
            <a:endParaRPr lang="pt-B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try</a:t>
            </a:r>
            <a:r>
              <a:rPr lang="pt-BR" dirty="0" smtClean="0"/>
              <a:t> - </a:t>
            </a:r>
            <a:r>
              <a:rPr lang="pt-BR" dirty="0" err="1" smtClean="0"/>
              <a:t>except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try: </a:t>
            </a:r>
          </a:p>
          <a:p>
            <a:pPr>
              <a:buNone/>
            </a:pPr>
            <a:r>
              <a:rPr lang="en-US" sz="2400" dirty="0" smtClean="0"/>
              <a:t>	You do your operations here</a:t>
            </a:r>
          </a:p>
          <a:p>
            <a:pPr>
              <a:buNone/>
            </a:pPr>
            <a:r>
              <a:rPr lang="en-US" sz="2400" dirty="0" smtClean="0"/>
              <a:t> 	 ......................</a:t>
            </a:r>
          </a:p>
          <a:p>
            <a:pPr>
              <a:buNone/>
            </a:pPr>
            <a:r>
              <a:rPr lang="en-US" sz="2400" dirty="0" smtClean="0"/>
              <a:t>except: </a:t>
            </a:r>
          </a:p>
          <a:p>
            <a:pPr>
              <a:buNone/>
            </a:pPr>
            <a:r>
              <a:rPr lang="en-US" sz="2400" dirty="0" smtClean="0"/>
              <a:t>   If there is any exception, then execute this block. </a:t>
            </a:r>
          </a:p>
          <a:p>
            <a:pPr>
              <a:buNone/>
            </a:pPr>
            <a:r>
              <a:rPr lang="en-US" sz="2400" dirty="0" smtClean="0"/>
              <a:t>   ......................</a:t>
            </a:r>
          </a:p>
          <a:p>
            <a:pPr>
              <a:buNone/>
            </a:pPr>
            <a:r>
              <a:rPr lang="en-US" sz="2400" dirty="0" smtClean="0"/>
              <a:t>else: </a:t>
            </a:r>
          </a:p>
          <a:p>
            <a:pPr>
              <a:buNone/>
            </a:pPr>
            <a:r>
              <a:rPr lang="en-US" sz="2400" dirty="0" smtClean="0"/>
              <a:t>   If there is no exception then execute this block. </a:t>
            </a:r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try-finally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try: </a:t>
            </a:r>
          </a:p>
          <a:p>
            <a:pPr>
              <a:buNone/>
            </a:pPr>
            <a:r>
              <a:rPr lang="en-US" sz="2400" dirty="0" smtClean="0"/>
              <a:t>    You do your operations here; </a:t>
            </a:r>
          </a:p>
          <a:p>
            <a:pPr>
              <a:buNone/>
            </a:pPr>
            <a:r>
              <a:rPr lang="en-US" sz="2400" dirty="0" smtClean="0"/>
              <a:t>    ......................</a:t>
            </a:r>
          </a:p>
          <a:p>
            <a:pPr>
              <a:buNone/>
            </a:pPr>
            <a:r>
              <a:rPr lang="en-US" sz="2400" dirty="0" smtClean="0"/>
              <a:t>    Due to any exception, this may be skipped. </a:t>
            </a:r>
          </a:p>
          <a:p>
            <a:pPr>
              <a:buNone/>
            </a:pPr>
            <a:r>
              <a:rPr lang="en-US" sz="2400" dirty="0" smtClean="0"/>
              <a:t>finally: This would always be executed. ......................</a:t>
            </a:r>
            <a:endParaRPr lang="pt-BR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268760"/>
            <a:ext cx="54543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try:</a:t>
            </a:r>
          </a:p>
          <a:p>
            <a:r>
              <a:rPr lang="en-US" sz="2400" dirty="0" smtClean="0"/>
              <a:t>    block-1 ...</a:t>
            </a:r>
          </a:p>
          <a:p>
            <a:r>
              <a:rPr lang="en-US" sz="2400" dirty="0" smtClean="0"/>
              <a:t>except Exception1:</a:t>
            </a:r>
          </a:p>
          <a:p>
            <a:r>
              <a:rPr lang="en-US" sz="2400" dirty="0" smtClean="0"/>
              <a:t>    handler-1 ...</a:t>
            </a:r>
          </a:p>
          <a:p>
            <a:r>
              <a:rPr lang="en-US" sz="2400" dirty="0" smtClean="0"/>
              <a:t>except Exception2:</a:t>
            </a:r>
          </a:p>
          <a:p>
            <a:r>
              <a:rPr lang="en-US" sz="2400" dirty="0" smtClean="0"/>
              <a:t>    handler-2 ...</a:t>
            </a:r>
          </a:p>
          <a:p>
            <a:r>
              <a:rPr lang="en-US" sz="2400" dirty="0" smtClean="0"/>
              <a:t>except:</a:t>
            </a:r>
          </a:p>
          <a:p>
            <a:r>
              <a:rPr lang="en-US" sz="2400" dirty="0" smtClean="0"/>
              <a:t>    handler-3 …	</a:t>
            </a:r>
          </a:p>
          <a:p>
            <a:r>
              <a:rPr lang="en-US" sz="2400" dirty="0" smtClean="0"/>
              <a:t>else:</a:t>
            </a:r>
          </a:p>
          <a:p>
            <a:r>
              <a:rPr lang="en-US" sz="2400" dirty="0" smtClean="0"/>
              <a:t>    else-block</a:t>
            </a:r>
          </a:p>
          <a:p>
            <a:r>
              <a:rPr lang="en-US" sz="2400" dirty="0" smtClean="0"/>
              <a:t>finally:</a:t>
            </a:r>
          </a:p>
          <a:p>
            <a:r>
              <a:rPr lang="en-US" sz="2400" dirty="0" smtClean="0"/>
              <a:t>    final-block</a:t>
            </a:r>
            <a:endParaRPr lang="pt-B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 para exceções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# Define a function here.</a:t>
            </a:r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temp_convert</a:t>
            </a:r>
            <a:r>
              <a:rPr lang="en-US" sz="2400" dirty="0" smtClean="0"/>
              <a:t>(</a:t>
            </a:r>
            <a:r>
              <a:rPr lang="en-US" sz="2400" dirty="0" err="1" smtClean="0"/>
              <a:t>var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try: </a:t>
            </a:r>
          </a:p>
          <a:p>
            <a:pPr>
              <a:buNone/>
            </a:pPr>
            <a:r>
              <a:rPr lang="en-US" sz="2400" dirty="0" smtClean="0"/>
              <a:t>        return </a:t>
            </a:r>
            <a:r>
              <a:rPr lang="en-US" sz="2400" dirty="0" err="1" smtClean="0"/>
              <a:t>int</a:t>
            </a:r>
            <a:r>
              <a:rPr lang="en-US" sz="2400" dirty="0" smtClean="0"/>
              <a:t>(</a:t>
            </a:r>
            <a:r>
              <a:rPr lang="en-US" sz="2400" dirty="0" err="1" smtClean="0"/>
              <a:t>var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except </a:t>
            </a:r>
            <a:r>
              <a:rPr lang="en-US" sz="2400" dirty="0" err="1" smtClean="0"/>
              <a:t>ValueError</a:t>
            </a:r>
            <a:r>
              <a:rPr lang="en-US" sz="2400" dirty="0" smtClean="0"/>
              <a:t> as Argument: </a:t>
            </a:r>
          </a:p>
          <a:p>
            <a:pPr>
              <a:buNone/>
            </a:pPr>
            <a:r>
              <a:rPr lang="en-US" sz="2400" dirty="0" smtClean="0"/>
              <a:t>        print ("The argument does not contain numbers\n", Argument)</a:t>
            </a:r>
          </a:p>
          <a:p>
            <a:pPr>
              <a:buNone/>
            </a:pPr>
            <a:r>
              <a:rPr lang="en-US" sz="2400" dirty="0" smtClean="0"/>
              <a:t># Call above function here.</a:t>
            </a:r>
          </a:p>
          <a:p>
            <a:pPr>
              <a:buNone/>
            </a:pPr>
            <a:r>
              <a:rPr lang="en-US" sz="2400" dirty="0" err="1" smtClean="0"/>
              <a:t>temp_convert</a:t>
            </a:r>
            <a:r>
              <a:rPr lang="en-US" sz="2400" dirty="0" smtClean="0"/>
              <a:t>("xyz")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argument does not contain numbers</a:t>
            </a:r>
          </a:p>
          <a:p>
            <a:pPr>
              <a:buNone/>
            </a:pPr>
            <a:r>
              <a:rPr lang="en-US" sz="2400" dirty="0" smtClean="0"/>
              <a:t> invalid literal for </a:t>
            </a:r>
            <a:r>
              <a:rPr lang="en-US" sz="2400" dirty="0" err="1" smtClean="0"/>
              <a:t>int</a:t>
            </a:r>
            <a:r>
              <a:rPr lang="en-US" sz="2400" dirty="0" smtClean="0"/>
              <a:t>() with base 10: 'xyz'</a:t>
            </a:r>
            <a:endParaRPr lang="pt-B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pt-BR" dirty="0" smtClean="0"/>
              <a:t>Ativando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 level ):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if level &lt;1: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raise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Exception(level)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# The code below to this would not be executed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# if we raise the exception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return level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try: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l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(-10)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print ("level = ",l)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except Exception as e: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print ("error in level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argument",e.args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[0])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===================== RESTART: ===================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error in level argument -10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 definidas pelo programador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Networkerror</a:t>
            </a:r>
            <a:r>
              <a:rPr lang="en-US" sz="2800" dirty="0" smtClean="0"/>
              <a:t>(</a:t>
            </a:r>
            <a:r>
              <a:rPr lang="en-US" sz="2800" dirty="0" err="1" smtClean="0"/>
              <a:t>RuntimeError</a:t>
            </a:r>
            <a:r>
              <a:rPr lang="en-US" sz="2800" dirty="0" smtClean="0"/>
              <a:t>):</a:t>
            </a:r>
          </a:p>
          <a:p>
            <a:pPr>
              <a:buNone/>
            </a:pPr>
            <a:r>
              <a:rPr lang="en-US" sz="2800" dirty="0" smtClean="0"/>
              <a:t>    def __init__(self, </a:t>
            </a:r>
            <a:r>
              <a:rPr lang="en-US" sz="2800" dirty="0" err="1" smtClean="0"/>
              <a:t>arg</a:t>
            </a:r>
            <a:r>
              <a:rPr lang="en-US" sz="2800" dirty="0" smtClean="0"/>
              <a:t>): </a:t>
            </a:r>
          </a:p>
          <a:p>
            <a:pPr>
              <a:buNone/>
            </a:pPr>
            <a:r>
              <a:rPr lang="en-US" sz="2800" dirty="0" smtClean="0"/>
              <a:t>          </a:t>
            </a:r>
            <a:r>
              <a:rPr lang="en-US" sz="2800" dirty="0" err="1" smtClean="0"/>
              <a:t>self.args</a:t>
            </a:r>
            <a:r>
              <a:rPr lang="en-US" sz="2800" dirty="0" smtClean="0"/>
              <a:t> = </a:t>
            </a:r>
            <a:r>
              <a:rPr lang="en-US" sz="2800" dirty="0" err="1" smtClean="0"/>
              <a:t>arg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try: </a:t>
            </a:r>
          </a:p>
          <a:p>
            <a:pPr>
              <a:buNone/>
            </a:pPr>
            <a:r>
              <a:rPr lang="en-US" sz="2800" dirty="0" smtClean="0"/>
              <a:t>    raise </a:t>
            </a:r>
            <a:r>
              <a:rPr lang="en-US" sz="2800" dirty="0" err="1" smtClean="0"/>
              <a:t>Networkerror</a:t>
            </a:r>
            <a:r>
              <a:rPr lang="en-US" sz="2800" dirty="0" smtClean="0"/>
              <a:t>("Bad hostname")</a:t>
            </a:r>
          </a:p>
          <a:p>
            <a:pPr>
              <a:buNone/>
            </a:pPr>
            <a:r>
              <a:rPr lang="en-US" sz="2800" dirty="0" smtClean="0"/>
              <a:t>except </a:t>
            </a:r>
            <a:r>
              <a:rPr lang="en-US" sz="2800" dirty="0" err="1" smtClean="0"/>
              <a:t>Networkerror,e</a:t>
            </a:r>
            <a:r>
              <a:rPr lang="en-US" sz="2800" dirty="0" smtClean="0"/>
              <a:t>: </a:t>
            </a:r>
          </a:p>
          <a:p>
            <a:pPr>
              <a:buNone/>
            </a:pPr>
            <a:r>
              <a:rPr lang="en-US" sz="2800" dirty="0" smtClean="0"/>
              <a:t>    print </a:t>
            </a:r>
            <a:r>
              <a:rPr lang="en-US" sz="2800" dirty="0" err="1" smtClean="0"/>
              <a:t>e.args</a:t>
            </a:r>
            <a:endParaRPr lang="pt-BR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76438"/>
            <a:ext cx="6858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Asserções e Exceções</a:t>
            </a:r>
          </a:p>
          <a:p>
            <a:r>
              <a:rPr lang="pt-BR" dirty="0" smtClean="0"/>
              <a:t>Threads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 em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implementação </a:t>
            </a:r>
            <a:r>
              <a:rPr lang="pt-BR" dirty="0" err="1" smtClean="0"/>
              <a:t>Cpython</a:t>
            </a:r>
            <a:r>
              <a:rPr lang="pt-BR" dirty="0" smtClean="0"/>
              <a:t> as threads são implementadas pela máquina virtual do </a:t>
            </a:r>
            <a:r>
              <a:rPr lang="pt-BR" dirty="0" err="1" smtClean="0"/>
              <a:t>Python</a:t>
            </a:r>
            <a:r>
              <a:rPr lang="pt-BR" dirty="0" smtClean="0"/>
              <a:t> e são desvinculadas do Sistema Operacional.</a:t>
            </a:r>
          </a:p>
          <a:p>
            <a:r>
              <a:rPr lang="pt-BR" dirty="0" smtClean="0"/>
              <a:t>As threads são fluxos de byte </a:t>
            </a:r>
            <a:r>
              <a:rPr lang="pt-BR" dirty="0" err="1" smtClean="0"/>
              <a:t>codes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Controle GLI (Global </a:t>
            </a:r>
            <a:r>
              <a:rPr lang="pt-BR" dirty="0" err="1" smtClean="0"/>
              <a:t>Interpreter</a:t>
            </a:r>
            <a:r>
              <a:rPr lang="pt-BR" dirty="0" smtClean="0"/>
              <a:t> </a:t>
            </a:r>
            <a:r>
              <a:rPr lang="pt-BR" dirty="0" err="1" smtClean="0"/>
              <a:t>Lock</a:t>
            </a:r>
            <a:r>
              <a:rPr lang="pt-BR" dirty="0" smtClean="0"/>
              <a:t>) impede que duas threads estejam ativas simultaneamente.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 módulos para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_thread     (módulo básico)</a:t>
            </a:r>
          </a:p>
          <a:p>
            <a:r>
              <a:rPr lang="pt-BR" dirty="0" err="1" smtClean="0"/>
              <a:t>threading</a:t>
            </a:r>
            <a:r>
              <a:rPr lang="pt-BR" dirty="0" smtClean="0"/>
              <a:t>  (recomendado) 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3648" y="335845"/>
            <a:ext cx="69127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/bin/python3</a:t>
            </a:r>
          </a:p>
          <a:p>
            <a:endParaRPr lang="en-US" dirty="0" smtClean="0"/>
          </a:p>
          <a:p>
            <a:r>
              <a:rPr lang="en-US" dirty="0" smtClean="0"/>
              <a:t>import _thread</a:t>
            </a:r>
          </a:p>
          <a:p>
            <a:r>
              <a:rPr lang="en-US" dirty="0" smtClean="0"/>
              <a:t>import time</a:t>
            </a:r>
          </a:p>
          <a:p>
            <a:endParaRPr lang="en-US" dirty="0" smtClean="0"/>
          </a:p>
          <a:p>
            <a:r>
              <a:rPr lang="en-US" dirty="0" smtClean="0"/>
              <a:t># Define a function for the thread</a:t>
            </a:r>
          </a:p>
          <a:p>
            <a:r>
              <a:rPr lang="en-US" dirty="0" smtClean="0"/>
              <a:t>def </a:t>
            </a:r>
            <a:r>
              <a:rPr lang="en-US" dirty="0" err="1" smtClean="0"/>
              <a:t>print_time</a:t>
            </a:r>
            <a:r>
              <a:rPr lang="en-US" dirty="0" smtClean="0"/>
              <a:t>( </a:t>
            </a:r>
            <a:r>
              <a:rPr lang="en-US" dirty="0" err="1" smtClean="0"/>
              <a:t>threadName</a:t>
            </a:r>
            <a:r>
              <a:rPr lang="en-US" dirty="0" smtClean="0"/>
              <a:t>, delay):</a:t>
            </a:r>
          </a:p>
          <a:p>
            <a:r>
              <a:rPr lang="en-US" dirty="0" smtClean="0"/>
              <a:t>   count = 0</a:t>
            </a:r>
          </a:p>
          <a:p>
            <a:r>
              <a:rPr lang="en-US" dirty="0" smtClean="0"/>
              <a:t>   while count &lt; 5: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time.sleep</a:t>
            </a:r>
            <a:r>
              <a:rPr lang="en-US" dirty="0" smtClean="0"/>
              <a:t>(delay)</a:t>
            </a:r>
          </a:p>
          <a:p>
            <a:r>
              <a:rPr lang="en-US" dirty="0" smtClean="0"/>
              <a:t>      count += 1</a:t>
            </a:r>
          </a:p>
          <a:p>
            <a:r>
              <a:rPr lang="en-US" dirty="0" smtClean="0"/>
              <a:t>      print ("%s: %s" % ( </a:t>
            </a:r>
            <a:r>
              <a:rPr lang="en-US" dirty="0" err="1" smtClean="0"/>
              <a:t>threadName</a:t>
            </a:r>
            <a:r>
              <a:rPr lang="en-US" dirty="0" smtClean="0"/>
              <a:t>, </a:t>
            </a:r>
            <a:r>
              <a:rPr lang="en-US" dirty="0" err="1" smtClean="0"/>
              <a:t>time.ctime</a:t>
            </a:r>
            <a:r>
              <a:rPr lang="en-US" dirty="0" smtClean="0"/>
              <a:t>(</a:t>
            </a:r>
            <a:r>
              <a:rPr lang="en-US" dirty="0" err="1" smtClean="0"/>
              <a:t>time.time</a:t>
            </a:r>
            <a:r>
              <a:rPr lang="en-US" dirty="0" smtClean="0"/>
              <a:t>()) ))</a:t>
            </a:r>
          </a:p>
          <a:p>
            <a:endParaRPr lang="en-US" dirty="0" smtClean="0"/>
          </a:p>
          <a:p>
            <a:r>
              <a:rPr lang="en-US" dirty="0" smtClean="0"/>
              <a:t># Create two threads as follows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thread.start_new_thread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print_time</a:t>
            </a:r>
            <a:r>
              <a:rPr lang="en-US" dirty="0" smtClean="0">
                <a:solidFill>
                  <a:srgbClr val="FF0000"/>
                </a:solidFill>
              </a:rPr>
              <a:t>, ("Thread-1", 2, ) 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_</a:t>
            </a:r>
            <a:r>
              <a:rPr lang="en-US" dirty="0" err="1" smtClean="0">
                <a:solidFill>
                  <a:srgbClr val="FF0000"/>
                </a:solidFill>
              </a:rPr>
              <a:t>thread.start_new_thread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print_time</a:t>
            </a:r>
            <a:r>
              <a:rPr lang="en-US" dirty="0" smtClean="0">
                <a:solidFill>
                  <a:srgbClr val="FF0000"/>
                </a:solidFill>
              </a:rPr>
              <a:t>, ("Thread-2", 4, ) )</a:t>
            </a:r>
          </a:p>
          <a:p>
            <a:r>
              <a:rPr lang="en-US" dirty="0" smtClean="0"/>
              <a:t>except:</a:t>
            </a:r>
          </a:p>
          <a:p>
            <a:r>
              <a:rPr lang="en-US" dirty="0" smtClean="0"/>
              <a:t>   print ("Error: unable to start thread")</a:t>
            </a:r>
          </a:p>
          <a:p>
            <a:endParaRPr lang="en-US" dirty="0" smtClean="0"/>
          </a:p>
          <a:p>
            <a:r>
              <a:rPr lang="en-US" dirty="0" smtClean="0"/>
              <a:t>while 1:</a:t>
            </a:r>
          </a:p>
          <a:p>
            <a:r>
              <a:rPr lang="en-US" dirty="0" smtClean="0"/>
              <a:t>   pass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de Threads usando o módulo </a:t>
            </a:r>
            <a:r>
              <a:rPr lang="pt-BR" dirty="0" err="1" smtClean="0"/>
              <a:t>threading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Definir uma subclasse para a classe Thread.</a:t>
            </a:r>
          </a:p>
          <a:p>
            <a:r>
              <a:rPr lang="pt-BR" dirty="0" smtClean="0"/>
              <a:t>Sobrepor o método __</a:t>
            </a:r>
            <a:r>
              <a:rPr lang="pt-BR" dirty="0" err="1" smtClean="0"/>
              <a:t>init__</a:t>
            </a:r>
            <a:r>
              <a:rPr lang="pt-BR" dirty="0" smtClean="0"/>
              <a:t> acrescentando argumentos adicionais.</a:t>
            </a:r>
          </a:p>
          <a:p>
            <a:r>
              <a:rPr lang="pt-BR" dirty="0" smtClean="0"/>
              <a:t>Sobrepor o método </a:t>
            </a:r>
            <a:r>
              <a:rPr lang="pt-BR" dirty="0" err="1" smtClean="0"/>
              <a:t>run</a:t>
            </a:r>
            <a:r>
              <a:rPr lang="pt-BR" dirty="0" smtClean="0"/>
              <a:t> com as instruções a serem executadas pela thread.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6632"/>
            <a:ext cx="8229600" cy="58655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threading</a:t>
            </a:r>
          </a:p>
          <a:p>
            <a:pPr>
              <a:buNone/>
            </a:pPr>
            <a:r>
              <a:rPr lang="en-US" sz="1600" dirty="0" smtClean="0"/>
              <a:t>import time</a:t>
            </a:r>
          </a:p>
          <a:p>
            <a:pPr>
              <a:buNone/>
            </a:pPr>
            <a:r>
              <a:rPr lang="en-US" sz="1600" dirty="0" err="1" smtClean="0"/>
              <a:t>exitFlag</a:t>
            </a:r>
            <a:r>
              <a:rPr lang="en-US" sz="1600" dirty="0" smtClean="0"/>
              <a:t> = 0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class </a:t>
            </a:r>
            <a:r>
              <a:rPr lang="en-US" sz="1600" dirty="0" err="1" smtClean="0">
                <a:solidFill>
                  <a:srgbClr val="FF0000"/>
                </a:solidFill>
              </a:rPr>
              <a:t>myThread</a:t>
            </a:r>
            <a:r>
              <a:rPr lang="en-US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err="1" smtClean="0">
                <a:solidFill>
                  <a:srgbClr val="FF0000"/>
                </a:solidFill>
              </a:rPr>
              <a:t>threading.Thread</a:t>
            </a:r>
            <a:r>
              <a:rPr lang="en-US" sz="1600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def __init__(self, </a:t>
            </a:r>
            <a:r>
              <a:rPr lang="en-US" sz="1600" dirty="0" err="1" smtClean="0">
                <a:solidFill>
                  <a:srgbClr val="FF0000"/>
                </a:solidFill>
              </a:rPr>
              <a:t>threadID</a:t>
            </a:r>
            <a:r>
              <a:rPr lang="en-US" sz="1600" dirty="0" smtClean="0">
                <a:solidFill>
                  <a:srgbClr val="FF0000"/>
                </a:solidFill>
              </a:rPr>
              <a:t>, name, counter):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threading.Thread.__init</a:t>
            </a:r>
            <a:r>
              <a:rPr lang="en-US" sz="1600" dirty="0" smtClean="0"/>
              <a:t>__(self)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self.threadID</a:t>
            </a:r>
            <a:r>
              <a:rPr lang="en-US" sz="1600" dirty="0" smtClean="0"/>
              <a:t> = </a:t>
            </a:r>
            <a:r>
              <a:rPr lang="en-US" sz="1600" dirty="0" err="1" smtClean="0"/>
              <a:t>threadID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self.name = name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self.counter</a:t>
            </a:r>
            <a:r>
              <a:rPr lang="en-US" sz="1600" dirty="0" smtClean="0"/>
              <a:t> = counter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def run(self):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print ("Starting " + self.name)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</a:rPr>
              <a:t>print_time</a:t>
            </a:r>
            <a:r>
              <a:rPr lang="en-US" sz="1600" dirty="0" smtClean="0">
                <a:solidFill>
                  <a:srgbClr val="FF0000"/>
                </a:solidFill>
              </a:rPr>
              <a:t>(self.name, </a:t>
            </a:r>
            <a:r>
              <a:rPr lang="en-US" sz="1600" dirty="0" err="1" smtClean="0">
                <a:solidFill>
                  <a:srgbClr val="FF0000"/>
                </a:solidFill>
              </a:rPr>
              <a:t>self.counter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print ("Exiting " + self.name)</a:t>
            </a:r>
          </a:p>
          <a:p>
            <a:pPr>
              <a:buNone/>
            </a:pPr>
            <a:r>
              <a:rPr lang="en-US" sz="1600" dirty="0" smtClean="0"/>
              <a:t>def </a:t>
            </a:r>
            <a:r>
              <a:rPr lang="en-US" sz="1600" dirty="0" err="1" smtClean="0"/>
              <a:t>print_time</a:t>
            </a:r>
            <a:r>
              <a:rPr lang="en-US" sz="1600" dirty="0" smtClean="0"/>
              <a:t>(</a:t>
            </a:r>
            <a:r>
              <a:rPr lang="en-US" sz="1600" dirty="0" err="1" smtClean="0"/>
              <a:t>threadName</a:t>
            </a:r>
            <a:r>
              <a:rPr lang="en-US" sz="1600" dirty="0" smtClean="0"/>
              <a:t>, delay, counter):</a:t>
            </a:r>
          </a:p>
          <a:p>
            <a:pPr>
              <a:buNone/>
            </a:pPr>
            <a:r>
              <a:rPr lang="en-US" sz="1600" dirty="0" smtClean="0"/>
              <a:t>   while counter:</a:t>
            </a:r>
          </a:p>
          <a:p>
            <a:pPr>
              <a:buNone/>
            </a:pPr>
            <a:r>
              <a:rPr lang="en-US" sz="1600" dirty="0" smtClean="0"/>
              <a:t>      if </a:t>
            </a:r>
            <a:r>
              <a:rPr lang="en-US" sz="1600" dirty="0" err="1" smtClean="0"/>
              <a:t>exitFlag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threadName.exit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time.sleep</a:t>
            </a:r>
            <a:r>
              <a:rPr lang="en-US" sz="1600" dirty="0" smtClean="0"/>
              <a:t>(delay)</a:t>
            </a:r>
          </a:p>
          <a:p>
            <a:pPr>
              <a:buNone/>
            </a:pPr>
            <a:r>
              <a:rPr lang="en-US" sz="1600" dirty="0" smtClean="0"/>
              <a:t>      print ("%s: %s" % (</a:t>
            </a:r>
            <a:r>
              <a:rPr lang="en-US" sz="1600" dirty="0" err="1" smtClean="0"/>
              <a:t>threadName</a:t>
            </a:r>
            <a:r>
              <a:rPr lang="en-US" sz="1600" dirty="0" smtClean="0"/>
              <a:t>, </a:t>
            </a:r>
            <a:r>
              <a:rPr lang="en-US" sz="1600" dirty="0" err="1" smtClean="0"/>
              <a:t>time.ctime</a:t>
            </a:r>
            <a:r>
              <a:rPr lang="en-US" sz="1600" dirty="0" smtClean="0"/>
              <a:t>(</a:t>
            </a:r>
            <a:r>
              <a:rPr lang="en-US" sz="1600" dirty="0" err="1" smtClean="0"/>
              <a:t>time.time</a:t>
            </a:r>
            <a:r>
              <a:rPr lang="en-US" sz="1600" dirty="0" smtClean="0"/>
              <a:t>())))</a:t>
            </a:r>
          </a:p>
          <a:p>
            <a:pPr>
              <a:buNone/>
            </a:pPr>
            <a:r>
              <a:rPr lang="en-US" sz="1600" dirty="0" smtClean="0"/>
              <a:t>      counter -=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91680" y="119675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# Create new threads</a:t>
            </a:r>
          </a:p>
          <a:p>
            <a:pPr>
              <a:buNone/>
            </a:pPr>
            <a:r>
              <a:rPr lang="en-US" dirty="0" smtClean="0"/>
              <a:t>thread1 = </a:t>
            </a:r>
            <a:r>
              <a:rPr lang="en-US" dirty="0" err="1" smtClean="0"/>
              <a:t>myThread</a:t>
            </a:r>
            <a:r>
              <a:rPr lang="en-US" dirty="0" smtClean="0"/>
              <a:t>(1, "Thread-1", 1)</a:t>
            </a:r>
          </a:p>
          <a:p>
            <a:pPr>
              <a:buNone/>
            </a:pPr>
            <a:r>
              <a:rPr lang="en-US" dirty="0" smtClean="0"/>
              <a:t>thread2 = </a:t>
            </a:r>
            <a:r>
              <a:rPr lang="en-US" dirty="0" err="1" smtClean="0"/>
              <a:t>myThread</a:t>
            </a:r>
            <a:r>
              <a:rPr lang="en-US" dirty="0" smtClean="0"/>
              <a:t>(2, "Thread-2", 2)</a:t>
            </a:r>
          </a:p>
          <a:p>
            <a:pPr>
              <a:buNone/>
            </a:pPr>
            <a:r>
              <a:rPr lang="en-US" dirty="0" smtClean="0"/>
              <a:t># Start new Threads</a:t>
            </a:r>
          </a:p>
          <a:p>
            <a:pPr>
              <a:buNone/>
            </a:pPr>
            <a:r>
              <a:rPr lang="en-US" dirty="0" smtClean="0"/>
              <a:t>thread1.start()</a:t>
            </a:r>
          </a:p>
          <a:p>
            <a:pPr>
              <a:buNone/>
            </a:pPr>
            <a:r>
              <a:rPr lang="en-US" dirty="0" smtClean="0"/>
              <a:t>thread2.start()</a:t>
            </a:r>
          </a:p>
          <a:p>
            <a:pPr>
              <a:buNone/>
            </a:pPr>
            <a:r>
              <a:rPr lang="en-US" dirty="0" smtClean="0"/>
              <a:t>thread1.join()</a:t>
            </a:r>
          </a:p>
          <a:p>
            <a:pPr>
              <a:buNone/>
            </a:pPr>
            <a:r>
              <a:rPr lang="en-US" dirty="0" smtClean="0"/>
              <a:t>thread2.join()</a:t>
            </a:r>
          </a:p>
          <a:p>
            <a:pPr>
              <a:buNone/>
            </a:pPr>
            <a:r>
              <a:rPr lang="en-US" dirty="0" smtClean="0"/>
              <a:t>print ("Exiting Main Thread")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19672" y="1124744"/>
            <a:ext cx="52383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Starting Thread-1</a:t>
            </a:r>
          </a:p>
          <a:p>
            <a:r>
              <a:rPr lang="en-US" sz="2000" dirty="0" smtClean="0"/>
              <a:t>Starting Thread-2</a:t>
            </a:r>
          </a:p>
          <a:p>
            <a:r>
              <a:rPr lang="en-US" sz="2000" dirty="0" smtClean="0"/>
              <a:t>Thread-1: Fri Feb 19 10:00:21 2016</a:t>
            </a:r>
          </a:p>
          <a:p>
            <a:r>
              <a:rPr lang="en-US" sz="2000" dirty="0" smtClean="0"/>
              <a:t>Thread-2: Fri Feb 19 10:00:22 2016</a:t>
            </a:r>
          </a:p>
          <a:p>
            <a:r>
              <a:rPr lang="en-US" sz="2000" dirty="0" smtClean="0"/>
              <a:t>Thread-1: Fri Feb 19 10:00:22 2016</a:t>
            </a:r>
          </a:p>
          <a:p>
            <a:r>
              <a:rPr lang="en-US" sz="2000" dirty="0" smtClean="0"/>
              <a:t>Thread-1: Fri Feb 19 10:00:23 2016</a:t>
            </a:r>
          </a:p>
          <a:p>
            <a:r>
              <a:rPr lang="en-US" sz="2000" dirty="0" smtClean="0"/>
              <a:t>Thread-2: Fri Feb 19 10:00:24 2016</a:t>
            </a:r>
          </a:p>
          <a:p>
            <a:r>
              <a:rPr lang="en-US" sz="2000" dirty="0" smtClean="0"/>
              <a:t>Thread-1: Fri Feb 19 10:00:24 2016</a:t>
            </a:r>
          </a:p>
          <a:p>
            <a:r>
              <a:rPr lang="en-US" sz="2000" dirty="0" smtClean="0"/>
              <a:t>Thread-1: Fri Feb 19 10:00:25 2016</a:t>
            </a:r>
          </a:p>
          <a:p>
            <a:r>
              <a:rPr lang="en-US" sz="2000" dirty="0" smtClean="0"/>
              <a:t>Exiting Thread-1</a:t>
            </a:r>
          </a:p>
          <a:p>
            <a:r>
              <a:rPr lang="en-US" sz="2000" dirty="0" smtClean="0"/>
              <a:t>Thread-2: Fri Feb 19 10:00:26 2016</a:t>
            </a:r>
          </a:p>
          <a:p>
            <a:r>
              <a:rPr lang="en-US" sz="2000" dirty="0" smtClean="0"/>
              <a:t>Thread-2: Fri Feb 19 10:00:28 2016</a:t>
            </a:r>
          </a:p>
          <a:p>
            <a:r>
              <a:rPr lang="en-US" sz="2000" dirty="0" smtClean="0"/>
              <a:t>Thread-2: Fri Feb 19 10:00:30 2016</a:t>
            </a:r>
          </a:p>
          <a:p>
            <a:r>
              <a:rPr lang="en-US" sz="2000" dirty="0" smtClean="0"/>
              <a:t>Exiting Thread-2</a:t>
            </a:r>
          </a:p>
          <a:p>
            <a:r>
              <a:rPr lang="en-US" sz="2000" dirty="0" smtClean="0"/>
              <a:t>Exiting Main Thread</a:t>
            </a:r>
            <a:endParaRPr lang="pt-B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 recursos compartilhados por várias threads, aparece o problema de disputa por recursos (</a:t>
            </a:r>
            <a:r>
              <a:rPr lang="pt-BR" dirty="0" err="1" smtClean="0"/>
              <a:t>race</a:t>
            </a:r>
            <a:r>
              <a:rPr lang="pt-BR" dirty="0" smtClean="0"/>
              <a:t> </a:t>
            </a:r>
            <a:r>
              <a:rPr lang="pt-BR" dirty="0" err="1" smtClean="0"/>
              <a:t>condition</a:t>
            </a:r>
            <a:r>
              <a:rPr lang="pt-BR" dirty="0" smtClean="0"/>
              <a:t>).</a:t>
            </a:r>
          </a:p>
          <a:p>
            <a:r>
              <a:rPr lang="pt-BR" dirty="0" smtClean="0"/>
              <a:t>Por exemplo, acessar um contador requer verificar o valor e depois incrementar. Se o contador for </a:t>
            </a:r>
            <a:r>
              <a:rPr lang="pt-BR" dirty="0" smtClean="0"/>
              <a:t>compartilhado, </a:t>
            </a:r>
            <a:r>
              <a:rPr lang="pt-BR" dirty="0" smtClean="0"/>
              <a:t>uma thread pode acessar um valor que ainda não foi incrementado.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Objeto </a:t>
            </a:r>
            <a:r>
              <a:rPr lang="pt-BR" dirty="0" err="1" smtClean="0"/>
              <a:t>lock</a:t>
            </a:r>
            <a:endParaRPr lang="pt-BR" dirty="0" smtClean="0"/>
          </a:p>
          <a:p>
            <a:pPr lvl="1"/>
            <a:r>
              <a:rPr lang="pt-BR" dirty="0" smtClean="0"/>
              <a:t>Operações </a:t>
            </a:r>
            <a:r>
              <a:rPr lang="pt-BR" dirty="0" err="1" smtClean="0"/>
              <a:t>acquire</a:t>
            </a:r>
            <a:r>
              <a:rPr lang="pt-BR" dirty="0" smtClean="0"/>
              <a:t> e release.</a:t>
            </a:r>
          </a:p>
          <a:p>
            <a:pPr lvl="1"/>
            <a:r>
              <a:rPr lang="pt-BR" dirty="0" err="1" smtClean="0"/>
              <a:t>Acquire</a:t>
            </a:r>
            <a:r>
              <a:rPr lang="pt-BR" dirty="0" smtClean="0"/>
              <a:t>: permite acesso ou bloqueia a thread.</a:t>
            </a:r>
          </a:p>
          <a:p>
            <a:pPr lvl="1"/>
            <a:r>
              <a:rPr lang="pt-BR" dirty="0" smtClean="0"/>
              <a:t>Release: libera acesso e desbloqueia thread.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0"/>
            <a:ext cx="3384376" cy="235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437839"/>
            <a:ext cx="4176464" cy="442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r>
              <a:rPr lang="pt-BR" dirty="0" smtClean="0"/>
              <a:t> possui dois mecanismos para tratamento de erros e depuração de programas.</a:t>
            </a:r>
          </a:p>
          <a:p>
            <a:pPr lvl="1"/>
            <a:r>
              <a:rPr lang="pt-BR" dirty="0" smtClean="0"/>
              <a:t>Asserções</a:t>
            </a:r>
          </a:p>
          <a:p>
            <a:pPr lvl="1"/>
            <a:r>
              <a:rPr lang="pt-BR" dirty="0" smtClean="0"/>
              <a:t>Exceções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262063"/>
            <a:ext cx="72961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2409825"/>
            <a:ext cx="75819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Sincronização com </a:t>
            </a:r>
            <a:r>
              <a:rPr lang="pt-BR" dirty="0" err="1" smtClean="0"/>
              <a:t>Rlock</a:t>
            </a:r>
            <a:r>
              <a:rPr lang="pt-BR" dirty="0" smtClean="0"/>
              <a:t> (</a:t>
            </a:r>
            <a:r>
              <a:rPr lang="pt-BR" dirty="0" err="1" smtClean="0"/>
              <a:t>recursive</a:t>
            </a:r>
            <a:r>
              <a:rPr lang="pt-BR" dirty="0" smtClean="0"/>
              <a:t> </a:t>
            </a:r>
            <a:r>
              <a:rPr lang="pt-BR" dirty="0" err="1" smtClean="0"/>
              <a:t>Lock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1790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48880"/>
            <a:ext cx="3209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137" y="1268760"/>
            <a:ext cx="5384702" cy="404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7823989" cy="294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861048"/>
            <a:ext cx="8052691" cy="103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143000"/>
            <a:ext cx="7610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com Eventos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2" y="1484784"/>
            <a:ext cx="68484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0"/>
            <a:ext cx="5760640" cy="375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9040"/>
            <a:ext cx="6120680" cy="291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304800"/>
            <a:ext cx="6629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424" y="1484784"/>
            <a:ext cx="589064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Asserções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Asserções são verificadores de sanidade (</a:t>
            </a:r>
            <a:r>
              <a:rPr lang="pt-BR" dirty="0" err="1" smtClean="0"/>
              <a:t>sanity-check</a:t>
            </a:r>
            <a:r>
              <a:rPr lang="pt-BR" dirty="0" smtClean="0"/>
              <a:t>) que podem ser desligados após a execução de testes.</a:t>
            </a:r>
          </a:p>
          <a:p>
            <a:r>
              <a:rPr lang="pt-BR" dirty="0" smtClean="0"/>
              <a:t>São utilizados para verificar se o resultado de uma expressão ou função é correta ou se argumentos de entrada são válidos.</a:t>
            </a:r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 usando uma fila (</a:t>
            </a:r>
            <a:r>
              <a:rPr lang="pt-BR" dirty="0" err="1" smtClean="0"/>
              <a:t>queue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37814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725144"/>
            <a:ext cx="6210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14313"/>
            <a:ext cx="705802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790575"/>
            <a:ext cx="77057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33538"/>
            <a:ext cx="62865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Implemente o problema do produtor consumidor usando </a:t>
            </a:r>
            <a:r>
              <a:rPr lang="pt-BR" dirty="0" err="1" smtClean="0"/>
              <a:t>Rlock</a:t>
            </a:r>
            <a:r>
              <a:rPr lang="pt-BR" dirty="0" smtClean="0"/>
              <a:t> ao invés de uma fila.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Assert</a:t>
            </a:r>
            <a:r>
              <a:rPr lang="pt-BR" dirty="0" smtClean="0"/>
              <a:t> </a:t>
            </a:r>
            <a:r>
              <a:rPr lang="pt-BR" dirty="0" err="1" smtClean="0"/>
              <a:t>Expression</a:t>
            </a:r>
            <a:r>
              <a:rPr lang="pt-BR" dirty="0" smtClean="0"/>
              <a:t>[, </a:t>
            </a:r>
            <a:r>
              <a:rPr lang="pt-BR" dirty="0" err="1" smtClean="0"/>
              <a:t>Arguments</a:t>
            </a:r>
            <a:r>
              <a:rPr lang="pt-BR" dirty="0" smtClean="0"/>
              <a:t>]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000" dirty="0" err="1" smtClean="0"/>
              <a:t>def</a:t>
            </a:r>
            <a:r>
              <a:rPr lang="pt-BR" sz="2000" dirty="0" smtClean="0"/>
              <a:t> </a:t>
            </a:r>
            <a:r>
              <a:rPr lang="pt-BR" sz="2000" dirty="0" err="1" smtClean="0"/>
              <a:t>KelvinToFahrenheit</a:t>
            </a:r>
            <a:r>
              <a:rPr lang="pt-BR" sz="2000" dirty="0" smtClean="0"/>
              <a:t>(</a:t>
            </a:r>
            <a:r>
              <a:rPr lang="pt-BR" sz="2000" dirty="0" err="1" smtClean="0"/>
              <a:t>Temperature</a:t>
            </a:r>
            <a:r>
              <a:rPr lang="pt-BR" sz="2000" dirty="0" smtClean="0"/>
              <a:t>): 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assert</a:t>
            </a:r>
            <a:r>
              <a:rPr lang="pt-BR" sz="2000" dirty="0" smtClean="0"/>
              <a:t> (</a:t>
            </a:r>
            <a:r>
              <a:rPr lang="pt-BR" sz="2000" dirty="0" err="1" smtClean="0"/>
              <a:t>Temperature</a:t>
            </a:r>
            <a:r>
              <a:rPr lang="pt-BR" sz="2000" dirty="0" smtClean="0"/>
              <a:t> &gt;= 0),"</a:t>
            </a:r>
            <a:r>
              <a:rPr lang="pt-BR" sz="2000" dirty="0" err="1" smtClean="0"/>
              <a:t>Colder</a:t>
            </a:r>
            <a:r>
              <a:rPr lang="pt-BR" sz="2000" dirty="0" smtClean="0"/>
              <a:t> </a:t>
            </a:r>
            <a:r>
              <a:rPr lang="pt-BR" sz="2000" dirty="0" err="1" smtClean="0"/>
              <a:t>than</a:t>
            </a:r>
            <a:r>
              <a:rPr lang="pt-BR" sz="2000" dirty="0" smtClean="0"/>
              <a:t> </a:t>
            </a:r>
            <a:r>
              <a:rPr lang="pt-BR" sz="2000" dirty="0" err="1" smtClean="0"/>
              <a:t>absolute</a:t>
            </a:r>
            <a:r>
              <a:rPr lang="pt-BR" sz="2000" dirty="0" smtClean="0"/>
              <a:t> zero!" 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((</a:t>
            </a:r>
            <a:r>
              <a:rPr lang="pt-BR" sz="2000" dirty="0" err="1" smtClean="0"/>
              <a:t>Temperature</a:t>
            </a:r>
            <a:r>
              <a:rPr lang="pt-BR" sz="2000" dirty="0" smtClean="0"/>
              <a:t>-273)*1.8)+32</a:t>
            </a:r>
          </a:p>
          <a:p>
            <a:pPr>
              <a:buNone/>
            </a:pPr>
            <a:r>
              <a:rPr lang="pt-BR" sz="2000" dirty="0" err="1" smtClean="0"/>
              <a:t>print</a:t>
            </a:r>
            <a:r>
              <a:rPr lang="pt-BR" sz="2000" dirty="0" smtClean="0"/>
              <a:t> (</a:t>
            </a:r>
            <a:r>
              <a:rPr lang="pt-BR" sz="2000" dirty="0" err="1" smtClean="0"/>
              <a:t>KelvinToFahrenheit</a:t>
            </a:r>
            <a:r>
              <a:rPr lang="pt-BR" sz="2000" dirty="0" smtClean="0"/>
              <a:t>(273))</a:t>
            </a:r>
          </a:p>
          <a:p>
            <a:pPr>
              <a:buNone/>
            </a:pPr>
            <a:r>
              <a:rPr lang="pt-BR" sz="2000" dirty="0" err="1" smtClean="0"/>
              <a:t>print</a:t>
            </a:r>
            <a:r>
              <a:rPr lang="pt-BR" sz="2000" dirty="0" smtClean="0"/>
              <a:t> (</a:t>
            </a:r>
            <a:r>
              <a:rPr lang="pt-BR" sz="2000" dirty="0" err="1" smtClean="0"/>
              <a:t>int</a:t>
            </a:r>
            <a:r>
              <a:rPr lang="pt-BR" sz="2000" dirty="0" smtClean="0"/>
              <a:t>(</a:t>
            </a:r>
            <a:r>
              <a:rPr lang="pt-BR" sz="2000" dirty="0" err="1" smtClean="0"/>
              <a:t>KelvinToFahrenheit</a:t>
            </a:r>
            <a:r>
              <a:rPr lang="pt-BR" sz="2000" dirty="0" smtClean="0"/>
              <a:t>(505.78))) </a:t>
            </a:r>
          </a:p>
          <a:p>
            <a:pPr>
              <a:buNone/>
            </a:pPr>
            <a:r>
              <a:rPr lang="pt-BR" sz="2000" dirty="0" err="1" smtClean="0"/>
              <a:t>print</a:t>
            </a:r>
            <a:r>
              <a:rPr lang="pt-BR" sz="2000" dirty="0" smtClean="0"/>
              <a:t> (</a:t>
            </a:r>
            <a:r>
              <a:rPr lang="pt-BR" sz="2000" dirty="0" err="1" smtClean="0"/>
              <a:t>KelvinToFahrenheit</a:t>
            </a:r>
            <a:r>
              <a:rPr lang="pt-BR" sz="2000" dirty="0" smtClean="0"/>
              <a:t>(-5))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1400" dirty="0" smtClean="0"/>
              <a:t>32.0 </a:t>
            </a:r>
          </a:p>
          <a:p>
            <a:pPr>
              <a:buNone/>
            </a:pPr>
            <a:r>
              <a:rPr lang="pt-BR" sz="1400" dirty="0" smtClean="0"/>
              <a:t>451</a:t>
            </a:r>
          </a:p>
          <a:p>
            <a:pPr>
              <a:buNone/>
            </a:pPr>
            <a:r>
              <a:rPr lang="pt-BR" sz="1400" dirty="0" err="1" smtClean="0"/>
              <a:t>Traceback</a:t>
            </a:r>
            <a:r>
              <a:rPr lang="pt-BR" sz="1400" dirty="0" smtClean="0"/>
              <a:t> (</a:t>
            </a:r>
            <a:r>
              <a:rPr lang="pt-BR" sz="1400" dirty="0" err="1" smtClean="0"/>
              <a:t>most</a:t>
            </a:r>
            <a:r>
              <a:rPr lang="pt-BR" sz="1400" dirty="0" smtClean="0"/>
              <a:t> </a:t>
            </a:r>
            <a:r>
              <a:rPr lang="pt-BR" sz="1400" dirty="0" err="1" smtClean="0"/>
              <a:t>recent</a:t>
            </a:r>
            <a:r>
              <a:rPr lang="pt-BR" sz="1400" dirty="0" smtClean="0"/>
              <a:t> </a:t>
            </a:r>
            <a:r>
              <a:rPr lang="pt-BR" sz="1400" dirty="0" err="1" smtClean="0"/>
              <a:t>call</a:t>
            </a:r>
            <a:r>
              <a:rPr lang="pt-BR" sz="1400" dirty="0" smtClean="0"/>
              <a:t> </a:t>
            </a:r>
            <a:r>
              <a:rPr lang="pt-BR" sz="1400" dirty="0" err="1" smtClean="0"/>
              <a:t>last</a:t>
            </a:r>
            <a:r>
              <a:rPr lang="pt-BR" sz="1400" dirty="0" smtClean="0"/>
              <a:t>): </a:t>
            </a:r>
          </a:p>
          <a:p>
            <a:pPr>
              <a:buNone/>
            </a:pPr>
            <a:r>
              <a:rPr lang="pt-BR" sz="1400" dirty="0" smtClean="0"/>
              <a:t>File "</a:t>
            </a:r>
            <a:r>
              <a:rPr lang="pt-BR" sz="1400" dirty="0" err="1" smtClean="0"/>
              <a:t>test.py"</a:t>
            </a:r>
            <a:r>
              <a:rPr lang="pt-BR" sz="1400" dirty="0" smtClean="0"/>
              <a:t>, </a:t>
            </a:r>
            <a:r>
              <a:rPr lang="pt-BR" sz="1400" dirty="0" err="1" smtClean="0"/>
              <a:t>line</a:t>
            </a:r>
            <a:r>
              <a:rPr lang="pt-BR" sz="1400" dirty="0" smtClean="0"/>
              <a:t> 9, in &lt;module&gt; </a:t>
            </a:r>
          </a:p>
          <a:p>
            <a:pPr>
              <a:buNone/>
            </a:pPr>
            <a:r>
              <a:rPr lang="pt-BR" sz="1400" dirty="0" err="1" smtClean="0"/>
              <a:t>print</a:t>
            </a:r>
            <a:r>
              <a:rPr lang="pt-BR" sz="1400" dirty="0" smtClean="0"/>
              <a:t> </a:t>
            </a:r>
            <a:r>
              <a:rPr lang="pt-BR" sz="1400" dirty="0" err="1" smtClean="0"/>
              <a:t>KelvinToFahrenheit</a:t>
            </a:r>
            <a:r>
              <a:rPr lang="pt-BR" sz="1400" dirty="0" smtClean="0"/>
              <a:t>(-5) File "</a:t>
            </a:r>
            <a:r>
              <a:rPr lang="pt-BR" sz="1400" dirty="0" err="1" smtClean="0"/>
              <a:t>test.py"</a:t>
            </a:r>
            <a:r>
              <a:rPr lang="pt-BR" sz="1400" dirty="0" smtClean="0"/>
              <a:t>, </a:t>
            </a:r>
            <a:r>
              <a:rPr lang="pt-BR" sz="1400" dirty="0" err="1" smtClean="0"/>
              <a:t>line</a:t>
            </a:r>
            <a:r>
              <a:rPr lang="pt-BR" sz="1400" dirty="0" smtClean="0"/>
              <a:t> 4, in </a:t>
            </a:r>
            <a:r>
              <a:rPr lang="pt-BR" sz="1400" dirty="0" err="1" smtClean="0"/>
              <a:t>KelvinToFahrenheit</a:t>
            </a:r>
            <a:r>
              <a:rPr lang="pt-BR" sz="1400" dirty="0" smtClean="0"/>
              <a:t> </a:t>
            </a:r>
          </a:p>
          <a:p>
            <a:pPr>
              <a:buNone/>
            </a:pPr>
            <a:r>
              <a:rPr lang="pt-BR" sz="1400" dirty="0" err="1" smtClean="0"/>
              <a:t>assert</a:t>
            </a:r>
            <a:r>
              <a:rPr lang="pt-BR" sz="1400" dirty="0" smtClean="0"/>
              <a:t> (</a:t>
            </a:r>
            <a:r>
              <a:rPr lang="pt-BR" sz="1400" dirty="0" err="1" smtClean="0"/>
              <a:t>Temperature</a:t>
            </a:r>
            <a:r>
              <a:rPr lang="pt-BR" sz="1400" dirty="0" smtClean="0"/>
              <a:t> &gt;= 0),"</a:t>
            </a:r>
            <a:r>
              <a:rPr lang="pt-BR" sz="1400" dirty="0" err="1" smtClean="0"/>
              <a:t>Colder</a:t>
            </a:r>
            <a:r>
              <a:rPr lang="pt-BR" sz="1400" dirty="0" smtClean="0"/>
              <a:t> </a:t>
            </a:r>
            <a:r>
              <a:rPr lang="pt-BR" sz="1400" dirty="0" err="1" smtClean="0"/>
              <a:t>than</a:t>
            </a:r>
            <a:r>
              <a:rPr lang="pt-BR" sz="1400" dirty="0" smtClean="0"/>
              <a:t> </a:t>
            </a:r>
            <a:r>
              <a:rPr lang="pt-BR" sz="1400" dirty="0" err="1" smtClean="0"/>
              <a:t>absolute</a:t>
            </a:r>
            <a:r>
              <a:rPr lang="pt-BR" sz="1400" dirty="0" smtClean="0"/>
              <a:t> zero!" </a:t>
            </a:r>
          </a:p>
          <a:p>
            <a:pPr>
              <a:buNone/>
            </a:pPr>
            <a:r>
              <a:rPr lang="pt-BR" sz="1400" dirty="0" err="1" smtClean="0"/>
              <a:t>AssertionError</a:t>
            </a:r>
            <a:r>
              <a:rPr lang="pt-BR" sz="1400" dirty="0" smtClean="0"/>
              <a:t>: </a:t>
            </a:r>
            <a:r>
              <a:rPr lang="pt-BR" sz="1400" dirty="0" err="1" smtClean="0"/>
              <a:t>Colder</a:t>
            </a:r>
            <a:r>
              <a:rPr lang="pt-BR" sz="1400" dirty="0" smtClean="0"/>
              <a:t> </a:t>
            </a:r>
            <a:r>
              <a:rPr lang="pt-BR" sz="1400" dirty="0" err="1" smtClean="0"/>
              <a:t>than</a:t>
            </a:r>
            <a:r>
              <a:rPr lang="pt-BR" sz="1400" dirty="0" smtClean="0"/>
              <a:t> </a:t>
            </a:r>
            <a:r>
              <a:rPr lang="pt-BR" sz="1400" dirty="0" err="1" smtClean="0"/>
              <a:t>absolute</a:t>
            </a:r>
            <a:r>
              <a:rPr lang="pt-BR" sz="1400" dirty="0" smtClean="0"/>
              <a:t> zero!</a:t>
            </a:r>
            <a:endParaRPr lang="pt-B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exceção é um evento que ocorre durante a execução de um programa e que interrompe o fluxo normal das instruções. Geralmente ocorre quando é encontrado uma situação em que o interpretador não sabe como lidar.</a:t>
            </a:r>
          </a:p>
          <a:p>
            <a:r>
              <a:rPr lang="pt-BR" dirty="0" smtClean="0"/>
              <a:t>A exceção deve ser tratada imediatamente ou então o programa é terminado.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Tratamento de erros.</a:t>
            </a:r>
          </a:p>
          <a:p>
            <a:r>
              <a:rPr lang="pt-BR" dirty="0" smtClean="0"/>
              <a:t>Notificação de eventos.</a:t>
            </a:r>
          </a:p>
          <a:p>
            <a:r>
              <a:rPr lang="pt-BR" dirty="0" smtClean="0"/>
              <a:t>Tratamento de casos especiais.</a:t>
            </a:r>
          </a:p>
          <a:p>
            <a:r>
              <a:rPr lang="pt-BR" dirty="0" smtClean="0"/>
              <a:t>Operações de finalização.</a:t>
            </a:r>
          </a:p>
          <a:p>
            <a:r>
              <a:rPr lang="pt-BR" dirty="0" smtClean="0"/>
              <a:t>Fluxos incomuns.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Exceção é uma subclasse de </a:t>
            </a:r>
            <a:r>
              <a:rPr lang="pt-BR" dirty="0" err="1" smtClean="0"/>
              <a:t>BaseException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 </a:t>
            </a:r>
            <a:r>
              <a:rPr lang="pt-BR" dirty="0" err="1" smtClean="0"/>
              <a:t>BaseException</a:t>
            </a:r>
            <a:r>
              <a:rPr lang="pt-BR" dirty="0" smtClean="0"/>
              <a:t> são derivadas as classes</a:t>
            </a:r>
          </a:p>
          <a:p>
            <a:pPr lvl="1"/>
            <a:r>
              <a:rPr lang="pt-BR" dirty="0" smtClean="0"/>
              <a:t>Exception – classe base para exceções definidas pelo usuário.</a:t>
            </a:r>
          </a:p>
          <a:p>
            <a:pPr lvl="1"/>
            <a:r>
              <a:rPr lang="pt-BR" dirty="0" err="1" smtClean="0"/>
              <a:t>ArithmeticError</a:t>
            </a:r>
            <a:r>
              <a:rPr lang="pt-BR" dirty="0" smtClean="0"/>
              <a:t> – classe base para erros aritméticos.</a:t>
            </a:r>
          </a:p>
          <a:p>
            <a:pPr lvl="1"/>
            <a:r>
              <a:rPr lang="pt-BR" dirty="0" err="1" smtClean="0"/>
              <a:t>BufferError</a:t>
            </a:r>
            <a:r>
              <a:rPr lang="pt-BR" dirty="0" smtClean="0"/>
              <a:t> – para erros relacionados a operações com buffers.</a:t>
            </a:r>
          </a:p>
          <a:p>
            <a:pPr lvl="1"/>
            <a:r>
              <a:rPr lang="pt-BR" dirty="0" err="1" smtClean="0"/>
              <a:t>LookupError</a:t>
            </a:r>
            <a:r>
              <a:rPr lang="pt-BR" dirty="0" smtClean="0"/>
              <a:t> – para erros em operações com índices ou chaves.</a:t>
            </a:r>
          </a:p>
          <a:p>
            <a:r>
              <a:rPr lang="pt-BR" dirty="0" smtClean="0"/>
              <a:t>Exceções concretas:</a:t>
            </a:r>
          </a:p>
          <a:p>
            <a:pPr lvl="1"/>
            <a:r>
              <a:rPr lang="pt-BR" dirty="0" err="1" smtClean="0"/>
              <a:t>AssertionError</a:t>
            </a:r>
            <a:r>
              <a:rPr lang="pt-BR" dirty="0" smtClean="0"/>
              <a:t>,  </a:t>
            </a:r>
            <a:r>
              <a:rPr lang="pt-BR" dirty="0" err="1" smtClean="0"/>
              <a:t>AttributeError</a:t>
            </a:r>
            <a:r>
              <a:rPr lang="pt-BR" dirty="0" smtClean="0"/>
              <a:t>, </a:t>
            </a:r>
            <a:r>
              <a:rPr lang="pt-BR" dirty="0" err="1" smtClean="0"/>
              <a:t>EOFError</a:t>
            </a:r>
            <a:r>
              <a:rPr lang="pt-BR" dirty="0" smtClean="0"/>
              <a:t>, </a:t>
            </a:r>
            <a:r>
              <a:rPr lang="pt-BR" dirty="0" err="1" smtClean="0"/>
              <a:t>ImportError</a:t>
            </a:r>
            <a:r>
              <a:rPr lang="pt-BR" dirty="0" smtClean="0"/>
              <a:t>, </a:t>
            </a:r>
            <a:r>
              <a:rPr lang="pt-BR" dirty="0" err="1" smtClean="0"/>
              <a:t>IndexError</a:t>
            </a:r>
            <a:r>
              <a:rPr lang="pt-BR" dirty="0" smtClean="0"/>
              <a:t>, </a:t>
            </a:r>
            <a:r>
              <a:rPr lang="pt-BR" dirty="0" err="1" smtClean="0"/>
              <a:t>MemoryError</a:t>
            </a:r>
            <a:r>
              <a:rPr lang="pt-BR" dirty="0" smtClean="0"/>
              <a:t>, </a:t>
            </a:r>
            <a:r>
              <a:rPr lang="pt-BR" dirty="0" err="1" smtClean="0"/>
              <a:t>OSError</a:t>
            </a:r>
            <a:r>
              <a:rPr lang="pt-BR" dirty="0" smtClean="0"/>
              <a:t>, </a:t>
            </a:r>
            <a:r>
              <a:rPr lang="pt-BR" dirty="0" err="1" smtClean="0"/>
              <a:t>ZeroDivisionError</a:t>
            </a:r>
            <a:r>
              <a:rPr lang="pt-BR" dirty="0" smtClean="0"/>
              <a:t>, ........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260648"/>
            <a:ext cx="51845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BaseException</a:t>
            </a:r>
            <a:endParaRPr lang="pt-BR" sz="1200" dirty="0" smtClean="0"/>
          </a:p>
          <a:p>
            <a:r>
              <a:rPr lang="pt-BR" sz="1200" dirty="0" smtClean="0"/>
              <a:t> +-- </a:t>
            </a:r>
            <a:r>
              <a:rPr lang="pt-BR" sz="1200" dirty="0" err="1" smtClean="0"/>
              <a:t>SystemExit</a:t>
            </a:r>
            <a:endParaRPr lang="pt-BR" sz="1200" dirty="0" smtClean="0"/>
          </a:p>
          <a:p>
            <a:r>
              <a:rPr lang="pt-BR" sz="1200" dirty="0" smtClean="0"/>
              <a:t> +-- </a:t>
            </a:r>
            <a:r>
              <a:rPr lang="pt-BR" sz="1200" dirty="0" err="1" smtClean="0"/>
              <a:t>KeyboardInterrupt</a:t>
            </a:r>
            <a:endParaRPr lang="pt-BR" sz="1200" dirty="0" smtClean="0"/>
          </a:p>
          <a:p>
            <a:r>
              <a:rPr lang="pt-BR" sz="1200" dirty="0" smtClean="0"/>
              <a:t> +-- </a:t>
            </a:r>
            <a:r>
              <a:rPr lang="pt-BR" sz="1200" dirty="0" err="1" smtClean="0"/>
              <a:t>GeneratorExit</a:t>
            </a:r>
            <a:endParaRPr lang="pt-BR" sz="1200" dirty="0" smtClean="0"/>
          </a:p>
          <a:p>
            <a:r>
              <a:rPr lang="pt-BR" sz="1200" dirty="0" smtClean="0"/>
              <a:t> +-- Exception</a:t>
            </a:r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StopIteration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StopAsyncIteration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ArithmeticError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FloatingPointError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OverflowError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ZeroDivisionError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AssertionError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AttributeError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BufferError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EOFError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ImportError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ModuleNotFoundError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LookupError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IndexError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KeyError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MemoryError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NameError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UnboundLocalError</a:t>
            </a:r>
            <a:endParaRPr lang="pt-BR" sz="1200" dirty="0" smtClean="0"/>
          </a:p>
          <a:p>
            <a:r>
              <a:rPr lang="pt-BR" sz="1200" dirty="0" smtClean="0"/>
              <a:t>      +-- </a:t>
            </a:r>
            <a:r>
              <a:rPr lang="pt-BR" sz="1200" dirty="0" err="1" smtClean="0"/>
              <a:t>OSError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BlockingIOError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ChildProcessError</a:t>
            </a:r>
            <a:endParaRPr lang="pt-BR" sz="1200" dirty="0" smtClean="0"/>
          </a:p>
          <a:p>
            <a:r>
              <a:rPr lang="pt-BR" sz="1200" dirty="0" smtClean="0"/>
              <a:t>      |    +-- </a:t>
            </a:r>
            <a:r>
              <a:rPr lang="pt-BR" sz="1200" dirty="0" err="1" smtClean="0"/>
              <a:t>ConnectionError</a:t>
            </a:r>
            <a:endParaRPr lang="pt-BR" sz="1200" dirty="0" smtClean="0"/>
          </a:p>
          <a:p>
            <a:r>
              <a:rPr lang="pt-BR" sz="1200" dirty="0" smtClean="0"/>
              <a:t>      |    </a:t>
            </a:r>
            <a:r>
              <a:rPr lang="pt-BR" sz="1200" dirty="0" err="1" smtClean="0"/>
              <a:t>|</a:t>
            </a:r>
            <a:r>
              <a:rPr lang="pt-BR" sz="1200" dirty="0" smtClean="0"/>
              <a:t>    +-- </a:t>
            </a:r>
            <a:r>
              <a:rPr lang="pt-BR" sz="1200" dirty="0" err="1" smtClean="0"/>
              <a:t>BrokenPipeError</a:t>
            </a:r>
            <a:endParaRPr lang="pt-BR" sz="1200" dirty="0" smtClean="0"/>
          </a:p>
          <a:p>
            <a:r>
              <a:rPr lang="pt-BR" sz="1200" dirty="0" smtClean="0"/>
              <a:t>      |    </a:t>
            </a:r>
            <a:r>
              <a:rPr lang="pt-BR" sz="1200" dirty="0" err="1" smtClean="0"/>
              <a:t>|</a:t>
            </a:r>
            <a:r>
              <a:rPr lang="pt-BR" sz="1200" dirty="0" smtClean="0"/>
              <a:t>    +-- </a:t>
            </a:r>
            <a:r>
              <a:rPr lang="pt-BR" sz="1200" dirty="0" err="1" smtClean="0"/>
              <a:t>ConnectionAbortedError</a:t>
            </a:r>
            <a:endParaRPr lang="pt-BR" sz="1200" dirty="0" smtClean="0"/>
          </a:p>
          <a:p>
            <a:r>
              <a:rPr lang="pt-BR" sz="1200" dirty="0" smtClean="0"/>
              <a:t>      |    </a:t>
            </a:r>
            <a:r>
              <a:rPr lang="pt-BR" sz="1200" dirty="0" err="1" smtClean="0"/>
              <a:t>|</a:t>
            </a:r>
            <a:r>
              <a:rPr lang="pt-BR" sz="1200" dirty="0" smtClean="0"/>
              <a:t>    +-- </a:t>
            </a:r>
            <a:r>
              <a:rPr lang="pt-BR" sz="1200" dirty="0" err="1" smtClean="0"/>
              <a:t>ConnectionRefusedError</a:t>
            </a:r>
            <a:endParaRPr lang="pt-BR" sz="1200" dirty="0" smtClean="0"/>
          </a:p>
          <a:p>
            <a:r>
              <a:rPr lang="pt-BR" sz="1200" dirty="0" smtClean="0"/>
              <a:t>      |    </a:t>
            </a:r>
            <a:r>
              <a:rPr lang="pt-BR" sz="1200" dirty="0" err="1" smtClean="0"/>
              <a:t>|</a:t>
            </a:r>
            <a:r>
              <a:rPr lang="pt-BR" sz="1200" dirty="0" smtClean="0"/>
              <a:t>    +-- </a:t>
            </a:r>
            <a:r>
              <a:rPr lang="pt-BR" sz="1200" dirty="0" err="1" smtClean="0"/>
              <a:t>ConnectionResetError</a:t>
            </a:r>
            <a:endParaRPr lang="pt-BR" sz="1200" dirty="0" smtClean="0"/>
          </a:p>
          <a:p>
            <a:r>
              <a:rPr lang="pt-BR" sz="1200" dirty="0" smtClean="0"/>
              <a:t>............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502</TotalTime>
  <Words>1192</Words>
  <Application>Microsoft Office PowerPoint</Application>
  <PresentationFormat>Apresentação na tela (4:3)</PresentationFormat>
  <Paragraphs>260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Origem</vt:lpstr>
      <vt:lpstr>CES 22 – Aula 7</vt:lpstr>
      <vt:lpstr>Objetivos</vt:lpstr>
      <vt:lpstr>Tratamento de erros</vt:lpstr>
      <vt:lpstr>Asserções</vt:lpstr>
      <vt:lpstr>Sintaxe</vt:lpstr>
      <vt:lpstr>Exceção</vt:lpstr>
      <vt:lpstr>Aplicações</vt:lpstr>
      <vt:lpstr>Exceção é uma subclasse de BaseException</vt:lpstr>
      <vt:lpstr>Slide 9</vt:lpstr>
      <vt:lpstr>Tratando exceções</vt:lpstr>
      <vt:lpstr>Exemplo</vt:lpstr>
      <vt:lpstr>try - except</vt:lpstr>
      <vt:lpstr>try-finally</vt:lpstr>
      <vt:lpstr>Slide 14</vt:lpstr>
      <vt:lpstr>Argumento para exceções</vt:lpstr>
      <vt:lpstr>Ativando exceções</vt:lpstr>
      <vt:lpstr>Exceções definidas pelo programador</vt:lpstr>
      <vt:lpstr>Threads</vt:lpstr>
      <vt:lpstr>Threads</vt:lpstr>
      <vt:lpstr>Threads em Python</vt:lpstr>
      <vt:lpstr>2 módulos para threads</vt:lpstr>
      <vt:lpstr>Slide 22</vt:lpstr>
      <vt:lpstr>Criação de Threads usando o módulo threading</vt:lpstr>
      <vt:lpstr>Slide 24</vt:lpstr>
      <vt:lpstr>Slide 25</vt:lpstr>
      <vt:lpstr>Slide 26</vt:lpstr>
      <vt:lpstr>Sincronização</vt:lpstr>
      <vt:lpstr>Solução</vt:lpstr>
      <vt:lpstr>Slide 29</vt:lpstr>
      <vt:lpstr>Slide 30</vt:lpstr>
      <vt:lpstr>Slide 31</vt:lpstr>
      <vt:lpstr>Sincronização com Rlock (recursive Lock)</vt:lpstr>
      <vt:lpstr>Slide 33</vt:lpstr>
      <vt:lpstr>Slide 34</vt:lpstr>
      <vt:lpstr>Slide 35</vt:lpstr>
      <vt:lpstr>Sincronização com Eventos</vt:lpstr>
      <vt:lpstr>Slide 37</vt:lpstr>
      <vt:lpstr>Slide 38</vt:lpstr>
      <vt:lpstr>Slide 39</vt:lpstr>
      <vt:lpstr>Comunicação usando uma fila (queue)</vt:lpstr>
      <vt:lpstr>Slide 41</vt:lpstr>
      <vt:lpstr>Slide 42</vt:lpstr>
      <vt:lpstr>Slide 43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22 – Aula 7</dc:title>
  <dc:creator>yano</dc:creator>
  <cp:lastModifiedBy>yano</cp:lastModifiedBy>
  <cp:revision>29</cp:revision>
  <dcterms:created xsi:type="dcterms:W3CDTF">2017-04-17T18:11:48Z</dcterms:created>
  <dcterms:modified xsi:type="dcterms:W3CDTF">2018-03-29T16:21:26Z</dcterms:modified>
</cp:coreProperties>
</file>