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7"/>
  </p:notesMasterIdLst>
  <p:sldIdLst>
    <p:sldId id="275" r:id="rId2"/>
    <p:sldId id="293" r:id="rId3"/>
    <p:sldId id="289" r:id="rId4"/>
    <p:sldId id="314" r:id="rId5"/>
    <p:sldId id="294" r:id="rId6"/>
    <p:sldId id="290" r:id="rId7"/>
    <p:sldId id="315" r:id="rId8"/>
    <p:sldId id="291" r:id="rId9"/>
    <p:sldId id="316" r:id="rId10"/>
    <p:sldId id="317" r:id="rId11"/>
    <p:sldId id="318" r:id="rId12"/>
    <p:sldId id="295" r:id="rId13"/>
    <p:sldId id="299" r:id="rId14"/>
    <p:sldId id="301" r:id="rId15"/>
    <p:sldId id="305" r:id="rId16"/>
    <p:sldId id="306" r:id="rId17"/>
    <p:sldId id="302" r:id="rId18"/>
    <p:sldId id="297" r:id="rId19"/>
    <p:sldId id="298" r:id="rId20"/>
    <p:sldId id="307" r:id="rId21"/>
    <p:sldId id="308" r:id="rId22"/>
    <p:sldId id="311" r:id="rId23"/>
    <p:sldId id="312" r:id="rId24"/>
    <p:sldId id="292"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BCFE5F-FD4F-9FFB-A766-8252B26514BB}" v="42" dt="2018-11-09T12:22:22.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DC-49CB-8299-BDFFEB3A9380}"/>
              </c:ext>
            </c:extLst>
          </c:dPt>
          <c:dPt>
            <c:idx val="1"/>
            <c:bubble3D val="0"/>
            <c:explosion val="7"/>
            <c:spPr>
              <a:solidFill>
                <a:schemeClr val="accent2"/>
              </a:solidFill>
              <a:ln w="19050">
                <a:solidFill>
                  <a:schemeClr val="lt1"/>
                </a:solidFill>
              </a:ln>
              <a:effectLst/>
            </c:spPr>
            <c:extLst>
              <c:ext xmlns:c16="http://schemas.microsoft.com/office/drawing/2014/chart" uri="{C3380CC4-5D6E-409C-BE32-E72D297353CC}">
                <c16:uniqueId val="{00000003-9BDC-49CB-8299-BDFFEB3A938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l-GR"/>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Sheet5!$A$2:$A$3</c:f>
              <c:strCache>
                <c:ptCount val="2"/>
                <c:pt idx="0">
                  <c:v>fishing</c:v>
                </c:pt>
                <c:pt idx="1">
                  <c:v>other</c:v>
                </c:pt>
              </c:strCache>
            </c:strRef>
          </c:cat>
          <c:val>
            <c:numRef>
              <c:f>Sheet5!$B$2:$B$3</c:f>
              <c:numCache>
                <c:formatCode>General</c:formatCode>
                <c:ptCount val="2"/>
                <c:pt idx="0">
                  <c:v>1013596</c:v>
                </c:pt>
                <c:pt idx="1">
                  <c:v>8078601</c:v>
                </c:pt>
              </c:numCache>
            </c:numRef>
          </c:val>
          <c:extLst>
            <c:ext xmlns:c16="http://schemas.microsoft.com/office/drawing/2014/chart" uri="{C3380CC4-5D6E-409C-BE32-E72D297353CC}">
              <c16:uniqueId val="{00000004-9BDC-49CB-8299-BDFFEB3A938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046981627296589"/>
          <c:y val="0.19486111111111112"/>
          <c:w val="0.83953018372703414"/>
          <c:h val="0.72088764946048411"/>
        </c:manualLayout>
      </c:layout>
      <c:lineChart>
        <c:grouping val="standard"/>
        <c:varyColors val="0"/>
        <c:ser>
          <c:idx val="0"/>
          <c:order val="0"/>
          <c:spPr>
            <a:ln w="28575" cap="rnd">
              <a:solidFill>
                <a:schemeClr val="accent1"/>
              </a:solidFill>
              <a:round/>
            </a:ln>
            <a:effectLst/>
          </c:spPr>
          <c:marker>
            <c:symbol val="none"/>
          </c:marker>
          <c:cat>
            <c:strRef>
              <c:f>Sheet10!$A$2:$A$8</c:f>
              <c:strCache>
                <c:ptCount val="7"/>
                <c:pt idx="0">
                  <c:v>october</c:v>
                </c:pt>
                <c:pt idx="1">
                  <c:v>november</c:v>
                </c:pt>
                <c:pt idx="2">
                  <c:v>december</c:v>
                </c:pt>
                <c:pt idx="3">
                  <c:v>january</c:v>
                </c:pt>
                <c:pt idx="4">
                  <c:v>february</c:v>
                </c:pt>
                <c:pt idx="5">
                  <c:v>march</c:v>
                </c:pt>
                <c:pt idx="6">
                  <c:v>april</c:v>
                </c:pt>
              </c:strCache>
            </c:strRef>
          </c:cat>
          <c:val>
            <c:numRef>
              <c:f>Sheet10!$B$2:$B$8</c:f>
              <c:numCache>
                <c:formatCode>General</c:formatCode>
                <c:ptCount val="7"/>
                <c:pt idx="0">
                  <c:v>3130207</c:v>
                </c:pt>
                <c:pt idx="1">
                  <c:v>3243176</c:v>
                </c:pt>
                <c:pt idx="2">
                  <c:v>2762531</c:v>
                </c:pt>
                <c:pt idx="3">
                  <c:v>3358741</c:v>
                </c:pt>
                <c:pt idx="4">
                  <c:v>3183877</c:v>
                </c:pt>
                <c:pt idx="5">
                  <c:v>3353163</c:v>
                </c:pt>
                <c:pt idx="6">
                  <c:v>3935</c:v>
                </c:pt>
              </c:numCache>
            </c:numRef>
          </c:val>
          <c:smooth val="0"/>
          <c:extLst>
            <c:ext xmlns:c16="http://schemas.microsoft.com/office/drawing/2014/chart" uri="{C3380CC4-5D6E-409C-BE32-E72D297353CC}">
              <c16:uniqueId val="{00000000-5872-414F-B903-98024361029B}"/>
            </c:ext>
          </c:extLst>
        </c:ser>
        <c:dLbls>
          <c:showLegendKey val="0"/>
          <c:showVal val="0"/>
          <c:showCatName val="0"/>
          <c:showSerName val="0"/>
          <c:showPercent val="0"/>
          <c:showBubbleSize val="0"/>
        </c:dLbls>
        <c:smooth val="0"/>
        <c:axId val="827111032"/>
        <c:axId val="827108736"/>
      </c:lineChart>
      <c:catAx>
        <c:axId val="827111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827108736"/>
        <c:crosses val="autoZero"/>
        <c:auto val="1"/>
        <c:lblAlgn val="ctr"/>
        <c:lblOffset val="100"/>
        <c:noMultiLvlLbl val="0"/>
      </c:catAx>
      <c:valAx>
        <c:axId val="827108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827111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l-GR"/>
              <a:t>Rendezvous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l-G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Detected events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l-G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Sheet1!$A$2:$A$9</c:f>
              <c:strCache>
                <c:ptCount val="8"/>
                <c:pt idx="1">
                  <c:v>4.9km x 4.9km</c:v>
                </c:pt>
                <c:pt idx="3">
                  <c:v>1.2km x 609.4m</c:v>
                </c:pt>
                <c:pt idx="5">
                  <c:v>152m x 152m</c:v>
                </c:pt>
                <c:pt idx="7">
                  <c:v>38.2m x 19m</c:v>
                </c:pt>
              </c:strCache>
            </c:strRef>
          </c:cat>
          <c:val>
            <c:numRef>
              <c:f>Sheet1!$B$2:$B$9</c:f>
              <c:numCache>
                <c:formatCode>General</c:formatCode>
                <c:ptCount val="8"/>
                <c:pt idx="0">
                  <c:v>476</c:v>
                </c:pt>
                <c:pt idx="2">
                  <c:v>432</c:v>
                </c:pt>
                <c:pt idx="4">
                  <c:v>195</c:v>
                </c:pt>
                <c:pt idx="6">
                  <c:v>58</c:v>
                </c:pt>
              </c:numCache>
            </c:numRef>
          </c:val>
          <c:extLst>
            <c:ext xmlns:c16="http://schemas.microsoft.com/office/drawing/2014/chart" uri="{C3380CC4-5D6E-409C-BE32-E72D297353CC}">
              <c16:uniqueId val="{00000000-8E18-4529-AE95-87C9DC84C0FC}"/>
            </c:ext>
          </c:extLst>
        </c:ser>
        <c:dLbls>
          <c:showLegendKey val="0"/>
          <c:showVal val="1"/>
          <c:showCatName val="0"/>
          <c:showSerName val="0"/>
          <c:showPercent val="0"/>
          <c:showBubbleSize val="0"/>
        </c:dLbls>
        <c:gapWidth val="150"/>
        <c:shape val="box"/>
        <c:axId val="575511064"/>
        <c:axId val="575512376"/>
        <c:axId val="388301152"/>
      </c:bar3DChart>
      <c:catAx>
        <c:axId val="57551106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Geohash grid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l-GR"/>
          </a:p>
        </c:txPr>
        <c:crossAx val="575512376"/>
        <c:crosses val="autoZero"/>
        <c:auto val="1"/>
        <c:lblAlgn val="ctr"/>
        <c:lblOffset val="100"/>
        <c:noMultiLvlLbl val="0"/>
      </c:catAx>
      <c:valAx>
        <c:axId val="57551237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Detected events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l-GR"/>
          </a:p>
        </c:txPr>
        <c:crossAx val="575511064"/>
        <c:crosses val="autoZero"/>
        <c:crossBetween val="between"/>
      </c:valAx>
      <c:serAx>
        <c:axId val="388301152"/>
        <c:scaling>
          <c:orientation val="minMax"/>
        </c:scaling>
        <c:delete val="1"/>
        <c:axPos val="b"/>
        <c:majorTickMark val="none"/>
        <c:minorTickMark val="none"/>
        <c:tickLblPos val="nextTo"/>
        <c:crossAx val="575512376"/>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Illegal fishing</a:t>
            </a:r>
          </a:p>
        </c:rich>
      </c:tx>
      <c:layout>
        <c:manualLayout>
          <c:xMode val="edge"/>
          <c:yMode val="edge"/>
          <c:x val="0.36805555555555558"/>
          <c:y val="2.7777777777777776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l-GR"/>
        </a:p>
      </c:txPr>
    </c:title>
    <c:autoTitleDeleted val="0"/>
    <c:plotArea>
      <c:layout>
        <c:manualLayout>
          <c:layoutTarget val="inner"/>
          <c:xMode val="edge"/>
          <c:yMode val="edge"/>
          <c:x val="0.13320603674540682"/>
          <c:y val="0.18763888888888891"/>
          <c:w val="0.84734951881014875"/>
          <c:h val="0.61706802274715655"/>
        </c:manualLayout>
      </c:layout>
      <c:barChart>
        <c:barDir val="col"/>
        <c:grouping val="clustered"/>
        <c:varyColors val="0"/>
        <c:ser>
          <c:idx val="0"/>
          <c:order val="0"/>
          <c:tx>
            <c:strRef>
              <c:f>Sheet1!$B$21</c:f>
              <c:strCache>
                <c:ptCount val="1"/>
                <c:pt idx="0">
                  <c:v>Detected illegal fishing  events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l-G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Sheet1!$A$22:$A$25</c:f>
              <c:numCache>
                <c:formatCode>General</c:formatCode>
                <c:ptCount val="4"/>
                <c:pt idx="0">
                  <c:v>300</c:v>
                </c:pt>
                <c:pt idx="1">
                  <c:v>600</c:v>
                </c:pt>
                <c:pt idx="2">
                  <c:v>900</c:v>
                </c:pt>
                <c:pt idx="3">
                  <c:v>1200</c:v>
                </c:pt>
              </c:numCache>
            </c:numRef>
          </c:cat>
          <c:val>
            <c:numRef>
              <c:f>Sheet1!$B$22:$B$25</c:f>
              <c:numCache>
                <c:formatCode>General</c:formatCode>
                <c:ptCount val="4"/>
                <c:pt idx="0">
                  <c:v>16</c:v>
                </c:pt>
                <c:pt idx="1">
                  <c:v>10</c:v>
                </c:pt>
                <c:pt idx="2">
                  <c:v>9</c:v>
                </c:pt>
                <c:pt idx="3">
                  <c:v>8</c:v>
                </c:pt>
              </c:numCache>
            </c:numRef>
          </c:val>
          <c:extLst>
            <c:ext xmlns:c16="http://schemas.microsoft.com/office/drawing/2014/chart" uri="{C3380CC4-5D6E-409C-BE32-E72D297353CC}">
              <c16:uniqueId val="{00000000-C6D1-4FFE-A4F7-312F70A094B8}"/>
            </c:ext>
          </c:extLst>
        </c:ser>
        <c:dLbls>
          <c:showLegendKey val="0"/>
          <c:showVal val="1"/>
          <c:showCatName val="0"/>
          <c:showSerName val="0"/>
          <c:showPercent val="0"/>
          <c:showBubbleSize val="0"/>
        </c:dLbls>
        <c:gapWidth val="150"/>
        <c:axId val="718198512"/>
        <c:axId val="718198184"/>
      </c:barChart>
      <c:catAx>
        <c:axId val="71819851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Secs of gap in communication</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l-GR"/>
          </a:p>
        </c:txPr>
        <c:crossAx val="718198184"/>
        <c:crosses val="autoZero"/>
        <c:auto val="1"/>
        <c:lblAlgn val="ctr"/>
        <c:lblOffset val="100"/>
        <c:noMultiLvlLbl val="0"/>
      </c:catAx>
      <c:valAx>
        <c:axId val="71819818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Detected events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l-GR"/>
          </a:p>
        </c:txPr>
        <c:crossAx val="718198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a:solidFill>
                  <a:schemeClr val="tx2"/>
                </a:solidFill>
                <a:effectLst/>
              </a:rPr>
              <a:t>Speed near port</a:t>
            </a:r>
            <a:endParaRPr lang="el-GR" dirty="0">
              <a:solidFill>
                <a:schemeClr val="tx2"/>
              </a:solidFil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l-G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Sheet1!$B$30</c:f>
              <c:strCache>
                <c:ptCount val="1"/>
                <c:pt idx="0">
                  <c:v>Detected events</c:v>
                </c:pt>
              </c:strCache>
            </c:strRef>
          </c:tx>
          <c:spPr>
            <a:solidFill>
              <a:schemeClr val="accent1"/>
            </a:solidFill>
            <a:ln>
              <a:noFill/>
            </a:ln>
            <a:effectLst/>
            <a:sp3d/>
          </c:spPr>
          <c:invertIfNegative val="0"/>
          <c:cat>
            <c:strRef>
              <c:f>Sheet1!$A$31:$A$38</c:f>
              <c:strCache>
                <c:ptCount val="8"/>
                <c:pt idx="1">
                  <c:v>4.9km x 4.9km</c:v>
                </c:pt>
                <c:pt idx="3">
                  <c:v>1.2km x 609.4m</c:v>
                </c:pt>
                <c:pt idx="5">
                  <c:v>152m x 152m</c:v>
                </c:pt>
                <c:pt idx="7">
                  <c:v>38.2m x 19m</c:v>
                </c:pt>
              </c:strCache>
            </c:strRef>
          </c:cat>
          <c:val>
            <c:numRef>
              <c:f>Sheet1!$B$31:$B$38</c:f>
              <c:numCache>
                <c:formatCode>General</c:formatCode>
                <c:ptCount val="8"/>
                <c:pt idx="0">
                  <c:v>1545</c:v>
                </c:pt>
                <c:pt idx="2">
                  <c:v>41</c:v>
                </c:pt>
                <c:pt idx="4">
                  <c:v>0</c:v>
                </c:pt>
                <c:pt idx="6">
                  <c:v>0</c:v>
                </c:pt>
              </c:numCache>
            </c:numRef>
          </c:val>
          <c:extLst>
            <c:ext xmlns:c16="http://schemas.microsoft.com/office/drawing/2014/chart" uri="{C3380CC4-5D6E-409C-BE32-E72D297353CC}">
              <c16:uniqueId val="{00000000-DADA-4F3A-AD84-590445925FD8}"/>
            </c:ext>
          </c:extLst>
        </c:ser>
        <c:dLbls>
          <c:showLegendKey val="0"/>
          <c:showVal val="0"/>
          <c:showCatName val="0"/>
          <c:showSerName val="0"/>
          <c:showPercent val="0"/>
          <c:showBubbleSize val="0"/>
        </c:dLbls>
        <c:gapWidth val="150"/>
        <c:shape val="box"/>
        <c:axId val="718812232"/>
        <c:axId val="718812560"/>
        <c:axId val="577775208"/>
      </c:bar3DChart>
      <c:catAx>
        <c:axId val="7188122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Geohash grid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718812560"/>
        <c:crosses val="autoZero"/>
        <c:auto val="1"/>
        <c:lblAlgn val="ctr"/>
        <c:lblOffset val="100"/>
        <c:noMultiLvlLbl val="0"/>
      </c:catAx>
      <c:valAx>
        <c:axId val="718812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Detected events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718812232"/>
        <c:crosses val="autoZero"/>
        <c:crossBetween val="between"/>
      </c:valAx>
      <c:serAx>
        <c:axId val="577775208"/>
        <c:scaling>
          <c:orientation val="minMax"/>
        </c:scaling>
        <c:delete val="1"/>
        <c:axPos val="b"/>
        <c:majorTickMark val="none"/>
        <c:minorTickMark val="none"/>
        <c:tickLblPos val="nextTo"/>
        <c:crossAx val="718812560"/>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107C4-8A98-4363-BC93-CD76F67EC9A2}" type="datetimeFigureOut">
              <a:rPr lang="el-GR" smtClean="0"/>
              <a:t>4/2/2019</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4CAF3-7E90-4AAD-B160-6D6885140FD0}" type="slidenum">
              <a:rPr lang="el-GR" smtClean="0"/>
              <a:t>‹#›</a:t>
            </a:fld>
            <a:endParaRPr lang="el-GR"/>
          </a:p>
        </p:txBody>
      </p:sp>
    </p:spTree>
    <p:extLst>
      <p:ext uri="{BB962C8B-B14F-4D97-AF65-F5344CB8AC3E}">
        <p14:creationId xmlns:p14="http://schemas.microsoft.com/office/powerpoint/2010/main" val="478145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9D4CAF3-7E90-4AAD-B160-6D6885140FD0}" type="slidenum">
              <a:rPr lang="el-GR" smtClean="0"/>
              <a:t>2</a:t>
            </a:fld>
            <a:endParaRPr lang="el-GR"/>
          </a:p>
        </p:txBody>
      </p:sp>
    </p:spTree>
    <p:extLst>
      <p:ext uri="{BB962C8B-B14F-4D97-AF65-F5344CB8AC3E}">
        <p14:creationId xmlns:p14="http://schemas.microsoft.com/office/powerpoint/2010/main" val="170266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9D4CAF3-7E90-4AAD-B160-6D6885140FD0}" type="slidenum">
              <a:rPr lang="el-GR" smtClean="0"/>
              <a:t>23</a:t>
            </a:fld>
            <a:endParaRPr lang="el-GR"/>
          </a:p>
        </p:txBody>
      </p:sp>
    </p:spTree>
    <p:extLst>
      <p:ext uri="{BB962C8B-B14F-4D97-AF65-F5344CB8AC3E}">
        <p14:creationId xmlns:p14="http://schemas.microsoft.com/office/powerpoint/2010/main" val="58620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61A70E78-2C06-4430-A401-D2D6150D7B5A}" type="datetimeFigureOut">
              <a:rPr lang="el-GR" smtClean="0"/>
              <a:t>4/2/2019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28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70E78-2C06-4430-A401-D2D6150D7B5A}" type="datetimeFigureOut">
              <a:rPr lang="el-GR" smtClean="0"/>
              <a:t>4/2/2019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8556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70E78-2C06-4430-A401-D2D6150D7B5A}" type="datetimeFigureOut">
              <a:rPr lang="el-GR" smtClean="0"/>
              <a:t>4/2/2019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328686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70E78-2C06-4430-A401-D2D6150D7B5A}" type="datetimeFigureOut">
              <a:rPr lang="el-GR" smtClean="0"/>
              <a:t>4/2/2019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809555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A70E78-2C06-4430-A401-D2D6150D7B5A}" type="datetimeFigureOut">
              <a:rPr lang="el-GR" smtClean="0"/>
              <a:t>4/2/2019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9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A70E78-2C06-4430-A401-D2D6150D7B5A}" type="datetimeFigureOut">
              <a:rPr lang="el-GR" smtClean="0"/>
              <a:t>4/2/2019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245888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A70E78-2C06-4430-A401-D2D6150D7B5A}" type="datetimeFigureOut">
              <a:rPr lang="el-GR" smtClean="0"/>
              <a:t>4/2/2019</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197099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A70E78-2C06-4430-A401-D2D6150D7B5A}" type="datetimeFigureOut">
              <a:rPr lang="el-GR" smtClean="0"/>
              <a:t>4/2/2019</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12435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A70E78-2C06-4430-A401-D2D6150D7B5A}" type="datetimeFigureOut">
              <a:rPr lang="el-GR" smtClean="0"/>
              <a:t>4/2/2019</a:t>
            </a:fld>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l-GR"/>
          </a:p>
        </p:txBody>
      </p:sp>
      <p:sp>
        <p:nvSpPr>
          <p:cNvPr id="9" name="Slide Number Placeholder 8"/>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234906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A70E78-2C06-4430-A401-D2D6150D7B5A}" type="datetimeFigureOut">
              <a:rPr lang="el-GR" smtClean="0"/>
              <a:t>4/2/2019</a:t>
            </a:fld>
            <a:endParaRPr lang="el-G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9E0CE1-BCA3-4285-9DFE-6D1DF8AEA745}" type="slidenum">
              <a:rPr lang="el-GR" smtClean="0"/>
              <a:t>‹#›</a:t>
            </a:fld>
            <a:endParaRPr lang="el-GR"/>
          </a:p>
        </p:txBody>
      </p:sp>
    </p:spTree>
    <p:extLst>
      <p:ext uri="{BB962C8B-B14F-4D97-AF65-F5344CB8AC3E}">
        <p14:creationId xmlns:p14="http://schemas.microsoft.com/office/powerpoint/2010/main" val="203318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A70E78-2C06-4430-A401-D2D6150D7B5A}" type="datetimeFigureOut">
              <a:rPr lang="el-GR" smtClean="0"/>
              <a:t>4/2/2019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138109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A70E78-2C06-4430-A401-D2D6150D7B5A}" type="datetimeFigureOut">
              <a:rPr lang="el-GR" smtClean="0"/>
              <a:t>4/2/2019</a:t>
            </a:fld>
            <a:endParaRPr lang="el-G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l-G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9E0CE1-BCA3-4285-9DFE-6D1DF8AEA745}" type="slidenum">
              <a:rPr lang="el-GR" smtClean="0"/>
              <a:t>‹#›</a:t>
            </a:fld>
            <a:endParaRPr lang="el-G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63801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alevizo/flinkcep.g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s://github.com/salevizo/cer.g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salevizo/cer.g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alevizo/flinkcep.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alevizo/flinkcep.gi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42D9-EB69-4EED-BE0B-8789755EF94B}"/>
              </a:ext>
            </a:extLst>
          </p:cNvPr>
          <p:cNvSpPr>
            <a:spLocks noGrp="1"/>
          </p:cNvSpPr>
          <p:nvPr>
            <p:ph type="ctrTitle"/>
          </p:nvPr>
        </p:nvSpPr>
        <p:spPr>
          <a:xfrm>
            <a:off x="1524000" y="74151"/>
            <a:ext cx="9144000" cy="2387600"/>
          </a:xfrm>
        </p:spPr>
        <p:txBody>
          <a:bodyPr/>
          <a:lstStyle/>
          <a:p>
            <a:r>
              <a:rPr lang="en-US" dirty="0">
                <a:solidFill>
                  <a:schemeClr val="tx2"/>
                </a:solidFill>
              </a:rPr>
              <a:t>Applied Data Mining</a:t>
            </a:r>
            <a:endParaRPr lang="el-GR" dirty="0">
              <a:solidFill>
                <a:schemeClr val="tx2"/>
              </a:solidFill>
            </a:endParaRPr>
          </a:p>
        </p:txBody>
      </p:sp>
      <p:sp>
        <p:nvSpPr>
          <p:cNvPr id="3" name="Subtitle 2">
            <a:extLst>
              <a:ext uri="{FF2B5EF4-FFF2-40B4-BE49-F238E27FC236}">
                <a16:creationId xmlns:a16="http://schemas.microsoft.com/office/drawing/2014/main" id="{551595E6-F68E-4F9C-927F-97AAC17FC453}"/>
              </a:ext>
            </a:extLst>
          </p:cNvPr>
          <p:cNvSpPr>
            <a:spLocks noGrp="1"/>
          </p:cNvSpPr>
          <p:nvPr>
            <p:ph type="subTitle" idx="1"/>
          </p:nvPr>
        </p:nvSpPr>
        <p:spPr>
          <a:xfrm>
            <a:off x="1704975" y="3144837"/>
            <a:ext cx="9144000" cy="3639011"/>
          </a:xfrm>
        </p:spPr>
        <p:txBody>
          <a:bodyPr>
            <a:normAutofit/>
          </a:bodyPr>
          <a:lstStyle/>
          <a:p>
            <a:pPr algn="ctr"/>
            <a:endParaRPr lang="en-US" dirty="0"/>
          </a:p>
          <a:p>
            <a:pPr algn="ctr"/>
            <a:endParaRPr lang="en-US" dirty="0"/>
          </a:p>
          <a:p>
            <a:pPr algn="ctr"/>
            <a:endParaRPr lang="en-US" sz="2000" dirty="0"/>
          </a:p>
          <a:p>
            <a:pPr algn="ctr"/>
            <a:r>
              <a:rPr lang="en-US" sz="1600" dirty="0"/>
              <a:t>Alevizopoulou Sofia 2022201704002</a:t>
            </a:r>
          </a:p>
          <a:p>
            <a:pPr algn="ctr"/>
            <a:r>
              <a:rPr lang="en-US" sz="1600" dirty="0"/>
              <a:t>Avgeros Giannis 2022201704003</a:t>
            </a:r>
          </a:p>
          <a:p>
            <a:pPr algn="ctr"/>
            <a:r>
              <a:rPr lang="en-US" sz="1600" dirty="0" err="1"/>
              <a:t>Tsiatsios</a:t>
            </a:r>
            <a:r>
              <a:rPr lang="en-US" sz="1600" dirty="0"/>
              <a:t> George 2022201704024</a:t>
            </a:r>
          </a:p>
          <a:p>
            <a:pPr algn="ctr"/>
            <a:r>
              <a:rPr lang="en-US" sz="1800" b="1" dirty="0"/>
              <a:t>MSC Data Science</a:t>
            </a:r>
            <a:br>
              <a:rPr lang="en-US" sz="1800" b="1" dirty="0"/>
            </a:br>
            <a:r>
              <a:rPr lang="en-US" sz="1800" b="1" dirty="0"/>
              <a:t>Athens 2018</a:t>
            </a:r>
            <a:endParaRPr lang="el-GR" sz="1800" b="1" dirty="0"/>
          </a:p>
        </p:txBody>
      </p:sp>
      <p:pic>
        <p:nvPicPr>
          <p:cNvPr id="4" name="Picture 3">
            <a:extLst>
              <a:ext uri="{FF2B5EF4-FFF2-40B4-BE49-F238E27FC236}">
                <a16:creationId xmlns:a16="http://schemas.microsoft.com/office/drawing/2014/main" id="{4FA8BE64-8B19-4264-90DC-45BF66B4BF7F}"/>
              </a:ext>
            </a:extLst>
          </p:cNvPr>
          <p:cNvPicPr/>
          <p:nvPr/>
        </p:nvPicPr>
        <p:blipFill>
          <a:blip r:embed="rId2"/>
          <a:stretch>
            <a:fillRect/>
          </a:stretch>
        </p:blipFill>
        <p:spPr bwMode="auto">
          <a:xfrm>
            <a:off x="209550" y="426718"/>
            <a:ext cx="3352800" cy="746125"/>
          </a:xfrm>
          <a:prstGeom prst="rect">
            <a:avLst/>
          </a:prstGeom>
        </p:spPr>
      </p:pic>
      <p:pic>
        <p:nvPicPr>
          <p:cNvPr id="5" name="Picture 4">
            <a:extLst>
              <a:ext uri="{FF2B5EF4-FFF2-40B4-BE49-F238E27FC236}">
                <a16:creationId xmlns:a16="http://schemas.microsoft.com/office/drawing/2014/main" id="{2B40B816-E130-4509-94FB-2C9E4B201F67}"/>
              </a:ext>
            </a:extLst>
          </p:cNvPr>
          <p:cNvPicPr/>
          <p:nvPr/>
        </p:nvPicPr>
        <p:blipFill>
          <a:blip r:embed="rId3"/>
          <a:stretch>
            <a:fillRect/>
          </a:stretch>
        </p:blipFill>
        <p:spPr bwMode="auto">
          <a:xfrm>
            <a:off x="10473690" y="234630"/>
            <a:ext cx="1508760" cy="1130300"/>
          </a:xfrm>
          <a:prstGeom prst="rect">
            <a:avLst/>
          </a:prstGeom>
        </p:spPr>
      </p:pic>
      <p:sp>
        <p:nvSpPr>
          <p:cNvPr id="6" name="Title 1">
            <a:extLst>
              <a:ext uri="{FF2B5EF4-FFF2-40B4-BE49-F238E27FC236}">
                <a16:creationId xmlns:a16="http://schemas.microsoft.com/office/drawing/2014/main" id="{39718D5B-6847-4274-8489-3DA6282A0B75}"/>
              </a:ext>
            </a:extLst>
          </p:cNvPr>
          <p:cNvSpPr txBox="1">
            <a:spLocks/>
          </p:cNvSpPr>
          <p:nvPr/>
        </p:nvSpPr>
        <p:spPr>
          <a:xfrm>
            <a:off x="1524000" y="2315072"/>
            <a:ext cx="9144000" cy="23876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br>
              <a:rPr lang="el-GR" sz="4000" dirty="0">
                <a:solidFill>
                  <a:schemeClr val="tx2"/>
                </a:solidFill>
              </a:rPr>
            </a:br>
            <a:r>
              <a:rPr lang="en-US" sz="4000" b="1" dirty="0">
                <a:solidFill>
                  <a:schemeClr val="tx2"/>
                </a:solidFill>
              </a:rPr>
              <a:t>Preliminary data analysis </a:t>
            </a:r>
            <a:br>
              <a:rPr lang="en-US" sz="4000" b="1" dirty="0">
                <a:solidFill>
                  <a:schemeClr val="tx2"/>
                </a:solidFill>
              </a:rPr>
            </a:br>
            <a:r>
              <a:rPr lang="en-US" sz="4000" b="1" dirty="0">
                <a:solidFill>
                  <a:schemeClr val="tx2"/>
                </a:solidFill>
              </a:rPr>
              <a:t>Automata-based CER with </a:t>
            </a:r>
            <a:r>
              <a:rPr lang="en-US" sz="4000" b="1" dirty="0" err="1">
                <a:solidFill>
                  <a:schemeClr val="tx2"/>
                </a:solidFill>
              </a:rPr>
              <a:t>FlinkCEP</a:t>
            </a:r>
            <a:r>
              <a:rPr lang="en-US" sz="4000" b="1" dirty="0">
                <a:solidFill>
                  <a:schemeClr val="tx2"/>
                </a:solidFill>
              </a:rPr>
              <a:t> </a:t>
            </a:r>
            <a:br>
              <a:rPr lang="en-US" sz="4000" b="1" dirty="0">
                <a:solidFill>
                  <a:schemeClr val="tx2"/>
                </a:solidFill>
              </a:rPr>
            </a:br>
            <a:r>
              <a:rPr lang="en-US" sz="4000" dirty="0">
                <a:solidFill>
                  <a:schemeClr val="tx2"/>
                </a:solidFill>
              </a:rPr>
              <a:t> </a:t>
            </a:r>
            <a:r>
              <a:rPr lang="en-US" sz="4000" b="1" dirty="0">
                <a:solidFill>
                  <a:schemeClr val="tx2"/>
                </a:solidFill>
              </a:rPr>
              <a:t>Logic-based CER with RTEC</a:t>
            </a:r>
            <a:br>
              <a:rPr lang="el-GR" sz="4000" dirty="0">
                <a:solidFill>
                  <a:schemeClr val="tx2"/>
                </a:solidFill>
              </a:rPr>
            </a:br>
            <a:r>
              <a:rPr lang="en-US" sz="4000" b="1" dirty="0">
                <a:solidFill>
                  <a:schemeClr val="tx2"/>
                </a:solidFill>
              </a:rPr>
              <a:t> </a:t>
            </a:r>
            <a:endParaRPr lang="el-GR" sz="4000" dirty="0">
              <a:solidFill>
                <a:schemeClr val="tx2"/>
              </a:solidFill>
            </a:endParaRPr>
          </a:p>
        </p:txBody>
      </p:sp>
    </p:spTree>
    <p:extLst>
      <p:ext uri="{BB962C8B-B14F-4D97-AF65-F5344CB8AC3E}">
        <p14:creationId xmlns:p14="http://schemas.microsoft.com/office/powerpoint/2010/main" val="30718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Complex events </a:t>
            </a:r>
            <a:r>
              <a:rPr lang="en-US" sz="3200" dirty="0"/>
              <a:t>[3/4]</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384048" lvl="2" indent="0" algn="just">
              <a:buNone/>
            </a:pPr>
            <a:r>
              <a:rPr lang="en-US" sz="1500" b="1" dirty="0"/>
              <a:t>Adrift</a:t>
            </a:r>
          </a:p>
          <a:p>
            <a:pPr marL="566928" lvl="3" indent="0">
              <a:buNone/>
            </a:pPr>
            <a:r>
              <a:rPr lang="en-US" dirty="0"/>
              <a:t>Vessels that may have a problematic route, suspicious difference between heading and course of ground (trajectory events)</a:t>
            </a:r>
          </a:p>
          <a:p>
            <a:pPr marL="566928" lvl="3" indent="0" algn="just">
              <a:buNone/>
            </a:pPr>
            <a:r>
              <a:rPr lang="en-US" dirty="0"/>
              <a:t>1</a:t>
            </a:r>
            <a:r>
              <a:rPr lang="en-US" baseline="30000" dirty="0"/>
              <a:t>st</a:t>
            </a:r>
            <a:r>
              <a:rPr lang="en-US" dirty="0"/>
              <a:t> </a:t>
            </a:r>
            <a:r>
              <a:rPr lang="en-US" dirty="0" err="1"/>
              <a:t>Flinkcep</a:t>
            </a:r>
            <a:r>
              <a:rPr lang="en-US" dirty="0"/>
              <a:t> job:</a:t>
            </a:r>
          </a:p>
          <a:p>
            <a:pPr lvl="4" algn="just"/>
            <a:r>
              <a:rPr lang="en-US" dirty="0" err="1"/>
              <a:t>Partioned</a:t>
            </a:r>
            <a:r>
              <a:rPr lang="en-US" dirty="0"/>
              <a:t> input stream per vessel id</a:t>
            </a:r>
          </a:p>
          <a:p>
            <a:pPr lvl="4" algn="just"/>
            <a:r>
              <a:rPr lang="en-US" dirty="0"/>
              <a:t>no selection strategy</a:t>
            </a:r>
          </a:p>
          <a:p>
            <a:pPr lvl="4" algn="just"/>
            <a:r>
              <a:rPr lang="en-US" dirty="0"/>
              <a:t>every difference bigger than 10 and smaller than 60 degrees and vessel speed  between 1-48.6 KNOTS (under way)</a:t>
            </a:r>
          </a:p>
          <a:p>
            <a:pPr lvl="4" algn="just"/>
            <a:r>
              <a:rPr lang="en-US" dirty="0"/>
              <a:t>Serialize the output to be given as input at the 2</a:t>
            </a:r>
            <a:r>
              <a:rPr lang="en-US" baseline="30000" dirty="0"/>
              <a:t>nd</a:t>
            </a:r>
            <a:r>
              <a:rPr lang="en-US" dirty="0"/>
              <a:t> job</a:t>
            </a:r>
          </a:p>
          <a:p>
            <a:pPr marL="566928" lvl="3" indent="0" algn="just">
              <a:buNone/>
            </a:pPr>
            <a:r>
              <a:rPr lang="en-US" dirty="0"/>
              <a:t>2</a:t>
            </a:r>
            <a:r>
              <a:rPr lang="en-US" baseline="30000" dirty="0"/>
              <a:t>nd</a:t>
            </a:r>
            <a:r>
              <a:rPr lang="en-US" dirty="0"/>
              <a:t>  </a:t>
            </a:r>
            <a:r>
              <a:rPr lang="en-US" dirty="0" err="1"/>
              <a:t>Flinkcep</a:t>
            </a:r>
            <a:r>
              <a:rPr lang="en-US" dirty="0"/>
              <a:t> job:</a:t>
            </a:r>
          </a:p>
          <a:p>
            <a:pPr lvl="5" algn="just"/>
            <a:r>
              <a:rPr lang="en-US" dirty="0"/>
              <a:t>Deserialize the input</a:t>
            </a:r>
          </a:p>
          <a:p>
            <a:pPr lvl="5" algn="just"/>
            <a:r>
              <a:rPr lang="en-US" dirty="0" err="1"/>
              <a:t>Partioned</a:t>
            </a:r>
            <a:r>
              <a:rPr lang="en-US" dirty="0"/>
              <a:t> input stream per vessel id</a:t>
            </a:r>
          </a:p>
          <a:p>
            <a:pPr lvl="5" algn="just"/>
            <a:r>
              <a:rPr lang="en-US" dirty="0"/>
              <a:t>SKIP_PAST_LAST_EVENT</a:t>
            </a:r>
            <a:endParaRPr lang="en-US" b="1" dirty="0"/>
          </a:p>
          <a:p>
            <a:pPr lvl="5" algn="just"/>
            <a:r>
              <a:rPr lang="en-US" dirty="0"/>
              <a:t>Two consecutive messages for a vessel must be on a time range of 20 seconds. Going backwards to the accepted messages these messages surpass in total the 180 seconds margin. Base event is considered the latest, and we move iteratively backwards until we find a series of messages that the difference between an event and the base event is more than 120 seconds.</a:t>
            </a:r>
          </a:p>
          <a:p>
            <a:endParaRPr lang="en-US" dirty="0"/>
          </a:p>
          <a:p>
            <a:pPr lvl="5" algn="just"/>
            <a:endParaRPr lang="en-US" sz="1600" dirty="0"/>
          </a:p>
          <a:p>
            <a:pPr lvl="1" algn="just"/>
            <a:endParaRPr lang="en-US" dirty="0"/>
          </a:p>
        </p:txBody>
      </p:sp>
    </p:spTree>
    <p:extLst>
      <p:ext uri="{BB962C8B-B14F-4D97-AF65-F5344CB8AC3E}">
        <p14:creationId xmlns:p14="http://schemas.microsoft.com/office/powerpoint/2010/main" val="248788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Complex events </a:t>
            </a:r>
            <a:r>
              <a:rPr lang="en-US" sz="3200" dirty="0"/>
              <a:t>[4/4]</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lnSpcReduction="10000"/>
          </a:bodyPr>
          <a:lstStyle/>
          <a:p>
            <a:pPr marL="384048" lvl="2" indent="0" algn="just">
              <a:buNone/>
            </a:pPr>
            <a:r>
              <a:rPr lang="en-US" sz="1500" b="1" dirty="0"/>
              <a:t>Package Picking</a:t>
            </a:r>
          </a:p>
          <a:p>
            <a:pPr marL="566928" lvl="3" indent="0" algn="just">
              <a:buNone/>
            </a:pPr>
            <a:r>
              <a:rPr lang="en-US" dirty="0"/>
              <a:t>One of the vessel drops a package at some area and another vessel appears later in order to pick it up. </a:t>
            </a:r>
            <a:r>
              <a:rPr lang="en-US" dirty="0" err="1"/>
              <a:t>Vessles</a:t>
            </a:r>
            <a:r>
              <a:rPr lang="en-US" dirty="0"/>
              <a:t> that have long stops in the same area where the package picking is possible, this area is away from ports</a:t>
            </a:r>
          </a:p>
          <a:p>
            <a:pPr marL="566928" lvl="3" indent="0" algn="just">
              <a:buNone/>
            </a:pPr>
            <a:r>
              <a:rPr lang="en-US" dirty="0"/>
              <a:t>1</a:t>
            </a:r>
            <a:r>
              <a:rPr lang="en-US" baseline="30000" dirty="0"/>
              <a:t>st</a:t>
            </a:r>
            <a:r>
              <a:rPr lang="en-US" dirty="0"/>
              <a:t> </a:t>
            </a:r>
            <a:r>
              <a:rPr lang="en-US" dirty="0" err="1"/>
              <a:t>Flinkcep</a:t>
            </a:r>
            <a:r>
              <a:rPr lang="en-US" dirty="0"/>
              <a:t> job:</a:t>
            </a:r>
          </a:p>
          <a:p>
            <a:pPr lvl="4" algn="just"/>
            <a:r>
              <a:rPr lang="en-US" dirty="0" err="1"/>
              <a:t>Partioned</a:t>
            </a:r>
            <a:r>
              <a:rPr lang="en-US" dirty="0"/>
              <a:t> input stream per vessel id</a:t>
            </a:r>
          </a:p>
          <a:p>
            <a:pPr lvl="4" algn="just"/>
            <a:r>
              <a:rPr lang="en-US" dirty="0"/>
              <a:t>SKIP_PAST_LAST_EVENT</a:t>
            </a:r>
          </a:p>
          <a:p>
            <a:pPr lvl="4" algn="just"/>
            <a:r>
              <a:rPr lang="en-US" dirty="0"/>
              <a:t>vessel’s speed is less than 1KNOT and the next M messages, within 200 seconds are inside a predefined area (grid 1,2 km x 600,4m)</a:t>
            </a:r>
          </a:p>
          <a:p>
            <a:pPr lvl="4" algn="just"/>
            <a:r>
              <a:rPr lang="en-US" dirty="0"/>
              <a:t>Serialize the output to be given as input at the 2</a:t>
            </a:r>
            <a:r>
              <a:rPr lang="en-US" baseline="30000" dirty="0"/>
              <a:t>nd</a:t>
            </a:r>
            <a:r>
              <a:rPr lang="en-US" dirty="0"/>
              <a:t> job</a:t>
            </a:r>
          </a:p>
          <a:p>
            <a:pPr marL="566928" lvl="3" indent="0" algn="just">
              <a:buNone/>
            </a:pPr>
            <a:r>
              <a:rPr lang="en-US" dirty="0"/>
              <a:t>2</a:t>
            </a:r>
            <a:r>
              <a:rPr lang="en-US" baseline="30000" dirty="0"/>
              <a:t>nd</a:t>
            </a:r>
            <a:r>
              <a:rPr lang="en-US" dirty="0"/>
              <a:t>  </a:t>
            </a:r>
            <a:r>
              <a:rPr lang="en-US" dirty="0" err="1"/>
              <a:t>Flinkcep</a:t>
            </a:r>
            <a:r>
              <a:rPr lang="en-US" dirty="0"/>
              <a:t> job:</a:t>
            </a:r>
          </a:p>
          <a:p>
            <a:pPr lvl="5" algn="just"/>
            <a:r>
              <a:rPr lang="en-US" dirty="0"/>
              <a:t>Deserialize the input</a:t>
            </a:r>
          </a:p>
          <a:p>
            <a:pPr lvl="5" algn="just"/>
            <a:r>
              <a:rPr lang="en-US" dirty="0"/>
              <a:t>No </a:t>
            </a:r>
            <a:r>
              <a:rPr lang="en-US" dirty="0" err="1"/>
              <a:t>Partioned</a:t>
            </a:r>
            <a:r>
              <a:rPr lang="en-US" dirty="0"/>
              <a:t> input stream per vessel id</a:t>
            </a:r>
          </a:p>
          <a:p>
            <a:pPr lvl="5" algn="just"/>
            <a:r>
              <a:rPr lang="en-US" dirty="0"/>
              <a:t>No selection strategy</a:t>
            </a:r>
            <a:endParaRPr lang="en-US" b="1" dirty="0"/>
          </a:p>
          <a:p>
            <a:pPr lvl="5" algn="just"/>
            <a:r>
              <a:rPr lang="en-US" dirty="0"/>
              <a:t>Time difference between the vessels to be in the same geohash area is 60 seconds</a:t>
            </a:r>
            <a:endParaRPr lang="en-US" sz="1500" b="1" dirty="0"/>
          </a:p>
          <a:p>
            <a:pPr marL="384048" lvl="2" indent="0" algn="just">
              <a:buNone/>
            </a:pPr>
            <a:r>
              <a:rPr lang="en-US" sz="1500" b="1" dirty="0"/>
              <a:t>Loitering</a:t>
            </a:r>
            <a:endParaRPr lang="en-US" dirty="0"/>
          </a:p>
          <a:p>
            <a:pPr lvl="3" algn="just"/>
            <a:r>
              <a:rPr lang="en-US" dirty="0" err="1"/>
              <a:t>Partioned</a:t>
            </a:r>
            <a:r>
              <a:rPr lang="en-US" dirty="0"/>
              <a:t> input stream per vessel id</a:t>
            </a:r>
          </a:p>
          <a:p>
            <a:pPr lvl="3" algn="just"/>
            <a:r>
              <a:rPr lang="en-US" dirty="0"/>
              <a:t>No selection strategy</a:t>
            </a:r>
          </a:p>
          <a:p>
            <a:pPr lvl="3" algn="just"/>
            <a:r>
              <a:rPr lang="en-US" dirty="0"/>
              <a:t>2 continuous trajectory events</a:t>
            </a:r>
          </a:p>
          <a:p>
            <a:pPr lvl="3" algn="just"/>
            <a:r>
              <a:rPr lang="en-US" dirty="0"/>
              <a:t>Vessel remaining in a particular area  (grid: 1,2 km x 600,4m)  for a long period 1800 seconds without purpose. Vessels with low speed, anchored or moored are filtered out</a:t>
            </a:r>
          </a:p>
          <a:p>
            <a:endParaRPr lang="en-US" dirty="0"/>
          </a:p>
          <a:p>
            <a:pPr lvl="5" algn="just"/>
            <a:endParaRPr lang="en-US" sz="1600" dirty="0"/>
          </a:p>
          <a:p>
            <a:pPr lvl="1" algn="just"/>
            <a:endParaRPr lang="en-US" dirty="0"/>
          </a:p>
        </p:txBody>
      </p:sp>
    </p:spTree>
    <p:extLst>
      <p:ext uri="{BB962C8B-B14F-4D97-AF65-F5344CB8AC3E}">
        <p14:creationId xmlns:p14="http://schemas.microsoft.com/office/powerpoint/2010/main" val="318995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Empirical evaluation</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Empirical Evaluation</a:t>
            </a:r>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sz="1800" dirty="0"/>
          </a:p>
          <a:p>
            <a:pPr marL="201168" lvl="1" indent="0" algn="just">
              <a:buNone/>
            </a:pPr>
            <a:endParaRPr lang="en-US" sz="2000" dirty="0"/>
          </a:p>
        </p:txBody>
      </p:sp>
      <p:graphicFrame>
        <p:nvGraphicFramePr>
          <p:cNvPr id="10" name="Chart 9">
            <a:extLst>
              <a:ext uri="{FF2B5EF4-FFF2-40B4-BE49-F238E27FC236}">
                <a16:creationId xmlns:a16="http://schemas.microsoft.com/office/drawing/2014/main" id="{7557E506-1923-43E1-A537-1D1626B4F438}"/>
              </a:ext>
            </a:extLst>
          </p:cNvPr>
          <p:cNvGraphicFramePr>
            <a:graphicFrameLocks/>
          </p:cNvGraphicFramePr>
          <p:nvPr>
            <p:extLst>
              <p:ext uri="{D42A27DB-BD31-4B8C-83A1-F6EECF244321}">
                <p14:modId xmlns:p14="http://schemas.microsoft.com/office/powerpoint/2010/main" val="215946248"/>
              </p:ext>
            </p:extLst>
          </p:nvPr>
        </p:nvGraphicFramePr>
        <p:xfrm>
          <a:off x="6355080" y="408212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C579B7C8-1337-400A-9E11-4F62016248A4}"/>
              </a:ext>
            </a:extLst>
          </p:cNvPr>
          <p:cNvGraphicFramePr>
            <a:graphicFrameLocks/>
          </p:cNvGraphicFramePr>
          <p:nvPr>
            <p:extLst>
              <p:ext uri="{D42A27DB-BD31-4B8C-83A1-F6EECF244321}">
                <p14:modId xmlns:p14="http://schemas.microsoft.com/office/powerpoint/2010/main" val="1660387925"/>
              </p:ext>
            </p:extLst>
          </p:nvPr>
        </p:nvGraphicFramePr>
        <p:xfrm>
          <a:off x="579120" y="271052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508AD9E7-11E0-4A6D-9C8E-8D6C9E2F2CB9}"/>
              </a:ext>
            </a:extLst>
          </p:cNvPr>
          <p:cNvGraphicFramePr>
            <a:graphicFrameLocks/>
          </p:cNvGraphicFramePr>
          <p:nvPr>
            <p:extLst>
              <p:ext uri="{D42A27DB-BD31-4B8C-83A1-F6EECF244321}">
                <p14:modId xmlns:p14="http://schemas.microsoft.com/office/powerpoint/2010/main" val="2927587969"/>
              </p:ext>
            </p:extLst>
          </p:nvPr>
        </p:nvGraphicFramePr>
        <p:xfrm>
          <a:off x="6227261" y="173736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861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86F8-9917-4B6A-A0F3-5EC838D18D09}"/>
              </a:ext>
            </a:extLst>
          </p:cNvPr>
          <p:cNvSpPr>
            <a:spLocks noGrp="1"/>
          </p:cNvSpPr>
          <p:nvPr>
            <p:ph type="title"/>
          </p:nvPr>
        </p:nvSpPr>
        <p:spPr/>
        <p:txBody>
          <a:bodyPr/>
          <a:lstStyle/>
          <a:p>
            <a:r>
              <a:rPr lang="en-US" dirty="0"/>
              <a:t>CER with </a:t>
            </a:r>
            <a:r>
              <a:rPr lang="en-US" dirty="0" err="1"/>
              <a:t>FlinkCEP</a:t>
            </a:r>
            <a:r>
              <a:rPr lang="en-US" dirty="0"/>
              <a:t> – Visualization </a:t>
            </a:r>
            <a:r>
              <a:rPr lang="en-US" sz="3200" dirty="0"/>
              <a:t>[1/4]</a:t>
            </a:r>
            <a:endParaRPr lang="el-GR" sz="3200" dirty="0"/>
          </a:p>
        </p:txBody>
      </p:sp>
      <p:pic>
        <p:nvPicPr>
          <p:cNvPr id="7" name="Content Placeholder 6">
            <a:extLst>
              <a:ext uri="{FF2B5EF4-FFF2-40B4-BE49-F238E27FC236}">
                <a16:creationId xmlns:a16="http://schemas.microsoft.com/office/drawing/2014/main" id="{3449D977-9DBF-4891-9ADA-C5EB0A06433F}"/>
              </a:ext>
            </a:extLst>
          </p:cNvPr>
          <p:cNvPicPr>
            <a:picLocks noGrp="1"/>
          </p:cNvPicPr>
          <p:nvPr>
            <p:ph sz="half" idx="2"/>
          </p:nvPr>
        </p:nvPicPr>
        <p:blipFill>
          <a:blip r:embed="rId2"/>
          <a:stretch>
            <a:fillRect/>
          </a:stretch>
        </p:blipFill>
        <p:spPr>
          <a:xfrm>
            <a:off x="1279208" y="2309221"/>
            <a:ext cx="4938712" cy="3190964"/>
          </a:xfrm>
          <a:prstGeom prst="rect">
            <a:avLst/>
          </a:prstGeom>
          <a:effectLst>
            <a:outerShdw blurRad="50800" dist="50800" dir="5400000" algn="ctr" rotWithShape="0">
              <a:schemeClr val="tx2"/>
            </a:outerShdw>
          </a:effectLst>
        </p:spPr>
      </p:pic>
      <p:pic>
        <p:nvPicPr>
          <p:cNvPr id="8" name="Content Placeholder 7">
            <a:extLst>
              <a:ext uri="{FF2B5EF4-FFF2-40B4-BE49-F238E27FC236}">
                <a16:creationId xmlns:a16="http://schemas.microsoft.com/office/drawing/2014/main" id="{96FD841B-A492-472C-81AB-BB484CD8D081}"/>
              </a:ext>
            </a:extLst>
          </p:cNvPr>
          <p:cNvPicPr>
            <a:picLocks noGrp="1"/>
          </p:cNvPicPr>
          <p:nvPr>
            <p:ph sz="quarter" idx="4"/>
          </p:nvPr>
        </p:nvPicPr>
        <p:blipFill>
          <a:blip r:embed="rId3">
            <a:extLst>
              <a:ext uri="{28A0092B-C50C-407E-A947-70E740481C1C}">
                <a14:useLocalDpi xmlns:a14="http://schemas.microsoft.com/office/drawing/2010/main" val="0"/>
              </a:ext>
            </a:extLst>
          </a:blip>
          <a:srcRect l="-14" t="-24" r="-14" b="-24"/>
          <a:stretch>
            <a:fillRect/>
          </a:stretch>
        </p:blipFill>
        <p:spPr bwMode="auto">
          <a:xfrm>
            <a:off x="6278302" y="2339999"/>
            <a:ext cx="4937125" cy="3160186"/>
          </a:xfrm>
          <a:prstGeom prst="rect">
            <a:avLst/>
          </a:prstGeom>
          <a:solidFill>
            <a:srgbClr val="FFFFFF"/>
          </a:solidFill>
          <a:ln>
            <a:noFill/>
          </a:ln>
          <a:effectLst>
            <a:outerShdw blurRad="50800" dist="50800" dir="5400000" algn="ctr" rotWithShape="0">
              <a:schemeClr val="tx2"/>
            </a:outerShdw>
          </a:effectLst>
        </p:spPr>
      </p:pic>
      <p:sp>
        <p:nvSpPr>
          <p:cNvPr id="9" name="TextBox 8">
            <a:extLst>
              <a:ext uri="{FF2B5EF4-FFF2-40B4-BE49-F238E27FC236}">
                <a16:creationId xmlns:a16="http://schemas.microsoft.com/office/drawing/2014/main" id="{68D63B4C-4AB0-4B85-B3CD-425BBC943563}"/>
              </a:ext>
            </a:extLst>
          </p:cNvPr>
          <p:cNvSpPr txBox="1"/>
          <p:nvPr/>
        </p:nvSpPr>
        <p:spPr>
          <a:xfrm>
            <a:off x="1097280" y="1939889"/>
            <a:ext cx="2545120"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err="1"/>
              <a:t>Cotraveling</a:t>
            </a:r>
            <a:r>
              <a:rPr lang="en-US" sz="2000" dirty="0"/>
              <a:t> Activity</a:t>
            </a:r>
            <a:endParaRPr lang="el-GR" sz="2000" dirty="0"/>
          </a:p>
        </p:txBody>
      </p:sp>
      <p:sp>
        <p:nvSpPr>
          <p:cNvPr id="10" name="TextBox 9">
            <a:extLst>
              <a:ext uri="{FF2B5EF4-FFF2-40B4-BE49-F238E27FC236}">
                <a16:creationId xmlns:a16="http://schemas.microsoft.com/office/drawing/2014/main" id="{CFBC2A20-3B0A-499A-8E65-9E0F31ADF09F}"/>
              </a:ext>
            </a:extLst>
          </p:cNvPr>
          <p:cNvSpPr txBox="1"/>
          <p:nvPr/>
        </p:nvSpPr>
        <p:spPr>
          <a:xfrm>
            <a:off x="5978013" y="1939889"/>
            <a:ext cx="2428870" cy="400110"/>
          </a:xfrm>
          <a:prstGeom prst="rect">
            <a:avLst/>
          </a:prstGeom>
          <a:noFill/>
        </p:spPr>
        <p:txBody>
          <a:bodyPr wrap="none" rtlCol="0">
            <a:spAutoFit/>
          </a:bodyPr>
          <a:lstStyle/>
          <a:p>
            <a:pPr marL="800100" lvl="1" indent="-342900">
              <a:buFont typeface="Arial" panose="020B0604020202020204" pitchFamily="34" charset="0"/>
              <a:buChar char="•"/>
            </a:pPr>
            <a:r>
              <a:rPr lang="en-US" sz="2000" dirty="0"/>
              <a:t>Adrift Activity</a:t>
            </a:r>
            <a:endParaRPr lang="el-GR" sz="2000" dirty="0"/>
          </a:p>
        </p:txBody>
      </p:sp>
      <p:sp>
        <p:nvSpPr>
          <p:cNvPr id="4" name="TextBox 3">
            <a:extLst>
              <a:ext uri="{FF2B5EF4-FFF2-40B4-BE49-F238E27FC236}">
                <a16:creationId xmlns:a16="http://schemas.microsoft.com/office/drawing/2014/main" id="{BCE22A38-D9B0-4292-8122-FAB16B086626}"/>
              </a:ext>
            </a:extLst>
          </p:cNvPr>
          <p:cNvSpPr txBox="1"/>
          <p:nvPr/>
        </p:nvSpPr>
        <p:spPr>
          <a:xfrm>
            <a:off x="1223515" y="5528203"/>
            <a:ext cx="2560445" cy="276999"/>
          </a:xfrm>
          <a:prstGeom prst="rect">
            <a:avLst/>
          </a:prstGeom>
          <a:noFill/>
        </p:spPr>
        <p:txBody>
          <a:bodyPr wrap="none" rtlCol="0">
            <a:spAutoFit/>
          </a:bodyPr>
          <a:lstStyle/>
          <a:p>
            <a:r>
              <a:rPr lang="en-US" sz="1200" dirty="0" err="1">
                <a:solidFill>
                  <a:schemeClr val="tx2"/>
                </a:solidFill>
              </a:rPr>
              <a:t>Cotraveling</a:t>
            </a:r>
            <a:r>
              <a:rPr lang="en-US" sz="1200" dirty="0">
                <a:solidFill>
                  <a:schemeClr val="tx2"/>
                </a:solidFill>
              </a:rPr>
              <a:t> Activity, 7 </a:t>
            </a:r>
            <a:r>
              <a:rPr lang="en-US" sz="1200" dirty="0" err="1">
                <a:solidFill>
                  <a:schemeClr val="tx2"/>
                </a:solidFill>
              </a:rPr>
              <a:t>mmsis</a:t>
            </a:r>
            <a:r>
              <a:rPr lang="en-US" sz="1200" dirty="0">
                <a:solidFill>
                  <a:schemeClr val="tx2"/>
                </a:solidFill>
              </a:rPr>
              <a:t> detected</a:t>
            </a:r>
            <a:endParaRPr lang="el-GR" sz="1200" dirty="0">
              <a:solidFill>
                <a:schemeClr val="tx2"/>
              </a:solidFill>
            </a:endParaRPr>
          </a:p>
        </p:txBody>
      </p:sp>
      <p:sp>
        <p:nvSpPr>
          <p:cNvPr id="14" name="TextBox 13">
            <a:extLst>
              <a:ext uri="{FF2B5EF4-FFF2-40B4-BE49-F238E27FC236}">
                <a16:creationId xmlns:a16="http://schemas.microsoft.com/office/drawing/2014/main" id="{FBB119CF-4D75-4A76-AECB-36F8B1830CAF}"/>
              </a:ext>
            </a:extLst>
          </p:cNvPr>
          <p:cNvSpPr txBox="1"/>
          <p:nvPr/>
        </p:nvSpPr>
        <p:spPr>
          <a:xfrm>
            <a:off x="6217920" y="5492195"/>
            <a:ext cx="1042273" cy="276999"/>
          </a:xfrm>
          <a:prstGeom prst="rect">
            <a:avLst/>
          </a:prstGeom>
          <a:noFill/>
        </p:spPr>
        <p:txBody>
          <a:bodyPr wrap="none" rtlCol="0">
            <a:spAutoFit/>
          </a:bodyPr>
          <a:lstStyle/>
          <a:p>
            <a:r>
              <a:rPr lang="en-US" sz="1200" dirty="0">
                <a:solidFill>
                  <a:schemeClr val="tx2"/>
                </a:solidFill>
              </a:rPr>
              <a:t>Adrift Activity</a:t>
            </a:r>
            <a:endParaRPr lang="el-GR" sz="1200" dirty="0">
              <a:solidFill>
                <a:schemeClr val="tx2"/>
              </a:solidFill>
            </a:endParaRPr>
          </a:p>
        </p:txBody>
      </p:sp>
    </p:spTree>
    <p:extLst>
      <p:ext uri="{BB962C8B-B14F-4D97-AF65-F5344CB8AC3E}">
        <p14:creationId xmlns:p14="http://schemas.microsoft.com/office/powerpoint/2010/main" val="306764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206A-8F8A-480F-8921-B20B4D1922CD}"/>
              </a:ext>
            </a:extLst>
          </p:cNvPr>
          <p:cNvSpPr>
            <a:spLocks noGrp="1"/>
          </p:cNvSpPr>
          <p:nvPr>
            <p:ph type="title"/>
          </p:nvPr>
        </p:nvSpPr>
        <p:spPr/>
        <p:txBody>
          <a:bodyPr/>
          <a:lstStyle/>
          <a:p>
            <a:r>
              <a:rPr lang="en-US" dirty="0"/>
              <a:t>CER with </a:t>
            </a:r>
            <a:r>
              <a:rPr lang="en-US" dirty="0" err="1"/>
              <a:t>FlinkCEP</a:t>
            </a:r>
            <a:r>
              <a:rPr lang="en-US" dirty="0"/>
              <a:t> – Visualization </a:t>
            </a:r>
            <a:r>
              <a:rPr lang="en-US" sz="3200" dirty="0"/>
              <a:t>[2/4]</a:t>
            </a:r>
            <a:endParaRPr lang="el-GR" sz="3200" dirty="0"/>
          </a:p>
        </p:txBody>
      </p:sp>
      <p:pic>
        <p:nvPicPr>
          <p:cNvPr id="7" name="Content Placeholder 6">
            <a:extLst>
              <a:ext uri="{FF2B5EF4-FFF2-40B4-BE49-F238E27FC236}">
                <a16:creationId xmlns:a16="http://schemas.microsoft.com/office/drawing/2014/main" id="{7BC8A743-6BA4-4E05-8356-0156A65A30AD}"/>
              </a:ext>
            </a:extLst>
          </p:cNvPr>
          <p:cNvPicPr>
            <a:picLocks noGrp="1"/>
          </p:cNvPicPr>
          <p:nvPr>
            <p:ph sz="half" idx="2"/>
          </p:nvPr>
        </p:nvPicPr>
        <p:blipFill>
          <a:blip r:embed="rId2">
            <a:extLst>
              <a:ext uri="{28A0092B-C50C-407E-A947-70E740481C1C}">
                <a14:useLocalDpi xmlns:a14="http://schemas.microsoft.com/office/drawing/2010/main" val="0"/>
              </a:ext>
            </a:extLst>
          </a:blip>
          <a:srcRect l="-14" t="-24" r="-14" b="-24"/>
          <a:stretch>
            <a:fillRect/>
          </a:stretch>
        </p:blipFill>
        <p:spPr bwMode="auto">
          <a:xfrm>
            <a:off x="1279526" y="2400525"/>
            <a:ext cx="4938712" cy="2720116"/>
          </a:xfrm>
          <a:prstGeom prst="rect">
            <a:avLst/>
          </a:prstGeom>
          <a:solidFill>
            <a:srgbClr val="FFFFFF"/>
          </a:solidFill>
          <a:ln>
            <a:noFill/>
          </a:ln>
          <a:effectLst>
            <a:outerShdw blurRad="50800" dist="50800" dir="5400000" algn="ctr" rotWithShape="0">
              <a:schemeClr val="tx2"/>
            </a:outerShdw>
          </a:effectLst>
        </p:spPr>
      </p:pic>
      <p:pic>
        <p:nvPicPr>
          <p:cNvPr id="8" name="Content Placeholder 7">
            <a:extLst>
              <a:ext uri="{FF2B5EF4-FFF2-40B4-BE49-F238E27FC236}">
                <a16:creationId xmlns:a16="http://schemas.microsoft.com/office/drawing/2014/main" id="{D596F30D-8BE9-4F12-9815-EB648D8CD3E5}"/>
              </a:ext>
            </a:extLst>
          </p:cNvPr>
          <p:cNvPicPr>
            <a:picLocks noGrp="1"/>
          </p:cNvPicPr>
          <p:nvPr>
            <p:ph sz="quarter" idx="4"/>
          </p:nvPr>
        </p:nvPicPr>
        <p:blipFill>
          <a:blip r:embed="rId3">
            <a:extLst>
              <a:ext uri="{28A0092B-C50C-407E-A947-70E740481C1C}">
                <a14:useLocalDpi xmlns:a14="http://schemas.microsoft.com/office/drawing/2010/main" val="0"/>
              </a:ext>
            </a:extLst>
          </a:blip>
          <a:srcRect l="-15" t="-27" r="-15" b="-27"/>
          <a:stretch>
            <a:fillRect/>
          </a:stretch>
        </p:blipFill>
        <p:spPr bwMode="auto">
          <a:xfrm>
            <a:off x="6296896" y="2395589"/>
            <a:ext cx="4937125" cy="2720116"/>
          </a:xfrm>
          <a:prstGeom prst="rect">
            <a:avLst/>
          </a:prstGeom>
          <a:solidFill>
            <a:srgbClr val="FFFFFF"/>
          </a:solidFill>
          <a:ln>
            <a:noFill/>
          </a:ln>
          <a:effectLst>
            <a:outerShdw blurRad="50800" dist="50800" dir="5400000" algn="ctr" rotWithShape="0">
              <a:schemeClr val="tx2"/>
            </a:outerShdw>
          </a:effectLst>
        </p:spPr>
      </p:pic>
      <p:sp>
        <p:nvSpPr>
          <p:cNvPr id="9" name="TextBox 8">
            <a:extLst>
              <a:ext uri="{FF2B5EF4-FFF2-40B4-BE49-F238E27FC236}">
                <a16:creationId xmlns:a16="http://schemas.microsoft.com/office/drawing/2014/main" id="{8E945760-C0B7-4B39-A67D-DEFA2EFC5549}"/>
              </a:ext>
            </a:extLst>
          </p:cNvPr>
          <p:cNvSpPr txBox="1"/>
          <p:nvPr/>
        </p:nvSpPr>
        <p:spPr>
          <a:xfrm>
            <a:off x="1096963" y="1964125"/>
            <a:ext cx="2727029"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High speed near port</a:t>
            </a:r>
            <a:endParaRPr lang="el-GR" sz="2000" dirty="0"/>
          </a:p>
        </p:txBody>
      </p:sp>
      <p:sp>
        <p:nvSpPr>
          <p:cNvPr id="10" name="TextBox 9">
            <a:extLst>
              <a:ext uri="{FF2B5EF4-FFF2-40B4-BE49-F238E27FC236}">
                <a16:creationId xmlns:a16="http://schemas.microsoft.com/office/drawing/2014/main" id="{BB801DFB-82AB-40D2-93BD-CC1BDC479542}"/>
              </a:ext>
            </a:extLst>
          </p:cNvPr>
          <p:cNvSpPr txBox="1"/>
          <p:nvPr/>
        </p:nvSpPr>
        <p:spPr>
          <a:xfrm>
            <a:off x="1279526" y="5156931"/>
            <a:ext cx="4192110" cy="276999"/>
          </a:xfrm>
          <a:prstGeom prst="rect">
            <a:avLst/>
          </a:prstGeom>
          <a:noFill/>
        </p:spPr>
        <p:txBody>
          <a:bodyPr wrap="none" rtlCol="0">
            <a:spAutoFit/>
          </a:bodyPr>
          <a:lstStyle/>
          <a:p>
            <a:r>
              <a:rPr lang="en-US" sz="1200" dirty="0">
                <a:solidFill>
                  <a:schemeClr val="tx2"/>
                </a:solidFill>
              </a:rPr>
              <a:t>Geohash index 6 (1.2km x 609.4m near port), 6 </a:t>
            </a:r>
            <a:r>
              <a:rPr lang="en-US" sz="1200" dirty="0" err="1">
                <a:solidFill>
                  <a:schemeClr val="tx2"/>
                </a:solidFill>
              </a:rPr>
              <a:t>mmsis</a:t>
            </a:r>
            <a:r>
              <a:rPr lang="en-US" sz="1200" dirty="0">
                <a:solidFill>
                  <a:schemeClr val="tx2"/>
                </a:solidFill>
              </a:rPr>
              <a:t> detected </a:t>
            </a:r>
            <a:endParaRPr lang="el-GR" sz="1200" dirty="0">
              <a:solidFill>
                <a:schemeClr val="tx2"/>
              </a:solidFill>
            </a:endParaRPr>
          </a:p>
        </p:txBody>
      </p:sp>
      <p:sp>
        <p:nvSpPr>
          <p:cNvPr id="11" name="TextBox 10">
            <a:extLst>
              <a:ext uri="{FF2B5EF4-FFF2-40B4-BE49-F238E27FC236}">
                <a16:creationId xmlns:a16="http://schemas.microsoft.com/office/drawing/2014/main" id="{3ED5F332-96DB-442E-928A-9348FFA0A15E}"/>
              </a:ext>
            </a:extLst>
          </p:cNvPr>
          <p:cNvSpPr txBox="1"/>
          <p:nvPr/>
        </p:nvSpPr>
        <p:spPr>
          <a:xfrm>
            <a:off x="6296896" y="5115705"/>
            <a:ext cx="4262642" cy="276999"/>
          </a:xfrm>
          <a:prstGeom prst="rect">
            <a:avLst/>
          </a:prstGeom>
          <a:noFill/>
        </p:spPr>
        <p:txBody>
          <a:bodyPr wrap="none" rtlCol="0">
            <a:spAutoFit/>
          </a:bodyPr>
          <a:lstStyle/>
          <a:p>
            <a:r>
              <a:rPr lang="en-US" sz="1200" dirty="0">
                <a:solidFill>
                  <a:schemeClr val="tx2"/>
                </a:solidFill>
              </a:rPr>
              <a:t>Geohash index 5 (4.9km x 4.9km near port), 108 </a:t>
            </a:r>
            <a:r>
              <a:rPr lang="en-US" sz="1200" dirty="0" err="1">
                <a:solidFill>
                  <a:schemeClr val="tx2"/>
                </a:solidFill>
              </a:rPr>
              <a:t>mmsis</a:t>
            </a:r>
            <a:r>
              <a:rPr lang="en-US" sz="1200" dirty="0">
                <a:solidFill>
                  <a:schemeClr val="tx2"/>
                </a:solidFill>
              </a:rPr>
              <a:t> detected </a:t>
            </a:r>
            <a:endParaRPr lang="el-GR" sz="1200" dirty="0">
              <a:solidFill>
                <a:schemeClr val="tx2"/>
              </a:solidFill>
            </a:endParaRPr>
          </a:p>
        </p:txBody>
      </p:sp>
    </p:spTree>
    <p:extLst>
      <p:ext uri="{BB962C8B-B14F-4D97-AF65-F5344CB8AC3E}">
        <p14:creationId xmlns:p14="http://schemas.microsoft.com/office/powerpoint/2010/main" val="24214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8CE4-B63A-432D-8272-013BF92DAD35}"/>
              </a:ext>
            </a:extLst>
          </p:cNvPr>
          <p:cNvSpPr>
            <a:spLocks noGrp="1"/>
          </p:cNvSpPr>
          <p:nvPr>
            <p:ph type="title"/>
          </p:nvPr>
        </p:nvSpPr>
        <p:spPr/>
        <p:txBody>
          <a:bodyPr/>
          <a:lstStyle/>
          <a:p>
            <a:r>
              <a:rPr lang="en-US" dirty="0"/>
              <a:t>CER with </a:t>
            </a:r>
            <a:r>
              <a:rPr lang="en-US" dirty="0" err="1"/>
              <a:t>FlinkCEP</a:t>
            </a:r>
            <a:r>
              <a:rPr lang="en-US" dirty="0"/>
              <a:t> – Visualization </a:t>
            </a:r>
            <a:r>
              <a:rPr lang="en-US" sz="3200" dirty="0"/>
              <a:t>[3/4]</a:t>
            </a:r>
            <a:endParaRPr lang="el-GR" sz="3200" dirty="0"/>
          </a:p>
        </p:txBody>
      </p:sp>
      <p:pic>
        <p:nvPicPr>
          <p:cNvPr id="7" name="Content Placeholder 6">
            <a:extLst>
              <a:ext uri="{FF2B5EF4-FFF2-40B4-BE49-F238E27FC236}">
                <a16:creationId xmlns:a16="http://schemas.microsoft.com/office/drawing/2014/main" id="{7069D770-DD53-462B-978B-9B320F8574C0}"/>
              </a:ext>
            </a:extLst>
          </p:cNvPr>
          <p:cNvPicPr>
            <a:picLocks noGrp="1"/>
          </p:cNvPicPr>
          <p:nvPr>
            <p:ph sz="half" idx="2"/>
          </p:nvPr>
        </p:nvPicPr>
        <p:blipFill>
          <a:blip r:embed="rId2"/>
          <a:stretch>
            <a:fillRect/>
          </a:stretch>
        </p:blipFill>
        <p:spPr>
          <a:xfrm>
            <a:off x="1097280" y="2231923"/>
            <a:ext cx="3157350" cy="3286125"/>
          </a:xfrm>
          <a:prstGeom prst="rect">
            <a:avLst/>
          </a:prstGeom>
          <a:effectLst>
            <a:outerShdw blurRad="50800" dist="50800" dir="5400000" algn="ctr" rotWithShape="0">
              <a:schemeClr val="tx2"/>
            </a:outerShdw>
          </a:effectLst>
        </p:spPr>
      </p:pic>
      <p:pic>
        <p:nvPicPr>
          <p:cNvPr id="8" name="Content Placeholder 7">
            <a:extLst>
              <a:ext uri="{FF2B5EF4-FFF2-40B4-BE49-F238E27FC236}">
                <a16:creationId xmlns:a16="http://schemas.microsoft.com/office/drawing/2014/main" id="{41B78CF5-6849-4ED4-B87C-B4F34C891317}"/>
              </a:ext>
            </a:extLst>
          </p:cNvPr>
          <p:cNvPicPr>
            <a:picLocks noGrp="1"/>
          </p:cNvPicPr>
          <p:nvPr>
            <p:ph sz="quarter" idx="4"/>
          </p:nvPr>
        </p:nvPicPr>
        <p:blipFill>
          <a:blip r:embed="rId3"/>
          <a:stretch>
            <a:fillRect/>
          </a:stretch>
        </p:blipFill>
        <p:spPr>
          <a:xfrm>
            <a:off x="4407742" y="2231923"/>
            <a:ext cx="3529129" cy="3286124"/>
          </a:xfrm>
          <a:prstGeom prst="rect">
            <a:avLst/>
          </a:prstGeom>
          <a:effectLst>
            <a:outerShdw blurRad="50800" dist="50800" dir="5400000" algn="ctr" rotWithShape="0">
              <a:schemeClr val="tx2"/>
            </a:outerShdw>
          </a:effectLst>
        </p:spPr>
      </p:pic>
      <p:pic>
        <p:nvPicPr>
          <p:cNvPr id="10" name="Content Placeholder 6">
            <a:extLst>
              <a:ext uri="{FF2B5EF4-FFF2-40B4-BE49-F238E27FC236}">
                <a16:creationId xmlns:a16="http://schemas.microsoft.com/office/drawing/2014/main" id="{20DABBDB-C643-4F6E-A4E4-A6167696C2A4}"/>
              </a:ext>
            </a:extLst>
          </p:cNvPr>
          <p:cNvPicPr>
            <a:picLocks/>
          </p:cNvPicPr>
          <p:nvPr/>
        </p:nvPicPr>
        <p:blipFill>
          <a:blip r:embed="rId4"/>
          <a:stretch>
            <a:fillRect/>
          </a:stretch>
        </p:blipFill>
        <p:spPr>
          <a:xfrm>
            <a:off x="8089984" y="2231923"/>
            <a:ext cx="3529129" cy="3286124"/>
          </a:xfrm>
          <a:prstGeom prst="rect">
            <a:avLst/>
          </a:prstGeom>
          <a:effectLst>
            <a:outerShdw blurRad="50800" dist="50800" dir="5400000" algn="ctr" rotWithShape="0">
              <a:schemeClr val="tx2"/>
            </a:outerShdw>
          </a:effectLst>
        </p:spPr>
      </p:pic>
      <p:sp>
        <p:nvSpPr>
          <p:cNvPr id="11" name="TextBox 10">
            <a:extLst>
              <a:ext uri="{FF2B5EF4-FFF2-40B4-BE49-F238E27FC236}">
                <a16:creationId xmlns:a16="http://schemas.microsoft.com/office/drawing/2014/main" id="{701E039A-912C-4999-89DB-F56607B99CAF}"/>
              </a:ext>
            </a:extLst>
          </p:cNvPr>
          <p:cNvSpPr txBox="1"/>
          <p:nvPr/>
        </p:nvSpPr>
        <p:spPr>
          <a:xfrm>
            <a:off x="1097280" y="1732481"/>
            <a:ext cx="2097049"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Fishing Activity</a:t>
            </a:r>
            <a:endParaRPr lang="el-GR" sz="2000" dirty="0"/>
          </a:p>
        </p:txBody>
      </p:sp>
      <p:sp>
        <p:nvSpPr>
          <p:cNvPr id="12" name="TextBox 11">
            <a:extLst>
              <a:ext uri="{FF2B5EF4-FFF2-40B4-BE49-F238E27FC236}">
                <a16:creationId xmlns:a16="http://schemas.microsoft.com/office/drawing/2014/main" id="{3AB199F9-55C3-46E2-9B77-1D286A87AB5C}"/>
              </a:ext>
            </a:extLst>
          </p:cNvPr>
          <p:cNvSpPr txBox="1"/>
          <p:nvPr/>
        </p:nvSpPr>
        <p:spPr>
          <a:xfrm>
            <a:off x="1097280" y="5518047"/>
            <a:ext cx="3298403" cy="461665"/>
          </a:xfrm>
          <a:prstGeom prst="rect">
            <a:avLst/>
          </a:prstGeom>
          <a:noFill/>
        </p:spPr>
        <p:txBody>
          <a:bodyPr wrap="none" rtlCol="0">
            <a:spAutoFit/>
          </a:bodyPr>
          <a:lstStyle/>
          <a:p>
            <a:r>
              <a:rPr lang="en-US" sz="1200" dirty="0">
                <a:solidFill>
                  <a:schemeClr val="tx2"/>
                </a:solidFill>
              </a:rPr>
              <a:t>Blue: 300 secs gap in communication, 16 events</a:t>
            </a:r>
          </a:p>
          <a:p>
            <a:r>
              <a:rPr lang="en-US" sz="1200" dirty="0">
                <a:solidFill>
                  <a:schemeClr val="tx2"/>
                </a:solidFill>
              </a:rPr>
              <a:t>Purple: 600 secs gap in communication, 10 events</a:t>
            </a:r>
            <a:endParaRPr lang="el-GR" sz="1200" dirty="0">
              <a:solidFill>
                <a:schemeClr val="tx2"/>
              </a:solidFill>
            </a:endParaRPr>
          </a:p>
        </p:txBody>
      </p:sp>
      <p:sp>
        <p:nvSpPr>
          <p:cNvPr id="14" name="TextBox 13">
            <a:extLst>
              <a:ext uri="{FF2B5EF4-FFF2-40B4-BE49-F238E27FC236}">
                <a16:creationId xmlns:a16="http://schemas.microsoft.com/office/drawing/2014/main" id="{2296EA88-93D1-4841-96B7-B453FBE53465}"/>
              </a:ext>
            </a:extLst>
          </p:cNvPr>
          <p:cNvSpPr txBox="1"/>
          <p:nvPr/>
        </p:nvSpPr>
        <p:spPr>
          <a:xfrm>
            <a:off x="4385838" y="5518046"/>
            <a:ext cx="3298403" cy="646331"/>
          </a:xfrm>
          <a:prstGeom prst="rect">
            <a:avLst/>
          </a:prstGeom>
          <a:noFill/>
        </p:spPr>
        <p:txBody>
          <a:bodyPr wrap="none" rtlCol="0">
            <a:spAutoFit/>
          </a:bodyPr>
          <a:lstStyle/>
          <a:p>
            <a:r>
              <a:rPr lang="en-US" sz="1200" dirty="0">
                <a:solidFill>
                  <a:schemeClr val="tx2"/>
                </a:solidFill>
              </a:rPr>
              <a:t>Purple: 600 secs gap in communication, 10 events</a:t>
            </a:r>
          </a:p>
          <a:p>
            <a:r>
              <a:rPr lang="en-US" sz="1200" dirty="0">
                <a:solidFill>
                  <a:schemeClr val="tx2"/>
                </a:solidFill>
              </a:rPr>
              <a:t>Black: 900 secs gap in communication, 9 events</a:t>
            </a:r>
          </a:p>
          <a:p>
            <a:endParaRPr lang="el-GR" sz="1200" dirty="0">
              <a:solidFill>
                <a:schemeClr val="tx2"/>
              </a:solidFill>
            </a:endParaRPr>
          </a:p>
        </p:txBody>
      </p:sp>
      <p:sp>
        <p:nvSpPr>
          <p:cNvPr id="17" name="TextBox 16">
            <a:extLst>
              <a:ext uri="{FF2B5EF4-FFF2-40B4-BE49-F238E27FC236}">
                <a16:creationId xmlns:a16="http://schemas.microsoft.com/office/drawing/2014/main" id="{EF0BBE1A-5A2B-4086-BFE3-582F25F69643}"/>
              </a:ext>
            </a:extLst>
          </p:cNvPr>
          <p:cNvSpPr txBox="1"/>
          <p:nvPr/>
        </p:nvSpPr>
        <p:spPr>
          <a:xfrm>
            <a:off x="8089983" y="5518047"/>
            <a:ext cx="3240246" cy="461665"/>
          </a:xfrm>
          <a:prstGeom prst="rect">
            <a:avLst/>
          </a:prstGeom>
          <a:noFill/>
        </p:spPr>
        <p:txBody>
          <a:bodyPr wrap="none" rtlCol="0">
            <a:spAutoFit/>
          </a:bodyPr>
          <a:lstStyle/>
          <a:p>
            <a:r>
              <a:rPr lang="en-US" sz="1200" dirty="0">
                <a:solidFill>
                  <a:schemeClr val="tx2"/>
                </a:solidFill>
              </a:rPr>
              <a:t>Black: 900 secs gap in communication, 9 events</a:t>
            </a:r>
          </a:p>
          <a:p>
            <a:r>
              <a:rPr lang="en-US" sz="1200" dirty="0">
                <a:solidFill>
                  <a:schemeClr val="tx2"/>
                </a:solidFill>
              </a:rPr>
              <a:t>Green:1200 secs gap in communication, 8 events</a:t>
            </a:r>
            <a:endParaRPr lang="el-GR" sz="1200" dirty="0">
              <a:solidFill>
                <a:schemeClr val="tx2"/>
              </a:solidFill>
            </a:endParaRPr>
          </a:p>
        </p:txBody>
      </p:sp>
    </p:spTree>
    <p:extLst>
      <p:ext uri="{BB962C8B-B14F-4D97-AF65-F5344CB8AC3E}">
        <p14:creationId xmlns:p14="http://schemas.microsoft.com/office/powerpoint/2010/main" val="322462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8CE4-B63A-432D-8272-013BF92DAD35}"/>
              </a:ext>
            </a:extLst>
          </p:cNvPr>
          <p:cNvSpPr>
            <a:spLocks noGrp="1"/>
          </p:cNvSpPr>
          <p:nvPr>
            <p:ph type="title"/>
          </p:nvPr>
        </p:nvSpPr>
        <p:spPr/>
        <p:txBody>
          <a:bodyPr/>
          <a:lstStyle/>
          <a:p>
            <a:r>
              <a:rPr lang="en-US" dirty="0"/>
              <a:t>CER with </a:t>
            </a:r>
            <a:r>
              <a:rPr lang="en-US" dirty="0" err="1"/>
              <a:t>Flink</a:t>
            </a:r>
            <a:r>
              <a:rPr lang="en-US" dirty="0"/>
              <a:t> – Visualization </a:t>
            </a:r>
            <a:r>
              <a:rPr lang="en-US" sz="3200" dirty="0"/>
              <a:t>[4/4]</a:t>
            </a:r>
            <a:endParaRPr lang="el-GR" sz="3200" dirty="0"/>
          </a:p>
        </p:txBody>
      </p:sp>
      <p:sp>
        <p:nvSpPr>
          <p:cNvPr id="11" name="TextBox 10">
            <a:extLst>
              <a:ext uri="{FF2B5EF4-FFF2-40B4-BE49-F238E27FC236}">
                <a16:creationId xmlns:a16="http://schemas.microsoft.com/office/drawing/2014/main" id="{701E039A-912C-4999-89DB-F56607B99CAF}"/>
              </a:ext>
            </a:extLst>
          </p:cNvPr>
          <p:cNvSpPr txBox="1"/>
          <p:nvPr/>
        </p:nvSpPr>
        <p:spPr>
          <a:xfrm>
            <a:off x="1097280" y="1732481"/>
            <a:ext cx="2373535" cy="400110"/>
          </a:xfrm>
          <a:prstGeom prst="rect">
            <a:avLst/>
          </a:prstGeom>
          <a:noFill/>
        </p:spPr>
        <p:txBody>
          <a:bodyPr wrap="none" rtlCol="0">
            <a:spAutoFit/>
          </a:bodyPr>
          <a:lstStyle/>
          <a:p>
            <a:pPr marL="285750" indent="-285750">
              <a:buFont typeface="Arial" panose="020B0604020202020204" pitchFamily="34" charset="0"/>
              <a:buChar char="•"/>
            </a:pPr>
            <a:r>
              <a:rPr lang="el-GR" sz="2000" dirty="0"/>
              <a:t>Vessel rendezvous</a:t>
            </a:r>
          </a:p>
        </p:txBody>
      </p:sp>
      <p:sp>
        <p:nvSpPr>
          <p:cNvPr id="6" name="Content Placeholder 5">
            <a:extLst>
              <a:ext uri="{FF2B5EF4-FFF2-40B4-BE49-F238E27FC236}">
                <a16:creationId xmlns:a16="http://schemas.microsoft.com/office/drawing/2014/main" id="{567CE2A8-1157-4311-9F34-4E50034DA1D9}"/>
              </a:ext>
            </a:extLst>
          </p:cNvPr>
          <p:cNvSpPr>
            <a:spLocks noGrp="1"/>
          </p:cNvSpPr>
          <p:nvPr>
            <p:ph sz="half" idx="2"/>
          </p:nvPr>
        </p:nvSpPr>
        <p:spPr/>
        <p:txBody>
          <a:bodyPr/>
          <a:lstStyle/>
          <a:p>
            <a:r>
              <a:rPr lang="en-US" dirty="0"/>
              <a:t> </a:t>
            </a:r>
            <a:endParaRPr lang="el-GR" dirty="0"/>
          </a:p>
        </p:txBody>
      </p:sp>
      <p:pic>
        <p:nvPicPr>
          <p:cNvPr id="12" name="Picture 11">
            <a:extLst>
              <a:ext uri="{FF2B5EF4-FFF2-40B4-BE49-F238E27FC236}">
                <a16:creationId xmlns:a16="http://schemas.microsoft.com/office/drawing/2014/main" id="{102EBB37-412C-4195-8839-6FDBBA10B5F3}"/>
              </a:ext>
            </a:extLst>
          </p:cNvPr>
          <p:cNvPicPr/>
          <p:nvPr/>
        </p:nvPicPr>
        <p:blipFill>
          <a:blip r:embed="rId2"/>
          <a:stretch>
            <a:fillRect/>
          </a:stretch>
        </p:blipFill>
        <p:spPr>
          <a:xfrm>
            <a:off x="337248" y="2210144"/>
            <a:ext cx="3795250" cy="3297599"/>
          </a:xfrm>
          <a:prstGeom prst="rect">
            <a:avLst/>
          </a:prstGeom>
          <a:effectLst>
            <a:outerShdw blurRad="50800" dist="50800" dir="5400000" algn="ctr" rotWithShape="0">
              <a:schemeClr val="tx2"/>
            </a:outerShdw>
          </a:effectLst>
        </p:spPr>
      </p:pic>
      <p:sp>
        <p:nvSpPr>
          <p:cNvPr id="14" name="Content Placeholder 13">
            <a:extLst>
              <a:ext uri="{FF2B5EF4-FFF2-40B4-BE49-F238E27FC236}">
                <a16:creationId xmlns:a16="http://schemas.microsoft.com/office/drawing/2014/main" id="{C33B0E75-883A-4B76-B16B-A03DCB75422E}"/>
              </a:ext>
            </a:extLst>
          </p:cNvPr>
          <p:cNvSpPr>
            <a:spLocks noGrp="1"/>
          </p:cNvSpPr>
          <p:nvPr>
            <p:ph sz="quarter" idx="4"/>
          </p:nvPr>
        </p:nvSpPr>
        <p:spPr/>
        <p:txBody>
          <a:bodyPr/>
          <a:lstStyle/>
          <a:p>
            <a:r>
              <a:rPr lang="en-US" dirty="0"/>
              <a:t> </a:t>
            </a:r>
            <a:endParaRPr lang="el-GR" dirty="0"/>
          </a:p>
        </p:txBody>
      </p:sp>
      <p:pic>
        <p:nvPicPr>
          <p:cNvPr id="15" name="Picture 14">
            <a:extLst>
              <a:ext uri="{FF2B5EF4-FFF2-40B4-BE49-F238E27FC236}">
                <a16:creationId xmlns:a16="http://schemas.microsoft.com/office/drawing/2014/main" id="{42769603-4D60-494A-96AD-7055DEBB486E}"/>
              </a:ext>
            </a:extLst>
          </p:cNvPr>
          <p:cNvPicPr/>
          <p:nvPr/>
        </p:nvPicPr>
        <p:blipFill>
          <a:blip r:embed="rId3"/>
          <a:stretch>
            <a:fillRect/>
          </a:stretch>
        </p:blipFill>
        <p:spPr>
          <a:xfrm>
            <a:off x="4242586" y="2210144"/>
            <a:ext cx="3567215" cy="3297599"/>
          </a:xfrm>
          <a:prstGeom prst="rect">
            <a:avLst/>
          </a:prstGeom>
          <a:effectLst>
            <a:outerShdw blurRad="50800" dist="50800" dir="5400000" algn="ctr" rotWithShape="0">
              <a:schemeClr val="tx2"/>
            </a:outerShdw>
          </a:effectLst>
        </p:spPr>
      </p:pic>
      <p:pic>
        <p:nvPicPr>
          <p:cNvPr id="16" name="Picture 15">
            <a:extLst>
              <a:ext uri="{FF2B5EF4-FFF2-40B4-BE49-F238E27FC236}">
                <a16:creationId xmlns:a16="http://schemas.microsoft.com/office/drawing/2014/main" id="{60AD0124-3546-4E8F-BD25-7954330354C0}"/>
              </a:ext>
            </a:extLst>
          </p:cNvPr>
          <p:cNvPicPr/>
          <p:nvPr/>
        </p:nvPicPr>
        <p:blipFill>
          <a:blip r:embed="rId4"/>
          <a:stretch>
            <a:fillRect/>
          </a:stretch>
        </p:blipFill>
        <p:spPr>
          <a:xfrm>
            <a:off x="7975951" y="2206443"/>
            <a:ext cx="3332188" cy="3297599"/>
          </a:xfrm>
          <a:prstGeom prst="rect">
            <a:avLst/>
          </a:prstGeom>
          <a:effectLst>
            <a:outerShdw blurRad="50800" dist="50800" dir="5400000" algn="ctr" rotWithShape="0">
              <a:schemeClr val="tx2"/>
            </a:outerShdw>
          </a:effectLst>
        </p:spPr>
      </p:pic>
      <p:pic>
        <p:nvPicPr>
          <p:cNvPr id="17" name="Picture 16">
            <a:extLst>
              <a:ext uri="{FF2B5EF4-FFF2-40B4-BE49-F238E27FC236}">
                <a16:creationId xmlns:a16="http://schemas.microsoft.com/office/drawing/2014/main" id="{524A25F3-419E-4008-BA30-1815A95FDB8C}"/>
              </a:ext>
            </a:extLst>
          </p:cNvPr>
          <p:cNvPicPr/>
          <p:nvPr/>
        </p:nvPicPr>
        <p:blipFill rotWithShape="1">
          <a:blip r:embed="rId5"/>
          <a:srcRect t="42494" r="51298"/>
          <a:stretch/>
        </p:blipFill>
        <p:spPr>
          <a:xfrm>
            <a:off x="10514514" y="4378642"/>
            <a:ext cx="1433685" cy="1393181"/>
          </a:xfrm>
          <a:prstGeom prst="rect">
            <a:avLst/>
          </a:prstGeom>
          <a:ln>
            <a:noFill/>
          </a:ln>
          <a:effectLst>
            <a:outerShdw blurRad="292100" dist="139700" dir="2700000" algn="tl" rotWithShape="0">
              <a:schemeClr val="tx2">
                <a:alpha val="65000"/>
              </a:schemeClr>
            </a:outerShdw>
          </a:effectLst>
        </p:spPr>
      </p:pic>
      <p:sp>
        <p:nvSpPr>
          <p:cNvPr id="18" name="TextBox 17">
            <a:extLst>
              <a:ext uri="{FF2B5EF4-FFF2-40B4-BE49-F238E27FC236}">
                <a16:creationId xmlns:a16="http://schemas.microsoft.com/office/drawing/2014/main" id="{285E4683-F09C-4AE6-A457-BBE749A65DD7}"/>
              </a:ext>
            </a:extLst>
          </p:cNvPr>
          <p:cNvSpPr txBox="1"/>
          <p:nvPr/>
        </p:nvSpPr>
        <p:spPr>
          <a:xfrm>
            <a:off x="243801" y="5540990"/>
            <a:ext cx="3488006" cy="461665"/>
          </a:xfrm>
          <a:prstGeom prst="rect">
            <a:avLst/>
          </a:prstGeom>
          <a:noFill/>
        </p:spPr>
        <p:txBody>
          <a:bodyPr wrap="none" rtlCol="0">
            <a:spAutoFit/>
          </a:bodyPr>
          <a:lstStyle/>
          <a:p>
            <a:r>
              <a:rPr lang="en-US" sz="1200" dirty="0">
                <a:solidFill>
                  <a:schemeClr val="tx2"/>
                </a:solidFill>
              </a:rPr>
              <a:t>Blue: Geohash grid of 4.9km x 4.9km, 476 events</a:t>
            </a:r>
          </a:p>
          <a:p>
            <a:r>
              <a:rPr lang="en-US" sz="1200" dirty="0">
                <a:solidFill>
                  <a:schemeClr val="tx2"/>
                </a:solidFill>
              </a:rPr>
              <a:t>Purple : Geohash grid of 1.2km x 609.4m, 432 events</a:t>
            </a:r>
            <a:endParaRPr lang="el-GR" sz="1200" dirty="0">
              <a:solidFill>
                <a:schemeClr val="tx2"/>
              </a:solidFill>
            </a:endParaRPr>
          </a:p>
        </p:txBody>
      </p:sp>
      <p:sp>
        <p:nvSpPr>
          <p:cNvPr id="19" name="TextBox 18">
            <a:extLst>
              <a:ext uri="{FF2B5EF4-FFF2-40B4-BE49-F238E27FC236}">
                <a16:creationId xmlns:a16="http://schemas.microsoft.com/office/drawing/2014/main" id="{9D68C136-8F0E-4DDE-BB0D-43CA22B6F692}"/>
              </a:ext>
            </a:extLst>
          </p:cNvPr>
          <p:cNvSpPr txBox="1"/>
          <p:nvPr/>
        </p:nvSpPr>
        <p:spPr>
          <a:xfrm>
            <a:off x="4230078" y="5540989"/>
            <a:ext cx="3488006" cy="461665"/>
          </a:xfrm>
          <a:prstGeom prst="rect">
            <a:avLst/>
          </a:prstGeom>
          <a:noFill/>
        </p:spPr>
        <p:txBody>
          <a:bodyPr wrap="none" rtlCol="0">
            <a:spAutoFit/>
          </a:bodyPr>
          <a:lstStyle/>
          <a:p>
            <a:r>
              <a:rPr lang="en-US" sz="1200" dirty="0">
                <a:solidFill>
                  <a:schemeClr val="tx2"/>
                </a:solidFill>
              </a:rPr>
              <a:t>Purple : Geohash grid of 1.2km x 609.4m, 432 events</a:t>
            </a:r>
          </a:p>
          <a:p>
            <a:r>
              <a:rPr lang="en-US" sz="1200" dirty="0">
                <a:solidFill>
                  <a:schemeClr val="tx2"/>
                </a:solidFill>
              </a:rPr>
              <a:t>Black: Geohash grid of 152m x 152m, 195 events</a:t>
            </a:r>
          </a:p>
        </p:txBody>
      </p:sp>
      <p:sp>
        <p:nvSpPr>
          <p:cNvPr id="20" name="TextBox 19">
            <a:extLst>
              <a:ext uri="{FF2B5EF4-FFF2-40B4-BE49-F238E27FC236}">
                <a16:creationId xmlns:a16="http://schemas.microsoft.com/office/drawing/2014/main" id="{F2E5CB68-847F-4766-A5DA-3CB2907CA2D3}"/>
              </a:ext>
            </a:extLst>
          </p:cNvPr>
          <p:cNvSpPr txBox="1"/>
          <p:nvPr/>
        </p:nvSpPr>
        <p:spPr>
          <a:xfrm>
            <a:off x="7932889" y="5540989"/>
            <a:ext cx="3298467" cy="646331"/>
          </a:xfrm>
          <a:prstGeom prst="rect">
            <a:avLst/>
          </a:prstGeom>
          <a:noFill/>
        </p:spPr>
        <p:txBody>
          <a:bodyPr wrap="none" rtlCol="0">
            <a:spAutoFit/>
          </a:bodyPr>
          <a:lstStyle/>
          <a:p>
            <a:r>
              <a:rPr lang="en-US" sz="1200" dirty="0">
                <a:solidFill>
                  <a:schemeClr val="tx2"/>
                </a:solidFill>
              </a:rPr>
              <a:t>Black: Geohash grid of 152m x 152m, 195 events</a:t>
            </a:r>
          </a:p>
          <a:p>
            <a:r>
              <a:rPr lang="en-US" sz="1200" dirty="0">
                <a:solidFill>
                  <a:schemeClr val="tx2"/>
                </a:solidFill>
              </a:rPr>
              <a:t>Yellow : Geohash grid of 38.2m x 19m, 58events</a:t>
            </a:r>
          </a:p>
          <a:p>
            <a:endParaRPr lang="en-US" sz="1200" dirty="0">
              <a:solidFill>
                <a:schemeClr val="tx2"/>
              </a:solidFill>
            </a:endParaRPr>
          </a:p>
        </p:txBody>
      </p:sp>
    </p:spTree>
    <p:extLst>
      <p:ext uri="{BB962C8B-B14F-4D97-AF65-F5344CB8AC3E}">
        <p14:creationId xmlns:p14="http://schemas.microsoft.com/office/powerpoint/2010/main" val="280529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43C5-D839-44CE-82B1-A78F6C58B1B5}"/>
              </a:ext>
            </a:extLst>
          </p:cNvPr>
          <p:cNvSpPr>
            <a:spLocks noGrp="1"/>
          </p:cNvSpPr>
          <p:nvPr>
            <p:ph type="title"/>
          </p:nvPr>
        </p:nvSpPr>
        <p:spPr/>
        <p:txBody>
          <a:bodyPr/>
          <a:lstStyle/>
          <a:p>
            <a:r>
              <a:rPr lang="en-US" dirty="0"/>
              <a:t>Logic-based CER with RTEC</a:t>
            </a:r>
            <a:endParaRPr lang="el-GR" dirty="0"/>
          </a:p>
        </p:txBody>
      </p:sp>
      <p:sp>
        <p:nvSpPr>
          <p:cNvPr id="3" name="Content Placeholder 2">
            <a:extLst>
              <a:ext uri="{FF2B5EF4-FFF2-40B4-BE49-F238E27FC236}">
                <a16:creationId xmlns:a16="http://schemas.microsoft.com/office/drawing/2014/main" id="{F0BED153-6997-4167-81AD-644425E03B0E}"/>
              </a:ext>
            </a:extLst>
          </p:cNvPr>
          <p:cNvSpPr>
            <a:spLocks noGrp="1"/>
          </p:cNvSpPr>
          <p:nvPr>
            <p:ph idx="1"/>
          </p:nvPr>
        </p:nvSpPr>
        <p:spPr/>
        <p:txBody>
          <a:bodyPr>
            <a:normAutofit/>
          </a:bodyPr>
          <a:lstStyle/>
          <a:p>
            <a:r>
              <a:rPr lang="en-US" dirty="0"/>
              <a:t>System deployment</a:t>
            </a:r>
          </a:p>
          <a:p>
            <a:pPr marL="201168" lvl="1" indent="0">
              <a:buNone/>
            </a:pPr>
            <a:r>
              <a:rPr lang="en-US" dirty="0"/>
              <a:t>Online monitoring system </a:t>
            </a:r>
          </a:p>
          <a:p>
            <a:pPr marL="201168" lvl="1" indent="0">
              <a:buNone/>
            </a:pPr>
            <a:r>
              <a:rPr lang="en-US" dirty="0"/>
              <a:t>Uses the prolog patterns which have been compiled </a:t>
            </a:r>
          </a:p>
          <a:p>
            <a:pPr marL="201168" lvl="1" indent="0">
              <a:buNone/>
            </a:pPr>
            <a:r>
              <a:rPr lang="en-US" dirty="0"/>
              <a:t>Its input file contains critical events ( trajectory events written on a txt file)</a:t>
            </a:r>
          </a:p>
          <a:p>
            <a:pPr marL="201168" lvl="1" indent="0">
              <a:buNone/>
            </a:pPr>
            <a:r>
              <a:rPr lang="en-US" dirty="0"/>
              <a:t>Consists of:</a:t>
            </a:r>
          </a:p>
          <a:p>
            <a:pPr lvl="2"/>
            <a:r>
              <a:rPr lang="en-US" sz="1600" dirty="0"/>
              <a:t>a function ‘</a:t>
            </a:r>
            <a:r>
              <a:rPr lang="en-US" sz="1600" dirty="0" err="1"/>
              <a:t>continuousER</a:t>
            </a:r>
            <a:r>
              <a:rPr lang="en-US" sz="1600" dirty="0"/>
              <a:t>’ that executes all the prolog patterns on the given critical events</a:t>
            </a:r>
          </a:p>
          <a:p>
            <a:pPr lvl="2"/>
            <a:r>
              <a:rPr lang="en-US" sz="1600" dirty="0"/>
              <a:t>run the monitoring systems for window size 600secs in order to do the same executions as we  have  already done on </a:t>
            </a:r>
            <a:r>
              <a:rPr lang="en-US" sz="1600" dirty="0" err="1"/>
              <a:t>flinkcep</a:t>
            </a:r>
            <a:endParaRPr lang="el-GR" sz="1600" dirty="0"/>
          </a:p>
          <a:p>
            <a:pPr lvl="1"/>
            <a:endParaRPr lang="en-US" dirty="0"/>
          </a:p>
          <a:p>
            <a:pPr marL="201168" lvl="1" indent="0" algn="just">
              <a:buNone/>
            </a:pPr>
            <a:r>
              <a:rPr lang="en-US" dirty="0"/>
              <a:t>Monitoring of about 1048576 critical events</a:t>
            </a:r>
          </a:p>
          <a:p>
            <a:pPr marL="201168" lvl="1" indent="0" algn="just">
              <a:buNone/>
            </a:pPr>
            <a:endParaRPr lang="en-US" dirty="0"/>
          </a:p>
          <a:p>
            <a:pPr marL="201168" lvl="1" indent="0" algn="just">
              <a:buNone/>
            </a:pPr>
            <a:r>
              <a:rPr lang="en-US" dirty="0"/>
              <a:t>Execution Time: less  than 1h</a:t>
            </a:r>
          </a:p>
          <a:p>
            <a:pPr lvl="1"/>
            <a:endParaRPr lang="el-GR" dirty="0"/>
          </a:p>
        </p:txBody>
      </p:sp>
      <p:grpSp>
        <p:nvGrpSpPr>
          <p:cNvPr id="7" name="Group 6">
            <a:extLst>
              <a:ext uri="{FF2B5EF4-FFF2-40B4-BE49-F238E27FC236}">
                <a16:creationId xmlns:a16="http://schemas.microsoft.com/office/drawing/2014/main" id="{50763F6F-5001-499C-B00A-B6D0F48F7438}"/>
              </a:ext>
            </a:extLst>
          </p:cNvPr>
          <p:cNvGrpSpPr/>
          <p:nvPr/>
        </p:nvGrpSpPr>
        <p:grpSpPr>
          <a:xfrm>
            <a:off x="8111613" y="6396335"/>
            <a:ext cx="4080387" cy="461665"/>
            <a:chOff x="3352800" y="6383183"/>
            <a:chExt cx="4070555" cy="923330"/>
          </a:xfrm>
        </p:grpSpPr>
        <p:sp>
          <p:nvSpPr>
            <p:cNvPr id="6" name="Rectangle 5">
              <a:extLst>
                <a:ext uri="{FF2B5EF4-FFF2-40B4-BE49-F238E27FC236}">
                  <a16:creationId xmlns:a16="http://schemas.microsoft.com/office/drawing/2014/main" id="{682D6000-4F44-4AD1-A820-0C2A8F70EE5C}"/>
                </a:ext>
              </a:extLst>
            </p:cNvPr>
            <p:cNvSpPr/>
            <p:nvPr/>
          </p:nvSpPr>
          <p:spPr>
            <a:xfrm>
              <a:off x="3352800" y="6401823"/>
              <a:ext cx="4070555" cy="7338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5" name="TextBox 4">
              <a:extLst>
                <a:ext uri="{FF2B5EF4-FFF2-40B4-BE49-F238E27FC236}">
                  <a16:creationId xmlns:a16="http://schemas.microsoft.com/office/drawing/2014/main" id="{B3A1B410-6535-44D8-BACD-DFB687C1D013}"/>
                </a:ext>
              </a:extLst>
            </p:cNvPr>
            <p:cNvSpPr txBox="1"/>
            <p:nvPr/>
          </p:nvSpPr>
          <p:spPr>
            <a:xfrm>
              <a:off x="3499378" y="6383183"/>
              <a:ext cx="3923977" cy="923330"/>
            </a:xfrm>
            <a:prstGeom prst="rect">
              <a:avLst/>
            </a:prstGeom>
            <a:noFill/>
          </p:spPr>
          <p:txBody>
            <a:bodyPr wrap="square" rtlCol="0">
              <a:spAutoFit/>
            </a:bodyPr>
            <a:lstStyle/>
            <a:p>
              <a:r>
                <a:rPr lang="en-US" u="sng" dirty="0">
                  <a:hlinkClick r:id="rId2"/>
                </a:rPr>
                <a:t>https://github.com/salevizo/flinkcep.git</a:t>
              </a:r>
              <a:endParaRPr lang="el-GR" dirty="0"/>
            </a:p>
            <a:p>
              <a:endParaRPr lang="el-GR" dirty="0"/>
            </a:p>
            <a:p>
              <a:endParaRPr lang="el-GR" dirty="0">
                <a:solidFill>
                  <a:schemeClr val="bg1"/>
                </a:solidFill>
              </a:endParaRPr>
            </a:p>
          </p:txBody>
        </p:sp>
      </p:grpSp>
    </p:spTree>
    <p:extLst>
      <p:ext uri="{BB962C8B-B14F-4D97-AF65-F5344CB8AC3E}">
        <p14:creationId xmlns:p14="http://schemas.microsoft.com/office/powerpoint/2010/main" val="288953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RTEC - Trajectory events</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solidFill>
                  <a:schemeClr val="tx1"/>
                </a:solidFill>
              </a:rPr>
              <a:t>Trajectory Events</a:t>
            </a:r>
          </a:p>
          <a:p>
            <a:pPr marL="384048" lvl="2" indent="0" algn="just">
              <a:buNone/>
            </a:pPr>
            <a:r>
              <a:rPr lang="en-US" sz="1800" dirty="0">
                <a:solidFill>
                  <a:schemeClr val="tx1"/>
                </a:solidFill>
              </a:rPr>
              <a:t>critical events related to the time period ['1443650402','1444660250’] </a:t>
            </a:r>
          </a:p>
          <a:p>
            <a:pPr marL="384048" lvl="2" indent="0" algn="just">
              <a:buNone/>
            </a:pPr>
            <a:r>
              <a:rPr lang="en-US" dirty="0">
                <a:solidFill>
                  <a:schemeClr val="tx1"/>
                </a:solidFill>
              </a:rPr>
              <a:t>	</a:t>
            </a:r>
            <a:r>
              <a:rPr lang="en-US" sz="1600" dirty="0">
                <a:solidFill>
                  <a:schemeClr val="tx1"/>
                </a:solidFill>
              </a:rPr>
              <a:t>A python script filters the critical events in order to cover the same time period like </a:t>
            </a:r>
            <a:r>
              <a:rPr lang="en-US" sz="1600" dirty="0" err="1">
                <a:solidFill>
                  <a:schemeClr val="tx1"/>
                </a:solidFill>
              </a:rPr>
              <a:t>FlinkCep</a:t>
            </a:r>
            <a:endParaRPr lang="en-US" sz="1600" dirty="0">
              <a:solidFill>
                <a:schemeClr val="tx1"/>
              </a:solidFill>
            </a:endParaRPr>
          </a:p>
          <a:p>
            <a:pPr marL="384048" lvl="2" indent="0" algn="just">
              <a:buNone/>
            </a:pPr>
            <a:endParaRPr lang="en-US" sz="1800" dirty="0">
              <a:solidFill>
                <a:schemeClr val="tx1"/>
              </a:solidFill>
            </a:endParaRPr>
          </a:p>
          <a:p>
            <a:pPr marL="384048" lvl="2" indent="0">
              <a:buNone/>
            </a:pPr>
            <a:r>
              <a:rPr lang="en-US" sz="1800" dirty="0">
                <a:solidFill>
                  <a:schemeClr val="tx1"/>
                </a:solidFill>
              </a:rPr>
              <a:t>A sample trajectory message that is consumed by the patterns written for complex event detection is:</a:t>
            </a:r>
            <a:endParaRPr lang="el-GR" sz="1800" dirty="0">
              <a:solidFill>
                <a:schemeClr val="tx1"/>
              </a:solidFill>
            </a:endParaRPr>
          </a:p>
          <a:p>
            <a:pPr lvl="2"/>
            <a:r>
              <a:rPr lang="en-US" sz="1600" i="1" dirty="0">
                <a:solidFill>
                  <a:schemeClr val="tx1"/>
                </a:solidFill>
              </a:rPr>
              <a:t>Event, </a:t>
            </a:r>
            <a:r>
              <a:rPr lang="en-US" sz="1600" i="1" dirty="0" err="1">
                <a:solidFill>
                  <a:schemeClr val="tx1"/>
                </a:solidFill>
              </a:rPr>
              <a:t>timestamp_start</a:t>
            </a:r>
            <a:r>
              <a:rPr lang="en-US" sz="1600" i="1" dirty="0">
                <a:solidFill>
                  <a:schemeClr val="tx1"/>
                </a:solidFill>
              </a:rPr>
              <a:t>, </a:t>
            </a:r>
            <a:r>
              <a:rPr lang="en-US" sz="1600" i="1" dirty="0" err="1">
                <a:solidFill>
                  <a:schemeClr val="tx1"/>
                </a:solidFill>
              </a:rPr>
              <a:t>timestamp_end</a:t>
            </a:r>
            <a:r>
              <a:rPr lang="en-US" sz="1600" i="1" dirty="0">
                <a:solidFill>
                  <a:schemeClr val="tx1"/>
                </a:solidFill>
              </a:rPr>
              <a:t>, </a:t>
            </a:r>
            <a:r>
              <a:rPr lang="en-US" sz="1600" i="1" dirty="0" err="1">
                <a:solidFill>
                  <a:schemeClr val="tx1"/>
                </a:solidFill>
              </a:rPr>
              <a:t>mmsi</a:t>
            </a:r>
            <a:r>
              <a:rPr lang="en-US" sz="1600" i="1" dirty="0">
                <a:solidFill>
                  <a:schemeClr val="tx1"/>
                </a:solidFill>
              </a:rPr>
              <a:t>, </a:t>
            </a:r>
            <a:r>
              <a:rPr lang="en-US" sz="1600" i="1" dirty="0" err="1">
                <a:solidFill>
                  <a:schemeClr val="tx1"/>
                </a:solidFill>
              </a:rPr>
              <a:t>other_info_describes_the_critical_event</a:t>
            </a:r>
            <a:endParaRPr lang="en-US" sz="1600" i="1" dirty="0">
              <a:solidFill>
                <a:schemeClr val="tx1"/>
              </a:solidFill>
            </a:endParaRPr>
          </a:p>
          <a:p>
            <a:pPr marL="384048" lvl="2" indent="0" algn="just">
              <a:buNone/>
            </a:pPr>
            <a:endParaRPr lang="en-US" dirty="0">
              <a:solidFill>
                <a:schemeClr val="tx1"/>
              </a:solidFill>
            </a:endParaRPr>
          </a:p>
          <a:p>
            <a:pPr marL="384048" lvl="2" indent="0" algn="just">
              <a:buNone/>
            </a:pPr>
            <a:r>
              <a:rPr lang="en-US" sz="1900" dirty="0">
                <a:solidFill>
                  <a:schemeClr val="tx1"/>
                </a:solidFill>
              </a:rPr>
              <a:t>Below are listed some of the trajectory events that are implemented</a:t>
            </a:r>
          </a:p>
          <a:p>
            <a:pPr lvl="3" algn="just"/>
            <a:r>
              <a:rPr lang="en-US" sz="1500" dirty="0" err="1">
                <a:solidFill>
                  <a:schemeClr val="tx1"/>
                </a:solidFill>
              </a:rPr>
              <a:t>coord</a:t>
            </a:r>
            <a:endParaRPr lang="en-US" sz="1500" dirty="0">
              <a:solidFill>
                <a:schemeClr val="tx1"/>
              </a:solidFill>
            </a:endParaRPr>
          </a:p>
          <a:p>
            <a:pPr lvl="3" algn="just"/>
            <a:r>
              <a:rPr lang="en-US" sz="1500" dirty="0">
                <a:solidFill>
                  <a:schemeClr val="tx1"/>
                </a:solidFill>
              </a:rPr>
              <a:t>velocity</a:t>
            </a:r>
          </a:p>
          <a:p>
            <a:pPr lvl="3" algn="just"/>
            <a:r>
              <a:rPr lang="en-US" sz="1500" dirty="0" err="1">
                <a:solidFill>
                  <a:schemeClr val="tx1"/>
                </a:solidFill>
              </a:rPr>
              <a:t>slow_motion_end</a:t>
            </a:r>
            <a:endParaRPr lang="en-US" sz="1500" dirty="0">
              <a:solidFill>
                <a:schemeClr val="tx1"/>
              </a:solidFill>
            </a:endParaRPr>
          </a:p>
          <a:p>
            <a:pPr lvl="3" algn="just"/>
            <a:r>
              <a:rPr lang="en-US" sz="1500" dirty="0" err="1">
                <a:solidFill>
                  <a:schemeClr val="tx1"/>
                </a:solidFill>
              </a:rPr>
              <a:t>entersArea</a:t>
            </a:r>
            <a:endParaRPr lang="en-US" sz="1500" dirty="0">
              <a:solidFill>
                <a:schemeClr val="tx1"/>
              </a:solidFill>
            </a:endParaRPr>
          </a:p>
          <a:p>
            <a:pPr lvl="3" algn="just"/>
            <a:r>
              <a:rPr lang="en-US" sz="1500" dirty="0" err="1">
                <a:solidFill>
                  <a:schemeClr val="tx1"/>
                </a:solidFill>
              </a:rPr>
              <a:t>slow_motion_start</a:t>
            </a:r>
            <a:endParaRPr lang="en-US" sz="1500" dirty="0">
              <a:solidFill>
                <a:schemeClr val="tx1"/>
              </a:solidFill>
            </a:endParaRPr>
          </a:p>
          <a:p>
            <a:pPr lvl="3" algn="just"/>
            <a:r>
              <a:rPr lang="en-US" sz="1500" dirty="0">
                <a:solidFill>
                  <a:schemeClr val="tx1"/>
                </a:solidFill>
              </a:rPr>
              <a:t>…</a:t>
            </a:r>
          </a:p>
          <a:p>
            <a:pPr marL="566928" lvl="3" indent="0" algn="just">
              <a:buNone/>
            </a:pPr>
            <a:endParaRPr lang="en-US" sz="1600" dirty="0">
              <a:solidFill>
                <a:schemeClr val="tx1"/>
              </a:solidFill>
            </a:endParaRPr>
          </a:p>
          <a:p>
            <a:pPr marL="384048" lvl="2" indent="0" algn="just">
              <a:buNone/>
            </a:pPr>
            <a:endParaRPr lang="en-US" dirty="0"/>
          </a:p>
        </p:txBody>
      </p:sp>
    </p:spTree>
    <p:extLst>
      <p:ext uri="{BB962C8B-B14F-4D97-AF65-F5344CB8AC3E}">
        <p14:creationId xmlns:p14="http://schemas.microsoft.com/office/powerpoint/2010/main" val="358541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RTEC - Complex events</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Complex event</a:t>
            </a:r>
          </a:p>
          <a:p>
            <a:pPr marL="384048" lvl="2" indent="0" algn="just">
              <a:buNone/>
            </a:pPr>
            <a:r>
              <a:rPr lang="en-US" sz="1800" dirty="0"/>
              <a:t>consumes the output of the Trajectory detection module process and recognize in real time potentially complex maritime situations</a:t>
            </a:r>
          </a:p>
          <a:p>
            <a:pPr marL="384048" lvl="2" indent="0" algn="just">
              <a:buNone/>
            </a:pPr>
            <a:endParaRPr lang="en-US" sz="1800" dirty="0"/>
          </a:p>
          <a:p>
            <a:pPr marL="201168" lvl="1" indent="0" algn="just">
              <a:buNone/>
            </a:pPr>
            <a:r>
              <a:rPr lang="en-US" dirty="0"/>
              <a:t>Below are listed the complex events which are implemented</a:t>
            </a:r>
          </a:p>
          <a:p>
            <a:pPr lvl="1" algn="just"/>
            <a:endParaRPr lang="en-US" sz="1600" dirty="0"/>
          </a:p>
          <a:p>
            <a:pPr lvl="1" algn="just"/>
            <a:endParaRPr lang="en-US" dirty="0"/>
          </a:p>
        </p:txBody>
      </p:sp>
      <p:sp>
        <p:nvSpPr>
          <p:cNvPr id="4" name="TextBox 3">
            <a:extLst>
              <a:ext uri="{FF2B5EF4-FFF2-40B4-BE49-F238E27FC236}">
                <a16:creationId xmlns:a16="http://schemas.microsoft.com/office/drawing/2014/main" id="{0D43E90B-5219-4BB0-BB63-898F20CACF18}"/>
              </a:ext>
            </a:extLst>
          </p:cNvPr>
          <p:cNvSpPr txBox="1"/>
          <p:nvPr/>
        </p:nvSpPr>
        <p:spPr>
          <a:xfrm>
            <a:off x="4085103" y="3525532"/>
            <a:ext cx="3502947" cy="1477328"/>
          </a:xfrm>
          <a:prstGeom prst="rect">
            <a:avLst/>
          </a:prstGeom>
          <a:noFill/>
        </p:spPr>
        <p:txBody>
          <a:bodyPr wrap="none" rtlCol="0">
            <a:spAutoFit/>
          </a:bodyPr>
          <a:lstStyle/>
          <a:p>
            <a:pPr marL="1200150" lvl="2" indent="-285750" algn="just">
              <a:buClr>
                <a:schemeClr val="accent1"/>
              </a:buClr>
              <a:buFont typeface="Arial" panose="020B0604020202020204" pitchFamily="34" charset="0"/>
              <a:buChar char="•"/>
            </a:pPr>
            <a:r>
              <a:rPr lang="en-US" sz="1500" dirty="0">
                <a:solidFill>
                  <a:schemeClr val="tx1">
                    <a:lumMod val="75000"/>
                    <a:lumOff val="25000"/>
                  </a:schemeClr>
                </a:solidFill>
              </a:rPr>
              <a:t>anchored or moored </a:t>
            </a:r>
          </a:p>
          <a:p>
            <a:pPr marL="1200150" lvl="2" indent="-285750" algn="just">
              <a:buClr>
                <a:schemeClr val="accent1"/>
              </a:buClr>
              <a:buFont typeface="Arial" panose="020B0604020202020204" pitchFamily="34" charset="0"/>
              <a:buChar char="•"/>
            </a:pPr>
            <a:r>
              <a:rPr lang="en-US" sz="1500" dirty="0">
                <a:solidFill>
                  <a:schemeClr val="tx1">
                    <a:lumMod val="75000"/>
                    <a:lumOff val="25000"/>
                  </a:schemeClr>
                </a:solidFill>
              </a:rPr>
              <a:t>Movement ability affected </a:t>
            </a:r>
          </a:p>
          <a:p>
            <a:pPr marL="1200150" lvl="2" indent="-285750" algn="just">
              <a:buClr>
                <a:schemeClr val="accent1"/>
              </a:buClr>
              <a:buFont typeface="Arial" panose="020B0604020202020204" pitchFamily="34" charset="0"/>
              <a:buChar char="•"/>
            </a:pPr>
            <a:r>
              <a:rPr lang="en-US" sz="1500" dirty="0">
                <a:solidFill>
                  <a:schemeClr val="tx1">
                    <a:lumMod val="75000"/>
                    <a:lumOff val="25000"/>
                  </a:schemeClr>
                </a:solidFill>
              </a:rPr>
              <a:t>adrift   </a:t>
            </a:r>
          </a:p>
          <a:p>
            <a:pPr marL="1200150" lvl="2" indent="-285750" algn="just">
              <a:buClr>
                <a:schemeClr val="accent1"/>
              </a:buClr>
              <a:buFont typeface="Arial" panose="020B0604020202020204" pitchFamily="34" charset="0"/>
              <a:buChar char="•"/>
            </a:pPr>
            <a:r>
              <a:rPr lang="en-US" sz="1500" dirty="0" err="1">
                <a:solidFill>
                  <a:schemeClr val="tx1">
                    <a:lumMod val="75000"/>
                    <a:lumOff val="25000"/>
                  </a:schemeClr>
                </a:solidFill>
              </a:rPr>
              <a:t>rendezVous</a:t>
            </a:r>
            <a:r>
              <a:rPr lang="en-US" sz="1500" dirty="0">
                <a:solidFill>
                  <a:schemeClr val="tx1">
                    <a:lumMod val="75000"/>
                    <a:lumOff val="25000"/>
                  </a:schemeClr>
                </a:solidFill>
              </a:rPr>
              <a:t> </a:t>
            </a:r>
          </a:p>
          <a:p>
            <a:pPr marL="1200150" lvl="2" indent="-285750" algn="just">
              <a:buClr>
                <a:schemeClr val="accent1"/>
              </a:buClr>
              <a:buFont typeface="Arial" panose="020B0604020202020204" pitchFamily="34" charset="0"/>
              <a:buChar char="•"/>
            </a:pPr>
            <a:r>
              <a:rPr lang="en-US" sz="1500" dirty="0">
                <a:solidFill>
                  <a:schemeClr val="tx1">
                    <a:lumMod val="75000"/>
                    <a:lumOff val="25000"/>
                  </a:schemeClr>
                </a:solidFill>
              </a:rPr>
              <a:t>fishing </a:t>
            </a:r>
          </a:p>
          <a:p>
            <a:pPr marL="1200150" lvl="2" indent="-285750" algn="just">
              <a:buClr>
                <a:schemeClr val="accent1"/>
              </a:buClr>
              <a:buFont typeface="Arial" panose="020B0604020202020204" pitchFamily="34" charset="0"/>
              <a:buChar char="•"/>
            </a:pPr>
            <a:r>
              <a:rPr lang="en-US" sz="1500" dirty="0" err="1">
                <a:solidFill>
                  <a:schemeClr val="tx1">
                    <a:lumMod val="75000"/>
                    <a:lumOff val="25000"/>
                  </a:schemeClr>
                </a:solidFill>
              </a:rPr>
              <a:t>lowspeed</a:t>
            </a:r>
            <a:endParaRPr lang="el-GR" sz="1500" dirty="0">
              <a:solidFill>
                <a:schemeClr val="tx1">
                  <a:lumMod val="75000"/>
                  <a:lumOff val="25000"/>
                </a:schemeClr>
              </a:solidFill>
            </a:endParaRPr>
          </a:p>
        </p:txBody>
      </p:sp>
      <p:sp>
        <p:nvSpPr>
          <p:cNvPr id="6" name="TextBox 5">
            <a:extLst>
              <a:ext uri="{FF2B5EF4-FFF2-40B4-BE49-F238E27FC236}">
                <a16:creationId xmlns:a16="http://schemas.microsoft.com/office/drawing/2014/main" id="{5D097CC0-D2DF-4F09-82D7-070302B8348B}"/>
              </a:ext>
            </a:extLst>
          </p:cNvPr>
          <p:cNvSpPr txBox="1"/>
          <p:nvPr/>
        </p:nvSpPr>
        <p:spPr>
          <a:xfrm>
            <a:off x="649999" y="3525532"/>
            <a:ext cx="3502947" cy="1985159"/>
          </a:xfrm>
          <a:prstGeom prst="rect">
            <a:avLst/>
          </a:prstGeom>
          <a:noFill/>
        </p:spPr>
        <p:txBody>
          <a:bodyPr wrap="square" rtlCol="0">
            <a:spAutoFit/>
          </a:bodyPr>
          <a:lstStyle/>
          <a:p>
            <a:pPr lvl="2" algn="just">
              <a:buClr>
                <a:srgbClr val="00B0F0"/>
              </a:buClr>
              <a:buFont typeface="Arial" panose="020B0604020202020204" pitchFamily="34" charset="0"/>
              <a:buChar char="•"/>
            </a:pPr>
            <a:r>
              <a:rPr lang="en-US" sz="1500" dirty="0">
                <a:solidFill>
                  <a:schemeClr val="tx1">
                    <a:lumMod val="75000"/>
                    <a:lumOff val="25000"/>
                  </a:schemeClr>
                </a:solidFill>
              </a:rPr>
              <a:t>     gap </a:t>
            </a:r>
          </a:p>
          <a:p>
            <a:pPr lvl="2" algn="just">
              <a:buClr>
                <a:srgbClr val="00B0F0"/>
              </a:buClr>
              <a:buFont typeface="Arial" panose="020B0604020202020204" pitchFamily="34" charset="0"/>
              <a:buChar char="•"/>
            </a:pPr>
            <a:r>
              <a:rPr lang="en-US" sz="1500" dirty="0">
                <a:solidFill>
                  <a:schemeClr val="tx1">
                    <a:lumMod val="75000"/>
                    <a:lumOff val="25000"/>
                  </a:schemeClr>
                </a:solidFill>
              </a:rPr>
              <a:t>     stopped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t>
            </a:r>
            <a:r>
              <a:rPr lang="en-US" sz="1500" dirty="0" err="1">
                <a:solidFill>
                  <a:schemeClr val="tx1">
                    <a:lumMod val="75000"/>
                    <a:lumOff val="25000"/>
                  </a:schemeClr>
                </a:solidFill>
              </a:rPr>
              <a:t>changingSpeed</a:t>
            </a:r>
            <a:r>
              <a:rPr lang="en-US" sz="1500" dirty="0">
                <a:solidFill>
                  <a:schemeClr val="tx1">
                    <a:lumMod val="75000"/>
                    <a:lumOff val="25000"/>
                  </a:schemeClr>
                </a:solidFill>
              </a:rPr>
              <a:t>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t>
            </a:r>
            <a:r>
              <a:rPr lang="en-US" sz="1500" dirty="0" err="1">
                <a:solidFill>
                  <a:schemeClr val="tx1">
                    <a:lumMod val="75000"/>
                    <a:lumOff val="25000"/>
                  </a:schemeClr>
                </a:solidFill>
              </a:rPr>
              <a:t>withinArea</a:t>
            </a:r>
            <a:r>
              <a:rPr lang="en-US" sz="1500" dirty="0">
                <a:solidFill>
                  <a:schemeClr val="tx1">
                    <a:lumMod val="75000"/>
                    <a:lumOff val="25000"/>
                  </a:schemeClr>
                </a:solidFill>
              </a:rPr>
              <a:t>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t>
            </a:r>
            <a:r>
              <a:rPr lang="en-US" sz="1500" dirty="0" err="1">
                <a:solidFill>
                  <a:schemeClr val="tx1">
                    <a:lumMod val="75000"/>
                    <a:lumOff val="25000"/>
                  </a:schemeClr>
                </a:solidFill>
              </a:rPr>
              <a:t>underWay</a:t>
            </a:r>
            <a:r>
              <a:rPr lang="en-US" sz="1500" dirty="0">
                <a:solidFill>
                  <a:schemeClr val="tx1">
                    <a:lumMod val="75000"/>
                    <a:lumOff val="25000"/>
                  </a:schemeClr>
                </a:solidFill>
              </a:rPr>
              <a:t>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t>
            </a:r>
            <a:r>
              <a:rPr lang="en-US" sz="1500" dirty="0" err="1">
                <a:solidFill>
                  <a:schemeClr val="tx1">
                    <a:lumMod val="75000"/>
                    <a:lumOff val="25000"/>
                  </a:schemeClr>
                </a:solidFill>
              </a:rPr>
              <a:t>highSpeedNearCoast</a:t>
            </a:r>
            <a:r>
              <a:rPr lang="en-US" sz="1500" dirty="0">
                <a:solidFill>
                  <a:schemeClr val="tx1">
                    <a:lumMod val="75000"/>
                    <a:lumOff val="25000"/>
                  </a:schemeClr>
                </a:solidFill>
              </a:rPr>
              <a:t>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anchored or moored </a:t>
            </a:r>
          </a:p>
          <a:p>
            <a:pPr>
              <a:buClr>
                <a:srgbClr val="00B0F0"/>
              </a:buClr>
            </a:pPr>
            <a:endParaRPr lang="el-GR" dirty="0">
              <a:solidFill>
                <a:schemeClr val="tx1">
                  <a:lumMod val="75000"/>
                  <a:lumOff val="25000"/>
                </a:schemeClr>
              </a:solidFill>
            </a:endParaRPr>
          </a:p>
        </p:txBody>
      </p:sp>
    </p:spTree>
    <p:extLst>
      <p:ext uri="{BB962C8B-B14F-4D97-AF65-F5344CB8AC3E}">
        <p14:creationId xmlns:p14="http://schemas.microsoft.com/office/powerpoint/2010/main" val="398664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160585" y="263527"/>
            <a:ext cx="10220463" cy="1450757"/>
          </a:xfrm>
        </p:spPr>
        <p:txBody>
          <a:bodyPr>
            <a:normAutofit/>
          </a:bodyPr>
          <a:lstStyle/>
          <a:p>
            <a:r>
              <a:rPr lang="en-US" dirty="0"/>
              <a:t>Preliminary data analysis</a:t>
            </a:r>
            <a:endParaRPr lang="el-GR" dirty="0"/>
          </a:p>
        </p:txBody>
      </p:sp>
      <p:pic>
        <p:nvPicPr>
          <p:cNvPr id="4" name="Picture 3" descr="Vessels per vessel type">
            <a:extLst>
              <a:ext uri="{FF2B5EF4-FFF2-40B4-BE49-F238E27FC236}">
                <a16:creationId xmlns:a16="http://schemas.microsoft.com/office/drawing/2014/main" id="{1C85D143-AE4A-4AF0-A688-9C3FA9353F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06297" y="2212400"/>
            <a:ext cx="2093823" cy="2291719"/>
          </a:xfrm>
          <a:prstGeom prst="rect">
            <a:avLst/>
          </a:prstGeom>
          <a:noFill/>
        </p:spPr>
      </p:pic>
      <p:pic>
        <p:nvPicPr>
          <p:cNvPr id="5" name="Picture 4">
            <a:extLst>
              <a:ext uri="{FF2B5EF4-FFF2-40B4-BE49-F238E27FC236}">
                <a16:creationId xmlns:a16="http://schemas.microsoft.com/office/drawing/2014/main" id="{EC886FBC-C2C5-42DC-B538-69FE87028D52}"/>
              </a:ext>
            </a:extLst>
          </p:cNvPr>
          <p:cNvPicPr/>
          <p:nvPr/>
        </p:nvPicPr>
        <p:blipFill>
          <a:blip r:embed="rId4"/>
          <a:stretch>
            <a:fillRect/>
          </a:stretch>
        </p:blipFill>
        <p:spPr>
          <a:xfrm>
            <a:off x="8128327" y="2532768"/>
            <a:ext cx="3070690" cy="1566496"/>
          </a:xfrm>
          <a:prstGeom prst="rect">
            <a:avLst/>
          </a:prstGeom>
        </p:spPr>
      </p:pic>
      <p:pic>
        <p:nvPicPr>
          <p:cNvPr id="22" name="Picture 21">
            <a:extLst>
              <a:ext uri="{FF2B5EF4-FFF2-40B4-BE49-F238E27FC236}">
                <a16:creationId xmlns:a16="http://schemas.microsoft.com/office/drawing/2014/main" id="{48171DD4-A364-450F-AA96-222C32B48FF0}"/>
              </a:ext>
            </a:extLst>
          </p:cNvPr>
          <p:cNvPicPr/>
          <p:nvPr/>
        </p:nvPicPr>
        <p:blipFill>
          <a:blip r:embed="rId5"/>
          <a:stretch>
            <a:fillRect/>
          </a:stretch>
        </p:blipFill>
        <p:spPr>
          <a:xfrm>
            <a:off x="4322474" y="2563857"/>
            <a:ext cx="2794785" cy="1450757"/>
          </a:xfrm>
          <a:prstGeom prst="rect">
            <a:avLst/>
          </a:prstGeom>
        </p:spPr>
      </p:pic>
      <p:sp>
        <p:nvSpPr>
          <p:cNvPr id="7" name="TextBox 6">
            <a:extLst>
              <a:ext uri="{FF2B5EF4-FFF2-40B4-BE49-F238E27FC236}">
                <a16:creationId xmlns:a16="http://schemas.microsoft.com/office/drawing/2014/main" id="{9137593C-54F2-4935-8756-0070B1B16E7E}"/>
              </a:ext>
            </a:extLst>
          </p:cNvPr>
          <p:cNvSpPr txBox="1"/>
          <p:nvPr/>
        </p:nvSpPr>
        <p:spPr>
          <a:xfrm>
            <a:off x="2075472" y="4379968"/>
            <a:ext cx="1524648" cy="276999"/>
          </a:xfrm>
          <a:prstGeom prst="rect">
            <a:avLst/>
          </a:prstGeom>
          <a:noFill/>
        </p:spPr>
        <p:txBody>
          <a:bodyPr wrap="none" rtlCol="0">
            <a:spAutoFit/>
          </a:bodyPr>
          <a:lstStyle/>
          <a:p>
            <a:r>
              <a:rPr lang="en-US" sz="1200" dirty="0"/>
              <a:t>Figure 1: Vessel types</a:t>
            </a:r>
            <a:endParaRPr lang="el-GR" sz="1200" dirty="0"/>
          </a:p>
        </p:txBody>
      </p:sp>
      <p:sp>
        <p:nvSpPr>
          <p:cNvPr id="34" name="TextBox 33">
            <a:extLst>
              <a:ext uri="{FF2B5EF4-FFF2-40B4-BE49-F238E27FC236}">
                <a16:creationId xmlns:a16="http://schemas.microsoft.com/office/drawing/2014/main" id="{30AABA2E-5CEA-49D4-9275-084C574F7375}"/>
              </a:ext>
            </a:extLst>
          </p:cNvPr>
          <p:cNvSpPr txBox="1"/>
          <p:nvPr/>
        </p:nvSpPr>
        <p:spPr>
          <a:xfrm>
            <a:off x="4817694" y="4088031"/>
            <a:ext cx="2496261" cy="276999"/>
          </a:xfrm>
          <a:prstGeom prst="rect">
            <a:avLst/>
          </a:prstGeom>
          <a:noFill/>
        </p:spPr>
        <p:txBody>
          <a:bodyPr wrap="none" rtlCol="0">
            <a:spAutoFit/>
          </a:bodyPr>
          <a:lstStyle/>
          <a:p>
            <a:r>
              <a:rPr lang="en-US" sz="1200" dirty="0"/>
              <a:t>Figure 3:Fishing messages per month</a:t>
            </a:r>
            <a:endParaRPr lang="el-GR" sz="1200" dirty="0"/>
          </a:p>
        </p:txBody>
      </p:sp>
      <p:graphicFrame>
        <p:nvGraphicFramePr>
          <p:cNvPr id="18" name="Chart 17">
            <a:extLst>
              <a:ext uri="{FF2B5EF4-FFF2-40B4-BE49-F238E27FC236}">
                <a16:creationId xmlns:a16="http://schemas.microsoft.com/office/drawing/2014/main" id="{945BEC0B-1354-4AC0-8605-F412A3C16AC4}"/>
              </a:ext>
            </a:extLst>
          </p:cNvPr>
          <p:cNvGraphicFramePr/>
          <p:nvPr>
            <p:extLst>
              <p:ext uri="{D42A27DB-BD31-4B8C-83A1-F6EECF244321}">
                <p14:modId xmlns:p14="http://schemas.microsoft.com/office/powerpoint/2010/main" val="2302484949"/>
              </p:ext>
            </p:extLst>
          </p:nvPr>
        </p:nvGraphicFramePr>
        <p:xfrm>
          <a:off x="4687959" y="4311313"/>
          <a:ext cx="2625996" cy="180202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0" name="Chart 19">
            <a:extLst>
              <a:ext uri="{FF2B5EF4-FFF2-40B4-BE49-F238E27FC236}">
                <a16:creationId xmlns:a16="http://schemas.microsoft.com/office/drawing/2014/main" id="{9600C330-51D6-449B-9256-D5999EB2AEA8}"/>
              </a:ext>
            </a:extLst>
          </p:cNvPr>
          <p:cNvGraphicFramePr/>
          <p:nvPr>
            <p:extLst>
              <p:ext uri="{D42A27DB-BD31-4B8C-83A1-F6EECF244321}">
                <p14:modId xmlns:p14="http://schemas.microsoft.com/office/powerpoint/2010/main" val="3531254616"/>
              </p:ext>
            </p:extLst>
          </p:nvPr>
        </p:nvGraphicFramePr>
        <p:xfrm>
          <a:off x="8031711" y="4145552"/>
          <a:ext cx="3850910" cy="1955570"/>
        </p:xfrm>
        <a:graphic>
          <a:graphicData uri="http://schemas.openxmlformats.org/drawingml/2006/chart">
            <c:chart xmlns:c="http://schemas.openxmlformats.org/drawingml/2006/chart" xmlns:r="http://schemas.openxmlformats.org/officeDocument/2006/relationships" r:id="rId7"/>
          </a:graphicData>
        </a:graphic>
      </p:graphicFrame>
      <p:pic>
        <p:nvPicPr>
          <p:cNvPr id="21" name="Content Placeholder 5" descr="D:\userdata\avgeros\Desktop\csv\atonpertype.PNG">
            <a:extLst>
              <a:ext uri="{FF2B5EF4-FFF2-40B4-BE49-F238E27FC236}">
                <a16:creationId xmlns:a16="http://schemas.microsoft.com/office/drawing/2014/main" id="{0DE6594A-29C4-4BE3-978C-9FEC9CFD4ED6}"/>
              </a:ext>
            </a:extLst>
          </p:cNvPr>
          <p:cNvPicPr>
            <a:picLocks/>
          </p:cNvPicPr>
          <p:nvPr/>
        </p:nvPicPr>
        <p:blipFill rotWithShape="1">
          <a:blip r:embed="rId8">
            <a:extLst>
              <a:ext uri="{28A0092B-C50C-407E-A947-70E740481C1C}">
                <a14:useLocalDpi xmlns:a14="http://schemas.microsoft.com/office/drawing/2010/main" val="0"/>
              </a:ext>
            </a:extLst>
          </a:blip>
          <a:srcRect t="14722"/>
          <a:stretch/>
        </p:blipFill>
        <p:spPr bwMode="auto">
          <a:xfrm>
            <a:off x="569858" y="4748114"/>
            <a:ext cx="4021485" cy="1319888"/>
          </a:xfrm>
          <a:prstGeom prst="rect">
            <a:avLst/>
          </a:prstGeom>
          <a:noFill/>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B805241E-2EC6-40CB-9FF5-B64CD46F8362}"/>
              </a:ext>
            </a:extLst>
          </p:cNvPr>
          <p:cNvSpPr txBox="1"/>
          <p:nvPr/>
        </p:nvSpPr>
        <p:spPr>
          <a:xfrm>
            <a:off x="602824" y="6020649"/>
            <a:ext cx="1564146" cy="276999"/>
          </a:xfrm>
          <a:prstGeom prst="rect">
            <a:avLst/>
          </a:prstGeom>
          <a:noFill/>
        </p:spPr>
        <p:txBody>
          <a:bodyPr wrap="none" rtlCol="0">
            <a:spAutoFit/>
          </a:bodyPr>
          <a:lstStyle/>
          <a:p>
            <a:r>
              <a:rPr lang="en-US" sz="1200" dirty="0"/>
              <a:t>Figure 2:Type of </a:t>
            </a:r>
            <a:r>
              <a:rPr lang="en-US" sz="1200" dirty="0" err="1"/>
              <a:t>atons</a:t>
            </a:r>
            <a:endParaRPr lang="el-GR" sz="1200" dirty="0"/>
          </a:p>
        </p:txBody>
      </p:sp>
      <p:sp>
        <p:nvSpPr>
          <p:cNvPr id="24" name="TextBox 23">
            <a:extLst>
              <a:ext uri="{FF2B5EF4-FFF2-40B4-BE49-F238E27FC236}">
                <a16:creationId xmlns:a16="http://schemas.microsoft.com/office/drawing/2014/main" id="{F5EEC14F-5AB2-422C-AF1F-19A19AE00263}"/>
              </a:ext>
            </a:extLst>
          </p:cNvPr>
          <p:cNvSpPr txBox="1"/>
          <p:nvPr/>
        </p:nvSpPr>
        <p:spPr>
          <a:xfrm>
            <a:off x="4932523" y="5962622"/>
            <a:ext cx="1800365" cy="276999"/>
          </a:xfrm>
          <a:prstGeom prst="rect">
            <a:avLst/>
          </a:prstGeom>
          <a:noFill/>
        </p:spPr>
        <p:txBody>
          <a:bodyPr wrap="none" rtlCol="0">
            <a:spAutoFit/>
          </a:bodyPr>
          <a:lstStyle/>
          <a:p>
            <a:r>
              <a:rPr lang="en-US" sz="1200" dirty="0"/>
              <a:t>Figure 4:Fishing messages</a:t>
            </a:r>
            <a:endParaRPr lang="el-GR" sz="1200" dirty="0"/>
          </a:p>
        </p:txBody>
      </p:sp>
      <p:sp>
        <p:nvSpPr>
          <p:cNvPr id="25" name="TextBox 24">
            <a:extLst>
              <a:ext uri="{FF2B5EF4-FFF2-40B4-BE49-F238E27FC236}">
                <a16:creationId xmlns:a16="http://schemas.microsoft.com/office/drawing/2014/main" id="{60B0CB42-BF61-452A-A9DC-BE774076B032}"/>
              </a:ext>
            </a:extLst>
          </p:cNvPr>
          <p:cNvSpPr txBox="1"/>
          <p:nvPr/>
        </p:nvSpPr>
        <p:spPr>
          <a:xfrm>
            <a:off x="8284709" y="6032181"/>
            <a:ext cx="1733103" cy="276999"/>
          </a:xfrm>
          <a:prstGeom prst="rect">
            <a:avLst/>
          </a:prstGeom>
          <a:noFill/>
        </p:spPr>
        <p:txBody>
          <a:bodyPr wrap="none" rtlCol="0">
            <a:spAutoFit/>
          </a:bodyPr>
          <a:lstStyle/>
          <a:p>
            <a:r>
              <a:rPr lang="en-US" sz="1200" dirty="0"/>
              <a:t>Figure 6:Trffic per month</a:t>
            </a:r>
            <a:endParaRPr lang="el-GR" sz="1200" dirty="0"/>
          </a:p>
        </p:txBody>
      </p:sp>
      <p:sp>
        <p:nvSpPr>
          <p:cNvPr id="26" name="TextBox 25">
            <a:extLst>
              <a:ext uri="{FF2B5EF4-FFF2-40B4-BE49-F238E27FC236}">
                <a16:creationId xmlns:a16="http://schemas.microsoft.com/office/drawing/2014/main" id="{D664E690-DC41-4C0A-B2BC-68CA23644025}"/>
              </a:ext>
            </a:extLst>
          </p:cNvPr>
          <p:cNvSpPr txBox="1"/>
          <p:nvPr/>
        </p:nvSpPr>
        <p:spPr>
          <a:xfrm>
            <a:off x="8128327" y="4096109"/>
            <a:ext cx="1936299" cy="276999"/>
          </a:xfrm>
          <a:prstGeom prst="rect">
            <a:avLst/>
          </a:prstGeom>
          <a:noFill/>
        </p:spPr>
        <p:txBody>
          <a:bodyPr wrap="none" rtlCol="0">
            <a:spAutoFit/>
          </a:bodyPr>
          <a:lstStyle/>
          <a:p>
            <a:r>
              <a:rPr lang="en-US" sz="1200" dirty="0"/>
              <a:t>Figure 5:Vessels per country</a:t>
            </a:r>
            <a:endParaRPr lang="el-GR" sz="1200" dirty="0"/>
          </a:p>
        </p:txBody>
      </p:sp>
      <p:sp>
        <p:nvSpPr>
          <p:cNvPr id="6" name="TextBox 5">
            <a:extLst>
              <a:ext uri="{FF2B5EF4-FFF2-40B4-BE49-F238E27FC236}">
                <a16:creationId xmlns:a16="http://schemas.microsoft.com/office/drawing/2014/main" id="{B70D146B-12FF-4C2E-83C9-6C1884127A53}"/>
              </a:ext>
            </a:extLst>
          </p:cNvPr>
          <p:cNvSpPr txBox="1"/>
          <p:nvPr/>
        </p:nvSpPr>
        <p:spPr>
          <a:xfrm>
            <a:off x="966222" y="1812290"/>
            <a:ext cx="5887702" cy="400110"/>
          </a:xfrm>
          <a:prstGeom prst="rect">
            <a:avLst/>
          </a:prstGeom>
          <a:noFill/>
        </p:spPr>
        <p:txBody>
          <a:bodyPr wrap="none" rtlCol="0">
            <a:spAutoFit/>
          </a:bodyPr>
          <a:lstStyle/>
          <a:p>
            <a:r>
              <a:rPr lang="en-US" sz="2000" dirty="0"/>
              <a:t>Simple and basic analysis by running some SQL queries</a:t>
            </a:r>
            <a:endParaRPr lang="el-GR" sz="2000" dirty="0"/>
          </a:p>
        </p:txBody>
      </p:sp>
      <p:grpSp>
        <p:nvGrpSpPr>
          <p:cNvPr id="10" name="Group 9">
            <a:extLst>
              <a:ext uri="{FF2B5EF4-FFF2-40B4-BE49-F238E27FC236}">
                <a16:creationId xmlns:a16="http://schemas.microsoft.com/office/drawing/2014/main" id="{35FE60E3-FF0F-4375-821B-576AE8141C8B}"/>
              </a:ext>
            </a:extLst>
          </p:cNvPr>
          <p:cNvGrpSpPr/>
          <p:nvPr/>
        </p:nvGrpSpPr>
        <p:grpSpPr>
          <a:xfrm>
            <a:off x="8583561" y="6401824"/>
            <a:ext cx="3608439" cy="646331"/>
            <a:chOff x="2910348" y="6401824"/>
            <a:chExt cx="3608439" cy="646331"/>
          </a:xfrm>
        </p:grpSpPr>
        <p:sp>
          <p:nvSpPr>
            <p:cNvPr id="9" name="Rectangle 8">
              <a:extLst>
                <a:ext uri="{FF2B5EF4-FFF2-40B4-BE49-F238E27FC236}">
                  <a16:creationId xmlns:a16="http://schemas.microsoft.com/office/drawing/2014/main" id="{728D9127-5685-4547-B3A8-25C55BDC0D35}"/>
                </a:ext>
              </a:extLst>
            </p:cNvPr>
            <p:cNvSpPr/>
            <p:nvPr/>
          </p:nvSpPr>
          <p:spPr>
            <a:xfrm>
              <a:off x="2910348" y="6425267"/>
              <a:ext cx="3608439" cy="345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C819CA83-4AC6-4167-8BDA-6889A6334160}"/>
                </a:ext>
              </a:extLst>
            </p:cNvPr>
            <p:cNvSpPr txBox="1"/>
            <p:nvPr/>
          </p:nvSpPr>
          <p:spPr>
            <a:xfrm>
              <a:off x="2994320" y="6401824"/>
              <a:ext cx="3440494" cy="646331"/>
            </a:xfrm>
            <a:prstGeom prst="rect">
              <a:avLst/>
            </a:prstGeom>
            <a:noFill/>
          </p:spPr>
          <p:txBody>
            <a:bodyPr wrap="none" rtlCol="0">
              <a:spAutoFit/>
            </a:bodyPr>
            <a:lstStyle/>
            <a:p>
              <a:r>
                <a:rPr lang="en-US" u="sng" dirty="0">
                  <a:solidFill>
                    <a:schemeClr val="bg1"/>
                  </a:solidFill>
                  <a:hlinkClick r:id="rId9"/>
                </a:rPr>
                <a:t>https://github.com/salevizo/cer.git</a:t>
              </a:r>
              <a:endParaRPr lang="el-GR" dirty="0">
                <a:solidFill>
                  <a:schemeClr val="bg1"/>
                </a:solidFill>
              </a:endParaRPr>
            </a:p>
            <a:p>
              <a:endParaRPr lang="el-GR" dirty="0">
                <a:solidFill>
                  <a:schemeClr val="bg1"/>
                </a:solidFill>
              </a:endParaRPr>
            </a:p>
          </p:txBody>
        </p:sp>
      </p:grpSp>
    </p:spTree>
    <p:extLst>
      <p:ext uri="{BB962C8B-B14F-4D97-AF65-F5344CB8AC3E}">
        <p14:creationId xmlns:p14="http://schemas.microsoft.com/office/powerpoint/2010/main" val="404417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RTEC – Window sizes</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Running patterns for different window size</a:t>
            </a:r>
          </a:p>
          <a:p>
            <a:pPr marL="201168" lvl="1" indent="0" algn="just">
              <a:buNone/>
            </a:pPr>
            <a:endParaRPr lang="en-US" dirty="0"/>
          </a:p>
          <a:p>
            <a:pPr marL="201168" lvl="1" indent="0" algn="just">
              <a:buNone/>
            </a:pPr>
            <a:endParaRPr lang="en-US" dirty="0"/>
          </a:p>
          <a:p>
            <a:pPr marL="201168" lvl="1" indent="0" algn="just">
              <a:buNone/>
            </a:pPr>
            <a:endParaRPr lang="en-US" dirty="0"/>
          </a:p>
          <a:p>
            <a:pPr marL="201168" lvl="1" indent="0" algn="just">
              <a:buNone/>
            </a:pPr>
            <a:endParaRPr lang="en-US" dirty="0"/>
          </a:p>
          <a:p>
            <a:pPr marL="201168" lvl="1" indent="0" algn="just">
              <a:buNone/>
            </a:pPr>
            <a:endParaRPr lang="en-US" dirty="0"/>
          </a:p>
          <a:p>
            <a:pPr marL="201168" lvl="1" indent="0" algn="just">
              <a:buNone/>
            </a:pPr>
            <a:endParaRPr lang="en-US" dirty="0"/>
          </a:p>
          <a:p>
            <a:pPr marL="201168" lvl="1" indent="0" algn="just">
              <a:buNone/>
            </a:pPr>
            <a:r>
              <a:rPr lang="en-US" dirty="0"/>
              <a:t>Bigger window size </a:t>
            </a:r>
          </a:p>
          <a:p>
            <a:pPr lvl="1" algn="just"/>
            <a:r>
              <a:rPr lang="en-US" sz="1600" dirty="0"/>
              <a:t>less trajectory events are detected </a:t>
            </a:r>
          </a:p>
          <a:p>
            <a:pPr lvl="2" algn="just"/>
            <a:r>
              <a:rPr lang="en-US" dirty="0"/>
              <a:t>patterns become stricter</a:t>
            </a:r>
          </a:p>
          <a:p>
            <a:pPr lvl="1" algn="just"/>
            <a:r>
              <a:rPr lang="en-US" sz="1600" dirty="0"/>
              <a:t>Detected events come from complex events whose duration is bigger are more</a:t>
            </a:r>
          </a:p>
          <a:p>
            <a:pPr lvl="1" algn="just"/>
            <a:r>
              <a:rPr lang="en-US" sz="1600" dirty="0"/>
              <a:t>Example: </a:t>
            </a:r>
          </a:p>
          <a:p>
            <a:pPr lvl="2" algn="just"/>
            <a:r>
              <a:rPr lang="en-US" dirty="0"/>
              <a:t>300 secs as window size only 2 rendezvous events are detected </a:t>
            </a:r>
          </a:p>
          <a:p>
            <a:pPr lvl="2" algn="just"/>
            <a:r>
              <a:rPr lang="en-US" dirty="0"/>
              <a:t>600 secs, 45 events are detected</a:t>
            </a:r>
            <a:endParaRPr lang="el-GR" dirty="0"/>
          </a:p>
          <a:p>
            <a:pPr marL="201168" lvl="1" indent="0" algn="just">
              <a:buNone/>
            </a:pPr>
            <a:endParaRPr lang="en-US" dirty="0"/>
          </a:p>
        </p:txBody>
      </p:sp>
      <p:graphicFrame>
        <p:nvGraphicFramePr>
          <p:cNvPr id="4" name="Table 3">
            <a:extLst>
              <a:ext uri="{FF2B5EF4-FFF2-40B4-BE49-F238E27FC236}">
                <a16:creationId xmlns:a16="http://schemas.microsoft.com/office/drawing/2014/main" id="{746FA25B-6F9B-47FF-BC4D-C5ADE7130BBE}"/>
              </a:ext>
            </a:extLst>
          </p:cNvPr>
          <p:cNvGraphicFramePr>
            <a:graphicFrameLocks noGrp="1"/>
          </p:cNvGraphicFramePr>
          <p:nvPr>
            <p:extLst>
              <p:ext uri="{D42A27DB-BD31-4B8C-83A1-F6EECF244321}">
                <p14:modId xmlns:p14="http://schemas.microsoft.com/office/powerpoint/2010/main" val="711500691"/>
              </p:ext>
            </p:extLst>
          </p:nvPr>
        </p:nvGraphicFramePr>
        <p:xfrm>
          <a:off x="1529869" y="2169946"/>
          <a:ext cx="4020820" cy="1870710"/>
        </p:xfrm>
        <a:graphic>
          <a:graphicData uri="http://schemas.openxmlformats.org/drawingml/2006/table">
            <a:tbl>
              <a:tblPr firstRow="1" firstCol="1" bandRow="1">
                <a:tableStyleId>{5C22544A-7EE6-4342-B048-85BDC9FD1C3A}</a:tableStyleId>
              </a:tblPr>
              <a:tblGrid>
                <a:gridCol w="1656715">
                  <a:extLst>
                    <a:ext uri="{9D8B030D-6E8A-4147-A177-3AD203B41FA5}">
                      <a16:colId xmlns:a16="http://schemas.microsoft.com/office/drawing/2014/main" val="992132731"/>
                    </a:ext>
                  </a:extLst>
                </a:gridCol>
                <a:gridCol w="1106170">
                  <a:extLst>
                    <a:ext uri="{9D8B030D-6E8A-4147-A177-3AD203B41FA5}">
                      <a16:colId xmlns:a16="http://schemas.microsoft.com/office/drawing/2014/main" val="4019710984"/>
                    </a:ext>
                  </a:extLst>
                </a:gridCol>
                <a:gridCol w="1257935">
                  <a:extLst>
                    <a:ext uri="{9D8B030D-6E8A-4147-A177-3AD203B41FA5}">
                      <a16:colId xmlns:a16="http://schemas.microsoft.com/office/drawing/2014/main" val="3251378334"/>
                    </a:ext>
                  </a:extLst>
                </a:gridCol>
              </a:tblGrid>
              <a:tr h="0">
                <a:tc>
                  <a:txBody>
                    <a:bodyPr/>
                    <a:lstStyle/>
                    <a:p>
                      <a:pPr algn="just">
                        <a:lnSpc>
                          <a:spcPct val="107000"/>
                        </a:lnSpc>
                        <a:spcAft>
                          <a:spcPts val="0"/>
                        </a:spcAft>
                      </a:pPr>
                      <a:r>
                        <a:rPr lang="en-US" sz="1200">
                          <a:effectLst/>
                        </a:rPr>
                        <a:t>Detected event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300 secs</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600 secs</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3367483"/>
                  </a:ext>
                </a:extLst>
              </a:tr>
              <a:tr h="0">
                <a:tc>
                  <a:txBody>
                    <a:bodyPr/>
                    <a:lstStyle/>
                    <a:p>
                      <a:pPr algn="just">
                        <a:lnSpc>
                          <a:spcPct val="107000"/>
                        </a:lnSpc>
                        <a:spcAft>
                          <a:spcPts val="0"/>
                        </a:spcAft>
                      </a:pPr>
                      <a:r>
                        <a:rPr lang="en-US" sz="1200">
                          <a:effectLst/>
                        </a:rPr>
                        <a:t>gap</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82003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41508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0206623"/>
                  </a:ext>
                </a:extLst>
              </a:tr>
              <a:tr h="0">
                <a:tc>
                  <a:txBody>
                    <a:bodyPr/>
                    <a:lstStyle/>
                    <a:p>
                      <a:pPr algn="just">
                        <a:lnSpc>
                          <a:spcPct val="107000"/>
                        </a:lnSpc>
                        <a:spcAft>
                          <a:spcPts val="0"/>
                        </a:spcAft>
                      </a:pPr>
                      <a:r>
                        <a:rPr lang="en-US" sz="1200">
                          <a:effectLst/>
                        </a:rPr>
                        <a:t>stopped</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25064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25299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2662989"/>
                  </a:ext>
                </a:extLst>
              </a:tr>
              <a:tr h="0">
                <a:tc>
                  <a:txBody>
                    <a:bodyPr/>
                    <a:lstStyle/>
                    <a:p>
                      <a:pPr algn="just">
                        <a:lnSpc>
                          <a:spcPct val="107000"/>
                        </a:lnSpc>
                        <a:spcAft>
                          <a:spcPts val="0"/>
                        </a:spcAft>
                      </a:pPr>
                      <a:r>
                        <a:rPr lang="en-US" sz="1200">
                          <a:effectLst/>
                        </a:rPr>
                        <a:t>changingSpeed</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6456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7281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0920590"/>
                  </a:ext>
                </a:extLst>
              </a:tr>
              <a:tr h="0">
                <a:tc>
                  <a:txBody>
                    <a:bodyPr/>
                    <a:lstStyle/>
                    <a:p>
                      <a:pPr algn="just">
                        <a:lnSpc>
                          <a:spcPct val="107000"/>
                        </a:lnSpc>
                        <a:spcAft>
                          <a:spcPts val="0"/>
                        </a:spcAft>
                      </a:pPr>
                      <a:r>
                        <a:rPr lang="en-US" sz="1200">
                          <a:effectLst/>
                        </a:rPr>
                        <a:t>atAnchorOrMoored</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3821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3726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0462855"/>
                  </a:ext>
                </a:extLst>
              </a:tr>
              <a:tr h="0">
                <a:tc>
                  <a:txBody>
                    <a:bodyPr/>
                    <a:lstStyle/>
                    <a:p>
                      <a:pPr algn="just">
                        <a:lnSpc>
                          <a:spcPct val="107000"/>
                        </a:lnSpc>
                        <a:spcAft>
                          <a:spcPts val="0"/>
                        </a:spcAft>
                      </a:pPr>
                      <a:r>
                        <a:rPr lang="en-US" sz="1200">
                          <a:effectLst/>
                        </a:rPr>
                        <a:t>fishing</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2969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5625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2699219"/>
                  </a:ext>
                </a:extLst>
              </a:tr>
              <a:tr h="0">
                <a:tc>
                  <a:txBody>
                    <a:bodyPr/>
                    <a:lstStyle/>
                    <a:p>
                      <a:pPr algn="just">
                        <a:lnSpc>
                          <a:spcPct val="107000"/>
                        </a:lnSpc>
                        <a:spcAft>
                          <a:spcPts val="0"/>
                        </a:spcAft>
                      </a:pPr>
                      <a:r>
                        <a:rPr lang="en-US" sz="1200">
                          <a:effectLst/>
                        </a:rPr>
                        <a:t>adrift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2367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5103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7603309"/>
                  </a:ext>
                </a:extLst>
              </a:tr>
              <a:tr h="0">
                <a:tc>
                  <a:txBody>
                    <a:bodyPr/>
                    <a:lstStyle/>
                    <a:p>
                      <a:pPr algn="just">
                        <a:lnSpc>
                          <a:spcPct val="107000"/>
                        </a:lnSpc>
                        <a:spcAft>
                          <a:spcPts val="0"/>
                        </a:spcAft>
                      </a:pPr>
                      <a:r>
                        <a:rPr lang="en-US" sz="1200">
                          <a:effectLst/>
                        </a:rPr>
                        <a:t>speedLTMin</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34589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21447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3273747"/>
                  </a:ext>
                </a:extLst>
              </a:tr>
              <a:tr h="0">
                <a:tc>
                  <a:txBody>
                    <a:bodyPr/>
                    <a:lstStyle/>
                    <a:p>
                      <a:pPr algn="just">
                        <a:lnSpc>
                          <a:spcPct val="107000"/>
                        </a:lnSpc>
                        <a:spcAft>
                          <a:spcPts val="0"/>
                        </a:spcAft>
                      </a:pPr>
                      <a:r>
                        <a:rPr lang="en-US" sz="1200">
                          <a:effectLst/>
                        </a:rPr>
                        <a:t>highSpeedNearCoast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168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252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3386632"/>
                  </a:ext>
                </a:extLst>
              </a:tr>
              <a:tr h="0">
                <a:tc>
                  <a:txBody>
                    <a:bodyPr/>
                    <a:lstStyle/>
                    <a:p>
                      <a:pPr algn="just">
                        <a:lnSpc>
                          <a:spcPct val="107000"/>
                        </a:lnSpc>
                        <a:spcAft>
                          <a:spcPts val="0"/>
                        </a:spcAft>
                      </a:pPr>
                      <a:r>
                        <a:rPr lang="en-US" sz="1200" dirty="0" err="1">
                          <a:effectLst/>
                        </a:rPr>
                        <a:t>rendezVous</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l-GR" sz="1200" dirty="0">
                          <a:effectLst/>
                        </a:rPr>
                        <a:t>45</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4224171"/>
                  </a:ext>
                </a:extLst>
              </a:tr>
            </a:tbl>
          </a:graphicData>
        </a:graphic>
      </p:graphicFrame>
    </p:spTree>
    <p:extLst>
      <p:ext uri="{BB962C8B-B14F-4D97-AF65-F5344CB8AC3E}">
        <p14:creationId xmlns:p14="http://schemas.microsoft.com/office/powerpoint/2010/main" val="81963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RTEC vs CER with </a:t>
            </a:r>
            <a:r>
              <a:rPr lang="en-US" dirty="0" err="1"/>
              <a:t>flinkCEP</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err="1"/>
              <a:t>FlinCEP</a:t>
            </a:r>
            <a:r>
              <a:rPr lang="en-US" sz="2000" dirty="0"/>
              <a:t> outcomes VS RTEC outcomes for 2 patterns</a:t>
            </a:r>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p:txBody>
      </p:sp>
      <p:graphicFrame>
        <p:nvGraphicFramePr>
          <p:cNvPr id="7" name="Table 6">
            <a:extLst>
              <a:ext uri="{FF2B5EF4-FFF2-40B4-BE49-F238E27FC236}">
                <a16:creationId xmlns:a16="http://schemas.microsoft.com/office/drawing/2014/main" id="{2661F2C6-4F0D-4881-A90F-8DB1ECD45DDB}"/>
              </a:ext>
            </a:extLst>
          </p:cNvPr>
          <p:cNvGraphicFramePr>
            <a:graphicFrameLocks noGrp="1"/>
          </p:cNvGraphicFramePr>
          <p:nvPr>
            <p:extLst>
              <p:ext uri="{D42A27DB-BD31-4B8C-83A1-F6EECF244321}">
                <p14:modId xmlns:p14="http://schemas.microsoft.com/office/powerpoint/2010/main" val="2950224705"/>
              </p:ext>
            </p:extLst>
          </p:nvPr>
        </p:nvGraphicFramePr>
        <p:xfrm>
          <a:off x="1809108" y="2548699"/>
          <a:ext cx="3834145" cy="719286"/>
        </p:xfrm>
        <a:graphic>
          <a:graphicData uri="http://schemas.openxmlformats.org/drawingml/2006/table">
            <a:tbl>
              <a:tblPr>
                <a:tableStyleId>{5C22544A-7EE6-4342-B048-85BDC9FD1C3A}</a:tableStyleId>
              </a:tblPr>
              <a:tblGrid>
                <a:gridCol w="1962050">
                  <a:extLst>
                    <a:ext uri="{9D8B030D-6E8A-4147-A177-3AD203B41FA5}">
                      <a16:colId xmlns:a16="http://schemas.microsoft.com/office/drawing/2014/main" val="3280801626"/>
                    </a:ext>
                  </a:extLst>
                </a:gridCol>
                <a:gridCol w="1872095">
                  <a:extLst>
                    <a:ext uri="{9D8B030D-6E8A-4147-A177-3AD203B41FA5}">
                      <a16:colId xmlns:a16="http://schemas.microsoft.com/office/drawing/2014/main" val="514753932"/>
                    </a:ext>
                  </a:extLst>
                </a:gridCol>
              </a:tblGrid>
              <a:tr h="239762">
                <a:tc>
                  <a:txBody>
                    <a:bodyPr/>
                    <a:lstStyle/>
                    <a:p>
                      <a:pPr algn="just">
                        <a:lnSpc>
                          <a:spcPct val="107000"/>
                        </a:lnSpc>
                        <a:spcAft>
                          <a:spcPts val="0"/>
                        </a:spcAft>
                      </a:pPr>
                      <a:r>
                        <a:rPr lang="en-US" sz="1400" dirty="0">
                          <a:effectLst/>
                        </a:rPr>
                        <a:t>Monitoring System</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a:effectLst/>
                        </a:rPr>
                        <a:t>Detected events</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1010195254"/>
                  </a:ext>
                </a:extLst>
              </a:tr>
              <a:tr h="239762">
                <a:tc>
                  <a:txBody>
                    <a:bodyPr/>
                    <a:lstStyle/>
                    <a:p>
                      <a:pPr algn="just">
                        <a:lnSpc>
                          <a:spcPct val="107000"/>
                        </a:lnSpc>
                        <a:spcAft>
                          <a:spcPts val="0"/>
                        </a:spcAft>
                      </a:pPr>
                      <a:r>
                        <a:rPr lang="en-US" sz="1400" dirty="0" err="1">
                          <a:effectLst/>
                        </a:rPr>
                        <a:t>FlinkCep</a:t>
                      </a:r>
                      <a:r>
                        <a:rPr lang="en-US" sz="1400" dirty="0">
                          <a:effectLst/>
                        </a:rPr>
                        <a:t> – near port</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dirty="0">
                          <a:effectLst/>
                        </a:rPr>
                        <a:t>41</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4129087487"/>
                  </a:ext>
                </a:extLst>
              </a:tr>
              <a:tr h="239762">
                <a:tc>
                  <a:txBody>
                    <a:bodyPr/>
                    <a:lstStyle/>
                    <a:p>
                      <a:pPr algn="just">
                        <a:lnSpc>
                          <a:spcPct val="107000"/>
                        </a:lnSpc>
                        <a:spcAft>
                          <a:spcPts val="0"/>
                        </a:spcAft>
                      </a:pPr>
                      <a:r>
                        <a:rPr lang="en-US" sz="1400">
                          <a:effectLst/>
                        </a:rPr>
                        <a:t>RTEC – near coast</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dirty="0">
                          <a:effectLst/>
                        </a:rPr>
                        <a:t>252</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808575413"/>
                  </a:ext>
                </a:extLst>
              </a:tr>
            </a:tbl>
          </a:graphicData>
        </a:graphic>
      </p:graphicFrame>
      <p:graphicFrame>
        <p:nvGraphicFramePr>
          <p:cNvPr id="8" name="Table 7">
            <a:extLst>
              <a:ext uri="{FF2B5EF4-FFF2-40B4-BE49-F238E27FC236}">
                <a16:creationId xmlns:a16="http://schemas.microsoft.com/office/drawing/2014/main" id="{02AF5C62-E7CA-4B6B-8C43-07430D21C6E3}"/>
              </a:ext>
            </a:extLst>
          </p:cNvPr>
          <p:cNvGraphicFramePr>
            <a:graphicFrameLocks noGrp="1"/>
          </p:cNvGraphicFramePr>
          <p:nvPr>
            <p:extLst>
              <p:ext uri="{D42A27DB-BD31-4B8C-83A1-F6EECF244321}">
                <p14:modId xmlns:p14="http://schemas.microsoft.com/office/powerpoint/2010/main" val="2596957284"/>
              </p:ext>
            </p:extLst>
          </p:nvPr>
        </p:nvGraphicFramePr>
        <p:xfrm>
          <a:off x="6755197" y="2548701"/>
          <a:ext cx="3834145" cy="719288"/>
        </p:xfrm>
        <a:graphic>
          <a:graphicData uri="http://schemas.openxmlformats.org/drawingml/2006/table">
            <a:tbl>
              <a:tblPr>
                <a:tableStyleId>{5C22544A-7EE6-4342-B048-85BDC9FD1C3A}</a:tableStyleId>
              </a:tblPr>
              <a:tblGrid>
                <a:gridCol w="2353861">
                  <a:extLst>
                    <a:ext uri="{9D8B030D-6E8A-4147-A177-3AD203B41FA5}">
                      <a16:colId xmlns:a16="http://schemas.microsoft.com/office/drawing/2014/main" val="1562163824"/>
                    </a:ext>
                  </a:extLst>
                </a:gridCol>
                <a:gridCol w="1480284">
                  <a:extLst>
                    <a:ext uri="{9D8B030D-6E8A-4147-A177-3AD203B41FA5}">
                      <a16:colId xmlns:a16="http://schemas.microsoft.com/office/drawing/2014/main" val="1420521881"/>
                    </a:ext>
                  </a:extLst>
                </a:gridCol>
              </a:tblGrid>
              <a:tr h="153456">
                <a:tc>
                  <a:txBody>
                    <a:bodyPr/>
                    <a:lstStyle/>
                    <a:p>
                      <a:pPr algn="just">
                        <a:lnSpc>
                          <a:spcPct val="107000"/>
                        </a:lnSpc>
                        <a:spcAft>
                          <a:spcPts val="0"/>
                        </a:spcAft>
                      </a:pPr>
                      <a:r>
                        <a:rPr lang="en-US" sz="1400">
                          <a:effectLst/>
                        </a:rPr>
                        <a:t>Monitoring System</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a:effectLst/>
                        </a:rPr>
                        <a:t>Detected events</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4015881016"/>
                  </a:ext>
                </a:extLst>
              </a:tr>
              <a:tr h="253155">
                <a:tc>
                  <a:txBody>
                    <a:bodyPr/>
                    <a:lstStyle/>
                    <a:p>
                      <a:pPr algn="just">
                        <a:lnSpc>
                          <a:spcPct val="107000"/>
                        </a:lnSpc>
                        <a:spcAft>
                          <a:spcPts val="0"/>
                        </a:spcAft>
                      </a:pPr>
                      <a:r>
                        <a:rPr lang="en-US" sz="1400" dirty="0" err="1">
                          <a:effectLst/>
                        </a:rPr>
                        <a:t>FlinkCep</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a:effectLst/>
                        </a:rPr>
                        <a:t>58</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1540514754"/>
                  </a:ext>
                </a:extLst>
              </a:tr>
              <a:tr h="247947">
                <a:tc>
                  <a:txBody>
                    <a:bodyPr/>
                    <a:lstStyle/>
                    <a:p>
                      <a:pPr algn="just">
                        <a:lnSpc>
                          <a:spcPct val="107000"/>
                        </a:lnSpc>
                        <a:spcAft>
                          <a:spcPts val="0"/>
                        </a:spcAft>
                      </a:pPr>
                      <a:r>
                        <a:rPr lang="en-US" sz="1400">
                          <a:effectLst/>
                        </a:rPr>
                        <a:t>RTEC</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dirty="0">
                          <a:effectLst/>
                        </a:rPr>
                        <a:t>45</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2101705658"/>
                  </a:ext>
                </a:extLst>
              </a:tr>
            </a:tbl>
          </a:graphicData>
        </a:graphic>
      </p:graphicFrame>
      <p:sp>
        <p:nvSpPr>
          <p:cNvPr id="9" name="TextBox 8">
            <a:extLst>
              <a:ext uri="{FF2B5EF4-FFF2-40B4-BE49-F238E27FC236}">
                <a16:creationId xmlns:a16="http://schemas.microsoft.com/office/drawing/2014/main" id="{C92D5ECB-C515-4952-ACFE-6E1A9428D56E}"/>
              </a:ext>
            </a:extLst>
          </p:cNvPr>
          <p:cNvSpPr txBox="1"/>
          <p:nvPr/>
        </p:nvSpPr>
        <p:spPr>
          <a:xfrm>
            <a:off x="1445342" y="2141383"/>
            <a:ext cx="3209853" cy="646331"/>
          </a:xfrm>
          <a:prstGeom prst="rect">
            <a:avLst/>
          </a:prstGeom>
          <a:noFill/>
        </p:spPr>
        <p:txBody>
          <a:bodyPr wrap="none" rtlCol="0">
            <a:spAutoFit/>
          </a:bodyPr>
          <a:lstStyle/>
          <a:p>
            <a:pPr marL="285750" indent="-285750">
              <a:buFont typeface="Arial" panose="020B0604020202020204" pitchFamily="34" charset="0"/>
              <a:buChar char="•"/>
            </a:pPr>
            <a:r>
              <a:rPr lang="el-GR" dirty="0"/>
              <a:t>﻿ </a:t>
            </a:r>
            <a:r>
              <a:rPr lang="en-US" dirty="0"/>
              <a:t>High </a:t>
            </a:r>
            <a:r>
              <a:rPr lang="el-GR" dirty="0" err="1"/>
              <a:t>Speed</a:t>
            </a:r>
            <a:r>
              <a:rPr lang="el-GR" dirty="0"/>
              <a:t> </a:t>
            </a:r>
            <a:r>
              <a:rPr lang="el-GR" dirty="0" err="1"/>
              <a:t>near</a:t>
            </a:r>
            <a:r>
              <a:rPr lang="el-GR" dirty="0"/>
              <a:t> </a:t>
            </a:r>
            <a:r>
              <a:rPr lang="el-GR" dirty="0" err="1"/>
              <a:t>port</a:t>
            </a:r>
            <a:r>
              <a:rPr lang="en-US" dirty="0"/>
              <a:t> / coast</a:t>
            </a:r>
            <a:endParaRPr lang="el-GR" dirty="0"/>
          </a:p>
          <a:p>
            <a:pPr marL="285750" indent="-285750">
              <a:buFont typeface="Arial" panose="020B0604020202020204" pitchFamily="34" charset="0"/>
              <a:buChar char="•"/>
            </a:pPr>
            <a:endParaRPr lang="el-GR" dirty="0"/>
          </a:p>
        </p:txBody>
      </p:sp>
      <p:sp>
        <p:nvSpPr>
          <p:cNvPr id="10" name="TextBox 9">
            <a:extLst>
              <a:ext uri="{FF2B5EF4-FFF2-40B4-BE49-F238E27FC236}">
                <a16:creationId xmlns:a16="http://schemas.microsoft.com/office/drawing/2014/main" id="{60770AE8-FB5B-45E5-A1D4-8220D2C59E5D}"/>
              </a:ext>
            </a:extLst>
          </p:cNvPr>
          <p:cNvSpPr txBox="1"/>
          <p:nvPr/>
        </p:nvSpPr>
        <p:spPr>
          <a:xfrm>
            <a:off x="6714723" y="2179367"/>
            <a:ext cx="1644168" cy="369332"/>
          </a:xfrm>
          <a:prstGeom prst="rect">
            <a:avLst/>
          </a:prstGeom>
          <a:noFill/>
        </p:spPr>
        <p:txBody>
          <a:bodyPr wrap="none" rtlCol="0">
            <a:spAutoFit/>
          </a:bodyPr>
          <a:lstStyle/>
          <a:p>
            <a:pPr marL="285750" indent="-285750">
              <a:buFont typeface="Arial" panose="020B0604020202020204" pitchFamily="34" charset="0"/>
              <a:buChar char="•"/>
            </a:pPr>
            <a:r>
              <a:rPr lang="en-US" dirty="0"/>
              <a:t>Rendezvous </a:t>
            </a:r>
            <a:endParaRPr lang="el-GR" dirty="0"/>
          </a:p>
        </p:txBody>
      </p:sp>
    </p:spTree>
    <p:extLst>
      <p:ext uri="{BB962C8B-B14F-4D97-AF65-F5344CB8AC3E}">
        <p14:creationId xmlns:p14="http://schemas.microsoft.com/office/powerpoint/2010/main" val="3909380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86F8-9917-4B6A-A0F3-5EC838D18D09}"/>
              </a:ext>
            </a:extLst>
          </p:cNvPr>
          <p:cNvSpPr>
            <a:spLocks noGrp="1"/>
          </p:cNvSpPr>
          <p:nvPr>
            <p:ph type="title"/>
          </p:nvPr>
        </p:nvSpPr>
        <p:spPr/>
        <p:txBody>
          <a:bodyPr/>
          <a:lstStyle/>
          <a:p>
            <a:r>
              <a:rPr lang="en-US" dirty="0"/>
              <a:t>CER with RTEC vs CER with </a:t>
            </a:r>
            <a:r>
              <a:rPr lang="en-US" dirty="0" err="1"/>
              <a:t>flinkCEP</a:t>
            </a:r>
            <a:r>
              <a:rPr lang="en-US" dirty="0"/>
              <a:t> – Visualizations </a:t>
            </a:r>
            <a:r>
              <a:rPr lang="en-US" sz="3200" dirty="0"/>
              <a:t>[1/2]</a:t>
            </a:r>
            <a:endParaRPr lang="el-GR" sz="3200" dirty="0"/>
          </a:p>
        </p:txBody>
      </p:sp>
      <p:sp>
        <p:nvSpPr>
          <p:cNvPr id="3" name="Text Placeholder 2">
            <a:extLst>
              <a:ext uri="{FF2B5EF4-FFF2-40B4-BE49-F238E27FC236}">
                <a16:creationId xmlns:a16="http://schemas.microsoft.com/office/drawing/2014/main" id="{C14D04E8-E176-4CFA-A4CE-966DA356BA59}"/>
              </a:ext>
            </a:extLst>
          </p:cNvPr>
          <p:cNvSpPr>
            <a:spLocks noGrp="1"/>
          </p:cNvSpPr>
          <p:nvPr>
            <p:ph type="body" idx="1"/>
          </p:nvPr>
        </p:nvSpPr>
        <p:spPr>
          <a:xfrm>
            <a:off x="1279208" y="5538770"/>
            <a:ext cx="4937760" cy="330747"/>
          </a:xfrm>
        </p:spPr>
        <p:txBody>
          <a:bodyPr>
            <a:normAutofit/>
          </a:bodyPr>
          <a:lstStyle/>
          <a:p>
            <a:r>
              <a:rPr lang="en-US" sz="1400" dirty="0" err="1"/>
              <a:t>Cotraveling</a:t>
            </a:r>
            <a:r>
              <a:rPr lang="en-US" sz="1400" dirty="0"/>
              <a:t> activity (7 </a:t>
            </a:r>
            <a:r>
              <a:rPr lang="en-US" sz="1400" dirty="0" err="1"/>
              <a:t>mmsis</a:t>
            </a:r>
            <a:r>
              <a:rPr lang="en-US" sz="1400" dirty="0"/>
              <a:t>)</a:t>
            </a:r>
          </a:p>
        </p:txBody>
      </p:sp>
      <p:sp>
        <p:nvSpPr>
          <p:cNvPr id="5" name="Text Placeholder 4">
            <a:extLst>
              <a:ext uri="{FF2B5EF4-FFF2-40B4-BE49-F238E27FC236}">
                <a16:creationId xmlns:a16="http://schemas.microsoft.com/office/drawing/2014/main" id="{8356EF70-EBEE-4F9A-B266-42F3FC9258BE}"/>
              </a:ext>
            </a:extLst>
          </p:cNvPr>
          <p:cNvSpPr>
            <a:spLocks noGrp="1"/>
          </p:cNvSpPr>
          <p:nvPr>
            <p:ph type="body" sz="quarter" idx="3"/>
          </p:nvPr>
        </p:nvSpPr>
        <p:spPr>
          <a:xfrm>
            <a:off x="6277667" y="5528203"/>
            <a:ext cx="4937760" cy="330748"/>
          </a:xfrm>
        </p:spPr>
        <p:txBody>
          <a:bodyPr>
            <a:normAutofit/>
          </a:bodyPr>
          <a:lstStyle/>
          <a:p>
            <a:r>
              <a:rPr lang="en-US" sz="1400" dirty="0"/>
              <a:t>Adrift activity</a:t>
            </a:r>
            <a:endParaRPr lang="el-GR" sz="1400" dirty="0"/>
          </a:p>
        </p:txBody>
      </p:sp>
      <p:sp>
        <p:nvSpPr>
          <p:cNvPr id="9" name="TextBox 8">
            <a:extLst>
              <a:ext uri="{FF2B5EF4-FFF2-40B4-BE49-F238E27FC236}">
                <a16:creationId xmlns:a16="http://schemas.microsoft.com/office/drawing/2014/main" id="{68D63B4C-4AB0-4B85-B3CD-425BBC943563}"/>
              </a:ext>
            </a:extLst>
          </p:cNvPr>
          <p:cNvSpPr txBox="1"/>
          <p:nvPr/>
        </p:nvSpPr>
        <p:spPr>
          <a:xfrm>
            <a:off x="1097280" y="1939889"/>
            <a:ext cx="2966197" cy="400110"/>
          </a:xfrm>
          <a:prstGeom prst="rect">
            <a:avLst/>
          </a:prstGeom>
          <a:noFill/>
        </p:spPr>
        <p:txBody>
          <a:bodyPr wrap="none" rtlCol="0">
            <a:spAutoFit/>
          </a:bodyPr>
          <a:lstStyle/>
          <a:p>
            <a:pPr marL="342900" lvl="0" indent="-342900">
              <a:buFont typeface="Arial" panose="020B0604020202020204" pitchFamily="34" charset="0"/>
              <a:buChar char="•"/>
            </a:pPr>
            <a:r>
              <a:rPr lang="en-US" sz="2000" dirty="0"/>
              <a:t>High Speed Near Coast </a:t>
            </a:r>
            <a:endParaRPr lang="el-GR" sz="2000" dirty="0"/>
          </a:p>
        </p:txBody>
      </p:sp>
      <p:sp>
        <p:nvSpPr>
          <p:cNvPr id="10" name="TextBox 9">
            <a:extLst>
              <a:ext uri="{FF2B5EF4-FFF2-40B4-BE49-F238E27FC236}">
                <a16:creationId xmlns:a16="http://schemas.microsoft.com/office/drawing/2014/main" id="{CFBC2A20-3B0A-499A-8E65-9E0F31ADF09F}"/>
              </a:ext>
            </a:extLst>
          </p:cNvPr>
          <p:cNvSpPr txBox="1"/>
          <p:nvPr/>
        </p:nvSpPr>
        <p:spPr>
          <a:xfrm>
            <a:off x="6322597" y="1939889"/>
            <a:ext cx="2428870" cy="400110"/>
          </a:xfrm>
          <a:prstGeom prst="rect">
            <a:avLst/>
          </a:prstGeom>
          <a:noFill/>
        </p:spPr>
        <p:txBody>
          <a:bodyPr wrap="none" rtlCol="0">
            <a:spAutoFit/>
          </a:bodyPr>
          <a:lstStyle/>
          <a:p>
            <a:pPr marL="285750" indent="-285750">
              <a:buFont typeface="Arial" panose="020B0604020202020204" pitchFamily="34" charset="0"/>
              <a:buChar char="•"/>
            </a:pPr>
            <a:r>
              <a:rPr lang="el-GR" sz="2000" dirty="0"/>
              <a:t>Vessel rendezvous</a:t>
            </a:r>
          </a:p>
        </p:txBody>
      </p:sp>
      <p:pic>
        <p:nvPicPr>
          <p:cNvPr id="12" name="Content Placeholder 11">
            <a:extLst>
              <a:ext uri="{FF2B5EF4-FFF2-40B4-BE49-F238E27FC236}">
                <a16:creationId xmlns:a16="http://schemas.microsoft.com/office/drawing/2014/main" id="{D51A7B3C-AECB-4DB6-AC6B-F1A294664CE0}"/>
              </a:ext>
            </a:extLst>
          </p:cNvPr>
          <p:cNvPicPr>
            <a:picLocks noGrp="1"/>
          </p:cNvPicPr>
          <p:nvPr>
            <p:ph sz="half" idx="2"/>
          </p:nvPr>
        </p:nvPicPr>
        <p:blipFill>
          <a:blip r:embed="rId2"/>
          <a:stretch>
            <a:fillRect/>
          </a:stretch>
        </p:blipFill>
        <p:spPr>
          <a:xfrm>
            <a:off x="1250611" y="2582863"/>
            <a:ext cx="4631415" cy="3286125"/>
          </a:xfrm>
          <a:prstGeom prst="rect">
            <a:avLst/>
          </a:prstGeom>
          <a:effectLst>
            <a:outerShdw blurRad="50800" dist="50800" dir="5400000" algn="ctr" rotWithShape="0">
              <a:schemeClr val="tx2"/>
            </a:outerShdw>
          </a:effectLst>
        </p:spPr>
      </p:pic>
      <p:pic>
        <p:nvPicPr>
          <p:cNvPr id="15" name="Picture 14">
            <a:extLst>
              <a:ext uri="{FF2B5EF4-FFF2-40B4-BE49-F238E27FC236}">
                <a16:creationId xmlns:a16="http://schemas.microsoft.com/office/drawing/2014/main" id="{7CA705C8-5BBC-445A-8B02-C843F6BF1082}"/>
              </a:ext>
            </a:extLst>
          </p:cNvPr>
          <p:cNvPicPr/>
          <p:nvPr/>
        </p:nvPicPr>
        <p:blipFill rotWithShape="1">
          <a:blip r:embed="rId3"/>
          <a:srcRect l="21428" t="404" r="42594" b="62687"/>
          <a:stretch/>
        </p:blipFill>
        <p:spPr>
          <a:xfrm>
            <a:off x="4151871" y="2162947"/>
            <a:ext cx="1897626" cy="1022555"/>
          </a:xfrm>
          <a:prstGeom prst="rect">
            <a:avLst/>
          </a:prstGeom>
          <a:effectLst>
            <a:outerShdw blurRad="50800" dist="50800" dir="5400000" algn="ctr" rotWithShape="0">
              <a:schemeClr val="tx2"/>
            </a:outerShdw>
          </a:effectLst>
        </p:spPr>
      </p:pic>
      <p:pic>
        <p:nvPicPr>
          <p:cNvPr id="16" name="Content Placeholder 15">
            <a:extLst>
              <a:ext uri="{FF2B5EF4-FFF2-40B4-BE49-F238E27FC236}">
                <a16:creationId xmlns:a16="http://schemas.microsoft.com/office/drawing/2014/main" id="{12F079C8-F008-4F43-9B13-582BB1427849}"/>
              </a:ext>
            </a:extLst>
          </p:cNvPr>
          <p:cNvPicPr>
            <a:picLocks noGrp="1"/>
          </p:cNvPicPr>
          <p:nvPr>
            <p:ph sz="quarter" idx="4"/>
          </p:nvPr>
        </p:nvPicPr>
        <p:blipFill>
          <a:blip r:embed="rId4"/>
          <a:stretch>
            <a:fillRect/>
          </a:stretch>
        </p:blipFill>
        <p:spPr>
          <a:xfrm>
            <a:off x="6238572" y="2582863"/>
            <a:ext cx="4896457" cy="3286125"/>
          </a:xfrm>
          <a:prstGeom prst="rect">
            <a:avLst/>
          </a:prstGeom>
          <a:effectLst>
            <a:outerShdw blurRad="50800" dist="50800" dir="5400000" algn="ctr" rotWithShape="0">
              <a:schemeClr val="tx2"/>
            </a:outerShdw>
          </a:effectLst>
        </p:spPr>
      </p:pic>
      <p:sp>
        <p:nvSpPr>
          <p:cNvPr id="13" name="TextBox 12">
            <a:extLst>
              <a:ext uri="{FF2B5EF4-FFF2-40B4-BE49-F238E27FC236}">
                <a16:creationId xmlns:a16="http://schemas.microsoft.com/office/drawing/2014/main" id="{8304F8AE-F16F-4E6E-AA63-D02CAD579834}"/>
              </a:ext>
            </a:extLst>
          </p:cNvPr>
          <p:cNvSpPr txBox="1"/>
          <p:nvPr/>
        </p:nvSpPr>
        <p:spPr>
          <a:xfrm>
            <a:off x="1250611" y="5881019"/>
            <a:ext cx="3223066" cy="276999"/>
          </a:xfrm>
          <a:prstGeom prst="rect">
            <a:avLst/>
          </a:prstGeom>
          <a:noFill/>
        </p:spPr>
        <p:txBody>
          <a:bodyPr wrap="square" rtlCol="0">
            <a:spAutoFit/>
          </a:bodyPr>
          <a:lstStyle/>
          <a:p>
            <a:r>
              <a:rPr lang="en-US" sz="1200" dirty="0">
                <a:solidFill>
                  <a:schemeClr val="tx2"/>
                </a:solidFill>
              </a:rPr>
              <a:t>Blue: RTEC, 252 events - Red: </a:t>
            </a:r>
            <a:r>
              <a:rPr lang="en-US" sz="1200" dirty="0" err="1">
                <a:solidFill>
                  <a:schemeClr val="tx2"/>
                </a:solidFill>
              </a:rPr>
              <a:t>FlinkCEP</a:t>
            </a:r>
            <a:r>
              <a:rPr lang="en-US" sz="1200" dirty="0">
                <a:solidFill>
                  <a:schemeClr val="tx2"/>
                </a:solidFill>
              </a:rPr>
              <a:t>, 41 events</a:t>
            </a:r>
            <a:endParaRPr lang="el-GR" sz="1200" dirty="0">
              <a:solidFill>
                <a:schemeClr val="tx2"/>
              </a:solidFill>
            </a:endParaRPr>
          </a:p>
        </p:txBody>
      </p:sp>
      <p:sp>
        <p:nvSpPr>
          <p:cNvPr id="14" name="TextBox 13">
            <a:extLst>
              <a:ext uri="{FF2B5EF4-FFF2-40B4-BE49-F238E27FC236}">
                <a16:creationId xmlns:a16="http://schemas.microsoft.com/office/drawing/2014/main" id="{D14310E4-C61D-4009-89AD-BB931929C1A2}"/>
              </a:ext>
            </a:extLst>
          </p:cNvPr>
          <p:cNvSpPr txBox="1"/>
          <p:nvPr/>
        </p:nvSpPr>
        <p:spPr>
          <a:xfrm>
            <a:off x="6277666" y="5927185"/>
            <a:ext cx="3780733" cy="276999"/>
          </a:xfrm>
          <a:prstGeom prst="rect">
            <a:avLst/>
          </a:prstGeom>
          <a:noFill/>
        </p:spPr>
        <p:txBody>
          <a:bodyPr wrap="square" rtlCol="0">
            <a:spAutoFit/>
          </a:bodyPr>
          <a:lstStyle/>
          <a:p>
            <a:r>
              <a:rPr lang="en-US" sz="1200" dirty="0">
                <a:solidFill>
                  <a:schemeClr val="tx2"/>
                </a:solidFill>
              </a:rPr>
              <a:t>Blue: RTEC, 45 events - Red: </a:t>
            </a:r>
            <a:r>
              <a:rPr lang="en-US" sz="1200" dirty="0" err="1">
                <a:solidFill>
                  <a:schemeClr val="tx2"/>
                </a:solidFill>
              </a:rPr>
              <a:t>FlinkCEP</a:t>
            </a:r>
            <a:r>
              <a:rPr lang="en-US" sz="1200" dirty="0">
                <a:solidFill>
                  <a:schemeClr val="tx2"/>
                </a:solidFill>
              </a:rPr>
              <a:t>, 58 events</a:t>
            </a:r>
            <a:endParaRPr lang="el-GR" sz="1200" dirty="0">
              <a:solidFill>
                <a:schemeClr val="tx2"/>
              </a:solidFill>
            </a:endParaRPr>
          </a:p>
        </p:txBody>
      </p:sp>
    </p:spTree>
    <p:extLst>
      <p:ext uri="{BB962C8B-B14F-4D97-AF65-F5344CB8AC3E}">
        <p14:creationId xmlns:p14="http://schemas.microsoft.com/office/powerpoint/2010/main" val="263493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86F8-9917-4B6A-A0F3-5EC838D18D09}"/>
              </a:ext>
            </a:extLst>
          </p:cNvPr>
          <p:cNvSpPr>
            <a:spLocks noGrp="1"/>
          </p:cNvSpPr>
          <p:nvPr>
            <p:ph type="title"/>
          </p:nvPr>
        </p:nvSpPr>
        <p:spPr/>
        <p:txBody>
          <a:bodyPr/>
          <a:lstStyle/>
          <a:p>
            <a:r>
              <a:rPr lang="en-US" dirty="0"/>
              <a:t>CER with RTEC vs CER with </a:t>
            </a:r>
            <a:r>
              <a:rPr lang="en-US" dirty="0" err="1"/>
              <a:t>flinkCEP</a:t>
            </a:r>
            <a:r>
              <a:rPr lang="en-US" dirty="0"/>
              <a:t> – Visualizations </a:t>
            </a:r>
            <a:r>
              <a:rPr lang="en-US" sz="3200" dirty="0"/>
              <a:t>[2/2]</a:t>
            </a:r>
            <a:endParaRPr lang="el-GR" sz="3200" dirty="0"/>
          </a:p>
        </p:txBody>
      </p:sp>
      <p:sp>
        <p:nvSpPr>
          <p:cNvPr id="5" name="Text Placeholder 4">
            <a:extLst>
              <a:ext uri="{FF2B5EF4-FFF2-40B4-BE49-F238E27FC236}">
                <a16:creationId xmlns:a16="http://schemas.microsoft.com/office/drawing/2014/main" id="{8356EF70-EBEE-4F9A-B266-42F3FC9258BE}"/>
              </a:ext>
            </a:extLst>
          </p:cNvPr>
          <p:cNvSpPr>
            <a:spLocks noGrp="1"/>
          </p:cNvSpPr>
          <p:nvPr>
            <p:ph type="body" sz="quarter" idx="3"/>
          </p:nvPr>
        </p:nvSpPr>
        <p:spPr>
          <a:xfrm>
            <a:off x="6277667" y="5528203"/>
            <a:ext cx="4937760" cy="330748"/>
          </a:xfrm>
        </p:spPr>
        <p:txBody>
          <a:bodyPr>
            <a:normAutofit/>
          </a:bodyPr>
          <a:lstStyle/>
          <a:p>
            <a:r>
              <a:rPr lang="en-US" sz="1400" dirty="0"/>
              <a:t>Adrift activity</a:t>
            </a:r>
            <a:endParaRPr lang="el-GR" sz="1400" dirty="0"/>
          </a:p>
        </p:txBody>
      </p:sp>
      <p:sp>
        <p:nvSpPr>
          <p:cNvPr id="9" name="TextBox 8">
            <a:extLst>
              <a:ext uri="{FF2B5EF4-FFF2-40B4-BE49-F238E27FC236}">
                <a16:creationId xmlns:a16="http://schemas.microsoft.com/office/drawing/2014/main" id="{68D63B4C-4AB0-4B85-B3CD-425BBC943563}"/>
              </a:ext>
            </a:extLst>
          </p:cNvPr>
          <p:cNvSpPr txBox="1"/>
          <p:nvPr/>
        </p:nvSpPr>
        <p:spPr>
          <a:xfrm>
            <a:off x="1097280" y="1939889"/>
            <a:ext cx="1967205" cy="400110"/>
          </a:xfrm>
          <a:prstGeom prst="rect">
            <a:avLst/>
          </a:prstGeom>
          <a:noFill/>
        </p:spPr>
        <p:txBody>
          <a:bodyPr wrap="none" rtlCol="0">
            <a:spAutoFit/>
          </a:bodyPr>
          <a:lstStyle/>
          <a:p>
            <a:pPr marL="342900" lvl="0" indent="-342900">
              <a:buFont typeface="Arial" panose="020B0604020202020204" pitchFamily="34" charset="0"/>
              <a:buChar char="•"/>
            </a:pPr>
            <a:r>
              <a:rPr lang="en-US" sz="2000" dirty="0"/>
              <a:t>Adrift Activity</a:t>
            </a:r>
            <a:endParaRPr lang="el-GR" sz="2000" dirty="0"/>
          </a:p>
        </p:txBody>
      </p:sp>
      <p:pic>
        <p:nvPicPr>
          <p:cNvPr id="19" name="Content Placeholder 18">
            <a:extLst>
              <a:ext uri="{FF2B5EF4-FFF2-40B4-BE49-F238E27FC236}">
                <a16:creationId xmlns:a16="http://schemas.microsoft.com/office/drawing/2014/main" id="{2810388C-44EE-4DEC-B159-73C9D40EAFEA}"/>
              </a:ext>
            </a:extLst>
          </p:cNvPr>
          <p:cNvPicPr>
            <a:picLocks noGrp="1"/>
          </p:cNvPicPr>
          <p:nvPr>
            <p:ph sz="half" idx="2"/>
          </p:nvPr>
        </p:nvPicPr>
        <p:blipFill>
          <a:blip r:embed="rId3"/>
          <a:stretch>
            <a:fillRect/>
          </a:stretch>
        </p:blipFill>
        <p:spPr>
          <a:xfrm>
            <a:off x="1454101" y="2533395"/>
            <a:ext cx="4376428" cy="3335593"/>
          </a:xfrm>
          <a:prstGeom prst="rect">
            <a:avLst/>
          </a:prstGeom>
          <a:effectLst>
            <a:outerShdw blurRad="50800" dist="50800" dir="5400000" algn="ctr" rotWithShape="0">
              <a:schemeClr val="tx2"/>
            </a:outerShdw>
          </a:effectLst>
        </p:spPr>
      </p:pic>
      <p:pic>
        <p:nvPicPr>
          <p:cNvPr id="20" name="Content Placeholder 19">
            <a:extLst>
              <a:ext uri="{FF2B5EF4-FFF2-40B4-BE49-F238E27FC236}">
                <a16:creationId xmlns:a16="http://schemas.microsoft.com/office/drawing/2014/main" id="{9FBA93C9-C493-4C3C-B9BE-424127E1CD0A}"/>
              </a:ext>
            </a:extLst>
          </p:cNvPr>
          <p:cNvPicPr>
            <a:picLocks noGrp="1"/>
          </p:cNvPicPr>
          <p:nvPr>
            <p:ph sz="quarter" idx="4"/>
          </p:nvPr>
        </p:nvPicPr>
        <p:blipFill>
          <a:blip r:embed="rId4"/>
          <a:stretch>
            <a:fillRect/>
          </a:stretch>
        </p:blipFill>
        <p:spPr>
          <a:xfrm>
            <a:off x="6272173" y="2582863"/>
            <a:ext cx="4829255" cy="3286125"/>
          </a:xfrm>
          <a:prstGeom prst="rect">
            <a:avLst/>
          </a:prstGeom>
          <a:effectLst>
            <a:outerShdw blurRad="50800" dist="50800" dir="5400000" algn="ctr" rotWithShape="0">
              <a:schemeClr val="tx2"/>
            </a:outerShdw>
          </a:effectLst>
        </p:spPr>
      </p:pic>
      <p:sp>
        <p:nvSpPr>
          <p:cNvPr id="10" name="TextBox 9">
            <a:extLst>
              <a:ext uri="{FF2B5EF4-FFF2-40B4-BE49-F238E27FC236}">
                <a16:creationId xmlns:a16="http://schemas.microsoft.com/office/drawing/2014/main" id="{3B9B7067-C0C8-49C6-AD9D-B1D07A0DD05E}"/>
              </a:ext>
            </a:extLst>
          </p:cNvPr>
          <p:cNvSpPr txBox="1"/>
          <p:nvPr/>
        </p:nvSpPr>
        <p:spPr>
          <a:xfrm>
            <a:off x="6272173" y="5868988"/>
            <a:ext cx="3780733" cy="276999"/>
          </a:xfrm>
          <a:prstGeom prst="rect">
            <a:avLst/>
          </a:prstGeom>
          <a:noFill/>
        </p:spPr>
        <p:txBody>
          <a:bodyPr wrap="square" rtlCol="0">
            <a:spAutoFit/>
          </a:bodyPr>
          <a:lstStyle/>
          <a:p>
            <a:r>
              <a:rPr lang="en-US" sz="1200" dirty="0">
                <a:solidFill>
                  <a:schemeClr val="tx2"/>
                </a:solidFill>
              </a:rPr>
              <a:t>Adrift for </a:t>
            </a:r>
            <a:r>
              <a:rPr lang="en-US" sz="1200" dirty="0" err="1">
                <a:solidFill>
                  <a:schemeClr val="tx2"/>
                </a:solidFill>
              </a:rPr>
              <a:t>mmsi</a:t>
            </a:r>
            <a:r>
              <a:rPr lang="en-US" sz="1200" dirty="0">
                <a:solidFill>
                  <a:schemeClr val="tx2"/>
                </a:solidFill>
              </a:rPr>
              <a:t>: 228064900, blue: RTEC, Red: </a:t>
            </a:r>
            <a:r>
              <a:rPr lang="en-US" sz="1200" dirty="0" err="1">
                <a:solidFill>
                  <a:schemeClr val="tx2"/>
                </a:solidFill>
              </a:rPr>
              <a:t>FlinkCEP</a:t>
            </a:r>
            <a:endParaRPr lang="el-GR" sz="1200" dirty="0">
              <a:solidFill>
                <a:schemeClr val="tx2"/>
              </a:solidFill>
            </a:endParaRPr>
          </a:p>
        </p:txBody>
      </p:sp>
      <p:sp>
        <p:nvSpPr>
          <p:cNvPr id="11" name="TextBox 10">
            <a:extLst>
              <a:ext uri="{FF2B5EF4-FFF2-40B4-BE49-F238E27FC236}">
                <a16:creationId xmlns:a16="http://schemas.microsoft.com/office/drawing/2014/main" id="{C5B8F912-E7A0-4824-866B-BDCB1369B223}"/>
              </a:ext>
            </a:extLst>
          </p:cNvPr>
          <p:cNvSpPr txBox="1"/>
          <p:nvPr/>
        </p:nvSpPr>
        <p:spPr>
          <a:xfrm>
            <a:off x="1442918" y="5923884"/>
            <a:ext cx="3780733" cy="276999"/>
          </a:xfrm>
          <a:prstGeom prst="rect">
            <a:avLst/>
          </a:prstGeom>
          <a:noFill/>
        </p:spPr>
        <p:txBody>
          <a:bodyPr wrap="square" rtlCol="0">
            <a:spAutoFit/>
          </a:bodyPr>
          <a:lstStyle/>
          <a:p>
            <a:r>
              <a:rPr lang="en-US" sz="1200" dirty="0">
                <a:solidFill>
                  <a:schemeClr val="tx2"/>
                </a:solidFill>
              </a:rPr>
              <a:t>Adrift activity from RTEC</a:t>
            </a:r>
            <a:endParaRPr lang="el-GR" sz="1200" dirty="0">
              <a:solidFill>
                <a:schemeClr val="tx2"/>
              </a:solidFill>
            </a:endParaRPr>
          </a:p>
        </p:txBody>
      </p:sp>
    </p:spTree>
    <p:extLst>
      <p:ext uri="{BB962C8B-B14F-4D97-AF65-F5344CB8AC3E}">
        <p14:creationId xmlns:p14="http://schemas.microsoft.com/office/powerpoint/2010/main" val="999961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Repositories</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lvl="2" algn="just"/>
            <a:r>
              <a:rPr lang="en-US" sz="1600" u="sng" dirty="0">
                <a:hlinkClick r:id="rId2"/>
              </a:rPr>
              <a:t>https://github.com/salevizo/cer.git</a:t>
            </a:r>
            <a:endParaRPr lang="en-US" sz="1600" u="sng" dirty="0"/>
          </a:p>
          <a:p>
            <a:pPr lvl="2" algn="just"/>
            <a:r>
              <a:rPr lang="en-US" sz="1600" u="sng" dirty="0"/>
              <a:t>https://github.com/salevizo/flinkcep.git</a:t>
            </a:r>
          </a:p>
          <a:p>
            <a:pPr lvl="2" algn="just"/>
            <a:r>
              <a:rPr lang="en-US" sz="1600" dirty="0"/>
              <a:t>https://github.com/salevizo/rtec.git</a:t>
            </a:r>
            <a:endParaRPr lang="el-GR" sz="1600" dirty="0"/>
          </a:p>
          <a:p>
            <a:pPr lvl="1" algn="just"/>
            <a:endParaRPr lang="en-US" dirty="0"/>
          </a:p>
        </p:txBody>
      </p:sp>
    </p:spTree>
    <p:extLst>
      <p:ext uri="{BB962C8B-B14F-4D97-AF65-F5344CB8AC3E}">
        <p14:creationId xmlns:p14="http://schemas.microsoft.com/office/powerpoint/2010/main" val="2236650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D50A4D-C8A6-4BB4-920A-A5799B39834D}"/>
              </a:ext>
            </a:extLst>
          </p:cNvPr>
          <p:cNvSpPr/>
          <p:nvPr/>
        </p:nvSpPr>
        <p:spPr>
          <a:xfrm>
            <a:off x="4434038" y="1984109"/>
            <a:ext cx="332392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Thank you </a:t>
            </a:r>
            <a:endParaRPr lang="el-GR"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raphic 5" descr="Sailboat">
            <a:extLst>
              <a:ext uri="{FF2B5EF4-FFF2-40B4-BE49-F238E27FC236}">
                <a16:creationId xmlns:a16="http://schemas.microsoft.com/office/drawing/2014/main" id="{3560C76A-33E1-40D3-A672-74AAFF271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7961" y="1984109"/>
            <a:ext cx="914400" cy="914400"/>
          </a:xfrm>
          <a:prstGeom prst="rect">
            <a:avLst/>
          </a:prstGeom>
        </p:spPr>
      </p:pic>
    </p:spTree>
    <p:extLst>
      <p:ext uri="{BB962C8B-B14F-4D97-AF65-F5344CB8AC3E}">
        <p14:creationId xmlns:p14="http://schemas.microsoft.com/office/powerpoint/2010/main" val="168549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Automata-based CER with </a:t>
            </a:r>
            <a:r>
              <a:rPr lang="en-US" dirty="0" err="1"/>
              <a:t>FlinkCEP</a:t>
            </a:r>
            <a:r>
              <a:rPr lang="en-US" dirty="0"/>
              <a:t> </a:t>
            </a:r>
            <a:r>
              <a:rPr lang="en-US" sz="3200" dirty="0"/>
              <a:t>[1/3]</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System Deployment</a:t>
            </a:r>
          </a:p>
          <a:p>
            <a:pPr marL="201168" lvl="1" indent="0" algn="just">
              <a:buNone/>
            </a:pPr>
            <a:r>
              <a:rPr lang="en-US" sz="2000" dirty="0"/>
              <a:t>   </a:t>
            </a:r>
            <a:r>
              <a:rPr lang="en-US" sz="1800" dirty="0"/>
              <a:t>Detects complex patterns in a stream of AIS messages</a:t>
            </a:r>
          </a:p>
          <a:p>
            <a:pPr marL="201168" lvl="1" indent="0" algn="just">
              <a:buNone/>
            </a:pPr>
            <a:r>
              <a:rPr lang="en-US" dirty="0"/>
              <a:t>   Monitoring of about 1000000 </a:t>
            </a:r>
            <a:r>
              <a:rPr lang="en-US" dirty="0" err="1"/>
              <a:t>ais</a:t>
            </a:r>
            <a:r>
              <a:rPr lang="en-US" dirty="0"/>
              <a:t> messages </a:t>
            </a:r>
          </a:p>
          <a:p>
            <a:pPr marL="384048" lvl="2" indent="0" algn="just">
              <a:buNone/>
            </a:pPr>
            <a:r>
              <a:rPr lang="en-US" sz="1800" dirty="0"/>
              <a:t>AIS messages are stored in a PSQL database</a:t>
            </a:r>
          </a:p>
          <a:p>
            <a:pPr lvl="3" algn="just"/>
            <a:r>
              <a:rPr lang="en-US" sz="1600" dirty="0"/>
              <a:t>A python script fetches these messages from database and saved them on a txt file</a:t>
            </a:r>
          </a:p>
          <a:p>
            <a:pPr lvl="3" algn="just"/>
            <a:r>
              <a:rPr lang="en-US" sz="1600" dirty="0"/>
              <a:t>A python script reads this txt file and forward its context to a </a:t>
            </a:r>
            <a:r>
              <a:rPr lang="en-US" sz="1600" dirty="0" err="1"/>
              <a:t>kafka</a:t>
            </a:r>
            <a:r>
              <a:rPr lang="en-US" sz="1600" dirty="0"/>
              <a:t> topic named “AIS ”</a:t>
            </a:r>
            <a:endParaRPr lang="en-US" dirty="0"/>
          </a:p>
          <a:p>
            <a:pPr marL="201168" lvl="1" indent="0" algn="just">
              <a:buNone/>
            </a:pPr>
            <a:r>
              <a:rPr lang="en-US" dirty="0"/>
              <a:t>  </a:t>
            </a:r>
          </a:p>
          <a:p>
            <a:pPr marL="201168" lvl="1" indent="0" algn="just">
              <a:buNone/>
            </a:pPr>
            <a:r>
              <a:rPr lang="en-US" dirty="0"/>
              <a:t> Execution Time: more  than 1h</a:t>
            </a:r>
            <a:endParaRPr lang="en-US" sz="1800" dirty="0"/>
          </a:p>
        </p:txBody>
      </p:sp>
      <p:grpSp>
        <p:nvGrpSpPr>
          <p:cNvPr id="6" name="Group 5">
            <a:extLst>
              <a:ext uri="{FF2B5EF4-FFF2-40B4-BE49-F238E27FC236}">
                <a16:creationId xmlns:a16="http://schemas.microsoft.com/office/drawing/2014/main" id="{48FA2132-832E-4EC8-950A-014E983DFB7A}"/>
              </a:ext>
            </a:extLst>
          </p:cNvPr>
          <p:cNvGrpSpPr/>
          <p:nvPr/>
        </p:nvGrpSpPr>
        <p:grpSpPr>
          <a:xfrm>
            <a:off x="7988441" y="6401824"/>
            <a:ext cx="4585611" cy="923330"/>
            <a:chOff x="2315228" y="6401824"/>
            <a:chExt cx="4585611" cy="923330"/>
          </a:xfrm>
        </p:grpSpPr>
        <p:sp>
          <p:nvSpPr>
            <p:cNvPr id="7" name="Rectangle 6">
              <a:extLst>
                <a:ext uri="{FF2B5EF4-FFF2-40B4-BE49-F238E27FC236}">
                  <a16:creationId xmlns:a16="http://schemas.microsoft.com/office/drawing/2014/main" id="{1DBF53EE-2D62-47A9-952F-41E40443740C}"/>
                </a:ext>
              </a:extLst>
            </p:cNvPr>
            <p:cNvSpPr/>
            <p:nvPr/>
          </p:nvSpPr>
          <p:spPr>
            <a:xfrm>
              <a:off x="2315228" y="6425267"/>
              <a:ext cx="4203560" cy="345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F693DE12-2054-4B74-B854-8FBFA445473B}"/>
                </a:ext>
              </a:extLst>
            </p:cNvPr>
            <p:cNvSpPr txBox="1"/>
            <p:nvPr/>
          </p:nvSpPr>
          <p:spPr>
            <a:xfrm>
              <a:off x="2315228" y="6401824"/>
              <a:ext cx="4585611" cy="923330"/>
            </a:xfrm>
            <a:prstGeom prst="rect">
              <a:avLst/>
            </a:prstGeom>
            <a:noFill/>
          </p:spPr>
          <p:txBody>
            <a:bodyPr wrap="square" rtlCol="0">
              <a:spAutoFit/>
            </a:bodyPr>
            <a:lstStyle/>
            <a:p>
              <a:r>
                <a:rPr lang="en-US" u="sng" dirty="0">
                  <a:hlinkClick r:id="rId2"/>
                </a:rPr>
                <a:t>https://github.com/salevizo/flinkcep.git</a:t>
              </a:r>
              <a:endParaRPr lang="el-GR" dirty="0"/>
            </a:p>
            <a:p>
              <a:endParaRPr lang="el-GR" dirty="0"/>
            </a:p>
            <a:p>
              <a:endParaRPr lang="el-GR" dirty="0">
                <a:solidFill>
                  <a:schemeClr val="bg1"/>
                </a:solidFill>
              </a:endParaRPr>
            </a:p>
          </p:txBody>
        </p:sp>
      </p:grpSp>
    </p:spTree>
    <p:extLst>
      <p:ext uri="{BB962C8B-B14F-4D97-AF65-F5344CB8AC3E}">
        <p14:creationId xmlns:p14="http://schemas.microsoft.com/office/powerpoint/2010/main" val="345493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152A08-E695-4658-A3DB-B4D2DDDD63A0}"/>
              </a:ext>
            </a:extLst>
          </p:cNvPr>
          <p:cNvPicPr/>
          <p:nvPr/>
        </p:nvPicPr>
        <p:blipFill>
          <a:blip r:embed="rId2">
            <a:extLst>
              <a:ext uri="{28A0092B-C50C-407E-A947-70E740481C1C}">
                <a14:useLocalDpi xmlns:a14="http://schemas.microsoft.com/office/drawing/2010/main" val="0"/>
              </a:ext>
            </a:extLst>
          </a:blip>
          <a:srcRect l="-21" t="-47" r="-21" b="-47"/>
          <a:stretch>
            <a:fillRect/>
          </a:stretch>
        </p:blipFill>
        <p:spPr bwMode="auto">
          <a:xfrm>
            <a:off x="6547546" y="1737360"/>
            <a:ext cx="5280660" cy="2400300"/>
          </a:xfrm>
          <a:prstGeom prst="rect">
            <a:avLst/>
          </a:prstGeom>
          <a:solidFill>
            <a:srgbClr val="FFFFFF"/>
          </a:solidFill>
          <a:ln>
            <a:noFill/>
          </a:ln>
        </p:spPr>
      </p:pic>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Automata-based CER with </a:t>
            </a:r>
            <a:r>
              <a:rPr lang="en-US" dirty="0" err="1"/>
              <a:t>FlinkCEP</a:t>
            </a:r>
            <a:r>
              <a:rPr lang="en-US" dirty="0"/>
              <a:t> </a:t>
            </a:r>
            <a:r>
              <a:rPr lang="en-US" sz="3200" dirty="0"/>
              <a:t>[2/3]</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System Deployment</a:t>
            </a:r>
          </a:p>
          <a:p>
            <a:pPr marL="384048" lvl="2" indent="0" algn="just">
              <a:buNone/>
            </a:pPr>
            <a:r>
              <a:rPr lang="en-US" sz="1800" dirty="0"/>
              <a:t>Consists of 2 different jobs</a:t>
            </a:r>
          </a:p>
          <a:p>
            <a:pPr lvl="3" algn="just"/>
            <a:r>
              <a:rPr lang="en-US" sz="1600" dirty="0"/>
              <a:t>1</a:t>
            </a:r>
            <a:r>
              <a:rPr lang="en-US" sz="1600" baseline="30000" dirty="0"/>
              <a:t>st</a:t>
            </a:r>
            <a:r>
              <a:rPr lang="en-US" sz="1600" dirty="0"/>
              <a:t> one is used to detect trajectory events for one vessel </a:t>
            </a:r>
          </a:p>
          <a:p>
            <a:pPr lvl="3" algn="just"/>
            <a:r>
              <a:rPr lang="en-US" sz="1600" dirty="0"/>
              <a:t>2</a:t>
            </a:r>
            <a:r>
              <a:rPr lang="en-US" sz="1600" baseline="30000" dirty="0"/>
              <a:t>nd</a:t>
            </a:r>
            <a:r>
              <a:rPr lang="en-US" sz="1600" dirty="0"/>
              <a:t> to detect complex event for more than one vessels</a:t>
            </a:r>
          </a:p>
          <a:p>
            <a:pPr marL="566928" lvl="3" indent="0" algn="just">
              <a:buNone/>
            </a:pPr>
            <a:r>
              <a:rPr lang="en-US" sz="1600" dirty="0"/>
              <a:t>     based on  the trajectory events that have been already</a:t>
            </a:r>
          </a:p>
          <a:p>
            <a:pPr marL="566928" lvl="3" indent="0" algn="just">
              <a:buNone/>
            </a:pPr>
            <a:r>
              <a:rPr lang="en-US" sz="1600" dirty="0"/>
              <a:t>     detected at the previous step</a:t>
            </a:r>
          </a:p>
          <a:p>
            <a:pPr marL="566928" lvl="3" indent="0" algn="just">
              <a:buNone/>
            </a:pPr>
            <a:endParaRPr lang="en-US" sz="1800" dirty="0"/>
          </a:p>
          <a:p>
            <a:pPr marL="384048" lvl="2" indent="0" algn="just">
              <a:buNone/>
            </a:pPr>
            <a:r>
              <a:rPr lang="en-US" sz="1800" dirty="0"/>
              <a:t>Serialize the output of 1</a:t>
            </a:r>
            <a:r>
              <a:rPr lang="en-US" sz="1800" baseline="30000" dirty="0"/>
              <a:t>st</a:t>
            </a:r>
            <a:r>
              <a:rPr lang="en-US" sz="1800" dirty="0"/>
              <a:t> job to be used as input form the 2</a:t>
            </a:r>
            <a:r>
              <a:rPr lang="en-US" sz="1800" baseline="30000" dirty="0"/>
              <a:t>nd</a:t>
            </a:r>
            <a:r>
              <a:rPr lang="en-US" sz="1800" dirty="0"/>
              <a:t> job </a:t>
            </a:r>
          </a:p>
          <a:p>
            <a:pPr marL="384048" lvl="2" indent="0" algn="just">
              <a:buNone/>
            </a:pPr>
            <a:r>
              <a:rPr lang="en-US" sz="1800" dirty="0"/>
              <a:t>Deserialize the stream given as input at the 2</a:t>
            </a:r>
            <a:r>
              <a:rPr lang="en-US" sz="1800" baseline="30000" dirty="0"/>
              <a:t>nd</a:t>
            </a:r>
            <a:r>
              <a:rPr lang="en-US" sz="1800" dirty="0"/>
              <a:t> job</a:t>
            </a:r>
          </a:p>
        </p:txBody>
      </p:sp>
      <p:grpSp>
        <p:nvGrpSpPr>
          <p:cNvPr id="6" name="Group 5">
            <a:extLst>
              <a:ext uri="{FF2B5EF4-FFF2-40B4-BE49-F238E27FC236}">
                <a16:creationId xmlns:a16="http://schemas.microsoft.com/office/drawing/2014/main" id="{48FA2132-832E-4EC8-950A-014E983DFB7A}"/>
              </a:ext>
            </a:extLst>
          </p:cNvPr>
          <p:cNvGrpSpPr/>
          <p:nvPr/>
        </p:nvGrpSpPr>
        <p:grpSpPr>
          <a:xfrm>
            <a:off x="7988441" y="6401824"/>
            <a:ext cx="4585611" cy="923330"/>
            <a:chOff x="2315228" y="6401824"/>
            <a:chExt cx="4585611" cy="923330"/>
          </a:xfrm>
        </p:grpSpPr>
        <p:sp>
          <p:nvSpPr>
            <p:cNvPr id="7" name="Rectangle 6">
              <a:extLst>
                <a:ext uri="{FF2B5EF4-FFF2-40B4-BE49-F238E27FC236}">
                  <a16:creationId xmlns:a16="http://schemas.microsoft.com/office/drawing/2014/main" id="{1DBF53EE-2D62-47A9-952F-41E40443740C}"/>
                </a:ext>
              </a:extLst>
            </p:cNvPr>
            <p:cNvSpPr/>
            <p:nvPr/>
          </p:nvSpPr>
          <p:spPr>
            <a:xfrm>
              <a:off x="2315228" y="6425267"/>
              <a:ext cx="4203560" cy="345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F693DE12-2054-4B74-B854-8FBFA445473B}"/>
                </a:ext>
              </a:extLst>
            </p:cNvPr>
            <p:cNvSpPr txBox="1"/>
            <p:nvPr/>
          </p:nvSpPr>
          <p:spPr>
            <a:xfrm>
              <a:off x="2315228" y="6401824"/>
              <a:ext cx="4585611" cy="923330"/>
            </a:xfrm>
            <a:prstGeom prst="rect">
              <a:avLst/>
            </a:prstGeom>
            <a:noFill/>
          </p:spPr>
          <p:txBody>
            <a:bodyPr wrap="square" rtlCol="0">
              <a:spAutoFit/>
            </a:bodyPr>
            <a:lstStyle/>
            <a:p>
              <a:r>
                <a:rPr lang="en-US" u="sng" dirty="0">
                  <a:hlinkClick r:id="rId3"/>
                </a:rPr>
                <a:t>https://github.com/salevizo/flinkcep.git</a:t>
              </a:r>
              <a:endParaRPr lang="el-GR" dirty="0"/>
            </a:p>
            <a:p>
              <a:endParaRPr lang="el-GR" dirty="0"/>
            </a:p>
            <a:p>
              <a:endParaRPr lang="el-GR" dirty="0">
                <a:solidFill>
                  <a:schemeClr val="bg1"/>
                </a:solidFill>
              </a:endParaRPr>
            </a:p>
          </p:txBody>
        </p:sp>
      </p:grpSp>
    </p:spTree>
    <p:extLst>
      <p:ext uri="{BB962C8B-B14F-4D97-AF65-F5344CB8AC3E}">
        <p14:creationId xmlns:p14="http://schemas.microsoft.com/office/powerpoint/2010/main" val="337969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Automata-based CER with </a:t>
            </a:r>
            <a:r>
              <a:rPr lang="en-US" dirty="0" err="1"/>
              <a:t>FlinkCEP</a:t>
            </a:r>
            <a:r>
              <a:rPr lang="en-US" dirty="0"/>
              <a:t> </a:t>
            </a:r>
            <a:r>
              <a:rPr lang="en-US" sz="3200" dirty="0"/>
              <a:t>[3/3]</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r>
              <a:rPr lang="en-US" dirty="0"/>
              <a:t>Grid partitioning</a:t>
            </a:r>
          </a:p>
          <a:p>
            <a:pPr marL="201168" lvl="1" indent="0" algn="just">
              <a:buNone/>
            </a:pPr>
            <a:r>
              <a:rPr lang="en-US" sz="1600" dirty="0"/>
              <a:t>Geohash is a geocoding system based on a hierarchical spatial </a:t>
            </a:r>
          </a:p>
          <a:p>
            <a:pPr marL="201168" lvl="1" indent="0" algn="just">
              <a:buNone/>
            </a:pPr>
            <a:r>
              <a:rPr lang="en-US" sz="1600" dirty="0"/>
              <a:t>data structure which subdivides space into buckets of grid, </a:t>
            </a:r>
          </a:p>
          <a:p>
            <a:pPr marL="201168" lvl="1" indent="0" algn="just">
              <a:buNone/>
            </a:pPr>
            <a:r>
              <a:rPr lang="en-US" sz="1600" dirty="0"/>
              <a:t>translates the coordinates of a vessel and check how far is </a:t>
            </a:r>
          </a:p>
          <a:p>
            <a:pPr marL="201168" lvl="1" indent="0" algn="just">
              <a:buNone/>
            </a:pPr>
            <a:r>
              <a:rPr lang="en-US" sz="1600" dirty="0"/>
              <a:t>from an area or how far is from other vessels </a:t>
            </a:r>
          </a:p>
          <a:p>
            <a:pPr lvl="1" algn="just"/>
            <a:r>
              <a:rPr lang="en-US" sz="1400" i="1" dirty="0" err="1"/>
              <a:t>GeoHash.encodeHash</a:t>
            </a:r>
            <a:r>
              <a:rPr lang="en-US" sz="1400" i="1" dirty="0"/>
              <a:t>(</a:t>
            </a:r>
            <a:r>
              <a:rPr lang="en-US" sz="1400" i="1" dirty="0" err="1"/>
              <a:t>lat,lon</a:t>
            </a:r>
            <a:r>
              <a:rPr lang="en-US" sz="1400" i="1" dirty="0"/>
              <a:t>, geo precision</a:t>
            </a:r>
            <a:r>
              <a:rPr lang="en-US" sz="1600" i="1" dirty="0"/>
              <a:t>)</a:t>
            </a:r>
            <a:endParaRPr lang="en-US" dirty="0"/>
          </a:p>
          <a:p>
            <a:r>
              <a:rPr lang="en-US" dirty="0"/>
              <a:t>Out of order events – Watermark</a:t>
            </a:r>
          </a:p>
          <a:p>
            <a:pPr marL="201168" lvl="1" indent="0" algn="just">
              <a:buNone/>
            </a:pPr>
            <a:r>
              <a:rPr lang="en-US" sz="1600" dirty="0"/>
              <a:t>Assigning a timestamp into an event by using one of its fields instead of using the time that the event was consumed </a:t>
            </a:r>
          </a:p>
          <a:p>
            <a:pPr marL="201168" lvl="1" indent="0" algn="just">
              <a:buNone/>
            </a:pPr>
            <a:r>
              <a:rPr lang="en-US" sz="1600" dirty="0"/>
              <a:t> by the system,  not accept events arriving out of order </a:t>
            </a:r>
          </a:p>
          <a:p>
            <a:pPr lvl="1" algn="just"/>
            <a:r>
              <a:rPr lang="en-US" sz="1400" dirty="0"/>
              <a:t>.within(</a:t>
            </a:r>
            <a:r>
              <a:rPr lang="en-US" sz="1400" dirty="0" err="1"/>
              <a:t>Time.seconds</a:t>
            </a:r>
            <a:r>
              <a:rPr lang="en-US" sz="1400" dirty="0"/>
              <a:t>(1200)): assigns the timestamp of the AIS message to the event</a:t>
            </a:r>
            <a:endParaRPr lang="en-US" dirty="0"/>
          </a:p>
          <a:p>
            <a:r>
              <a:rPr lang="en-US" dirty="0"/>
              <a:t>Input stream</a:t>
            </a:r>
            <a:endParaRPr lang="en-US" sz="1600" dirty="0"/>
          </a:p>
          <a:p>
            <a:pPr lvl="2" algn="just"/>
            <a:r>
              <a:rPr lang="en-US" sz="1600" dirty="0"/>
              <a:t>Non Partitioned Input stream: default stream</a:t>
            </a:r>
          </a:p>
          <a:p>
            <a:pPr lvl="2" algn="just"/>
            <a:r>
              <a:rPr lang="en-US" sz="1600" dirty="0" err="1"/>
              <a:t>Partioned</a:t>
            </a:r>
            <a:r>
              <a:rPr lang="en-US" sz="1600" dirty="0"/>
              <a:t> Input stream: stream is conditioned by vessel id</a:t>
            </a:r>
          </a:p>
          <a:p>
            <a:pPr marL="384048" lvl="2" indent="0" algn="just">
              <a:buNone/>
            </a:pPr>
            <a:r>
              <a:rPr lang="en-US" sz="1600" dirty="0"/>
              <a:t>Each event based on its functionality uses one of the above streams as input</a:t>
            </a:r>
          </a:p>
          <a:p>
            <a:pPr marL="201168" lvl="1" indent="0" algn="just">
              <a:buNone/>
            </a:pPr>
            <a:endParaRPr lang="en-US" sz="2000" dirty="0"/>
          </a:p>
        </p:txBody>
      </p:sp>
      <p:graphicFrame>
        <p:nvGraphicFramePr>
          <p:cNvPr id="5" name="Table 4">
            <a:extLst>
              <a:ext uri="{FF2B5EF4-FFF2-40B4-BE49-F238E27FC236}">
                <a16:creationId xmlns:a16="http://schemas.microsoft.com/office/drawing/2014/main" id="{97120167-4E3D-43D3-83FE-BBD5E21DCEEF}"/>
              </a:ext>
            </a:extLst>
          </p:cNvPr>
          <p:cNvGraphicFramePr>
            <a:graphicFrameLocks noGrp="1"/>
          </p:cNvGraphicFramePr>
          <p:nvPr>
            <p:extLst>
              <p:ext uri="{D42A27DB-BD31-4B8C-83A1-F6EECF244321}">
                <p14:modId xmlns:p14="http://schemas.microsoft.com/office/powerpoint/2010/main" val="1103985137"/>
              </p:ext>
            </p:extLst>
          </p:nvPr>
        </p:nvGraphicFramePr>
        <p:xfrm>
          <a:off x="6754761" y="2190135"/>
          <a:ext cx="5286375" cy="935355"/>
        </p:xfrm>
        <a:graphic>
          <a:graphicData uri="http://schemas.openxmlformats.org/drawingml/2006/table">
            <a:tbl>
              <a:tblPr>
                <a:tableStyleId>{5C22544A-7EE6-4342-B048-85BDC9FD1C3A}</a:tableStyleId>
              </a:tblPr>
              <a:tblGrid>
                <a:gridCol w="2633980">
                  <a:extLst>
                    <a:ext uri="{9D8B030D-6E8A-4147-A177-3AD203B41FA5}">
                      <a16:colId xmlns:a16="http://schemas.microsoft.com/office/drawing/2014/main" val="1971845979"/>
                    </a:ext>
                  </a:extLst>
                </a:gridCol>
                <a:gridCol w="2652395">
                  <a:extLst>
                    <a:ext uri="{9D8B030D-6E8A-4147-A177-3AD203B41FA5}">
                      <a16:colId xmlns:a16="http://schemas.microsoft.com/office/drawing/2014/main" val="3522014672"/>
                    </a:ext>
                  </a:extLst>
                </a:gridCol>
              </a:tblGrid>
              <a:tr h="41529">
                <a:tc>
                  <a:txBody>
                    <a:bodyPr/>
                    <a:lstStyle/>
                    <a:p>
                      <a:pPr algn="just">
                        <a:lnSpc>
                          <a:spcPct val="107000"/>
                        </a:lnSpc>
                        <a:spcAft>
                          <a:spcPts val="0"/>
                        </a:spcAft>
                      </a:pPr>
                      <a:r>
                        <a:rPr lang="en-US" sz="1200" dirty="0">
                          <a:effectLst/>
                        </a:rPr>
                        <a:t>Geohash precision</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200">
                          <a:effectLst/>
                        </a:rPr>
                        <a:t>Cell dimension</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443472814"/>
                  </a:ext>
                </a:extLst>
              </a:tr>
              <a:tr h="0">
                <a:tc>
                  <a:txBody>
                    <a:bodyPr/>
                    <a:lstStyle/>
                    <a:p>
                      <a:pPr algn="just">
                        <a:lnSpc>
                          <a:spcPct val="107000"/>
                        </a:lnSpc>
                        <a:spcAft>
                          <a:spcPts val="0"/>
                        </a:spcAft>
                      </a:pPr>
                      <a:r>
                        <a:rPr lang="en-US" sz="1200" dirty="0">
                          <a:effectLst/>
                        </a:rPr>
                        <a:t>4</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200">
                          <a:effectLst/>
                        </a:rPr>
                        <a:t>39,1 km x 19,5 km</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3154289722"/>
                  </a:ext>
                </a:extLst>
              </a:tr>
              <a:tr h="0">
                <a:tc>
                  <a:txBody>
                    <a:bodyPr/>
                    <a:lstStyle/>
                    <a:p>
                      <a:pPr algn="just">
                        <a:lnSpc>
                          <a:spcPct val="107000"/>
                        </a:lnSpc>
                        <a:spcAft>
                          <a:spcPts val="0"/>
                        </a:spcAft>
                      </a:pPr>
                      <a:r>
                        <a:rPr lang="en-US" sz="1200" dirty="0">
                          <a:effectLst/>
                        </a:rPr>
                        <a:t>5</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200">
                          <a:effectLst/>
                        </a:rPr>
                        <a:t>4,9 km x 4,9 km</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2268679514"/>
                  </a:ext>
                </a:extLst>
              </a:tr>
              <a:tr h="0">
                <a:tc>
                  <a:txBody>
                    <a:bodyPr/>
                    <a:lstStyle/>
                    <a:p>
                      <a:pPr algn="just">
                        <a:lnSpc>
                          <a:spcPct val="107000"/>
                        </a:lnSpc>
                        <a:spcAft>
                          <a:spcPts val="0"/>
                        </a:spcAft>
                      </a:pPr>
                      <a:r>
                        <a:rPr lang="en-US" sz="1200">
                          <a:effectLst/>
                        </a:rPr>
                        <a:t>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200">
                          <a:effectLst/>
                        </a:rPr>
                        <a:t>1,2 km x 600,4m</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1257807845"/>
                  </a:ext>
                </a:extLst>
              </a:tr>
              <a:tr h="0">
                <a:tc>
                  <a:txBody>
                    <a:bodyPr/>
                    <a:lstStyle/>
                    <a:p>
                      <a:pPr algn="just">
                        <a:lnSpc>
                          <a:spcPct val="107000"/>
                        </a:lnSpc>
                        <a:spcAft>
                          <a:spcPts val="0"/>
                        </a:spcAft>
                      </a:pPr>
                      <a:r>
                        <a:rPr lang="en-US" sz="1200" dirty="0">
                          <a:effectLst/>
                        </a:rPr>
                        <a:t>7</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l-GR" sz="1150" dirty="0">
                          <a:effectLst/>
                        </a:rPr>
                        <a:t>152,9k</a:t>
                      </a:r>
                      <a:r>
                        <a:rPr lang="en-US" sz="1150" dirty="0">
                          <a:effectLst/>
                        </a:rPr>
                        <a:t>m x </a:t>
                      </a:r>
                      <a:r>
                        <a:rPr lang="el-GR" sz="1150" dirty="0">
                          <a:effectLst/>
                        </a:rPr>
                        <a:t>152.4m  </a:t>
                      </a:r>
                      <a:endParaRPr lang="el-GR" sz="1200" dirty="0">
                        <a:solidFill>
                          <a:srgbClr val="000000"/>
                        </a:solidFill>
                        <a:effectLst/>
                        <a:latin typeface="Symbol" panose="05050102010706020507" pitchFamily="18" charset="2"/>
                        <a:ea typeface="Calibri" panose="020F0502020204030204" pitchFamily="34" charset="0"/>
                        <a:cs typeface="Symbol" panose="05050102010706020507" pitchFamily="18" charset="2"/>
                      </a:endParaRPr>
                    </a:p>
                  </a:txBody>
                  <a:tcPr marL="71755" marR="68580" marT="0" marB="0"/>
                </a:tc>
                <a:extLst>
                  <a:ext uri="{0D108BD9-81ED-4DB2-BD59-A6C34878D82A}">
                    <a16:rowId xmlns:a16="http://schemas.microsoft.com/office/drawing/2014/main" val="4267769047"/>
                  </a:ext>
                </a:extLst>
              </a:tr>
            </a:tbl>
          </a:graphicData>
        </a:graphic>
      </p:graphicFrame>
      <p:sp>
        <p:nvSpPr>
          <p:cNvPr id="8" name="Rectangle 7">
            <a:extLst>
              <a:ext uri="{FF2B5EF4-FFF2-40B4-BE49-F238E27FC236}">
                <a16:creationId xmlns:a16="http://schemas.microsoft.com/office/drawing/2014/main" id="{F87D9C52-BA02-4024-B5D8-97CF1D003471}"/>
              </a:ext>
            </a:extLst>
          </p:cNvPr>
          <p:cNvSpPr/>
          <p:nvPr/>
        </p:nvSpPr>
        <p:spPr>
          <a:xfrm>
            <a:off x="8583561" y="6398869"/>
            <a:ext cx="3608439" cy="345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github.com/</a:t>
            </a:r>
            <a:r>
              <a:rPr lang="en-US" dirty="0" err="1">
                <a:solidFill>
                  <a:schemeClr val="tx1"/>
                </a:solidFill>
              </a:rPr>
              <a:t>davidmoten</a:t>
            </a:r>
            <a:r>
              <a:rPr lang="en-US" dirty="0">
                <a:solidFill>
                  <a:schemeClr val="tx1"/>
                </a:solidFill>
              </a:rPr>
              <a:t>/geo</a:t>
            </a:r>
            <a:endParaRPr lang="el-GR" dirty="0">
              <a:solidFill>
                <a:schemeClr val="tx1"/>
              </a:solidFill>
            </a:endParaRPr>
          </a:p>
        </p:txBody>
      </p:sp>
    </p:spTree>
    <p:extLst>
      <p:ext uri="{BB962C8B-B14F-4D97-AF65-F5344CB8AC3E}">
        <p14:creationId xmlns:p14="http://schemas.microsoft.com/office/powerpoint/2010/main" val="325842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Trajectory events </a:t>
            </a:r>
            <a:r>
              <a:rPr lang="en-US" sz="3200" dirty="0"/>
              <a:t>[1/2]</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6"/>
            <a:ext cx="10515600" cy="4634168"/>
          </a:xfrm>
        </p:spPr>
        <p:txBody>
          <a:bodyPr>
            <a:normAutofit fontScale="85000" lnSpcReduction="20000"/>
          </a:bodyPr>
          <a:lstStyle/>
          <a:p>
            <a:pPr marL="201168" lvl="1" indent="0" algn="just">
              <a:buNone/>
            </a:pPr>
            <a:r>
              <a:rPr lang="el-GR" sz="2000" dirty="0" err="1"/>
              <a:t>Trajectory</a:t>
            </a:r>
            <a:r>
              <a:rPr lang="el-GR" sz="2000" dirty="0"/>
              <a:t> </a:t>
            </a:r>
            <a:r>
              <a:rPr lang="el-GR" sz="2000" dirty="0" err="1"/>
              <a:t>Events</a:t>
            </a:r>
            <a:endParaRPr lang="en-US" sz="2000" dirty="0"/>
          </a:p>
          <a:p>
            <a:pPr marL="384048" lvl="2" indent="0">
              <a:buNone/>
            </a:pPr>
            <a:r>
              <a:rPr lang="en-US" sz="1800" dirty="0"/>
              <a:t>A sample AIS message that is consumed by the t</a:t>
            </a:r>
            <a:r>
              <a:rPr lang="el-GR" sz="1800" dirty="0" err="1"/>
              <a:t>rajectory</a:t>
            </a:r>
            <a:r>
              <a:rPr lang="en-US" sz="1800" dirty="0"/>
              <a:t> patterns is:</a:t>
            </a:r>
            <a:endParaRPr lang="el-GR" sz="1800" dirty="0"/>
          </a:p>
          <a:p>
            <a:pPr lvl="2"/>
            <a:r>
              <a:rPr lang="en-US" i="1" dirty="0"/>
              <a:t>"lat":2.541122,"lon":3.90484,"mmsi":14,"status":7,"speed":30,"turn":,"heading":36,"course":13,1, "t":</a:t>
            </a:r>
            <a:r>
              <a:rPr lang="en-US" sz="1200" i="1" dirty="0"/>
              <a:t> </a:t>
            </a:r>
            <a:r>
              <a:rPr lang="en-US" i="1" dirty="0"/>
              <a:t>1443650402</a:t>
            </a:r>
          </a:p>
          <a:p>
            <a:pPr marL="384048" lvl="2" indent="0">
              <a:buNone/>
            </a:pPr>
            <a:endParaRPr lang="en-US" sz="1100" i="1" dirty="0"/>
          </a:p>
          <a:p>
            <a:pPr marL="201168" lvl="1" indent="0" algn="just">
              <a:buNone/>
            </a:pPr>
            <a:r>
              <a:rPr lang="en-US" sz="2000" dirty="0"/>
              <a:t>Detected trajectory events are:</a:t>
            </a:r>
          </a:p>
          <a:p>
            <a:pPr marL="566928" lvl="3" indent="0" algn="just">
              <a:buNone/>
            </a:pPr>
            <a:r>
              <a:rPr lang="en-US" sz="1800" b="1" dirty="0"/>
              <a:t>Gaps in communication</a:t>
            </a:r>
          </a:p>
          <a:p>
            <a:pPr lvl="4" algn="just"/>
            <a:r>
              <a:rPr lang="en-US" sz="1600" dirty="0" err="1"/>
              <a:t>Partioned</a:t>
            </a:r>
            <a:r>
              <a:rPr lang="en-US" sz="1600" dirty="0"/>
              <a:t> input stream per vessel id</a:t>
            </a:r>
          </a:p>
          <a:p>
            <a:pPr lvl="4" algn="just"/>
            <a:r>
              <a:rPr lang="en-US" sz="1600" dirty="0"/>
              <a:t>SKIP_PAST_LAST_EVENT: Discards every partial match that started after the match started but before it ended</a:t>
            </a:r>
          </a:p>
          <a:p>
            <a:pPr lvl="4" algn="just"/>
            <a:r>
              <a:rPr lang="en-US" sz="1600" dirty="0"/>
              <a:t>hasn’t received an AIS message between 600 seconds an vessel is far away from a port (grid 1,2 km x 600,4m) (there is a csv file contains ports’ geohash)</a:t>
            </a:r>
          </a:p>
          <a:p>
            <a:pPr marL="749808" lvl="4" indent="0" algn="just">
              <a:buNone/>
            </a:pPr>
            <a:endParaRPr lang="en-US" sz="1100" dirty="0"/>
          </a:p>
          <a:p>
            <a:pPr marL="566928" lvl="3" indent="0" algn="just">
              <a:buNone/>
            </a:pPr>
            <a:r>
              <a:rPr lang="en-US" sz="1800" b="1" dirty="0"/>
              <a:t>Vessel speed according its type</a:t>
            </a:r>
          </a:p>
          <a:p>
            <a:pPr lvl="4" algn="just"/>
            <a:r>
              <a:rPr lang="en-US" sz="1600" dirty="0" err="1"/>
              <a:t>Partioned</a:t>
            </a:r>
            <a:r>
              <a:rPr lang="en-US" sz="1600" dirty="0"/>
              <a:t> input stream per vessel id</a:t>
            </a:r>
          </a:p>
          <a:p>
            <a:pPr lvl="4" algn="just"/>
            <a:r>
              <a:rPr lang="en-US" sz="1600" dirty="0"/>
              <a:t>SKIP_PAST_LAST_EVENT</a:t>
            </a:r>
          </a:p>
          <a:p>
            <a:pPr lvl="4" algn="just"/>
            <a:r>
              <a:rPr lang="en-US" sz="1600" dirty="0"/>
              <a:t>all AIS messages come from one </a:t>
            </a:r>
            <a:r>
              <a:rPr lang="en-US" sz="1600" dirty="0" err="1"/>
              <a:t>mmsi</a:t>
            </a:r>
            <a:r>
              <a:rPr lang="en-US" sz="1600" dirty="0"/>
              <a:t> in the time window of 30 secs  have overcome the minimum or maximum speed according their type (there is a csv file contains max and min speed per vessel type)</a:t>
            </a:r>
          </a:p>
          <a:p>
            <a:pPr lvl="4" algn="just"/>
            <a:endParaRPr lang="en-US" sz="1100" dirty="0"/>
          </a:p>
          <a:p>
            <a:pPr marL="566928" lvl="3" indent="0" algn="just">
              <a:buNone/>
            </a:pPr>
            <a:r>
              <a:rPr lang="en-US" sz="1800" b="1" dirty="0"/>
              <a:t>Course of ground (COG) differentiates from the heading of a vessel</a:t>
            </a:r>
          </a:p>
          <a:p>
            <a:pPr lvl="4" algn="just"/>
            <a:r>
              <a:rPr lang="en-US" sz="1600" dirty="0" err="1"/>
              <a:t>Partioned</a:t>
            </a:r>
            <a:r>
              <a:rPr lang="en-US" sz="1600" dirty="0"/>
              <a:t> input stream per vessel id</a:t>
            </a:r>
          </a:p>
          <a:p>
            <a:pPr lvl="4" algn="just"/>
            <a:r>
              <a:rPr lang="en-US" sz="1600" dirty="0"/>
              <a:t>no selection strategy</a:t>
            </a:r>
          </a:p>
          <a:p>
            <a:pPr lvl="4" algn="just"/>
            <a:r>
              <a:rPr lang="en-US" sz="1600" dirty="0"/>
              <a:t>every difference bigger than 10 degrees and smaller than 60 degrees with vessel speed between 1-48.6 KNOTS (under way)</a:t>
            </a:r>
            <a:r>
              <a:rPr lang="en-US" sz="1500" dirty="0"/>
              <a:t>	</a:t>
            </a:r>
          </a:p>
          <a:p>
            <a:pPr lvl="3" algn="just"/>
            <a:endParaRPr lang="en-US" sz="1600" dirty="0"/>
          </a:p>
          <a:p>
            <a:pPr lvl="1" algn="just"/>
            <a:endParaRPr lang="en-US" dirty="0"/>
          </a:p>
        </p:txBody>
      </p:sp>
    </p:spTree>
    <p:extLst>
      <p:ext uri="{BB962C8B-B14F-4D97-AF65-F5344CB8AC3E}">
        <p14:creationId xmlns:p14="http://schemas.microsoft.com/office/powerpoint/2010/main" val="56427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Trajectory events </a:t>
            </a:r>
            <a:r>
              <a:rPr lang="en-US" sz="3200" dirty="0"/>
              <a:t>[2/2]</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4496517"/>
          </a:xfrm>
        </p:spPr>
        <p:txBody>
          <a:bodyPr>
            <a:normAutofit/>
          </a:bodyPr>
          <a:lstStyle/>
          <a:p>
            <a:pPr marL="566928" lvl="3" indent="0" algn="just">
              <a:buNone/>
            </a:pPr>
            <a:r>
              <a:rPr lang="en-US" sz="1500" b="1" dirty="0"/>
              <a:t>High speed near port </a:t>
            </a:r>
          </a:p>
          <a:p>
            <a:pPr lvl="4" algn="just"/>
            <a:r>
              <a:rPr lang="en-US" dirty="0" err="1"/>
              <a:t>Partioned</a:t>
            </a:r>
            <a:r>
              <a:rPr lang="en-US" dirty="0"/>
              <a:t> input stream per vessel id</a:t>
            </a:r>
          </a:p>
          <a:p>
            <a:pPr lvl="4" algn="just"/>
            <a:r>
              <a:rPr lang="en-US" dirty="0"/>
              <a:t>SKIP_PAST_LAST_EVENT</a:t>
            </a:r>
          </a:p>
          <a:p>
            <a:pPr lvl="4" algn="just"/>
            <a:r>
              <a:rPr lang="en-US" dirty="0"/>
              <a:t>.times(10) .consecutive() 	</a:t>
            </a:r>
          </a:p>
          <a:p>
            <a:pPr lvl="4" algn="just"/>
            <a:r>
              <a:rPr lang="en-US" dirty="0"/>
              <a:t>vessels whose speed is bigger than 5KNOTS, they are near ports (grid 1,2 km x 600,4m) and at least 10 consecutive messages of  them satisfy those conditions</a:t>
            </a:r>
          </a:p>
          <a:p>
            <a:pPr marL="566928" lvl="3" indent="0" algn="just">
              <a:buNone/>
            </a:pPr>
            <a:endParaRPr lang="en-US" sz="1000" b="1" dirty="0"/>
          </a:p>
          <a:p>
            <a:pPr marL="566928" lvl="3" indent="0" algn="just">
              <a:buNone/>
            </a:pPr>
            <a:r>
              <a:rPr lang="en-US" sz="1500" b="1" dirty="0"/>
              <a:t>Long Term Stop</a:t>
            </a:r>
          </a:p>
          <a:p>
            <a:pPr lvl="4" algn="just"/>
            <a:r>
              <a:rPr lang="en-US" dirty="0" err="1"/>
              <a:t>Partioned</a:t>
            </a:r>
            <a:r>
              <a:rPr lang="en-US" dirty="0"/>
              <a:t> input stream per vessel id</a:t>
            </a:r>
          </a:p>
          <a:p>
            <a:pPr lvl="4" algn="just"/>
            <a:r>
              <a:rPr lang="en-US" dirty="0"/>
              <a:t>SKIP_PAST_LAST_EVENT</a:t>
            </a:r>
          </a:p>
          <a:p>
            <a:pPr lvl="4" algn="just"/>
            <a:r>
              <a:rPr lang="en-US" dirty="0"/>
              <a:t>vessel’s speed is less than 1KNOT and the next M messages, within 200 seconds are inside a predefined area (grid 1,2 km x 600,4m) </a:t>
            </a:r>
          </a:p>
          <a:p>
            <a:pPr marL="566928" lvl="3" indent="0" algn="just">
              <a:buNone/>
            </a:pPr>
            <a:endParaRPr lang="en-US" sz="1000" dirty="0"/>
          </a:p>
          <a:p>
            <a:pPr marL="566928" lvl="3" indent="0" algn="just">
              <a:buNone/>
            </a:pPr>
            <a:r>
              <a:rPr lang="en-US" sz="1500" b="1" dirty="0"/>
              <a:t>Vessels with false status</a:t>
            </a:r>
            <a:endParaRPr lang="el-GR" sz="1500" b="1" dirty="0"/>
          </a:p>
          <a:p>
            <a:pPr lvl="4" algn="just"/>
            <a:r>
              <a:rPr lang="en-US" dirty="0"/>
              <a:t>Non Partitioned input stream </a:t>
            </a:r>
          </a:p>
          <a:p>
            <a:pPr lvl="4" algn="just"/>
            <a:r>
              <a:rPr lang="en-US" dirty="0"/>
              <a:t>no selection strategy</a:t>
            </a:r>
          </a:p>
          <a:p>
            <a:pPr lvl="4" algn="just"/>
            <a:r>
              <a:rPr lang="en-US" dirty="0"/>
              <a:t>vessels with wrong status, for example vessels with speed more than 5KNOTS and status moored or at anchor</a:t>
            </a:r>
          </a:p>
          <a:p>
            <a:pPr lvl="1" algn="just"/>
            <a:endParaRPr lang="en-US" dirty="0"/>
          </a:p>
        </p:txBody>
      </p:sp>
    </p:spTree>
    <p:extLst>
      <p:ext uri="{BB962C8B-B14F-4D97-AF65-F5344CB8AC3E}">
        <p14:creationId xmlns:p14="http://schemas.microsoft.com/office/powerpoint/2010/main" val="333114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Complex events </a:t>
            </a:r>
            <a:r>
              <a:rPr lang="en-US" sz="3200" dirty="0"/>
              <a:t>[1/4]</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4486685"/>
          </a:xfrm>
        </p:spPr>
        <p:txBody>
          <a:bodyPr>
            <a:normAutofit fontScale="92500" lnSpcReduction="20000"/>
          </a:bodyPr>
          <a:lstStyle/>
          <a:p>
            <a:pPr marL="201168" lvl="1" indent="0" algn="just">
              <a:buNone/>
            </a:pPr>
            <a:r>
              <a:rPr lang="en-US" sz="2000" dirty="0"/>
              <a:t>Complex event</a:t>
            </a:r>
          </a:p>
          <a:p>
            <a:pPr lvl="1" algn="just"/>
            <a:r>
              <a:rPr lang="en-US" dirty="0"/>
              <a:t>consumes the output of the Trajectory detection module process and recognize in real time potentially complex maritime situations</a:t>
            </a:r>
          </a:p>
          <a:p>
            <a:pPr marL="384048" lvl="2" indent="0">
              <a:buNone/>
            </a:pPr>
            <a:endParaRPr lang="en-US" sz="1100" i="1" dirty="0"/>
          </a:p>
          <a:p>
            <a:pPr marL="201168" lvl="1" indent="0" algn="just">
              <a:buNone/>
            </a:pPr>
            <a:r>
              <a:rPr lang="en-US" sz="2000" dirty="0"/>
              <a:t>Detected Complex events are:</a:t>
            </a:r>
          </a:p>
          <a:p>
            <a:pPr marL="384048" lvl="2" indent="0" algn="just">
              <a:buNone/>
            </a:pPr>
            <a:r>
              <a:rPr lang="en-US" sz="1600" b="1" dirty="0"/>
              <a:t>Two vessels co-travelling </a:t>
            </a:r>
          </a:p>
          <a:p>
            <a:pPr marL="566928" lvl="3" indent="0" algn="just">
              <a:buNone/>
            </a:pPr>
            <a:r>
              <a:rPr lang="en-US" sz="1500" dirty="0"/>
              <a:t>AIS messages from 2 different vessels are between a time period of 15 seconds, the speed of the vessels should be bigger than 1KNOT and vessels should be located in the same grid  (grid: 1.2 km x 600m)  for more than 180 seconds</a:t>
            </a:r>
            <a:endParaRPr lang="en-US" sz="1500" b="1" dirty="0"/>
          </a:p>
          <a:p>
            <a:pPr marL="566928" lvl="3" indent="0" algn="just">
              <a:buNone/>
            </a:pPr>
            <a:r>
              <a:rPr lang="en-US" sz="1500" dirty="0"/>
              <a:t> 1</a:t>
            </a:r>
            <a:r>
              <a:rPr lang="en-US" sz="1500" baseline="30000" dirty="0"/>
              <a:t>st</a:t>
            </a:r>
            <a:r>
              <a:rPr lang="en-US" sz="1500" dirty="0"/>
              <a:t> </a:t>
            </a:r>
            <a:r>
              <a:rPr lang="en-US" sz="1500" dirty="0" err="1"/>
              <a:t>Flinkcep</a:t>
            </a:r>
            <a:r>
              <a:rPr lang="en-US" sz="1500" dirty="0"/>
              <a:t> job:</a:t>
            </a:r>
          </a:p>
          <a:p>
            <a:pPr lvl="5" algn="just"/>
            <a:r>
              <a:rPr lang="en-US" sz="1500" dirty="0" err="1"/>
              <a:t>Partioned</a:t>
            </a:r>
            <a:r>
              <a:rPr lang="en-US" sz="1500" dirty="0"/>
              <a:t> input stream per vessel id</a:t>
            </a:r>
          </a:p>
          <a:p>
            <a:pPr lvl="5" algn="just"/>
            <a:r>
              <a:rPr lang="en-US" sz="1500" dirty="0"/>
              <a:t>No selection strategy</a:t>
            </a:r>
          </a:p>
          <a:p>
            <a:pPr lvl="5" algn="just"/>
            <a:r>
              <a:rPr lang="en-US" sz="1500" dirty="0"/>
              <a:t>all the AIS messages (for all vessels) in a time window of 35 seconds which are at the same geohash</a:t>
            </a:r>
          </a:p>
          <a:p>
            <a:pPr lvl="5" algn="just"/>
            <a:r>
              <a:rPr lang="en-US" sz="1500" dirty="0"/>
              <a:t>Serialize the output to be given as input at the 2</a:t>
            </a:r>
            <a:r>
              <a:rPr lang="en-US" sz="1500" baseline="30000" dirty="0"/>
              <a:t>nd</a:t>
            </a:r>
            <a:r>
              <a:rPr lang="en-US" sz="1500" dirty="0"/>
              <a:t> job</a:t>
            </a:r>
          </a:p>
          <a:p>
            <a:pPr marL="566928" lvl="3" indent="0" algn="just">
              <a:buNone/>
            </a:pPr>
            <a:r>
              <a:rPr lang="en-US" sz="1500" dirty="0"/>
              <a:t>2</a:t>
            </a:r>
            <a:r>
              <a:rPr lang="en-US" sz="1500" baseline="30000" dirty="0"/>
              <a:t>nd</a:t>
            </a:r>
            <a:r>
              <a:rPr lang="en-US" sz="1500" dirty="0"/>
              <a:t>  </a:t>
            </a:r>
            <a:r>
              <a:rPr lang="en-US" sz="1500" dirty="0" err="1"/>
              <a:t>Flinkcep</a:t>
            </a:r>
            <a:r>
              <a:rPr lang="en-US" sz="1500" dirty="0"/>
              <a:t> job:</a:t>
            </a:r>
          </a:p>
          <a:p>
            <a:pPr lvl="5" algn="just"/>
            <a:r>
              <a:rPr lang="en-US" sz="1500" dirty="0"/>
              <a:t>Deserialize the input</a:t>
            </a:r>
          </a:p>
          <a:p>
            <a:pPr lvl="5" algn="just"/>
            <a:r>
              <a:rPr lang="en-US" sz="1500" dirty="0" err="1"/>
              <a:t>Partioned</a:t>
            </a:r>
            <a:r>
              <a:rPr lang="en-US" sz="1500" dirty="0"/>
              <a:t> input stream per vessel id</a:t>
            </a:r>
          </a:p>
          <a:p>
            <a:pPr lvl="5" algn="just"/>
            <a:r>
              <a:rPr lang="en-US" sz="1500" dirty="0"/>
              <a:t>SKIP_PAST_LAST_EVENT</a:t>
            </a:r>
            <a:endParaRPr lang="en-US" sz="1500" b="1" dirty="0"/>
          </a:p>
          <a:p>
            <a:pPr lvl="5" algn="just"/>
            <a:r>
              <a:rPr lang="en-US" sz="1500" dirty="0"/>
              <a:t>Two different messages for two different ships that co-exist in the same grid, differentiated by a margin of 35 seconds. Going backwards to the accepted messages following the first rule, these messages surpass in total the 180 seconds margin</a:t>
            </a:r>
          </a:p>
          <a:p>
            <a:pPr lvl="4" algn="just"/>
            <a:endParaRPr lang="en-US" sz="1500" b="1" dirty="0"/>
          </a:p>
          <a:p>
            <a:pPr lvl="1" algn="just"/>
            <a:endParaRPr lang="en-US" dirty="0"/>
          </a:p>
        </p:txBody>
      </p:sp>
    </p:spTree>
    <p:extLst>
      <p:ext uri="{BB962C8B-B14F-4D97-AF65-F5344CB8AC3E}">
        <p14:creationId xmlns:p14="http://schemas.microsoft.com/office/powerpoint/2010/main" val="292744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Complex events </a:t>
            </a:r>
            <a:r>
              <a:rPr lang="en-US" sz="3200" dirty="0"/>
              <a:t>[2/4]</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4745772"/>
          </a:xfrm>
        </p:spPr>
        <p:txBody>
          <a:bodyPr>
            <a:normAutofit fontScale="92500" lnSpcReduction="10000"/>
          </a:bodyPr>
          <a:lstStyle/>
          <a:p>
            <a:pPr marL="384048" lvl="2" indent="0" algn="just">
              <a:buNone/>
            </a:pPr>
            <a:r>
              <a:rPr lang="en-US" sz="1600" b="1" dirty="0"/>
              <a:t>Fishing Activity</a:t>
            </a:r>
          </a:p>
          <a:p>
            <a:pPr lvl="3" algn="just"/>
            <a:r>
              <a:rPr lang="en-US" sz="1500" dirty="0" err="1"/>
              <a:t>Partioned</a:t>
            </a:r>
            <a:r>
              <a:rPr lang="en-US" sz="1500" dirty="0"/>
              <a:t> input stream per vessel id</a:t>
            </a:r>
          </a:p>
          <a:p>
            <a:pPr lvl="3" algn="just"/>
            <a:r>
              <a:rPr lang="en-US" sz="1500" dirty="0"/>
              <a:t>No selection strategy</a:t>
            </a:r>
          </a:p>
          <a:p>
            <a:pPr lvl="3" algn="just"/>
            <a:r>
              <a:rPr lang="en-US" sz="1500" dirty="0"/>
              <a:t>2 continuous trajectory events</a:t>
            </a:r>
          </a:p>
          <a:p>
            <a:pPr lvl="3" algn="just"/>
            <a:r>
              <a:rPr lang="en-US" sz="1500" dirty="0"/>
              <a:t>continuous changes of the heading (changes between 15 and 60 degrees) , followed by a gap in communication (600 seconds ) and a final turn in the end (change between 15 and 60 degrees</a:t>
            </a:r>
          </a:p>
          <a:p>
            <a:pPr marL="384048" lvl="2" indent="0" algn="just">
              <a:buNone/>
            </a:pPr>
            <a:endParaRPr lang="en-US" sz="900" b="1" dirty="0"/>
          </a:p>
          <a:p>
            <a:pPr marL="384048" lvl="2" indent="0" algn="just">
              <a:buNone/>
            </a:pPr>
            <a:r>
              <a:rPr lang="en-US" sz="1600" b="1" dirty="0"/>
              <a:t>Vessel Rendezvous</a:t>
            </a:r>
          </a:p>
          <a:p>
            <a:pPr marL="384048" lvl="2" indent="0">
              <a:buNone/>
            </a:pPr>
            <a:r>
              <a:rPr lang="en-US" sz="1600" dirty="0"/>
              <a:t>     </a:t>
            </a:r>
            <a:r>
              <a:rPr lang="en-US" sz="1500" dirty="0"/>
              <a:t>AIS messages from 2 different vessels with gap in their communication and they are in the same geohash grid (grid: 1,2 km x  600,4m)</a:t>
            </a:r>
          </a:p>
          <a:p>
            <a:pPr marL="566928" lvl="3" indent="0" algn="just">
              <a:buNone/>
            </a:pPr>
            <a:r>
              <a:rPr lang="en-US" sz="1500" dirty="0"/>
              <a:t>1</a:t>
            </a:r>
            <a:r>
              <a:rPr lang="en-US" sz="1500" baseline="30000" dirty="0"/>
              <a:t>st</a:t>
            </a:r>
            <a:r>
              <a:rPr lang="en-US" sz="1500" dirty="0"/>
              <a:t> </a:t>
            </a:r>
            <a:r>
              <a:rPr lang="en-US" sz="1500" dirty="0" err="1"/>
              <a:t>Flinkcep</a:t>
            </a:r>
            <a:r>
              <a:rPr lang="en-US" sz="1500" dirty="0"/>
              <a:t> job:</a:t>
            </a:r>
          </a:p>
          <a:p>
            <a:pPr lvl="5" algn="just"/>
            <a:r>
              <a:rPr lang="en-US" sz="1500" dirty="0" err="1"/>
              <a:t>Partioned</a:t>
            </a:r>
            <a:r>
              <a:rPr lang="en-US" sz="1500" dirty="0"/>
              <a:t> input stream per vessel id</a:t>
            </a:r>
          </a:p>
          <a:p>
            <a:pPr lvl="5" algn="just"/>
            <a:r>
              <a:rPr lang="en-US" sz="1500" dirty="0"/>
              <a:t>SKIP_PAST_LAST_EVENT</a:t>
            </a:r>
            <a:endParaRPr lang="en-US" sz="1500" b="1" dirty="0"/>
          </a:p>
          <a:p>
            <a:pPr lvl="5" algn="just"/>
            <a:r>
              <a:rPr lang="en-US" sz="1500" dirty="0"/>
              <a:t>hasn’t received an AIS message between 600 seconds and the vessel is far away from a port (grid 1,2 km x 600,4m)</a:t>
            </a:r>
          </a:p>
          <a:p>
            <a:pPr lvl="5" algn="just"/>
            <a:r>
              <a:rPr lang="en-US" sz="1500" dirty="0"/>
              <a:t>Serialize the output to be given as input at the 2</a:t>
            </a:r>
            <a:r>
              <a:rPr lang="en-US" sz="1500" baseline="30000" dirty="0"/>
              <a:t>nd</a:t>
            </a:r>
            <a:r>
              <a:rPr lang="en-US" sz="1500" dirty="0"/>
              <a:t> job</a:t>
            </a:r>
          </a:p>
          <a:p>
            <a:pPr marL="566928" lvl="3" indent="0" algn="just">
              <a:buNone/>
            </a:pPr>
            <a:r>
              <a:rPr lang="en-US" sz="1500" dirty="0"/>
              <a:t>2</a:t>
            </a:r>
            <a:r>
              <a:rPr lang="en-US" sz="1500" baseline="30000" dirty="0"/>
              <a:t>nd</a:t>
            </a:r>
            <a:r>
              <a:rPr lang="en-US" sz="1500" dirty="0"/>
              <a:t>  </a:t>
            </a:r>
            <a:r>
              <a:rPr lang="en-US" sz="1500" dirty="0" err="1"/>
              <a:t>Flinkcep</a:t>
            </a:r>
            <a:r>
              <a:rPr lang="en-US" sz="1500" dirty="0"/>
              <a:t> job:</a:t>
            </a:r>
          </a:p>
          <a:p>
            <a:pPr lvl="5" algn="just"/>
            <a:r>
              <a:rPr lang="en-US" sz="1500" dirty="0"/>
              <a:t>Deserialize the input</a:t>
            </a:r>
          </a:p>
          <a:p>
            <a:pPr lvl="5" algn="just"/>
            <a:r>
              <a:rPr lang="en-US" sz="1500" dirty="0" err="1"/>
              <a:t>Partioned</a:t>
            </a:r>
            <a:r>
              <a:rPr lang="en-US" sz="1500" dirty="0"/>
              <a:t> input stream per vessel id</a:t>
            </a:r>
          </a:p>
          <a:p>
            <a:pPr lvl="5" algn="just"/>
            <a:r>
              <a:rPr lang="en-US" sz="1500" dirty="0"/>
              <a:t>No selection strategy</a:t>
            </a:r>
            <a:endParaRPr lang="en-US" sz="1500" b="1" dirty="0"/>
          </a:p>
          <a:p>
            <a:pPr lvl="5" algn="just"/>
            <a:r>
              <a:rPr lang="en-US" sz="1500" dirty="0"/>
              <a:t>Two different vessels with the same geohash at the same time</a:t>
            </a:r>
            <a:endParaRPr lang="en-US" sz="1500" b="1" dirty="0"/>
          </a:p>
          <a:p>
            <a:pPr lvl="5" algn="just"/>
            <a:endParaRPr lang="en-US" sz="1600" dirty="0"/>
          </a:p>
          <a:p>
            <a:pPr lvl="1" algn="just"/>
            <a:endParaRPr lang="en-US" dirty="0"/>
          </a:p>
        </p:txBody>
      </p:sp>
    </p:spTree>
    <p:extLst>
      <p:ext uri="{BB962C8B-B14F-4D97-AF65-F5344CB8AC3E}">
        <p14:creationId xmlns:p14="http://schemas.microsoft.com/office/powerpoint/2010/main" val="8942214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3954</TotalTime>
  <Words>2076</Words>
  <Application>Microsoft Office PowerPoint</Application>
  <PresentationFormat>Widescreen</PresentationFormat>
  <Paragraphs>348</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Symbol</vt:lpstr>
      <vt:lpstr>Times New Roman</vt:lpstr>
      <vt:lpstr>Retrospect</vt:lpstr>
      <vt:lpstr>Applied Data Mining</vt:lpstr>
      <vt:lpstr>Preliminary data analysis</vt:lpstr>
      <vt:lpstr>Automata-based CER with FlinkCEP [1/3]</vt:lpstr>
      <vt:lpstr>Automata-based CER with FlinkCEP [2/3]</vt:lpstr>
      <vt:lpstr>Automata-based CER with FlinkCEP [3/3]</vt:lpstr>
      <vt:lpstr>CER with FlinkCEP – Trajectory events [1/2]</vt:lpstr>
      <vt:lpstr>CER with FlinkCEP – Trajectory events [2/2]</vt:lpstr>
      <vt:lpstr>CER with FlinkCEP – Complex events [1/4]</vt:lpstr>
      <vt:lpstr>CER with FlinkCEP – Complex events [2/4]</vt:lpstr>
      <vt:lpstr>CER with FlinkCEP – Complex events [3/4]</vt:lpstr>
      <vt:lpstr>CER with FlinkCEP – Complex events [4/4]</vt:lpstr>
      <vt:lpstr>CER with FlinkCEP – Empirical evaluation</vt:lpstr>
      <vt:lpstr>CER with FlinkCEP – Visualization [1/4]</vt:lpstr>
      <vt:lpstr>CER with FlinkCEP – Visualization [2/4]</vt:lpstr>
      <vt:lpstr>CER with FlinkCEP – Visualization [3/4]</vt:lpstr>
      <vt:lpstr>CER with Flink – Visualization [4/4]</vt:lpstr>
      <vt:lpstr>Logic-based CER with RTEC</vt:lpstr>
      <vt:lpstr>CER with RTEC - Trajectory events</vt:lpstr>
      <vt:lpstr>CER with RTEC - Complex events</vt:lpstr>
      <vt:lpstr>CER with RTEC – Window sizes</vt:lpstr>
      <vt:lpstr>CER with RTEC vs CER with flinkCEP</vt:lpstr>
      <vt:lpstr>CER with RTEC vs CER with flinkCEP – Visualizations [1/2]</vt:lpstr>
      <vt:lpstr>CER with RTEC vs CER with flinkCEP – Visualizations [2/2]</vt:lpstr>
      <vt:lpstr>Repositories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Lazy Evaluation Methods for Detecting Complex Events</dc:title>
  <dc:creator>Alevizopoulou, Sofia (Nokia - GR/Athens)</dc:creator>
  <cp:lastModifiedBy>Alevizopoulou, Sofia (Nokia - GR/Athens)</cp:lastModifiedBy>
  <cp:revision>688</cp:revision>
  <dcterms:created xsi:type="dcterms:W3CDTF">2018-10-10T11:21:44Z</dcterms:created>
  <dcterms:modified xsi:type="dcterms:W3CDTF">2019-02-04T23:16:13Z</dcterms:modified>
</cp:coreProperties>
</file>