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2"/>
  </p:notesMasterIdLst>
  <p:sldIdLst>
    <p:sldId id="275" r:id="rId2"/>
    <p:sldId id="293" r:id="rId3"/>
    <p:sldId id="289" r:id="rId4"/>
    <p:sldId id="294" r:id="rId5"/>
    <p:sldId id="290" r:id="rId6"/>
    <p:sldId id="291" r:id="rId7"/>
    <p:sldId id="295" r:id="rId8"/>
    <p:sldId id="299" r:id="rId9"/>
    <p:sldId id="301" r:id="rId10"/>
    <p:sldId id="305" r:id="rId11"/>
    <p:sldId id="306" r:id="rId12"/>
    <p:sldId id="302" r:id="rId13"/>
    <p:sldId id="297" r:id="rId14"/>
    <p:sldId id="298" r:id="rId15"/>
    <p:sldId id="307" r:id="rId16"/>
    <p:sldId id="308" r:id="rId17"/>
    <p:sldId id="311" r:id="rId18"/>
    <p:sldId id="312" r:id="rId19"/>
    <p:sldId id="292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CFE5F-FD4F-9FFB-A766-8252B26514BB}" v="42" dt="2018-11-09T12:22:22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3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DC-49CB-8299-BDFFEB3A9380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DC-49CB-8299-BDFFEB3A93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l-G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Sheet5!$A$2:$A$3</c:f>
              <c:strCache>
                <c:ptCount val="2"/>
                <c:pt idx="0">
                  <c:v>fishing</c:v>
                </c:pt>
                <c:pt idx="1">
                  <c:v>other</c:v>
                </c:pt>
              </c:strCache>
            </c:strRef>
          </c:cat>
          <c:val>
            <c:numRef>
              <c:f>Sheet5!$B$2:$B$3</c:f>
              <c:numCache>
                <c:formatCode>General</c:formatCode>
                <c:ptCount val="2"/>
                <c:pt idx="0">
                  <c:v>1013596</c:v>
                </c:pt>
                <c:pt idx="1">
                  <c:v>8078601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DC-49CB-8299-BDFFEB3A938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46981627296589"/>
          <c:y val="0.19486111111111112"/>
          <c:w val="0.83953018372703414"/>
          <c:h val="0.7208876494604841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Sheet10!$A$2:$A$8</c:f>
              <c:strCache>
                <c:ptCount val="7"/>
                <c:pt idx="0">
                  <c:v>october</c:v>
                </c:pt>
                <c:pt idx="1">
                  <c:v>november</c:v>
                </c:pt>
                <c:pt idx="2">
                  <c:v>december</c:v>
                </c:pt>
                <c:pt idx="3">
                  <c:v>january</c:v>
                </c:pt>
                <c:pt idx="4">
                  <c:v>february</c:v>
                </c:pt>
                <c:pt idx="5">
                  <c:v>march</c:v>
                </c:pt>
                <c:pt idx="6">
                  <c:v>april</c:v>
                </c:pt>
              </c:strCache>
            </c:strRef>
          </c:cat>
          <c:val>
            <c:numRef>
              <c:f>Sheet10!$B$2:$B$8</c:f>
              <c:numCache>
                <c:formatCode>General</c:formatCode>
                <c:ptCount val="7"/>
                <c:pt idx="0">
                  <c:v>3130207</c:v>
                </c:pt>
                <c:pt idx="1">
                  <c:v>3243176</c:v>
                </c:pt>
                <c:pt idx="2">
                  <c:v>2762531</c:v>
                </c:pt>
                <c:pt idx="3">
                  <c:v>3358741</c:v>
                </c:pt>
                <c:pt idx="4">
                  <c:v>3183877</c:v>
                </c:pt>
                <c:pt idx="5">
                  <c:v>3353163</c:v>
                </c:pt>
                <c:pt idx="6">
                  <c:v>3935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72-414F-B903-980243610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7111032"/>
        <c:axId val="827108736"/>
      </c:lineChart>
      <c:catAx>
        <c:axId val="82711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827108736"/>
        <c:crosses val="autoZero"/>
        <c:auto val="1"/>
        <c:lblAlgn val="ctr"/>
        <c:lblOffset val="100"/>
        <c:noMultiLvlLbl val="0"/>
      </c:catAx>
      <c:valAx>
        <c:axId val="82710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827111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107C4-8A98-4363-BC93-CD76F67EC9A2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4CAF3-7E90-4AAD-B160-6D6885140FD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814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4CAF3-7E90-4AAD-B160-6D6885140FD0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266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8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56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686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95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888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09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354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906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318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109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6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evizo/flinkcep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evizo/cer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github.com/salevizo/cer.gi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evizo/flinkcep.g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42D9-EB69-4EED-BE0B-8789755EF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151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Applied Data Mining</a:t>
            </a:r>
            <a:endParaRPr lang="el-GR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595E6-F68E-4F9C-927F-97AAC17FC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975" y="3144837"/>
            <a:ext cx="9144000" cy="3639011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000" dirty="0"/>
          </a:p>
          <a:p>
            <a:pPr algn="ctr"/>
            <a:r>
              <a:rPr lang="en-US" sz="1600" dirty="0"/>
              <a:t>Alevizopoulou Sofia 2022201704002</a:t>
            </a:r>
          </a:p>
          <a:p>
            <a:pPr algn="ctr"/>
            <a:r>
              <a:rPr lang="en-US" sz="1600" dirty="0"/>
              <a:t>Avgeros Giannis 2022201704003</a:t>
            </a:r>
          </a:p>
          <a:p>
            <a:pPr algn="ctr"/>
            <a:r>
              <a:rPr lang="en-US" sz="1600" dirty="0" err="1"/>
              <a:t>Tsiatsios</a:t>
            </a:r>
            <a:r>
              <a:rPr lang="en-US" sz="1600" dirty="0"/>
              <a:t> George 2022201704024</a:t>
            </a:r>
          </a:p>
          <a:p>
            <a:pPr algn="ctr"/>
            <a:r>
              <a:rPr lang="en-US" sz="1800" b="1" dirty="0"/>
              <a:t>MSC Data Science</a:t>
            </a:r>
            <a:br>
              <a:rPr lang="en-US" sz="1800" b="1" dirty="0"/>
            </a:br>
            <a:r>
              <a:rPr lang="en-US" sz="1800" b="1" dirty="0"/>
              <a:t>Athens 2018</a:t>
            </a:r>
            <a:endParaRPr lang="el-GR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8BE64-8B19-4264-90DC-45BF66B4BF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9550" y="426718"/>
            <a:ext cx="3352800" cy="74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0B816-E130-4509-94FB-2C9E4B201F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473690" y="234630"/>
            <a:ext cx="1508760" cy="11303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718D5B-6847-4274-8489-3DA6282A0B75}"/>
              </a:ext>
            </a:extLst>
          </p:cNvPr>
          <p:cNvSpPr txBox="1">
            <a:spLocks/>
          </p:cNvSpPr>
          <p:nvPr/>
        </p:nvSpPr>
        <p:spPr>
          <a:xfrm>
            <a:off x="1524000" y="231507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l-GR" sz="4000" dirty="0">
                <a:solidFill>
                  <a:schemeClr val="tx2"/>
                </a:solidFill>
              </a:rPr>
            </a:br>
            <a:r>
              <a:rPr lang="en-US" sz="4000" b="1" dirty="0">
                <a:solidFill>
                  <a:schemeClr val="tx2"/>
                </a:solidFill>
              </a:rPr>
              <a:t>Preliminary data analysis </a:t>
            </a:r>
            <a:br>
              <a:rPr lang="en-US" sz="4000" b="1" dirty="0">
                <a:solidFill>
                  <a:schemeClr val="tx2"/>
                </a:solidFill>
              </a:rPr>
            </a:br>
            <a:r>
              <a:rPr lang="en-US" sz="4000" b="1" dirty="0">
                <a:solidFill>
                  <a:schemeClr val="tx2"/>
                </a:solidFill>
              </a:rPr>
              <a:t>Automata-based CER with </a:t>
            </a:r>
            <a:r>
              <a:rPr lang="en-US" sz="4000" b="1" dirty="0" err="1">
                <a:solidFill>
                  <a:schemeClr val="tx2"/>
                </a:solidFill>
              </a:rPr>
              <a:t>FlinkCEP</a:t>
            </a:r>
            <a:r>
              <a:rPr lang="en-US" sz="4000" b="1" dirty="0">
                <a:solidFill>
                  <a:schemeClr val="tx2"/>
                </a:solidFill>
              </a:rPr>
              <a:t> </a:t>
            </a:r>
            <a:br>
              <a:rPr lang="en-US" sz="4000" b="1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b="1" dirty="0">
                <a:solidFill>
                  <a:schemeClr val="tx2"/>
                </a:solidFill>
              </a:rPr>
              <a:t>Logic-based CER with RTEC</a:t>
            </a:r>
            <a:br>
              <a:rPr lang="el-GR" sz="4000" dirty="0">
                <a:solidFill>
                  <a:schemeClr val="tx2"/>
                </a:solidFill>
              </a:rPr>
            </a:br>
            <a:r>
              <a:rPr lang="en-US" sz="4000" b="1" dirty="0">
                <a:solidFill>
                  <a:schemeClr val="tx2"/>
                </a:solidFill>
              </a:rPr>
              <a:t> </a:t>
            </a:r>
            <a:endParaRPr lang="el-GR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8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8CE4-B63A-432D-8272-013BF92D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 with </a:t>
            </a:r>
            <a:r>
              <a:rPr lang="en-US" dirty="0" err="1"/>
              <a:t>FlinkCEP</a:t>
            </a:r>
            <a:r>
              <a:rPr lang="en-US" dirty="0"/>
              <a:t> – Visualization [3/4]</a:t>
            </a:r>
            <a:endParaRPr lang="el-G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FC9AF-A94A-4B1B-9E2B-CDFA0411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4066" y="5605423"/>
            <a:ext cx="2943778" cy="965974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300 – 600 seconds gap in communication (blue:300 sec – 16 events, purle:600 secs – 10 events)</a:t>
            </a:r>
            <a:endParaRPr lang="el-GR" dirty="0"/>
          </a:p>
          <a:p>
            <a:endParaRPr lang="el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15C26-A937-465F-9DAB-BE788977A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82176" y="5605423"/>
            <a:ext cx="2827647" cy="736282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600 – 900 seconds gap in communication (purple:600 secs – 10 events, black:900 secs – 9 events)</a:t>
            </a:r>
            <a:endParaRPr lang="el-GR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9D770-DD53-462B-978B-9B320F8574C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231923"/>
            <a:ext cx="3157350" cy="3286125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B78CF5-6849-4ED4-B87C-B4F34C891317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07742" y="2231923"/>
            <a:ext cx="3529129" cy="3286124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FD5157D-DC53-4E0A-A747-AFA8A2DB7754}"/>
              </a:ext>
            </a:extLst>
          </p:cNvPr>
          <p:cNvSpPr txBox="1">
            <a:spLocks/>
          </p:cNvSpPr>
          <p:nvPr/>
        </p:nvSpPr>
        <p:spPr>
          <a:xfrm>
            <a:off x="8440724" y="5605423"/>
            <a:ext cx="2827648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Fishing activity, 900 - 1200 seconds gap in communication (green:1200 secs - events, black:900 secs – 9 events)</a:t>
            </a:r>
            <a:endParaRPr lang="el-GR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0DABBDB-C643-4F6E-A4E4-A6167696C2A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089984" y="2231923"/>
            <a:ext cx="3529129" cy="3286124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1E039A-912C-4999-89DB-F56607B99CAF}"/>
              </a:ext>
            </a:extLst>
          </p:cNvPr>
          <p:cNvSpPr txBox="1"/>
          <p:nvPr/>
        </p:nvSpPr>
        <p:spPr>
          <a:xfrm>
            <a:off x="1097280" y="1732481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Fishing Activity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22462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8CE4-B63A-432D-8272-013BF92D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 with </a:t>
            </a:r>
            <a:r>
              <a:rPr lang="en-US" dirty="0" err="1"/>
              <a:t>Flink</a:t>
            </a:r>
            <a:r>
              <a:rPr lang="en-US" dirty="0"/>
              <a:t> – Visualization [4/4]</a:t>
            </a:r>
            <a:endParaRPr lang="el-G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FC9AF-A94A-4B1B-9E2B-CDFA0411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82" y="5549380"/>
            <a:ext cx="2943778" cy="646259"/>
          </a:xfrm>
        </p:spPr>
        <p:txBody>
          <a:bodyPr>
            <a:noAutofit/>
          </a:bodyPr>
          <a:lstStyle/>
          <a:p>
            <a:r>
              <a:rPr lang="en-US" sz="1400" dirty="0"/>
              <a:t>blue: grid of 4.9km x 4.9km – 209 events, purple: grid 1.2km x 609.4m – 179 events</a:t>
            </a:r>
            <a:endParaRPr lang="el-GR" sz="1400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15C26-A937-465F-9DAB-BE788977A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60257" y="5504042"/>
            <a:ext cx="2827647" cy="736282"/>
          </a:xfrm>
        </p:spPr>
        <p:txBody>
          <a:bodyPr>
            <a:normAutofit/>
          </a:bodyPr>
          <a:lstStyle/>
          <a:p>
            <a:r>
              <a:rPr lang="en-US" sz="1400" i="1" dirty="0"/>
              <a:t>black: grid of 152 m x 152m – 195 events , purple: grid 1.2km x 609.4m – 432 events</a:t>
            </a:r>
            <a:endParaRPr lang="el-GR" sz="1400" i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FD5157D-DC53-4E0A-A747-AFA8A2DB7754}"/>
              </a:ext>
            </a:extLst>
          </p:cNvPr>
          <p:cNvSpPr txBox="1">
            <a:spLocks/>
          </p:cNvSpPr>
          <p:nvPr/>
        </p:nvSpPr>
        <p:spPr>
          <a:xfrm>
            <a:off x="7975951" y="5516723"/>
            <a:ext cx="2827648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/>
              <a:t>black: grid of 152 m x 152m – 195 events , yellow: grid 38,2 m x 19m – 58 events</a:t>
            </a:r>
            <a:endParaRPr lang="el-GR" sz="1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E039A-912C-4999-89DB-F56607B99CAF}"/>
              </a:ext>
            </a:extLst>
          </p:cNvPr>
          <p:cNvSpPr txBox="1"/>
          <p:nvPr/>
        </p:nvSpPr>
        <p:spPr>
          <a:xfrm>
            <a:off x="1097280" y="1732481"/>
            <a:ext cx="2373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/>
              <a:t>Vessel rendezvous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CE2A8-1157-4311-9F34-4E50034DA1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l-G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2EBB37-412C-4195-8839-6FDBBA10B5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248" y="2210144"/>
            <a:ext cx="3795250" cy="3297599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33B0E75-883A-4B76-B16B-A03DCB7542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l-G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769603-4D60-494A-96AD-7055DEBB48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42586" y="2210144"/>
            <a:ext cx="3567215" cy="3297599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AD0124-3546-4E8F-BD25-7954330354C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75951" y="2206443"/>
            <a:ext cx="3332188" cy="3297599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4A25F3-419E-4008-BA30-1815A95FDB8C}"/>
              </a:ext>
            </a:extLst>
          </p:cNvPr>
          <p:cNvPicPr/>
          <p:nvPr/>
        </p:nvPicPr>
        <p:blipFill rotWithShape="1">
          <a:blip r:embed="rId5"/>
          <a:srcRect t="42494" r="51298"/>
          <a:stretch/>
        </p:blipFill>
        <p:spPr>
          <a:xfrm>
            <a:off x="10514514" y="4378642"/>
            <a:ext cx="1433685" cy="1393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tx2">
                <a:alpha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529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3C5-D839-44CE-82B1-A78F6C58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Logic-based CER with RTEC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ED153-6997-4167-81AD-644425E0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deployment</a:t>
            </a:r>
          </a:p>
          <a:p>
            <a:pPr marL="201168" lvl="1" indent="0">
              <a:buNone/>
            </a:pPr>
            <a:r>
              <a:rPr lang="en-US" dirty="0"/>
              <a:t>Online monitoring system </a:t>
            </a:r>
          </a:p>
          <a:p>
            <a:pPr marL="201168" lvl="1" indent="0">
              <a:buNone/>
            </a:pPr>
            <a:r>
              <a:rPr lang="en-US" dirty="0"/>
              <a:t>Uses the prolog patterns which have been compiled </a:t>
            </a:r>
          </a:p>
          <a:p>
            <a:pPr marL="201168" lvl="1" indent="0">
              <a:buNone/>
            </a:pPr>
            <a:r>
              <a:rPr lang="en-US" dirty="0"/>
              <a:t>Its input file contains critical events ( trajectory events written on a txt file)</a:t>
            </a:r>
          </a:p>
          <a:p>
            <a:pPr marL="201168" lvl="1" indent="0">
              <a:buNone/>
            </a:pPr>
            <a:r>
              <a:rPr lang="en-US" dirty="0"/>
              <a:t>Consists of:</a:t>
            </a:r>
          </a:p>
          <a:p>
            <a:pPr lvl="2"/>
            <a:r>
              <a:rPr lang="en-US" sz="1600" dirty="0"/>
              <a:t>a function ‘</a:t>
            </a:r>
            <a:r>
              <a:rPr lang="en-US" sz="1600" dirty="0" err="1"/>
              <a:t>continuousER</a:t>
            </a:r>
            <a:r>
              <a:rPr lang="en-US" sz="1600" dirty="0"/>
              <a:t>’ that executes all the prolog patterns on the given critical events</a:t>
            </a:r>
          </a:p>
          <a:p>
            <a:pPr lvl="2"/>
            <a:r>
              <a:rPr lang="en-US" sz="1600" dirty="0"/>
              <a:t>run the monitoring systems for window size 600secs in order to do the same executions as we  have  already done on </a:t>
            </a:r>
            <a:r>
              <a:rPr lang="en-US" sz="1600" dirty="0" err="1"/>
              <a:t>flinkcep</a:t>
            </a:r>
            <a:endParaRPr lang="el-GR" sz="1600" dirty="0"/>
          </a:p>
          <a:p>
            <a:pPr lvl="1"/>
            <a:endParaRPr lang="en-US" dirty="0"/>
          </a:p>
          <a:p>
            <a:pPr marL="201168" lvl="1" indent="0" algn="just">
              <a:buNone/>
            </a:pPr>
            <a:r>
              <a:rPr lang="en-US" dirty="0"/>
              <a:t>Monitoring of about 1048576 critical events</a:t>
            </a:r>
          </a:p>
          <a:p>
            <a:pPr marL="201168" lvl="1" indent="0" algn="just">
              <a:buNone/>
            </a:pPr>
            <a:r>
              <a:rPr lang="en-US" dirty="0"/>
              <a:t>Execution Time: less  than 1h</a:t>
            </a:r>
          </a:p>
          <a:p>
            <a:pPr lvl="1"/>
            <a:endParaRPr lang="el-G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763F6F-5001-499C-B00A-B6D0F48F7438}"/>
              </a:ext>
            </a:extLst>
          </p:cNvPr>
          <p:cNvGrpSpPr/>
          <p:nvPr/>
        </p:nvGrpSpPr>
        <p:grpSpPr>
          <a:xfrm>
            <a:off x="8111613" y="6396335"/>
            <a:ext cx="4080387" cy="461665"/>
            <a:chOff x="3352800" y="6383183"/>
            <a:chExt cx="4070555" cy="9233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2D6000-4F44-4AD1-A820-0C2A8F70EE5C}"/>
                </a:ext>
              </a:extLst>
            </p:cNvPr>
            <p:cNvSpPr/>
            <p:nvPr/>
          </p:nvSpPr>
          <p:spPr>
            <a:xfrm>
              <a:off x="3352800" y="6401823"/>
              <a:ext cx="4070555" cy="7338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A1B410-6535-44D8-BACD-DFB687C1D013}"/>
                </a:ext>
              </a:extLst>
            </p:cNvPr>
            <p:cNvSpPr txBox="1"/>
            <p:nvPr/>
          </p:nvSpPr>
          <p:spPr>
            <a:xfrm>
              <a:off x="3499378" y="6383183"/>
              <a:ext cx="39239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hlinkClick r:id="rId2"/>
                </a:rPr>
                <a:t>https://github.com/salevizo/flinkcep.git</a:t>
              </a:r>
              <a:endParaRPr lang="el-GR" dirty="0"/>
            </a:p>
            <a:p>
              <a:endParaRPr lang="el-GR" dirty="0"/>
            </a:p>
            <a:p>
              <a:endParaRPr lang="el-G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53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CER with RTEC - Trajectory events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Trajectory Events</a:t>
            </a:r>
          </a:p>
          <a:p>
            <a:pPr marL="384048" lvl="2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critical events related to the time period ['1443650402','1444660250’] </a:t>
            </a:r>
          </a:p>
          <a:p>
            <a:pPr marL="384048" lvl="2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600" dirty="0">
                <a:solidFill>
                  <a:schemeClr val="tx1"/>
                </a:solidFill>
              </a:rPr>
              <a:t>same duration has been used for the </a:t>
            </a:r>
            <a:r>
              <a:rPr lang="en-US" sz="1600" dirty="0" err="1">
                <a:solidFill>
                  <a:schemeClr val="tx1"/>
                </a:solidFill>
              </a:rPr>
              <a:t>ais</a:t>
            </a:r>
            <a:r>
              <a:rPr lang="en-US" sz="1600" dirty="0">
                <a:solidFill>
                  <a:schemeClr val="tx1"/>
                </a:solidFill>
              </a:rPr>
              <a:t> message on </a:t>
            </a:r>
            <a:r>
              <a:rPr lang="en-US" sz="1600" dirty="0" err="1">
                <a:solidFill>
                  <a:schemeClr val="tx1"/>
                </a:solidFill>
              </a:rPr>
              <a:t>flinkCEP</a:t>
            </a:r>
            <a:endParaRPr lang="en-US" sz="1600" dirty="0">
              <a:solidFill>
                <a:schemeClr val="tx1"/>
              </a:solidFill>
            </a:endParaRPr>
          </a:p>
          <a:p>
            <a:pPr marL="384048" lvl="2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Input of the monitoring system</a:t>
            </a:r>
          </a:p>
          <a:p>
            <a:pPr marL="384048" lvl="2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A sample trajectory message that is consumed by the patterns written for complex event detection is:</a:t>
            </a:r>
            <a:endParaRPr lang="el-GR" sz="1800" dirty="0">
              <a:solidFill>
                <a:schemeClr val="tx1"/>
              </a:solidFill>
            </a:endParaRPr>
          </a:p>
          <a:p>
            <a:pPr lvl="2"/>
            <a:r>
              <a:rPr lang="en-US" sz="1600" i="1" dirty="0">
                <a:solidFill>
                  <a:schemeClr val="tx1"/>
                </a:solidFill>
              </a:rPr>
              <a:t>Event, </a:t>
            </a:r>
            <a:r>
              <a:rPr lang="en-US" sz="1600" i="1" dirty="0" err="1">
                <a:solidFill>
                  <a:schemeClr val="tx1"/>
                </a:solidFill>
              </a:rPr>
              <a:t>timestamp_start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timestamp_end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mmsi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other_info_describes_the_critical_event</a:t>
            </a:r>
            <a:endParaRPr lang="en-US" sz="1600" i="1" dirty="0">
              <a:solidFill>
                <a:schemeClr val="tx1"/>
              </a:solidFill>
            </a:endParaRPr>
          </a:p>
          <a:p>
            <a:pPr marL="384048" lvl="2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84048" lvl="2" indent="0" algn="just">
              <a:buNone/>
            </a:pPr>
            <a:r>
              <a:rPr lang="en-US" sz="1900" dirty="0">
                <a:solidFill>
                  <a:schemeClr val="tx1"/>
                </a:solidFill>
              </a:rPr>
              <a:t>Below are described some the trajectory events that are implemented</a:t>
            </a:r>
          </a:p>
          <a:p>
            <a:pPr lvl="3" algn="just"/>
            <a:r>
              <a:rPr lang="en-US" sz="1500" dirty="0" err="1">
                <a:solidFill>
                  <a:schemeClr val="tx1"/>
                </a:solidFill>
              </a:rPr>
              <a:t>coord</a:t>
            </a:r>
            <a:endParaRPr lang="en-US" sz="1500" dirty="0">
              <a:solidFill>
                <a:schemeClr val="tx1"/>
              </a:solidFill>
            </a:endParaRPr>
          </a:p>
          <a:p>
            <a:pPr lvl="3" algn="just"/>
            <a:r>
              <a:rPr lang="en-US" sz="1500" dirty="0">
                <a:solidFill>
                  <a:schemeClr val="tx1"/>
                </a:solidFill>
              </a:rPr>
              <a:t>velocity</a:t>
            </a:r>
          </a:p>
          <a:p>
            <a:pPr lvl="3" algn="just"/>
            <a:r>
              <a:rPr lang="en-US" sz="1500" dirty="0" err="1">
                <a:solidFill>
                  <a:schemeClr val="tx1"/>
                </a:solidFill>
              </a:rPr>
              <a:t>slow_motion_end</a:t>
            </a:r>
            <a:endParaRPr lang="en-US" sz="1500" dirty="0">
              <a:solidFill>
                <a:schemeClr val="tx1"/>
              </a:solidFill>
            </a:endParaRPr>
          </a:p>
          <a:p>
            <a:pPr lvl="3" algn="just"/>
            <a:r>
              <a:rPr lang="en-US" sz="1500" dirty="0" err="1">
                <a:solidFill>
                  <a:schemeClr val="tx1"/>
                </a:solidFill>
              </a:rPr>
              <a:t>entersArea</a:t>
            </a:r>
            <a:endParaRPr lang="en-US" sz="1500" dirty="0">
              <a:solidFill>
                <a:schemeClr val="tx1"/>
              </a:solidFill>
            </a:endParaRPr>
          </a:p>
          <a:p>
            <a:pPr lvl="3" algn="just"/>
            <a:r>
              <a:rPr lang="en-US" sz="1500" dirty="0" err="1">
                <a:solidFill>
                  <a:schemeClr val="tx1"/>
                </a:solidFill>
              </a:rPr>
              <a:t>slow_motion_start</a:t>
            </a:r>
            <a:endParaRPr lang="en-US" sz="1500" dirty="0">
              <a:solidFill>
                <a:schemeClr val="tx1"/>
              </a:solidFill>
            </a:endParaRPr>
          </a:p>
          <a:p>
            <a:pPr lvl="3" algn="just"/>
            <a:r>
              <a:rPr lang="en-US" sz="1500" dirty="0">
                <a:solidFill>
                  <a:schemeClr val="tx1"/>
                </a:solidFill>
              </a:rPr>
              <a:t>…</a:t>
            </a:r>
          </a:p>
          <a:p>
            <a:pPr marL="566928" lvl="3" indent="0" algn="just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384048" lvl="2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CER with RTEC - Complex events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000" dirty="0"/>
              <a:t>Complex event</a:t>
            </a:r>
          </a:p>
          <a:p>
            <a:pPr marL="384048" lvl="2" indent="0" algn="just">
              <a:buNone/>
            </a:pPr>
            <a:r>
              <a:rPr lang="en-US" sz="1800" dirty="0"/>
              <a:t>consumes the output of the Trajectory detection module process the results and recognize in real time potentially complex maritime situations</a:t>
            </a:r>
          </a:p>
          <a:p>
            <a:pPr marL="201168" lvl="1" indent="0" algn="just">
              <a:buNone/>
            </a:pPr>
            <a:r>
              <a:rPr lang="en-US" dirty="0"/>
              <a:t>Below are described the complex events we have implemented</a:t>
            </a:r>
          </a:p>
          <a:p>
            <a:pPr lvl="1" algn="just"/>
            <a:endParaRPr lang="en-US" sz="1600" dirty="0"/>
          </a:p>
          <a:p>
            <a:pPr lvl="1" algn="just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3E90B-5219-4BB0-BB63-898F20CACF18}"/>
              </a:ext>
            </a:extLst>
          </p:cNvPr>
          <p:cNvSpPr txBox="1"/>
          <p:nvPr/>
        </p:nvSpPr>
        <p:spPr>
          <a:xfrm>
            <a:off x="4152946" y="3161739"/>
            <a:ext cx="3502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anchored or moored </a:t>
            </a:r>
          </a:p>
          <a:p>
            <a:pPr marL="1200150" lvl="2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Movement ability affected </a:t>
            </a:r>
          </a:p>
          <a:p>
            <a:pPr marL="1200150" lvl="2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adrift   </a:t>
            </a:r>
          </a:p>
          <a:p>
            <a:pPr marL="1200150" lvl="2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rendezVous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200150" lvl="2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fishing </a:t>
            </a:r>
          </a:p>
          <a:p>
            <a:pPr marL="1200150" lvl="2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lowspeed</a:t>
            </a:r>
            <a:endParaRPr lang="el-G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7CC0-D2DF-4F09-82D7-070302B8348B}"/>
              </a:ext>
            </a:extLst>
          </p:cNvPr>
          <p:cNvSpPr txBox="1"/>
          <p:nvPr/>
        </p:nvSpPr>
        <p:spPr>
          <a:xfrm>
            <a:off x="579120" y="3161739"/>
            <a:ext cx="350294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gap </a:t>
            </a:r>
          </a:p>
          <a:p>
            <a:pPr lvl="2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stopped </a:t>
            </a:r>
          </a:p>
          <a:p>
            <a:pPr lvl="2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changingSpeed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2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withinArea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2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underWay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2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highSpeedNearCoast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2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anchored or moored </a:t>
            </a:r>
          </a:p>
          <a:p>
            <a:pPr>
              <a:buClr>
                <a:srgbClr val="00B0F0"/>
              </a:buClr>
            </a:pP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4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CER with RTEC – Window sizes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000" dirty="0"/>
              <a:t>Running patterns for different window size</a:t>
            </a:r>
          </a:p>
          <a:p>
            <a:pPr marL="201168" lvl="1" indent="0" algn="just">
              <a:buNone/>
            </a:pPr>
            <a:endParaRPr lang="en-US" dirty="0"/>
          </a:p>
          <a:p>
            <a:pPr marL="201168" lvl="1" indent="0" algn="just">
              <a:buNone/>
            </a:pPr>
            <a:endParaRPr lang="en-US" dirty="0"/>
          </a:p>
          <a:p>
            <a:pPr marL="201168" lvl="1" indent="0" algn="just">
              <a:buNone/>
            </a:pPr>
            <a:endParaRPr lang="en-US" dirty="0"/>
          </a:p>
          <a:p>
            <a:pPr marL="201168" lvl="1" indent="0" algn="just">
              <a:buNone/>
            </a:pPr>
            <a:endParaRPr lang="en-US" dirty="0"/>
          </a:p>
          <a:p>
            <a:pPr marL="201168" lvl="1" indent="0" algn="just">
              <a:buNone/>
            </a:pPr>
            <a:endParaRPr lang="en-US" dirty="0"/>
          </a:p>
          <a:p>
            <a:pPr marL="201168" lvl="1" indent="0" algn="just">
              <a:buNone/>
            </a:pPr>
            <a:endParaRPr lang="en-US" dirty="0"/>
          </a:p>
          <a:p>
            <a:pPr marL="201168" lvl="1" indent="0" algn="just">
              <a:buNone/>
            </a:pPr>
            <a:r>
              <a:rPr lang="en-US" dirty="0"/>
              <a:t>Bigger window size </a:t>
            </a:r>
          </a:p>
          <a:p>
            <a:pPr lvl="1" algn="just"/>
            <a:r>
              <a:rPr lang="en-US" sz="1600" dirty="0"/>
              <a:t>less trajectory events are detected </a:t>
            </a:r>
          </a:p>
          <a:p>
            <a:pPr lvl="2" algn="just"/>
            <a:r>
              <a:rPr lang="en-US" dirty="0"/>
              <a:t>patterns become stricter</a:t>
            </a:r>
          </a:p>
          <a:p>
            <a:pPr lvl="1" algn="just"/>
            <a:r>
              <a:rPr lang="en-US" sz="1600" dirty="0"/>
              <a:t>Detected events come from complex events whose duration should be bigger are more</a:t>
            </a:r>
          </a:p>
          <a:p>
            <a:pPr lvl="1" algn="just"/>
            <a:r>
              <a:rPr lang="en-US" sz="1600" dirty="0"/>
              <a:t>Example: </a:t>
            </a:r>
          </a:p>
          <a:p>
            <a:pPr lvl="2" algn="just"/>
            <a:r>
              <a:rPr lang="en-US" dirty="0"/>
              <a:t>300 secs as window size only 2 rendezvous events are detected </a:t>
            </a:r>
          </a:p>
          <a:p>
            <a:pPr lvl="2" algn="just"/>
            <a:r>
              <a:rPr lang="en-US" dirty="0"/>
              <a:t>600 secs, 45 evets are detected</a:t>
            </a:r>
            <a:endParaRPr lang="el-GR" dirty="0"/>
          </a:p>
          <a:p>
            <a:pPr marL="201168" lvl="1" indent="0" algn="just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6FA25B-6F9B-47FF-BC4D-C5ADE7130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500691"/>
              </p:ext>
            </p:extLst>
          </p:nvPr>
        </p:nvGraphicFramePr>
        <p:xfrm>
          <a:off x="1529869" y="2169946"/>
          <a:ext cx="4020820" cy="1870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715">
                  <a:extLst>
                    <a:ext uri="{9D8B030D-6E8A-4147-A177-3AD203B41FA5}">
                      <a16:colId xmlns:a16="http://schemas.microsoft.com/office/drawing/2014/main" val="992132731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4019710984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32513783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Detected event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 secs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600 secs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367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gap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82003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41508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0206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stopped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25064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25299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2662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changingSpeed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6456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7281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920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atAnchorOrMoored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3821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3726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462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fishing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2969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5625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699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adrift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2367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5103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603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speedLTMin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34589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21447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3273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highSpeedNearCoast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168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386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rendezVous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45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22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3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CER with RTEC vs CER with </a:t>
            </a:r>
            <a:r>
              <a:rPr lang="en-US" dirty="0" err="1"/>
              <a:t>flinkCEP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000" dirty="0" err="1"/>
              <a:t>FlinCEP</a:t>
            </a:r>
            <a:r>
              <a:rPr lang="en-US" sz="2000" dirty="0"/>
              <a:t> outcomes VS RTEC outcomes</a:t>
            </a:r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61F2C6-4F0D-4881-A90F-8DB1ECD45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24705"/>
              </p:ext>
            </p:extLst>
          </p:nvPr>
        </p:nvGraphicFramePr>
        <p:xfrm>
          <a:off x="1809108" y="2548699"/>
          <a:ext cx="3834145" cy="7192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2050">
                  <a:extLst>
                    <a:ext uri="{9D8B030D-6E8A-4147-A177-3AD203B41FA5}">
                      <a16:colId xmlns:a16="http://schemas.microsoft.com/office/drawing/2014/main" val="3280801626"/>
                    </a:ext>
                  </a:extLst>
                </a:gridCol>
                <a:gridCol w="1872095">
                  <a:extLst>
                    <a:ext uri="{9D8B030D-6E8A-4147-A177-3AD203B41FA5}">
                      <a16:colId xmlns:a16="http://schemas.microsoft.com/office/drawing/2014/main" val="514753932"/>
                    </a:ext>
                  </a:extLst>
                </a:gridCol>
              </a:tblGrid>
              <a:tr h="2397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Monitoring System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Detected events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010195254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FlinkCep</a:t>
                      </a:r>
                      <a:r>
                        <a:rPr lang="en-US" sz="1400" dirty="0">
                          <a:effectLst/>
                        </a:rPr>
                        <a:t> – near port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41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4129087487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RTEC – near coast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252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8085754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AF5C62-E7CA-4B6B-8C43-07430D21C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957284"/>
              </p:ext>
            </p:extLst>
          </p:nvPr>
        </p:nvGraphicFramePr>
        <p:xfrm>
          <a:off x="6755197" y="2548701"/>
          <a:ext cx="3834145" cy="719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3861">
                  <a:extLst>
                    <a:ext uri="{9D8B030D-6E8A-4147-A177-3AD203B41FA5}">
                      <a16:colId xmlns:a16="http://schemas.microsoft.com/office/drawing/2014/main" val="1562163824"/>
                    </a:ext>
                  </a:extLst>
                </a:gridCol>
                <a:gridCol w="1480284">
                  <a:extLst>
                    <a:ext uri="{9D8B030D-6E8A-4147-A177-3AD203B41FA5}">
                      <a16:colId xmlns:a16="http://schemas.microsoft.com/office/drawing/2014/main" val="1420521881"/>
                    </a:ext>
                  </a:extLst>
                </a:gridCol>
              </a:tblGrid>
              <a:tr h="153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Monitoring System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Detected events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4015881016"/>
                  </a:ext>
                </a:extLst>
              </a:tr>
              <a:tr h="2531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FlinkCep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58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540514754"/>
                  </a:ext>
                </a:extLst>
              </a:tr>
              <a:tr h="2479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RTEC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45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21017056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2D5ECB-C515-4952-ACFE-6E1A9428D56E}"/>
              </a:ext>
            </a:extLst>
          </p:cNvPr>
          <p:cNvSpPr txBox="1"/>
          <p:nvPr/>
        </p:nvSpPr>
        <p:spPr>
          <a:xfrm>
            <a:off x="1445342" y="2141383"/>
            <a:ext cx="3209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﻿ </a:t>
            </a:r>
            <a:r>
              <a:rPr lang="en-US" dirty="0"/>
              <a:t>High </a:t>
            </a:r>
            <a:r>
              <a:rPr lang="el-GR" dirty="0" err="1"/>
              <a:t>Speed</a:t>
            </a:r>
            <a:r>
              <a:rPr lang="el-GR" dirty="0"/>
              <a:t> </a:t>
            </a:r>
            <a:r>
              <a:rPr lang="el-GR" dirty="0" err="1"/>
              <a:t>near</a:t>
            </a:r>
            <a:r>
              <a:rPr lang="el-GR" dirty="0"/>
              <a:t> </a:t>
            </a:r>
            <a:r>
              <a:rPr lang="el-GR" dirty="0" err="1"/>
              <a:t>port</a:t>
            </a:r>
            <a:r>
              <a:rPr lang="en-US" dirty="0"/>
              <a:t> / coast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70AE8-FB5B-45E5-A1D4-8220D2C59E5D}"/>
              </a:ext>
            </a:extLst>
          </p:cNvPr>
          <p:cNvSpPr txBox="1"/>
          <p:nvPr/>
        </p:nvSpPr>
        <p:spPr>
          <a:xfrm>
            <a:off x="6714723" y="2179367"/>
            <a:ext cx="16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Rendezvous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0938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86F8-9917-4B6A-A0F3-5EC838D1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 with RTEC – Visualization [1/2]</a:t>
            </a:r>
            <a:endParaRPr lang="el-G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04E8-E176-4CFA-A4CE-966DA356B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9208" y="5538770"/>
            <a:ext cx="4937760" cy="330747"/>
          </a:xfrm>
        </p:spPr>
        <p:txBody>
          <a:bodyPr>
            <a:normAutofit/>
          </a:bodyPr>
          <a:lstStyle/>
          <a:p>
            <a:r>
              <a:rPr lang="en-US" sz="1400" dirty="0" err="1"/>
              <a:t>Cotraveling</a:t>
            </a:r>
            <a:r>
              <a:rPr lang="en-US" sz="1400" dirty="0"/>
              <a:t> activity (7 </a:t>
            </a:r>
            <a:r>
              <a:rPr lang="en-US" sz="1400" dirty="0" err="1"/>
              <a:t>mmsis</a:t>
            </a:r>
            <a:r>
              <a:rPr lang="en-US" sz="14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6EF70-EBEE-4F9A-B266-42F3FC925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7667" y="5528203"/>
            <a:ext cx="4937760" cy="330748"/>
          </a:xfrm>
        </p:spPr>
        <p:txBody>
          <a:bodyPr>
            <a:normAutofit/>
          </a:bodyPr>
          <a:lstStyle/>
          <a:p>
            <a:r>
              <a:rPr lang="en-US" sz="1400" dirty="0"/>
              <a:t>Adrift activity</a:t>
            </a:r>
            <a:endParaRPr lang="el-G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63B4C-4AB0-4B85-B3CD-425BBC943563}"/>
              </a:ext>
            </a:extLst>
          </p:cNvPr>
          <p:cNvSpPr txBox="1"/>
          <p:nvPr/>
        </p:nvSpPr>
        <p:spPr>
          <a:xfrm>
            <a:off x="1097280" y="1939889"/>
            <a:ext cx="2966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High Speed Near Coast </a:t>
            </a:r>
            <a:endParaRPr lang="el-G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C2A20-3B0A-499A-8E65-9E0F31ADF09F}"/>
              </a:ext>
            </a:extLst>
          </p:cNvPr>
          <p:cNvSpPr txBox="1"/>
          <p:nvPr/>
        </p:nvSpPr>
        <p:spPr>
          <a:xfrm>
            <a:off x="6322597" y="1939889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/>
              <a:t>Vessel rendezvous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51A7B3C-AECB-4DB6-AC6B-F1A294664CE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0611" y="2582863"/>
            <a:ext cx="4631415" cy="3286125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A705C8-5BBC-445A-8B02-C843F6BF1082}"/>
              </a:ext>
            </a:extLst>
          </p:cNvPr>
          <p:cNvPicPr/>
          <p:nvPr/>
        </p:nvPicPr>
        <p:blipFill rotWithShape="1">
          <a:blip r:embed="rId3"/>
          <a:srcRect l="21428" t="404" r="42594" b="62687"/>
          <a:stretch/>
        </p:blipFill>
        <p:spPr>
          <a:xfrm>
            <a:off x="4151871" y="2162947"/>
            <a:ext cx="1897626" cy="1022555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2F079C8-F008-4F43-9B13-582BB142784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38572" y="2582863"/>
            <a:ext cx="4896457" cy="3286125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9B36ECC-1D8F-466D-8B5F-D62DE703AC6C}"/>
              </a:ext>
            </a:extLst>
          </p:cNvPr>
          <p:cNvSpPr txBox="1">
            <a:spLocks/>
          </p:cNvSpPr>
          <p:nvPr/>
        </p:nvSpPr>
        <p:spPr>
          <a:xfrm>
            <a:off x="6406043" y="5704143"/>
            <a:ext cx="3888331" cy="646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blue: RTEC -45 events, red :</a:t>
            </a:r>
            <a:r>
              <a:rPr lang="en-US" sz="1400" dirty="0" err="1"/>
              <a:t>flinkcep</a:t>
            </a:r>
            <a:r>
              <a:rPr lang="en-US" sz="1400" dirty="0"/>
              <a:t> -58 events</a:t>
            </a:r>
            <a:endParaRPr lang="el-GR" sz="1400" i="1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B038071-B8DC-4EC4-87C2-0FB9D0147B69}"/>
              </a:ext>
            </a:extLst>
          </p:cNvPr>
          <p:cNvSpPr txBox="1">
            <a:spLocks/>
          </p:cNvSpPr>
          <p:nvPr/>
        </p:nvSpPr>
        <p:spPr>
          <a:xfrm>
            <a:off x="1334346" y="5693577"/>
            <a:ext cx="4631415" cy="646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blue: RTEC -252 events, red :</a:t>
            </a:r>
            <a:r>
              <a:rPr lang="en-US" sz="1400" dirty="0" err="1"/>
              <a:t>flinkcep</a:t>
            </a:r>
            <a:r>
              <a:rPr lang="en-US" sz="1400" dirty="0"/>
              <a:t> -41 events</a:t>
            </a:r>
            <a:endParaRPr lang="el-GR" sz="1400" i="1" dirty="0"/>
          </a:p>
        </p:txBody>
      </p:sp>
    </p:spTree>
    <p:extLst>
      <p:ext uri="{BB962C8B-B14F-4D97-AF65-F5344CB8AC3E}">
        <p14:creationId xmlns:p14="http://schemas.microsoft.com/office/powerpoint/2010/main" val="263493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86F8-9917-4B6A-A0F3-5EC838D1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 with RTEC – Visualization [2/2]</a:t>
            </a:r>
            <a:endParaRPr lang="el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6EF70-EBEE-4F9A-B266-42F3FC925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7667" y="5528203"/>
            <a:ext cx="4937760" cy="330748"/>
          </a:xfrm>
        </p:spPr>
        <p:txBody>
          <a:bodyPr>
            <a:normAutofit/>
          </a:bodyPr>
          <a:lstStyle/>
          <a:p>
            <a:r>
              <a:rPr lang="en-US" sz="1400" dirty="0"/>
              <a:t>Adrift activity</a:t>
            </a:r>
            <a:endParaRPr lang="el-G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63B4C-4AB0-4B85-B3CD-425BBC943563}"/>
              </a:ext>
            </a:extLst>
          </p:cNvPr>
          <p:cNvSpPr txBox="1"/>
          <p:nvPr/>
        </p:nvSpPr>
        <p:spPr>
          <a:xfrm>
            <a:off x="1097280" y="1939889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Adrift Activity</a:t>
            </a:r>
            <a:endParaRPr lang="el-GR" sz="200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9B36ECC-1D8F-466D-8B5F-D62DE703AC6C}"/>
              </a:ext>
            </a:extLst>
          </p:cNvPr>
          <p:cNvSpPr txBox="1">
            <a:spLocks/>
          </p:cNvSpPr>
          <p:nvPr/>
        </p:nvSpPr>
        <p:spPr>
          <a:xfrm>
            <a:off x="6272173" y="5868988"/>
            <a:ext cx="4993477" cy="411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mmsi</a:t>
            </a:r>
            <a:r>
              <a:rPr lang="en-US" sz="1400" dirty="0"/>
              <a:t>: 228064900 - blue:  RTEC, red: </a:t>
            </a:r>
            <a:r>
              <a:rPr lang="en-US" sz="1400" dirty="0" err="1"/>
              <a:t>flinkCEP</a:t>
            </a:r>
            <a:endParaRPr lang="el-GR" sz="1400" i="1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B038071-B8DC-4EC4-87C2-0FB9D0147B69}"/>
              </a:ext>
            </a:extLst>
          </p:cNvPr>
          <p:cNvSpPr txBox="1">
            <a:spLocks/>
          </p:cNvSpPr>
          <p:nvPr/>
        </p:nvSpPr>
        <p:spPr>
          <a:xfrm>
            <a:off x="1526759" y="5819520"/>
            <a:ext cx="4631415" cy="515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Adrift from RTEC</a:t>
            </a:r>
            <a:endParaRPr lang="el-GR" sz="1400" i="1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810388C-44EE-4DEC-B159-73C9D40EAFE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4101" y="2533395"/>
            <a:ext cx="4376428" cy="3335593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FBA93C9-C493-4C3C-B9BE-424127E1CD0A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2173" y="2582863"/>
            <a:ext cx="4829255" cy="3286125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</p:spTree>
    <p:extLst>
      <p:ext uri="{BB962C8B-B14F-4D97-AF65-F5344CB8AC3E}">
        <p14:creationId xmlns:p14="http://schemas.microsoft.com/office/powerpoint/2010/main" val="999961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Repositories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lvl="2" algn="just"/>
            <a:r>
              <a:rPr lang="en-US" sz="1600" u="sng" dirty="0">
                <a:hlinkClick r:id="rId2"/>
              </a:rPr>
              <a:t>https://github.com/salevizo/cer.git</a:t>
            </a:r>
            <a:endParaRPr lang="en-US" sz="1600" u="sng" dirty="0"/>
          </a:p>
          <a:p>
            <a:pPr lvl="2" algn="just"/>
            <a:r>
              <a:rPr lang="en-US" sz="1600" u="sng" dirty="0"/>
              <a:t>https://github.com/salevizo/flinkcep.git</a:t>
            </a:r>
          </a:p>
          <a:p>
            <a:pPr lvl="2" algn="just"/>
            <a:r>
              <a:rPr lang="en-US" sz="1600" dirty="0"/>
              <a:t>https://github.com/salevizo/rtec.git</a:t>
            </a:r>
            <a:endParaRPr lang="el-GR" sz="1600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5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85" y="263527"/>
            <a:ext cx="10220463" cy="1450757"/>
          </a:xfrm>
        </p:spPr>
        <p:txBody>
          <a:bodyPr>
            <a:normAutofit/>
          </a:bodyPr>
          <a:lstStyle/>
          <a:p>
            <a:r>
              <a:rPr lang="en-US" dirty="0"/>
              <a:t>Preliminary data analysis</a:t>
            </a:r>
            <a:endParaRPr lang="el-GR" dirty="0"/>
          </a:p>
        </p:txBody>
      </p:sp>
      <p:pic>
        <p:nvPicPr>
          <p:cNvPr id="4" name="Picture 3" descr="Vessels per vessel type">
            <a:extLst>
              <a:ext uri="{FF2B5EF4-FFF2-40B4-BE49-F238E27FC236}">
                <a16:creationId xmlns:a16="http://schemas.microsoft.com/office/drawing/2014/main" id="{1C85D143-AE4A-4AF0-A688-9C3FA9353F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8" y="2219889"/>
            <a:ext cx="2093823" cy="2291719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86FBC-C2C5-42DC-B538-69FE87028D5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28327" y="2532768"/>
            <a:ext cx="3070690" cy="15664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171DD4-A364-450F-AA96-222C32B48FF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30629" y="2640369"/>
            <a:ext cx="2794785" cy="1450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37593C-54F2-4935-8756-0070B1B16E7E}"/>
              </a:ext>
            </a:extLst>
          </p:cNvPr>
          <p:cNvSpPr txBox="1"/>
          <p:nvPr/>
        </p:nvSpPr>
        <p:spPr>
          <a:xfrm>
            <a:off x="523026" y="4373109"/>
            <a:ext cx="1524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1: Vessel types</a:t>
            </a:r>
            <a:endParaRPr lang="el-G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AABA2E-5CEA-49D4-9275-084C574F7375}"/>
              </a:ext>
            </a:extLst>
          </p:cNvPr>
          <p:cNvSpPr txBox="1"/>
          <p:nvPr/>
        </p:nvSpPr>
        <p:spPr>
          <a:xfrm>
            <a:off x="4817694" y="4088031"/>
            <a:ext cx="2496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3:Fishing messages per month</a:t>
            </a:r>
            <a:endParaRPr lang="el-GR" sz="1200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45BEC0B-1354-4AC0-8605-F412A3C16A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484949"/>
              </p:ext>
            </p:extLst>
          </p:nvPr>
        </p:nvGraphicFramePr>
        <p:xfrm>
          <a:off x="4687959" y="4311313"/>
          <a:ext cx="2625996" cy="1802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600C330-51D6-449B-9256-D5999EB2AE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254616"/>
              </p:ext>
            </p:extLst>
          </p:nvPr>
        </p:nvGraphicFramePr>
        <p:xfrm>
          <a:off x="8031711" y="4145552"/>
          <a:ext cx="3850910" cy="1955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1" name="Content Placeholder 5" descr="D:\userdata\avgeros\Desktop\csv\atonpertype.PNG">
            <a:extLst>
              <a:ext uri="{FF2B5EF4-FFF2-40B4-BE49-F238E27FC236}">
                <a16:creationId xmlns:a16="http://schemas.microsoft.com/office/drawing/2014/main" id="{0DE6594A-29C4-4BE3-978C-9FEC9CFD4ED6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2"/>
          <a:stretch/>
        </p:blipFill>
        <p:spPr bwMode="auto">
          <a:xfrm>
            <a:off x="569858" y="4748114"/>
            <a:ext cx="4021485" cy="13198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05241E-2EC6-40CB-9FF5-B64CD46F8362}"/>
              </a:ext>
            </a:extLst>
          </p:cNvPr>
          <p:cNvSpPr txBox="1"/>
          <p:nvPr/>
        </p:nvSpPr>
        <p:spPr>
          <a:xfrm>
            <a:off x="602824" y="6020649"/>
            <a:ext cx="1564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2:Type of </a:t>
            </a:r>
            <a:r>
              <a:rPr lang="en-US" sz="1200" dirty="0" err="1"/>
              <a:t>atons</a:t>
            </a:r>
            <a:endParaRPr lang="el-G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EEC14F-5AB2-422C-AF1F-19A19AE00263}"/>
              </a:ext>
            </a:extLst>
          </p:cNvPr>
          <p:cNvSpPr txBox="1"/>
          <p:nvPr/>
        </p:nvSpPr>
        <p:spPr>
          <a:xfrm>
            <a:off x="4932523" y="5962622"/>
            <a:ext cx="180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4:Fishing messages</a:t>
            </a:r>
            <a:endParaRPr lang="el-G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0CB42-BF61-452A-A9DC-BE774076B032}"/>
              </a:ext>
            </a:extLst>
          </p:cNvPr>
          <p:cNvSpPr txBox="1"/>
          <p:nvPr/>
        </p:nvSpPr>
        <p:spPr>
          <a:xfrm>
            <a:off x="8284709" y="6032181"/>
            <a:ext cx="173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6:Trffic per month</a:t>
            </a:r>
            <a:endParaRPr lang="el-GR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64E690-DC41-4C0A-B2BC-68CA23644025}"/>
              </a:ext>
            </a:extLst>
          </p:cNvPr>
          <p:cNvSpPr txBox="1"/>
          <p:nvPr/>
        </p:nvSpPr>
        <p:spPr>
          <a:xfrm>
            <a:off x="8128327" y="4096109"/>
            <a:ext cx="1936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5:Vessels per country</a:t>
            </a:r>
            <a:endParaRPr lang="el-G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D146B-12FF-4C2E-83C9-6C1884127A53}"/>
              </a:ext>
            </a:extLst>
          </p:cNvPr>
          <p:cNvSpPr txBox="1"/>
          <p:nvPr/>
        </p:nvSpPr>
        <p:spPr>
          <a:xfrm>
            <a:off x="966222" y="1812290"/>
            <a:ext cx="588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Simple and basic analysis by running some SQL queries</a:t>
            </a:r>
            <a:endParaRPr lang="el-GR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FE60E3-FF0F-4375-821B-576AE8141C8B}"/>
              </a:ext>
            </a:extLst>
          </p:cNvPr>
          <p:cNvGrpSpPr/>
          <p:nvPr/>
        </p:nvGrpSpPr>
        <p:grpSpPr>
          <a:xfrm>
            <a:off x="8583561" y="6401824"/>
            <a:ext cx="3608439" cy="646331"/>
            <a:chOff x="2910348" y="6401824"/>
            <a:chExt cx="3608439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8D9127-5685-4547-B3A8-25C55BDC0D35}"/>
                </a:ext>
              </a:extLst>
            </p:cNvPr>
            <p:cNvSpPr/>
            <p:nvPr/>
          </p:nvSpPr>
          <p:spPr>
            <a:xfrm>
              <a:off x="2910348" y="6425267"/>
              <a:ext cx="3608439" cy="34505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19CA83-4AC6-4167-8BDA-6889A6334160}"/>
                </a:ext>
              </a:extLst>
            </p:cNvPr>
            <p:cNvSpPr txBox="1"/>
            <p:nvPr/>
          </p:nvSpPr>
          <p:spPr>
            <a:xfrm>
              <a:off x="2994320" y="6401824"/>
              <a:ext cx="344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1"/>
                  </a:solidFill>
                  <a:hlinkClick r:id="rId9"/>
                </a:rPr>
                <a:t>https://github.com/salevizo/cer.git</a:t>
              </a:r>
              <a:endParaRPr lang="el-GR" dirty="0">
                <a:solidFill>
                  <a:schemeClr val="bg1"/>
                </a:solidFill>
              </a:endParaRPr>
            </a:p>
            <a:p>
              <a:endParaRPr lang="el-G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17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D50A4D-C8A6-4BB4-920A-A5799B39834D}"/>
              </a:ext>
            </a:extLst>
          </p:cNvPr>
          <p:cNvSpPr/>
          <p:nvPr/>
        </p:nvSpPr>
        <p:spPr>
          <a:xfrm>
            <a:off x="4434038" y="1984109"/>
            <a:ext cx="3323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</a:t>
            </a:r>
            <a:endParaRPr lang="el-G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raphic 5" descr="Sailboat">
            <a:extLst>
              <a:ext uri="{FF2B5EF4-FFF2-40B4-BE49-F238E27FC236}">
                <a16:creationId xmlns:a16="http://schemas.microsoft.com/office/drawing/2014/main" id="{3560C76A-33E1-40D3-A672-74AAFF271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7961" y="19841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9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Automata-based CER with </a:t>
            </a:r>
            <a:r>
              <a:rPr lang="en-US" dirty="0" err="1"/>
              <a:t>FlinkCEP</a:t>
            </a:r>
            <a:r>
              <a:rPr lang="en-US" dirty="0"/>
              <a:t> [1/2]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000" dirty="0"/>
              <a:t>System Deployment</a:t>
            </a:r>
          </a:p>
          <a:p>
            <a:pPr marL="384048" lvl="2" indent="0" algn="just">
              <a:buNone/>
            </a:pPr>
            <a:r>
              <a:rPr lang="en-US" sz="1800" dirty="0"/>
              <a:t>Detects complex patterns in a stream of AIS messages</a:t>
            </a:r>
          </a:p>
          <a:p>
            <a:pPr marL="384048" lvl="2" indent="0" algn="just">
              <a:buNone/>
            </a:pPr>
            <a:r>
              <a:rPr lang="en-US" sz="1800" dirty="0"/>
              <a:t>AIS messages are stored in a PSQL database</a:t>
            </a:r>
          </a:p>
          <a:p>
            <a:pPr lvl="3" algn="just"/>
            <a:r>
              <a:rPr lang="en-US" sz="1600" dirty="0"/>
              <a:t>A python script has been written in order to fetch these messages from database and forward them to a </a:t>
            </a:r>
            <a:r>
              <a:rPr lang="en-US" sz="1600" dirty="0" err="1"/>
              <a:t>kafka</a:t>
            </a:r>
            <a:r>
              <a:rPr lang="en-US" sz="1600" dirty="0"/>
              <a:t> topic named “AIS ”</a:t>
            </a:r>
          </a:p>
          <a:p>
            <a:pPr marL="384048" lvl="2" indent="0" algn="just">
              <a:buNone/>
            </a:pPr>
            <a:r>
              <a:rPr lang="en-US" sz="1800" dirty="0"/>
              <a:t>Consists of 2 different jobs</a:t>
            </a:r>
          </a:p>
          <a:p>
            <a:pPr lvl="3" algn="just"/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one is used to detect trajectory events for one vessel </a:t>
            </a:r>
          </a:p>
          <a:p>
            <a:pPr lvl="3" algn="just"/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to detect complex event for more than one vessels</a:t>
            </a:r>
          </a:p>
          <a:p>
            <a:pPr marL="566928" lvl="3" indent="0" algn="just">
              <a:buNone/>
            </a:pPr>
            <a:r>
              <a:rPr lang="en-US" sz="1600" dirty="0"/>
              <a:t>     based on  the trajectory events that have been already</a:t>
            </a:r>
          </a:p>
          <a:p>
            <a:pPr marL="566928" lvl="3" indent="0" algn="just">
              <a:buNone/>
            </a:pPr>
            <a:r>
              <a:rPr lang="en-US" sz="1600" dirty="0"/>
              <a:t>     detected at the previous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52A08-E695-4658-A3DB-B4D2DDDD63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" t="-47" r="-21" b="-47"/>
          <a:stretch>
            <a:fillRect/>
          </a:stretch>
        </p:blipFill>
        <p:spPr bwMode="auto">
          <a:xfrm>
            <a:off x="6631158" y="3429000"/>
            <a:ext cx="5280660" cy="240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8FA2132-832E-4EC8-950A-014E983DFB7A}"/>
              </a:ext>
            </a:extLst>
          </p:cNvPr>
          <p:cNvGrpSpPr/>
          <p:nvPr/>
        </p:nvGrpSpPr>
        <p:grpSpPr>
          <a:xfrm>
            <a:off x="7988441" y="6401824"/>
            <a:ext cx="4585611" cy="923330"/>
            <a:chOff x="2315228" y="6401824"/>
            <a:chExt cx="4585611" cy="9233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BF53EE-2D62-47A9-952F-41E40443740C}"/>
                </a:ext>
              </a:extLst>
            </p:cNvPr>
            <p:cNvSpPr/>
            <p:nvPr/>
          </p:nvSpPr>
          <p:spPr>
            <a:xfrm>
              <a:off x="2315228" y="6425267"/>
              <a:ext cx="4203560" cy="34505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93DE12-2054-4B74-B854-8FBFA445473B}"/>
                </a:ext>
              </a:extLst>
            </p:cNvPr>
            <p:cNvSpPr txBox="1"/>
            <p:nvPr/>
          </p:nvSpPr>
          <p:spPr>
            <a:xfrm>
              <a:off x="2315228" y="6401824"/>
              <a:ext cx="4585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hlinkClick r:id="rId3"/>
                </a:rPr>
                <a:t>https://github.com/salevizo/flinkcep.git</a:t>
              </a:r>
              <a:endParaRPr lang="el-GR" dirty="0"/>
            </a:p>
            <a:p>
              <a:endParaRPr lang="el-GR" dirty="0"/>
            </a:p>
            <a:p>
              <a:endParaRPr lang="el-G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93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Automata-based CER with </a:t>
            </a:r>
            <a:r>
              <a:rPr lang="en-US" dirty="0" err="1"/>
              <a:t>FlinkCEP</a:t>
            </a:r>
            <a:r>
              <a:rPr lang="en-US" dirty="0"/>
              <a:t> [2/2]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Grid partitioning </a:t>
            </a:r>
            <a:endParaRPr lang="el-GR" dirty="0"/>
          </a:p>
          <a:p>
            <a:pPr marL="201168" lvl="1" indent="0" algn="just">
              <a:buNone/>
            </a:pPr>
            <a:r>
              <a:rPr lang="en-US" dirty="0"/>
              <a:t>Geohash is a geocoding system based on a hierarchical spatial data structure which subdivides space into buckets of grid translate the coordinates of a vessel and check how far is from an area or how far is from other vessels</a:t>
            </a:r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r>
              <a:rPr lang="en-US" sz="2000" dirty="0"/>
              <a:t>Watermark</a:t>
            </a:r>
            <a:endParaRPr lang="en-US" dirty="0"/>
          </a:p>
          <a:p>
            <a:pPr marL="384048" lvl="2" indent="0" algn="just">
              <a:buNone/>
            </a:pPr>
            <a:r>
              <a:rPr lang="en-US" sz="1800" dirty="0"/>
              <a:t>Assigning of a timestamp into an event by using one of its fields instead of using the time that the event was consumed by the system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120167-4E3D-43D3-83FE-BBD5E21DC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19959"/>
              </p:ext>
            </p:extLst>
          </p:nvPr>
        </p:nvGraphicFramePr>
        <p:xfrm>
          <a:off x="1232144" y="3112477"/>
          <a:ext cx="5286375" cy="935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1971845979"/>
                    </a:ext>
                  </a:extLst>
                </a:gridCol>
                <a:gridCol w="2652395">
                  <a:extLst>
                    <a:ext uri="{9D8B030D-6E8A-4147-A177-3AD203B41FA5}">
                      <a16:colId xmlns:a16="http://schemas.microsoft.com/office/drawing/2014/main" val="3522014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Cell dimension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443472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39,1 km x 19,5 km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3154289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4,9 km x 4,9 km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2268679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1,2 km x 600,4m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257807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50" dirty="0">
                          <a:effectLst/>
                        </a:rPr>
                        <a:t>152,9k</a:t>
                      </a:r>
                      <a:r>
                        <a:rPr lang="en-US" sz="1150" dirty="0">
                          <a:effectLst/>
                        </a:rPr>
                        <a:t>m x </a:t>
                      </a:r>
                      <a:r>
                        <a:rPr lang="el-GR" sz="1150" dirty="0">
                          <a:effectLst/>
                        </a:rPr>
                        <a:t>152.4m  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Calibri" panose="020F0502020204030204" pitchFamily="34" charset="0"/>
                        <a:cs typeface="Symbol" panose="05050102010706020507" pitchFamily="18" charset="2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426776904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87D9C52-BA02-4024-B5D8-97CF1D003471}"/>
              </a:ext>
            </a:extLst>
          </p:cNvPr>
          <p:cNvSpPr/>
          <p:nvPr/>
        </p:nvSpPr>
        <p:spPr>
          <a:xfrm>
            <a:off x="8583561" y="6398869"/>
            <a:ext cx="3608439" cy="345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github.com/</a:t>
            </a:r>
            <a:r>
              <a:rPr lang="en-US" dirty="0" err="1">
                <a:solidFill>
                  <a:schemeClr val="tx1"/>
                </a:solidFill>
              </a:rPr>
              <a:t>davidmoten</a:t>
            </a:r>
            <a:r>
              <a:rPr lang="en-US" dirty="0">
                <a:solidFill>
                  <a:schemeClr val="tx1"/>
                </a:solidFill>
              </a:rPr>
              <a:t>/geo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2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CER with </a:t>
            </a:r>
            <a:r>
              <a:rPr lang="en-US" dirty="0" err="1"/>
              <a:t>FlinkCEP</a:t>
            </a:r>
            <a:r>
              <a:rPr lang="en-US" dirty="0"/>
              <a:t> – Trajectory events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dirty="0"/>
              <a:t>Monitoring of about 1000000 </a:t>
            </a:r>
            <a:r>
              <a:rPr lang="en-US" dirty="0" err="1"/>
              <a:t>ais</a:t>
            </a:r>
            <a:r>
              <a:rPr lang="en-US" dirty="0"/>
              <a:t> messages </a:t>
            </a:r>
          </a:p>
          <a:p>
            <a:pPr marL="201168" lvl="1" indent="0" algn="just">
              <a:buNone/>
            </a:pPr>
            <a:r>
              <a:rPr lang="en-US" dirty="0"/>
              <a:t>Execution Time: more  than 1h</a:t>
            </a:r>
          </a:p>
          <a:p>
            <a:pPr marL="201168" lvl="1" indent="0" algn="just">
              <a:buNone/>
            </a:pPr>
            <a:endParaRPr lang="en-US" sz="2000" dirty="0"/>
          </a:p>
          <a:p>
            <a:pPr marL="201168" lvl="1" indent="0" algn="just">
              <a:buNone/>
            </a:pPr>
            <a:r>
              <a:rPr lang="el-GR" sz="2000" dirty="0" err="1"/>
              <a:t>Trajectory</a:t>
            </a:r>
            <a:r>
              <a:rPr lang="el-GR" sz="2000" dirty="0"/>
              <a:t> </a:t>
            </a:r>
            <a:r>
              <a:rPr lang="el-GR" sz="2000" dirty="0" err="1"/>
              <a:t>Events</a:t>
            </a:r>
            <a:endParaRPr lang="en-US" sz="2000" dirty="0"/>
          </a:p>
          <a:p>
            <a:pPr marL="384048" lvl="2" indent="0">
              <a:buNone/>
            </a:pPr>
            <a:r>
              <a:rPr lang="en-US" sz="1800" dirty="0"/>
              <a:t>A sample AIS message that is consumed by the patterns written for trajectory detection is:</a:t>
            </a:r>
            <a:endParaRPr lang="el-GR" sz="1800" dirty="0"/>
          </a:p>
          <a:p>
            <a:pPr lvl="2"/>
            <a:r>
              <a:rPr lang="en-US" i="1" dirty="0"/>
              <a:t>"lat":2.541122,"lon":3.90484,"mmsi":14,"status":7,"speed":30,"turn":,"heading":36,"course":13,1, "t":</a:t>
            </a:r>
            <a:r>
              <a:rPr lang="en-US" sz="1200" i="1" dirty="0"/>
              <a:t> </a:t>
            </a:r>
            <a:r>
              <a:rPr lang="en-US" i="1" dirty="0"/>
              <a:t>1443650402</a:t>
            </a:r>
          </a:p>
          <a:p>
            <a:pPr lvl="2"/>
            <a:endParaRPr lang="en-US" i="1" dirty="0"/>
          </a:p>
          <a:p>
            <a:pPr marL="384048" lvl="2" indent="0">
              <a:buNone/>
            </a:pPr>
            <a:r>
              <a:rPr lang="en-US" sz="1800" dirty="0"/>
              <a:t>Below are described the trajectory events we have implemented</a:t>
            </a:r>
            <a:endParaRPr lang="el-GR" sz="1800" dirty="0"/>
          </a:p>
          <a:p>
            <a:pPr lvl="3" algn="just"/>
            <a:r>
              <a:rPr lang="en-US" sz="1600" dirty="0"/>
              <a:t>Gaps in communication</a:t>
            </a:r>
          </a:p>
          <a:p>
            <a:pPr lvl="3" algn="just"/>
            <a:r>
              <a:rPr lang="en-US" sz="1600" dirty="0"/>
              <a:t>Vessel speed according its type</a:t>
            </a:r>
          </a:p>
          <a:p>
            <a:pPr lvl="3" algn="just"/>
            <a:r>
              <a:rPr lang="en-US" sz="1600" dirty="0"/>
              <a:t>Course of ground (COG) differentiates from the heading of a vessel</a:t>
            </a:r>
          </a:p>
          <a:p>
            <a:pPr lvl="3" algn="just"/>
            <a:r>
              <a:rPr lang="en-US" sz="1600" dirty="0"/>
              <a:t>High speed near port </a:t>
            </a:r>
          </a:p>
          <a:p>
            <a:pPr lvl="3" algn="just"/>
            <a:r>
              <a:rPr lang="en-US" sz="1600" dirty="0"/>
              <a:t>Long Term Stop </a:t>
            </a:r>
          </a:p>
          <a:p>
            <a:pPr lvl="3" algn="just"/>
            <a:r>
              <a:rPr lang="en-US" sz="1600" dirty="0"/>
              <a:t>Vessels with false status</a:t>
            </a:r>
            <a:endParaRPr lang="el-GR" sz="1600" b="1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7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CER with </a:t>
            </a:r>
            <a:r>
              <a:rPr lang="en-US" dirty="0" err="1"/>
              <a:t>FlinkCEP</a:t>
            </a:r>
            <a:r>
              <a:rPr lang="en-US" dirty="0"/>
              <a:t> – Complex events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000" dirty="0"/>
              <a:t>Complex event</a:t>
            </a:r>
          </a:p>
          <a:p>
            <a:pPr lvl="1" algn="just"/>
            <a:r>
              <a:rPr lang="en-US" dirty="0"/>
              <a:t>consumes the output of the Trajectory detection module process the results and recognize in real time potentially complex maritime situations</a:t>
            </a:r>
          </a:p>
          <a:p>
            <a:pPr lvl="1" algn="just"/>
            <a:endParaRPr lang="en-US" dirty="0"/>
          </a:p>
          <a:p>
            <a:pPr marL="201168" lvl="1" indent="0" algn="just">
              <a:buNone/>
            </a:pPr>
            <a:r>
              <a:rPr lang="en-US" dirty="0"/>
              <a:t>Below are described the complex events we have implemented</a:t>
            </a:r>
          </a:p>
          <a:p>
            <a:pPr lvl="1" algn="just"/>
            <a:r>
              <a:rPr lang="en-US" sz="1600" dirty="0"/>
              <a:t>Two vessels co-travelling </a:t>
            </a:r>
          </a:p>
          <a:p>
            <a:pPr lvl="1" algn="just"/>
            <a:r>
              <a:rPr lang="en-US" sz="1600" dirty="0"/>
              <a:t>Fishing Activity</a:t>
            </a:r>
          </a:p>
          <a:p>
            <a:pPr lvl="1" algn="just"/>
            <a:r>
              <a:rPr lang="en-US" sz="1600" dirty="0"/>
              <a:t>Vessel Rendezvous</a:t>
            </a:r>
          </a:p>
          <a:p>
            <a:pPr lvl="1" algn="just"/>
            <a:r>
              <a:rPr lang="en-US" sz="1600" dirty="0"/>
              <a:t>Adrift</a:t>
            </a:r>
          </a:p>
          <a:p>
            <a:pPr lvl="1" algn="just"/>
            <a:r>
              <a:rPr lang="en-US" sz="1600" dirty="0"/>
              <a:t>Package Picking</a:t>
            </a:r>
          </a:p>
          <a:p>
            <a:pPr lvl="1" algn="just"/>
            <a:r>
              <a:rPr lang="en-US" sz="1600" dirty="0"/>
              <a:t>Loitering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4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625-5FD0-43C6-892A-73612657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CER with </a:t>
            </a:r>
            <a:r>
              <a:rPr lang="en-US" dirty="0" err="1"/>
              <a:t>FlinkCEP</a:t>
            </a:r>
            <a:r>
              <a:rPr lang="en-US" dirty="0"/>
              <a:t> – Empirical evaluation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646-2742-4777-8BC4-549C0782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5032375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000" dirty="0"/>
              <a:t>Empirical Evaluation</a:t>
            </a:r>
          </a:p>
          <a:p>
            <a:pPr marL="384048" lvl="2" indent="0" algn="just">
              <a:buNone/>
            </a:pPr>
            <a:r>
              <a:rPr lang="el-GR" sz="1800" dirty="0"/>
              <a:t>Rendezvous</a:t>
            </a:r>
            <a:r>
              <a:rPr lang="el-GR" b="1" dirty="0"/>
              <a:t> </a:t>
            </a:r>
            <a:endParaRPr lang="en-US" b="1" dirty="0"/>
          </a:p>
          <a:p>
            <a:pPr marL="384048" lvl="2" indent="0" algn="just">
              <a:buNone/>
            </a:pPr>
            <a:endParaRPr lang="en-US" b="1" dirty="0"/>
          </a:p>
          <a:p>
            <a:pPr marL="384048" lvl="2" indent="0" algn="just">
              <a:buNone/>
            </a:pPr>
            <a:endParaRPr lang="en-US" b="1" dirty="0"/>
          </a:p>
          <a:p>
            <a:pPr marL="384048" lvl="2" indent="0" algn="just">
              <a:buNone/>
            </a:pPr>
            <a:endParaRPr lang="en-US" b="1" dirty="0"/>
          </a:p>
          <a:p>
            <a:pPr marL="384048" lvl="2" indent="0" algn="just">
              <a:buNone/>
            </a:pPr>
            <a:endParaRPr lang="en-US" b="1" dirty="0"/>
          </a:p>
          <a:p>
            <a:pPr marL="384048" lvl="2" indent="0" algn="just">
              <a:buNone/>
            </a:pPr>
            <a:endParaRPr lang="en-US" b="1" dirty="0"/>
          </a:p>
          <a:p>
            <a:pPr marL="384048" lvl="2" indent="0" algn="just">
              <a:buNone/>
            </a:pPr>
            <a:endParaRPr lang="en-US" b="1" dirty="0"/>
          </a:p>
          <a:p>
            <a:pPr marL="384048" lvl="2" indent="0" algn="just">
              <a:buNone/>
            </a:pPr>
            <a:endParaRPr lang="en-US" b="1" dirty="0"/>
          </a:p>
          <a:p>
            <a:pPr marL="384048" lvl="2" indent="0" algn="just">
              <a:buNone/>
            </a:pPr>
            <a:endParaRPr lang="en-US" sz="1800" dirty="0"/>
          </a:p>
          <a:p>
            <a:pPr marL="384048" lvl="2" indent="0" algn="just">
              <a:buNone/>
            </a:pPr>
            <a:r>
              <a:rPr lang="en-US" sz="1800" dirty="0"/>
              <a:t>I</a:t>
            </a:r>
            <a:r>
              <a:rPr lang="el-GR" sz="1800" dirty="0" err="1"/>
              <a:t>llegal</a:t>
            </a:r>
            <a:r>
              <a:rPr lang="el-GR" sz="1800" dirty="0"/>
              <a:t> </a:t>
            </a:r>
            <a:r>
              <a:rPr lang="el-GR" sz="1800" dirty="0" err="1"/>
              <a:t>Fishing</a:t>
            </a:r>
            <a:endParaRPr lang="el-GR" sz="1800" dirty="0"/>
          </a:p>
          <a:p>
            <a:pPr marL="201168" lvl="1" indent="0" algn="just">
              <a:buNone/>
            </a:pP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EB8FFB-922F-4D49-963A-8E49CBBCB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69012"/>
              </p:ext>
            </p:extLst>
          </p:nvPr>
        </p:nvGraphicFramePr>
        <p:xfrm>
          <a:off x="1411654" y="2569908"/>
          <a:ext cx="3986824" cy="1718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2969">
                  <a:extLst>
                    <a:ext uri="{9D8B030D-6E8A-4147-A177-3AD203B41FA5}">
                      <a16:colId xmlns:a16="http://schemas.microsoft.com/office/drawing/2014/main" val="1264267493"/>
                    </a:ext>
                  </a:extLst>
                </a:gridCol>
                <a:gridCol w="1933855">
                  <a:extLst>
                    <a:ext uri="{9D8B030D-6E8A-4147-A177-3AD203B41FA5}">
                      <a16:colId xmlns:a16="http://schemas.microsoft.com/office/drawing/2014/main" val="3080772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GeoHash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Detected events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115660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5 </a:t>
                      </a:r>
                      <a:endParaRPr lang="el-GR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4.9km x 4.9km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476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41399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l-GR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1.2km x 609.4m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4228151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l-GR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152m x 152m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195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2554449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l-GR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38.2m x 19m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866660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AB556B-D678-462B-91AA-5B9974C3B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277141"/>
              </p:ext>
            </p:extLst>
          </p:nvPr>
        </p:nvGraphicFramePr>
        <p:xfrm>
          <a:off x="1411654" y="5007514"/>
          <a:ext cx="3986824" cy="1131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6371">
                  <a:extLst>
                    <a:ext uri="{9D8B030D-6E8A-4147-A177-3AD203B41FA5}">
                      <a16:colId xmlns:a16="http://schemas.microsoft.com/office/drawing/2014/main" val="1134157304"/>
                    </a:ext>
                  </a:extLst>
                </a:gridCol>
                <a:gridCol w="1950453">
                  <a:extLst>
                    <a:ext uri="{9D8B030D-6E8A-4147-A177-3AD203B41FA5}">
                      <a16:colId xmlns:a16="http://schemas.microsoft.com/office/drawing/2014/main" val="732491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Seconds  of gap in a suspected fishing activity(max 1200)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Detected illegal fishing  events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349737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674865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829005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2839754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1200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347565619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5B1405B-A8A5-481B-9E42-D42DF2963551}"/>
              </a:ext>
            </a:extLst>
          </p:cNvPr>
          <p:cNvSpPr/>
          <p:nvPr/>
        </p:nvSpPr>
        <p:spPr>
          <a:xfrm>
            <a:off x="6355080" y="2194356"/>
            <a:ext cx="168187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l-GR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l-GR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lang="el-GR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err="1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endParaRPr lang="el-GR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AB2CE4-D2AA-4C7D-A3A8-77BBF9849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89377"/>
              </p:ext>
            </p:extLst>
          </p:nvPr>
        </p:nvGraphicFramePr>
        <p:xfrm>
          <a:off x="6326505" y="2658173"/>
          <a:ext cx="5286375" cy="1718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3121777152"/>
                    </a:ext>
                  </a:extLst>
                </a:gridCol>
                <a:gridCol w="2652395">
                  <a:extLst>
                    <a:ext uri="{9D8B030D-6E8A-4147-A177-3AD203B41FA5}">
                      <a16:colId xmlns:a16="http://schemas.microsoft.com/office/drawing/2014/main" val="1250593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GeoHash for near port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Detected events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171204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l-GR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4.9km x 4.9km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1545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858797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l-GR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1.2km x 609.4m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2576814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7</a:t>
                      </a:r>
                      <a:endParaRPr lang="el-GR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152m x 152m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100716883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l-GR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38.2m x 19m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55" marR="68580" marT="0" marB="0"/>
                </a:tc>
                <a:extLst>
                  <a:ext uri="{0D108BD9-81ED-4DB2-BD59-A6C34878D82A}">
                    <a16:rowId xmlns:a16="http://schemas.microsoft.com/office/drawing/2014/main" val="3554963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1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86F8-9917-4B6A-A0F3-5EC838D1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 with </a:t>
            </a:r>
            <a:r>
              <a:rPr lang="en-US" dirty="0" err="1"/>
              <a:t>FlinkCEP</a:t>
            </a:r>
            <a:r>
              <a:rPr lang="en-US" dirty="0"/>
              <a:t> – Visualization [1/4]</a:t>
            </a:r>
            <a:endParaRPr lang="el-G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04E8-E176-4CFA-A4CE-966DA356B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9208" y="5538770"/>
            <a:ext cx="4937760" cy="330747"/>
          </a:xfrm>
        </p:spPr>
        <p:txBody>
          <a:bodyPr>
            <a:normAutofit/>
          </a:bodyPr>
          <a:lstStyle/>
          <a:p>
            <a:r>
              <a:rPr lang="en-US" sz="1400" dirty="0" err="1"/>
              <a:t>Cotraveling</a:t>
            </a:r>
            <a:r>
              <a:rPr lang="en-US" sz="1400" dirty="0"/>
              <a:t> activity (7 </a:t>
            </a:r>
            <a:r>
              <a:rPr lang="en-US" sz="1400" dirty="0" err="1"/>
              <a:t>mmsis</a:t>
            </a:r>
            <a:r>
              <a:rPr lang="en-US" sz="14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6EF70-EBEE-4F9A-B266-42F3FC925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7667" y="5528203"/>
            <a:ext cx="4937760" cy="330748"/>
          </a:xfrm>
        </p:spPr>
        <p:txBody>
          <a:bodyPr>
            <a:normAutofit/>
          </a:bodyPr>
          <a:lstStyle/>
          <a:p>
            <a:r>
              <a:rPr lang="en-US" sz="1400" dirty="0"/>
              <a:t>Adrift activity</a:t>
            </a:r>
            <a:endParaRPr lang="el-GR" sz="1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49D977-9DBF-4891-9ADA-C5EB0A06433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9208" y="2309221"/>
            <a:ext cx="4938712" cy="3190964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FD841B-A492-472C-81AB-BB484CD8D081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-24" r="-14" b="-24"/>
          <a:stretch>
            <a:fillRect/>
          </a:stretch>
        </p:blipFill>
        <p:spPr bwMode="auto">
          <a:xfrm>
            <a:off x="6278302" y="2339999"/>
            <a:ext cx="4937125" cy="316018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D63B4C-4AB0-4B85-B3CD-425BBC943563}"/>
              </a:ext>
            </a:extLst>
          </p:cNvPr>
          <p:cNvSpPr txBox="1"/>
          <p:nvPr/>
        </p:nvSpPr>
        <p:spPr>
          <a:xfrm>
            <a:off x="1097280" y="1939889"/>
            <a:ext cx="2545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Cotraveling</a:t>
            </a:r>
            <a:r>
              <a:rPr lang="en-US" sz="2000" dirty="0"/>
              <a:t> Activity</a:t>
            </a:r>
            <a:endParaRPr lang="el-G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C2A20-3B0A-499A-8E65-9E0F31ADF09F}"/>
              </a:ext>
            </a:extLst>
          </p:cNvPr>
          <p:cNvSpPr txBox="1"/>
          <p:nvPr/>
        </p:nvSpPr>
        <p:spPr>
          <a:xfrm>
            <a:off x="5978013" y="1939889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Adrift Activity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06764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206A-8F8A-480F-8921-B20B4D19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 with </a:t>
            </a:r>
            <a:r>
              <a:rPr lang="en-US" dirty="0" err="1"/>
              <a:t>FlinkCEP</a:t>
            </a:r>
            <a:r>
              <a:rPr lang="en-US" dirty="0"/>
              <a:t> – Visualization [2/4]</a:t>
            </a:r>
            <a:endParaRPr lang="el-G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543C5-503F-432A-A1EF-FA9DE6D3A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9526" y="5203703"/>
            <a:ext cx="4816474" cy="580103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geohash index 6 (1.2 km x 609.4 m near port) -6 </a:t>
            </a:r>
            <a:r>
              <a:rPr lang="en-US" sz="1400" dirty="0" err="1"/>
              <a:t>mmsis</a:t>
            </a:r>
            <a:endParaRPr lang="en-US" sz="1400" dirty="0"/>
          </a:p>
          <a:p>
            <a:endParaRPr lang="el-GR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129DD-B469-408E-8BD8-80542FDAF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6896" y="5203703"/>
            <a:ext cx="4937760" cy="257588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geohash index 5 (4.9 km x 4.9km near port)  - 108 </a:t>
            </a:r>
            <a:r>
              <a:rPr lang="en-US" sz="1400" dirty="0" err="1"/>
              <a:t>mmsis</a:t>
            </a:r>
            <a:endParaRPr lang="el-GR" sz="1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C8A743-6BA4-4E05-8356-0156A65A30A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-24" r="-14" b="-24"/>
          <a:stretch>
            <a:fillRect/>
          </a:stretch>
        </p:blipFill>
        <p:spPr bwMode="auto">
          <a:xfrm>
            <a:off x="1279526" y="2400525"/>
            <a:ext cx="4938712" cy="27201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96F30D-8BE9-4F12-9815-EB648D8CD3E5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t="-27" r="-15" b="-27"/>
          <a:stretch>
            <a:fillRect/>
          </a:stretch>
        </p:blipFill>
        <p:spPr bwMode="auto">
          <a:xfrm>
            <a:off x="6296896" y="2395589"/>
            <a:ext cx="4937125" cy="27201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945760-C0B7-4B39-A67D-DEFA2EFC5549}"/>
              </a:ext>
            </a:extLst>
          </p:cNvPr>
          <p:cNvSpPr txBox="1"/>
          <p:nvPr/>
        </p:nvSpPr>
        <p:spPr>
          <a:xfrm>
            <a:off x="1096963" y="1964125"/>
            <a:ext cx="2727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speed near port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421419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3729</TotalTime>
  <Words>1167</Words>
  <Application>Microsoft Office PowerPoint</Application>
  <PresentationFormat>Widescreen</PresentationFormat>
  <Paragraphs>276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Retrospect</vt:lpstr>
      <vt:lpstr>Applied Data Mining</vt:lpstr>
      <vt:lpstr>Preliminary data analysis</vt:lpstr>
      <vt:lpstr>Automata-based CER with FlinkCEP [1/2]</vt:lpstr>
      <vt:lpstr>Automata-based CER with FlinkCEP [2/2]</vt:lpstr>
      <vt:lpstr>CER with FlinkCEP – Trajectory events</vt:lpstr>
      <vt:lpstr>CER with FlinkCEP – Complex events</vt:lpstr>
      <vt:lpstr>CER with FlinkCEP – Empirical evaluation</vt:lpstr>
      <vt:lpstr>CER with FlinkCEP – Visualization [1/4]</vt:lpstr>
      <vt:lpstr>CER with FlinkCEP – Visualization [2/4]</vt:lpstr>
      <vt:lpstr>CER with FlinkCEP – Visualization [3/4]</vt:lpstr>
      <vt:lpstr>CER with Flink – Visualization [4/4]</vt:lpstr>
      <vt:lpstr>Logic-based CER with RTEC</vt:lpstr>
      <vt:lpstr>CER with RTEC - Trajectory events</vt:lpstr>
      <vt:lpstr>CER with RTEC - Complex events</vt:lpstr>
      <vt:lpstr>CER with RTEC – Window sizes</vt:lpstr>
      <vt:lpstr>CER with RTEC vs CER with flinkCEP</vt:lpstr>
      <vt:lpstr>CER with RTEC – Visualization [1/2]</vt:lpstr>
      <vt:lpstr>CER with RTEC – Visualization [2/2]</vt:lpstr>
      <vt:lpstr>Repositories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Evaluation Methods for Detecting Complex Events</dc:title>
  <dc:creator>Alevizopoulou, Sofia (Nokia - GR/Athens)</dc:creator>
  <cp:lastModifiedBy>Alevizopoulou, Sofia (Nokia - GR/Athens)</cp:lastModifiedBy>
  <cp:revision>507</cp:revision>
  <dcterms:created xsi:type="dcterms:W3CDTF">2018-10-10T11:21:44Z</dcterms:created>
  <dcterms:modified xsi:type="dcterms:W3CDTF">2019-01-08T09:36:39Z</dcterms:modified>
</cp:coreProperties>
</file>