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24"/>
  </p:notesMasterIdLst>
  <p:sldIdLst>
    <p:sldId id="256" r:id="rId2"/>
    <p:sldId id="257" r:id="rId3"/>
    <p:sldId id="258" r:id="rId4"/>
    <p:sldId id="259" r:id="rId5"/>
    <p:sldId id="260" r:id="rId6"/>
    <p:sldId id="261" r:id="rId7"/>
    <p:sldId id="266" r:id="rId8"/>
    <p:sldId id="262" r:id="rId9"/>
    <p:sldId id="263" r:id="rId10"/>
    <p:sldId id="267" r:id="rId11"/>
    <p:sldId id="274" r:id="rId12"/>
    <p:sldId id="276" r:id="rId13"/>
    <p:sldId id="277" r:id="rId14"/>
    <p:sldId id="278" r:id="rId15"/>
    <p:sldId id="279" r:id="rId16"/>
    <p:sldId id="280" r:id="rId17"/>
    <p:sldId id="281" r:id="rId18"/>
    <p:sldId id="272" r:id="rId19"/>
    <p:sldId id="265" r:id="rId20"/>
    <p:sldId id="282" r:id="rId21"/>
    <p:sldId id="283" r:id="rId22"/>
    <p:sldId id="284" r:id="rId2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54" autoAdjust="0"/>
    <p:restoredTop sz="95560" autoAdjust="0"/>
  </p:normalViewPr>
  <p:slideViewPr>
    <p:cSldViewPr>
      <p:cViewPr>
        <p:scale>
          <a:sx n="80" d="100"/>
          <a:sy n="80" d="100"/>
        </p:scale>
        <p:origin x="-1146" y="2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54B2AE-CED1-43F7-9DA7-CB4DA1AF2AD0}" type="datetimeFigureOut">
              <a:rPr lang="fr-FR" smtClean="0"/>
              <a:t>11/05/2019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91A1DC-D250-48EB-85B7-A069F89B3DB3}" type="slidenum">
              <a:rPr lang="fr-FR" smtClean="0"/>
              <a:t>‹N°›</a:t>
            </a:fld>
            <a:endParaRPr lang="fr-FR"/>
          </a:p>
        </p:txBody>
      </p:sp>
    </p:spTree>
    <p:extLst>
      <p:ext uri="{BB962C8B-B14F-4D97-AF65-F5344CB8AC3E}">
        <p14:creationId xmlns:p14="http://schemas.microsoft.com/office/powerpoint/2010/main" val="2745036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Pour les recommandations basées sur le contenu, la tâche consiste à déterminer quels éléments du catalogue coïncident le mieux avec les préférences de l’utilisateur. Une telle approche  a plusieurs avantages :</a:t>
            </a:r>
          </a:p>
          <a:p>
            <a:r>
              <a:rPr lang="fr-FR" dirty="0" smtClean="0"/>
              <a:t>**ne requiert pas une grande communauté d’utilisateurs ou un gros historique d’utilisation du système.</a:t>
            </a:r>
            <a:endParaRPr lang="fr-FR" sz="1200" b="0" i="0" kern="1200" dirty="0" smtClean="0">
              <a:solidFill>
                <a:schemeClr val="tx1"/>
              </a:solidFill>
              <a:latin typeface="+mn-lt"/>
              <a:ea typeface="+mn-ea"/>
              <a:cs typeface="+mn-cs"/>
            </a:endParaRPr>
          </a:p>
          <a:p>
            <a:r>
              <a:rPr lang="fr-FR" sz="1200" b="0" i="0" kern="1200" dirty="0" smtClean="0">
                <a:solidFill>
                  <a:schemeClr val="tx1"/>
                </a:solidFill>
                <a:latin typeface="+mn-lt"/>
                <a:ea typeface="+mn-ea"/>
                <a:cs typeface="+mn-cs"/>
              </a:rPr>
              <a:t>**il n’y a pas de problème de démarrage à froid lorsqu’un nouvel élément est ajouté au catalogue ou de faible densité puisqu’il s’agit de faire coïncider les préférences de l’utilisateur et les caractéristiques des éléments ;</a:t>
            </a:r>
          </a:p>
          <a:p>
            <a:r>
              <a:rPr lang="fr-FR" sz="1200" b="0" i="0" kern="1200" dirty="0" smtClean="0">
                <a:solidFill>
                  <a:schemeClr val="tx1"/>
                </a:solidFill>
                <a:latin typeface="+mn-lt"/>
                <a:ea typeface="+mn-ea"/>
                <a:cs typeface="+mn-cs"/>
              </a:rPr>
              <a:t>**il est possible de faire des recommandations à des utilisateurs avec des goûts « uniques » ;</a:t>
            </a:r>
          </a:p>
          <a:p>
            <a:r>
              <a:rPr lang="fr-FR" sz="1200" b="0" i="0" kern="1200" dirty="0" smtClean="0">
                <a:solidFill>
                  <a:schemeClr val="tx1"/>
                </a:solidFill>
                <a:latin typeface="+mn-lt"/>
                <a:ea typeface="+mn-ea"/>
                <a:cs typeface="+mn-cs"/>
              </a:rPr>
              <a:t>**il est possible de recommander de nouveaux éléments ou même des éléments qui ne sont pas populaires.</a:t>
            </a:r>
          </a:p>
          <a:p>
            <a:endParaRPr lang="fr-FR" sz="1200" b="0" i="0" kern="1200" dirty="0" smtClean="0">
              <a:solidFill>
                <a:schemeClr val="tx1"/>
              </a:solidFill>
              <a:latin typeface="+mn-lt"/>
              <a:ea typeface="+mn-ea"/>
              <a:cs typeface="+mn-cs"/>
            </a:endParaRPr>
          </a:p>
          <a:p>
            <a:r>
              <a:rPr lang="fr-FR" sz="1200" b="0" i="0" kern="1200" dirty="0" smtClean="0">
                <a:solidFill>
                  <a:schemeClr val="tx1"/>
                </a:solidFill>
                <a:latin typeface="+mn-lt"/>
                <a:ea typeface="+mn-ea"/>
                <a:cs typeface="+mn-cs"/>
              </a:rPr>
              <a:t>Pour notre projet, on vise améliorer l'expérience utilisateur lors de la recherche des produits Amazon à travers l'application des différentes techniques basées sur l'approche contenu</a:t>
            </a:r>
          </a:p>
        </p:txBody>
      </p:sp>
      <p:sp>
        <p:nvSpPr>
          <p:cNvPr id="4" name="Espace réservé du numéro de diapositive 3"/>
          <p:cNvSpPr>
            <a:spLocks noGrp="1"/>
          </p:cNvSpPr>
          <p:nvPr>
            <p:ph type="sldNum" sz="quarter" idx="10"/>
          </p:nvPr>
        </p:nvSpPr>
        <p:spPr/>
        <p:txBody>
          <a:bodyPr/>
          <a:lstStyle/>
          <a:p>
            <a:fld id="{E791A1DC-D250-48EB-85B7-A069F89B3DB3}" type="slidenum">
              <a:rPr lang="fr-FR" smtClean="0"/>
              <a:t>3</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Voici les résultats obtenus</a:t>
            </a:r>
            <a:r>
              <a:rPr lang="fr-FR" baseline="0" dirty="0" smtClean="0"/>
              <a:t> par le modèle de réseaux de neurones de convolution pour le même produit d’entrée, on remarque qu’i n </a:t>
            </a:r>
            <a:r>
              <a:rPr lang="fr-FR" baseline="0" dirty="0" err="1" smtClean="0"/>
              <a:t>ya</a:t>
            </a:r>
            <a:r>
              <a:rPr lang="fr-FR" baseline="0" dirty="0" smtClean="0"/>
              <a:t> pas trop des produits qui ressemble au produit d’intérêt. </a:t>
            </a:r>
            <a:endParaRPr lang="fr-FR" dirty="0"/>
          </a:p>
        </p:txBody>
      </p:sp>
      <p:sp>
        <p:nvSpPr>
          <p:cNvPr id="4" name="Espace réservé du numéro de diapositive 3"/>
          <p:cNvSpPr>
            <a:spLocks noGrp="1"/>
          </p:cNvSpPr>
          <p:nvPr>
            <p:ph type="sldNum" sz="quarter" idx="10"/>
          </p:nvPr>
        </p:nvSpPr>
        <p:spPr/>
        <p:txBody>
          <a:bodyPr/>
          <a:lstStyle/>
          <a:p>
            <a:fld id="{E791A1DC-D250-48EB-85B7-A069F89B3DB3}" type="slidenum">
              <a:rPr lang="fr-FR" smtClean="0"/>
              <a:t>17</a:t>
            </a:fld>
            <a:endParaRPr lang="fr-FR"/>
          </a:p>
        </p:txBody>
      </p:sp>
    </p:spTree>
    <p:extLst>
      <p:ext uri="{BB962C8B-B14F-4D97-AF65-F5344CB8AC3E}">
        <p14:creationId xmlns:p14="http://schemas.microsoft.com/office/powerpoint/2010/main" val="1673759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0" i="0" kern="1200" dirty="0" smtClean="0">
                <a:solidFill>
                  <a:schemeClr val="tx1"/>
                </a:solidFill>
                <a:latin typeface="+mn-lt"/>
                <a:ea typeface="+mn-ea"/>
                <a:cs typeface="+mn-cs"/>
              </a:rPr>
              <a:t>Pour</a:t>
            </a:r>
            <a:r>
              <a:rPr lang="fr-FR" sz="1200" b="0" i="0" kern="1200" baseline="0" dirty="0" smtClean="0">
                <a:solidFill>
                  <a:schemeClr val="tx1"/>
                </a:solidFill>
                <a:latin typeface="+mn-lt"/>
                <a:ea typeface="+mn-ea"/>
                <a:cs typeface="+mn-cs"/>
              </a:rPr>
              <a:t> conclure on peut dire que l</a:t>
            </a:r>
            <a:r>
              <a:rPr lang="fr-FR" sz="1200" b="0" i="0" kern="1200" dirty="0" smtClean="0">
                <a:solidFill>
                  <a:schemeClr val="tx1"/>
                </a:solidFill>
                <a:latin typeface="+mn-lt"/>
                <a:ea typeface="+mn-ea"/>
                <a:cs typeface="+mn-cs"/>
              </a:rPr>
              <a:t>es systèmes de recommandation basés sur le contenu ont aussi</a:t>
            </a:r>
            <a:r>
              <a:rPr lang="fr-FR" sz="1200" b="0" i="0"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leurs inconvénients</a:t>
            </a:r>
          </a:p>
          <a:p>
            <a:endParaRPr lang="fr-FR" dirty="0" smtClean="0"/>
          </a:p>
          <a:p>
            <a:r>
              <a:rPr lang="fr-FR" sz="1200" b="0" i="0" kern="1200" dirty="0" smtClean="0">
                <a:solidFill>
                  <a:schemeClr val="tx1"/>
                </a:solidFill>
                <a:latin typeface="+mn-lt"/>
                <a:ea typeface="+mn-ea"/>
                <a:cs typeface="+mn-cs"/>
              </a:rPr>
              <a:t>*ces systèmes sont entièrement basés sur les scores d’éléments et les scores d’intérêt : moins il y a de scores, plus l’ensemble de recommandations possibles est limité.</a:t>
            </a:r>
          </a:p>
          <a:p>
            <a:endParaRPr lang="fr-FR" sz="1200" b="0" i="0" kern="1200" dirty="0" smtClean="0">
              <a:solidFill>
                <a:schemeClr val="tx1"/>
              </a:solidFill>
              <a:latin typeface="+mn-lt"/>
              <a:ea typeface="+mn-ea"/>
              <a:cs typeface="+mn-cs"/>
            </a:endParaRPr>
          </a:p>
          <a:p>
            <a:r>
              <a:rPr lang="fr-FR" sz="1200" b="0" i="0" kern="1200" dirty="0" smtClean="0">
                <a:solidFill>
                  <a:schemeClr val="tx1"/>
                </a:solidFill>
                <a:latin typeface="+mn-lt"/>
                <a:ea typeface="+mn-ea"/>
                <a:cs typeface="+mn-cs"/>
              </a:rPr>
              <a:t>*un risque de « sur-spécialisation » apparaît, c’est-à-dire que l’on se limite aux éléments similaires et que les réponses sont trop homogènes</a:t>
            </a:r>
          </a:p>
          <a:p>
            <a:r>
              <a:rPr lang="fr-FR" sz="1200" b="0" i="0" kern="1200" dirty="0" smtClean="0">
                <a:solidFill>
                  <a:schemeClr val="tx1"/>
                </a:solidFill>
                <a:latin typeface="+mn-lt"/>
                <a:ea typeface="+mn-ea"/>
                <a:cs typeface="+mn-cs"/>
              </a:rPr>
              <a:t>(</a:t>
            </a:r>
            <a:r>
              <a:rPr lang="fr-FR" dirty="0" smtClean="0"/>
              <a:t>: le système ne peut recommander que les items qui sont similaires au profil utilisateur. L’utilisateur ne peut donc recevoir que des recommandations proches des items qu’il a notés ou observés par le passé)</a:t>
            </a:r>
            <a:endParaRPr lang="fr-FR" sz="1200" b="0" i="0" kern="1200" dirty="0" smtClean="0">
              <a:solidFill>
                <a:schemeClr val="tx1"/>
              </a:solidFill>
              <a:latin typeface="+mn-lt"/>
              <a:ea typeface="+mn-ea"/>
              <a:cs typeface="+mn-cs"/>
            </a:endParaRPr>
          </a:p>
          <a:p>
            <a:r>
              <a:rPr lang="fr-FR" dirty="0" smtClean="0"/>
              <a:t>*La précision des recommandations est liée à la quantité d’informations dont dispose le système pour discriminer les items appréciés de ceux non appréciés par l’utilisateur, l’approche basée sur le contenu ne peut traiter que les items disposant d’un contenu pouvant être analysé.</a:t>
            </a:r>
          </a:p>
          <a:p>
            <a:r>
              <a:rPr lang="fr-FR" dirty="0" smtClean="0"/>
              <a:t>*Intégration d’un nouvel utilisateur non immédiate : un utilisateur doit évaluer un certain nombre d’items avant que le système ne puisse interpréter ses préférences et lui fournir des recommandations pertinentes [Ricci et al., 2011]. Ce problème est connu dans la littérature sous le nom du problème de démarrage à froid pour les utilisateurs (user cold </a:t>
            </a:r>
            <a:r>
              <a:rPr lang="fr-FR" dirty="0" err="1" smtClean="0"/>
              <a:t>start</a:t>
            </a:r>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E791A1DC-D250-48EB-85B7-A069F89B3DB3}" type="slidenum">
              <a:rPr lang="fr-FR" smtClean="0"/>
              <a:t>19</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791A1DC-D250-48EB-85B7-A069F89B3DB3}" type="slidenum">
              <a:rPr lang="fr-FR" smtClean="0"/>
              <a:t>20</a:t>
            </a:fld>
            <a:endParaRPr lang="fr-FR"/>
          </a:p>
        </p:txBody>
      </p:sp>
    </p:spTree>
    <p:extLst>
      <p:ext uri="{BB962C8B-B14F-4D97-AF65-F5344CB8AC3E}">
        <p14:creationId xmlns:p14="http://schemas.microsoft.com/office/powerpoint/2010/main" val="863520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791A1DC-D250-48EB-85B7-A069F89B3DB3}" type="slidenum">
              <a:rPr lang="fr-FR" smtClean="0"/>
              <a:t>22</a:t>
            </a:fld>
            <a:endParaRPr lang="fr-FR"/>
          </a:p>
        </p:txBody>
      </p:sp>
    </p:spTree>
    <p:extLst>
      <p:ext uri="{BB962C8B-B14F-4D97-AF65-F5344CB8AC3E}">
        <p14:creationId xmlns:p14="http://schemas.microsoft.com/office/powerpoint/2010/main" val="888873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Notre</a:t>
            </a:r>
            <a:r>
              <a:rPr lang="fr-FR" baseline="0" dirty="0" smtClean="0"/>
              <a:t> </a:t>
            </a:r>
            <a:r>
              <a:rPr lang="fr-FR" baseline="0" dirty="0" err="1" smtClean="0"/>
              <a:t>dataset</a:t>
            </a:r>
            <a:r>
              <a:rPr lang="fr-FR" baseline="0" dirty="0" smtClean="0"/>
              <a:t> comprends des produits amazone tel que chaque ligne présente un produit et chaque colonne présente une caractéristique</a:t>
            </a:r>
            <a:endParaRPr lang="fr-FR" dirty="0"/>
          </a:p>
        </p:txBody>
      </p:sp>
      <p:sp>
        <p:nvSpPr>
          <p:cNvPr id="4" name="Espace réservé du numéro de diapositive 3"/>
          <p:cNvSpPr>
            <a:spLocks noGrp="1"/>
          </p:cNvSpPr>
          <p:nvPr>
            <p:ph type="sldNum" sz="quarter" idx="10"/>
          </p:nvPr>
        </p:nvSpPr>
        <p:spPr/>
        <p:txBody>
          <a:bodyPr/>
          <a:lstStyle/>
          <a:p>
            <a:fld id="{E791A1DC-D250-48EB-85B7-A069F89B3DB3}" type="slidenum">
              <a:rPr lang="fr-FR" smtClean="0"/>
              <a:t>4</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le nettoyage des données on s’est basé sur le titre des produits au</a:t>
            </a:r>
            <a:r>
              <a:rPr lang="fr-FR" baseline="0" dirty="0" smtClean="0"/>
              <a:t> fait on a supprimé les produits en double et on a sauvegardé que les produits dont les titres est de longueur supérieur à 5 de plus les données avec des titres similaires mais non adjacentes ont été supprimées également les caractères spéciaux et les stop </a:t>
            </a:r>
            <a:r>
              <a:rPr lang="fr-FR" baseline="0" dirty="0" err="1" smtClean="0"/>
              <a:t>words</a:t>
            </a:r>
            <a:r>
              <a:rPr lang="fr-FR" baseline="0" dirty="0" smtClean="0"/>
              <a:t> ont été enlevés de titres.</a:t>
            </a:r>
            <a:endParaRPr lang="fr-FR" dirty="0"/>
          </a:p>
        </p:txBody>
      </p:sp>
      <p:sp>
        <p:nvSpPr>
          <p:cNvPr id="4" name="Espace réservé du numéro de diapositive 3"/>
          <p:cNvSpPr>
            <a:spLocks noGrp="1"/>
          </p:cNvSpPr>
          <p:nvPr>
            <p:ph type="sldNum" sz="quarter" idx="10"/>
          </p:nvPr>
        </p:nvSpPr>
        <p:spPr/>
        <p:txBody>
          <a:bodyPr/>
          <a:lstStyle/>
          <a:p>
            <a:fld id="{E791A1DC-D250-48EB-85B7-A069F89B3DB3}" type="slidenum">
              <a:rPr lang="fr-FR" smtClean="0"/>
              <a:t>6</a:t>
            </a:fld>
            <a:endParaRPr lang="fr-FR"/>
          </a:p>
        </p:txBody>
      </p:sp>
    </p:spTree>
    <p:extLst>
      <p:ext uri="{BB962C8B-B14F-4D97-AF65-F5344CB8AC3E}">
        <p14:creationId xmlns:p14="http://schemas.microsoft.com/office/powerpoint/2010/main" val="3640390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791A1DC-D250-48EB-85B7-A069F89B3DB3}" type="slidenum">
              <a:rPr lang="fr-FR" smtClean="0"/>
              <a:t>7</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Poids = fréquence d’un mot dans un titre </a:t>
            </a:r>
            <a:endParaRPr lang="fr-FR" dirty="0"/>
          </a:p>
        </p:txBody>
      </p:sp>
      <p:sp>
        <p:nvSpPr>
          <p:cNvPr id="4" name="Espace réservé du numéro de diapositive 3"/>
          <p:cNvSpPr>
            <a:spLocks noGrp="1"/>
          </p:cNvSpPr>
          <p:nvPr>
            <p:ph type="sldNum" sz="quarter" idx="10"/>
          </p:nvPr>
        </p:nvSpPr>
        <p:spPr/>
        <p:txBody>
          <a:bodyPr/>
          <a:lstStyle/>
          <a:p>
            <a:fld id="{E791A1DC-D250-48EB-85B7-A069F89B3DB3}" type="slidenum">
              <a:rPr lang="fr-FR" smtClean="0"/>
              <a:t>8</a:t>
            </a:fld>
            <a:endParaRPr lang="fr-FR"/>
          </a:p>
        </p:txBody>
      </p:sp>
    </p:spTree>
    <p:extLst>
      <p:ext uri="{BB962C8B-B14F-4D97-AF65-F5344CB8AC3E}">
        <p14:creationId xmlns:p14="http://schemas.microsoft.com/office/powerpoint/2010/main" val="966778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dirty="0" smtClean="0"/>
              <a:t> Il ne faut pas considérer le poids d'un mot dans un document comme sa fréquence d'apparition uniquement, mais pondérer cette fréquence par un indicateur </a:t>
            </a:r>
            <a:r>
              <a:rPr lang="fr-FR" sz="1200" b="1" dirty="0" smtClean="0"/>
              <a:t>si ce mot est commun ou rare</a:t>
            </a:r>
            <a:r>
              <a:rPr lang="fr-FR" sz="1200" dirty="0" smtClean="0"/>
              <a:t> dans tous les documents.</a:t>
            </a:r>
          </a:p>
          <a:p>
            <a:endParaRPr lang="fr-FR" sz="1200" b="0" i="0" kern="1200" dirty="0" smtClean="0">
              <a:solidFill>
                <a:schemeClr val="tx1"/>
              </a:solidFill>
              <a:latin typeface="+mn-lt"/>
              <a:ea typeface="+mn-ea"/>
              <a:cs typeface="+mn-cs"/>
            </a:endParaRPr>
          </a:p>
          <a:p>
            <a:r>
              <a:rPr lang="fr-FR" sz="1200" b="0" i="0" kern="1200" dirty="0" smtClean="0">
                <a:solidFill>
                  <a:schemeClr val="tx1"/>
                </a:solidFill>
                <a:latin typeface="+mn-lt"/>
                <a:ea typeface="+mn-ea"/>
                <a:cs typeface="+mn-cs"/>
              </a:rPr>
              <a:t>En effet, si un mot apparait dans d'autres documents, il est donc moins représentatif du document qu'un mot qui n'apparait que uniquement dans ce document. </a:t>
            </a:r>
          </a:p>
          <a:p>
            <a:r>
              <a:rPr lang="fr-FR" sz="1200" b="0" i="0" kern="1200" dirty="0" smtClean="0">
                <a:solidFill>
                  <a:schemeClr val="tx1"/>
                </a:solidFill>
                <a:latin typeface="+mn-lt"/>
                <a:ea typeface="+mn-ea"/>
                <a:cs typeface="+mn-cs"/>
              </a:rPr>
              <a:t>En d'autres termes, les mots rares contribuent à augmenter le poids du modèle.</a:t>
            </a:r>
            <a:endParaRPr lang="fr-FR" dirty="0"/>
          </a:p>
        </p:txBody>
      </p:sp>
      <p:sp>
        <p:nvSpPr>
          <p:cNvPr id="4" name="Espace réservé du numéro de diapositive 3"/>
          <p:cNvSpPr>
            <a:spLocks noGrp="1"/>
          </p:cNvSpPr>
          <p:nvPr>
            <p:ph type="sldNum" sz="quarter" idx="10"/>
          </p:nvPr>
        </p:nvSpPr>
        <p:spPr/>
        <p:txBody>
          <a:bodyPr/>
          <a:lstStyle/>
          <a:p>
            <a:fld id="{E791A1DC-D250-48EB-85B7-A069F89B3DB3}" type="slidenum">
              <a:rPr lang="fr-FR" smtClean="0"/>
              <a:t>10</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remarque que les produits 1 jusqu’à 6,</a:t>
            </a:r>
            <a:r>
              <a:rPr lang="fr-FR" baseline="0" dirty="0" smtClean="0"/>
              <a:t> le produit 9 11 15 et 16 sont très proches de donnée d’entrée</a:t>
            </a:r>
            <a:endParaRPr lang="fr-FR" dirty="0"/>
          </a:p>
        </p:txBody>
      </p:sp>
      <p:sp>
        <p:nvSpPr>
          <p:cNvPr id="4" name="Espace réservé du numéro de diapositive 3"/>
          <p:cNvSpPr>
            <a:spLocks noGrp="1"/>
          </p:cNvSpPr>
          <p:nvPr>
            <p:ph type="sldNum" sz="quarter" idx="10"/>
          </p:nvPr>
        </p:nvSpPr>
        <p:spPr/>
        <p:txBody>
          <a:bodyPr/>
          <a:lstStyle/>
          <a:p>
            <a:fld id="{E791A1DC-D250-48EB-85B7-A069F89B3DB3}" type="slidenum">
              <a:rPr lang="fr-FR" smtClean="0"/>
              <a:t>12</a:t>
            </a:fld>
            <a:endParaRPr lang="fr-FR"/>
          </a:p>
        </p:txBody>
      </p:sp>
    </p:spTree>
    <p:extLst>
      <p:ext uri="{BB962C8B-B14F-4D97-AF65-F5344CB8AC3E}">
        <p14:creationId xmlns:p14="http://schemas.microsoft.com/office/powerpoint/2010/main" val="3454087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791A1DC-D250-48EB-85B7-A069F89B3DB3}" type="slidenum">
              <a:rPr lang="fr-FR" smtClean="0"/>
              <a:t>13</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La quatrième méthode est les Réseaux de neurones de convolution (</a:t>
            </a:r>
            <a:r>
              <a:rPr lang="fr-FR" dirty="0" err="1" smtClean="0"/>
              <a:t>Convolutional</a:t>
            </a:r>
            <a:r>
              <a:rPr lang="fr-FR" baseline="0" dirty="0" smtClean="0"/>
              <a:t> neural network)</a:t>
            </a:r>
            <a:endParaRPr lang="fr-FR" dirty="0" smtClean="0"/>
          </a:p>
          <a:p>
            <a:r>
              <a:rPr lang="fr-FR" baseline="0" dirty="0" smtClean="0"/>
              <a:t>Tel que les données d’entrée sont les images des produits </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Ce modèle permet d’extraire les </a:t>
            </a:r>
            <a:r>
              <a:rPr lang="fr-FR" baseline="0" dirty="0" err="1" smtClean="0"/>
              <a:t>features</a:t>
            </a:r>
            <a:r>
              <a:rPr lang="fr-FR" baseline="0" dirty="0" smtClean="0"/>
              <a:t> des ces images pour ensuite calculer </a:t>
            </a:r>
            <a:r>
              <a:rPr lang="fr-FR" sz="1200" dirty="0" smtClean="0"/>
              <a:t>la distance entre l’image d'entrée donné et tous les autres images en se basant bien évidemment sur les </a:t>
            </a:r>
            <a:r>
              <a:rPr lang="fr-FR" sz="1200" dirty="0" err="1" smtClean="0"/>
              <a:t>features</a:t>
            </a:r>
            <a:r>
              <a:rPr lang="fr-FR" sz="1200" dirty="0" smtClean="0"/>
              <a:t>.</a:t>
            </a:r>
          </a:p>
          <a:p>
            <a:endParaRPr lang="fr-FR" dirty="0" smtClean="0"/>
          </a:p>
        </p:txBody>
      </p:sp>
      <p:sp>
        <p:nvSpPr>
          <p:cNvPr id="4" name="Espace réservé du numéro de diapositive 3"/>
          <p:cNvSpPr>
            <a:spLocks noGrp="1"/>
          </p:cNvSpPr>
          <p:nvPr>
            <p:ph type="sldNum" sz="quarter" idx="10"/>
          </p:nvPr>
        </p:nvSpPr>
        <p:spPr/>
        <p:txBody>
          <a:bodyPr/>
          <a:lstStyle/>
          <a:p>
            <a:fld id="{E791A1DC-D250-48EB-85B7-A069F89B3DB3}" type="slidenum">
              <a:rPr lang="fr-FR" smtClean="0"/>
              <a:t>16</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ectangle à coins arrondis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ectangle à coins arrondis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6705600" y="4206240"/>
            <a:ext cx="960120" cy="457200"/>
          </a:xfrm>
        </p:spPr>
        <p:txBody>
          <a:bodyPr/>
          <a:lstStyle/>
          <a:p>
            <a:fld id="{997EDC3F-BBDB-440F-B9B8-4509729DE6EA}" type="datetime1">
              <a:rPr lang="fr-FR" smtClean="0"/>
              <a:t>11/05/2019</a:t>
            </a:fld>
            <a:endParaRPr lang="fr-FR"/>
          </a:p>
        </p:txBody>
      </p:sp>
      <p:sp>
        <p:nvSpPr>
          <p:cNvPr id="17" name="Espace réservé du pied de page 16"/>
          <p:cNvSpPr>
            <a:spLocks noGrp="1"/>
          </p:cNvSpPr>
          <p:nvPr>
            <p:ph type="ftr" sz="quarter" idx="11"/>
          </p:nvPr>
        </p:nvSpPr>
        <p:spPr>
          <a:xfrm>
            <a:off x="5410200" y="4205288"/>
            <a:ext cx="1295400" cy="457200"/>
          </a:xfrm>
        </p:spPr>
        <p:txBody>
          <a:bodyPr/>
          <a:lstStyle/>
          <a:p>
            <a:endParaRPr lang="fr-FR"/>
          </a:p>
        </p:txBody>
      </p:sp>
      <p:sp>
        <p:nvSpPr>
          <p:cNvPr id="29" name="Espace réservé du numéro de diapositive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A505CF67-E6AF-4D1E-A88B-AD219EFB455D}"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6F3733BA-3A3F-4037-A353-9F0DAC3E1A99}" type="datetime1">
              <a:rPr lang="fr-FR" smtClean="0"/>
              <a:t>11/05/2019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505CF67-E6AF-4D1E-A88B-AD219EFB455D}"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81800" y="1143000"/>
            <a:ext cx="1905000" cy="5486400"/>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143000"/>
            <a:ext cx="6248400" cy="5486400"/>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9D2B6B6-7A3F-43BD-BBCA-DA98030BFD3A}" type="datetime1">
              <a:rPr lang="fr-FR" smtClean="0"/>
              <a:t>11/05/2019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505CF67-E6AF-4D1E-A88B-AD219EFB455D}"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930C559-A2D0-44D1-A9A8-A310C1F1CE26}" type="datetime1">
              <a:rPr lang="fr-FR" smtClean="0"/>
              <a:t>11/05/2019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505CF67-E6AF-4D1E-A88B-AD219EFB455D}"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FC0CB5E5-A33D-4F4C-96B3-1272936CAEA9}" type="datetime1">
              <a:rPr lang="fr-FR" smtClean="0"/>
              <a:t>11/05/2019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505CF67-E6AF-4D1E-A88B-AD219EFB455D}"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9D3D6184-07AD-4128-A749-0DF2DC4477A8}" type="datetime1">
              <a:rPr lang="fr-FR" smtClean="0"/>
              <a:t>11/05/2019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505CF67-E6AF-4D1E-A88B-AD219EFB455D}"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381000" y="1143000"/>
            <a:ext cx="8382000" cy="1069848"/>
          </a:xfrm>
        </p:spPr>
        <p:txBody>
          <a:bodyPr anchor="ctr"/>
          <a:lstStyle>
            <a:lvl1pPr>
              <a:defRPr sz="4000" b="0" i="0" cap="none"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6" name="Espace réservé de la date 25"/>
          <p:cNvSpPr>
            <a:spLocks noGrp="1"/>
          </p:cNvSpPr>
          <p:nvPr>
            <p:ph type="dt" sz="half" idx="10"/>
          </p:nvPr>
        </p:nvSpPr>
        <p:spPr/>
        <p:txBody>
          <a:bodyPr rtlCol="0"/>
          <a:lstStyle/>
          <a:p>
            <a:fld id="{EEB3B31F-B36A-428C-8A90-723B6EE47C73}" type="datetime1">
              <a:rPr lang="fr-FR" smtClean="0"/>
              <a:t>11/05/2019</a:t>
            </a:fld>
            <a:endParaRPr lang="fr-FR"/>
          </a:p>
        </p:txBody>
      </p:sp>
      <p:sp>
        <p:nvSpPr>
          <p:cNvPr id="27" name="Espace réservé du numéro de diapositive 26"/>
          <p:cNvSpPr>
            <a:spLocks noGrp="1"/>
          </p:cNvSpPr>
          <p:nvPr>
            <p:ph type="sldNum" sz="quarter" idx="11"/>
          </p:nvPr>
        </p:nvSpPr>
        <p:spPr/>
        <p:txBody>
          <a:bodyPr rtlCol="0"/>
          <a:lstStyle/>
          <a:p>
            <a:fld id="{A505CF67-E6AF-4D1E-A88B-AD219EFB455D}" type="slidenum">
              <a:rPr lang="fr-FR" smtClean="0"/>
              <a:t>‹N°›</a:t>
            </a:fld>
            <a:endParaRPr lang="fr-FR"/>
          </a:p>
        </p:txBody>
      </p:sp>
      <p:sp>
        <p:nvSpPr>
          <p:cNvPr id="28" name="Espace réservé du pied de page 27"/>
          <p:cNvSpPr>
            <a:spLocks noGrp="1"/>
          </p:cNvSpPr>
          <p:nvPr>
            <p:ph type="ftr" sz="quarter" idx="12"/>
          </p:nvPr>
        </p:nvSpPr>
        <p:spPr/>
        <p:txBody>
          <a:bodyPr rtlCol="0"/>
          <a:lstStyle/>
          <a:p>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a:xfrm>
            <a:off x="6583680" y="612648"/>
            <a:ext cx="957264" cy="457200"/>
          </a:xfrm>
        </p:spPr>
        <p:txBody>
          <a:bodyPr/>
          <a:lstStyle/>
          <a:p>
            <a:fld id="{CF32F6FB-1A57-40FC-AC2B-28A6E00F01D8}" type="datetime1">
              <a:rPr lang="fr-FR" smtClean="0"/>
              <a:t>11/05/2019</a:t>
            </a:fld>
            <a:endParaRPr lang="fr-FR"/>
          </a:p>
        </p:txBody>
      </p:sp>
      <p:sp>
        <p:nvSpPr>
          <p:cNvPr id="4" name="Espace réservé du pied de page 3"/>
          <p:cNvSpPr>
            <a:spLocks noGrp="1"/>
          </p:cNvSpPr>
          <p:nvPr>
            <p:ph type="ftr" sz="quarter" idx="11"/>
          </p:nvPr>
        </p:nvSpPr>
        <p:spPr>
          <a:xfrm>
            <a:off x="5257800" y="612648"/>
            <a:ext cx="1325880" cy="457200"/>
          </a:xfrm>
        </p:spPr>
        <p:txBody>
          <a:bodyPr/>
          <a:lstStyle/>
          <a:p>
            <a:endParaRPr lang="fr-FR"/>
          </a:p>
        </p:txBody>
      </p:sp>
      <p:sp>
        <p:nvSpPr>
          <p:cNvPr id="5" name="Espace réservé du numéro de diapositive 4"/>
          <p:cNvSpPr>
            <a:spLocks noGrp="1"/>
          </p:cNvSpPr>
          <p:nvPr>
            <p:ph type="sldNum" sz="quarter" idx="12"/>
          </p:nvPr>
        </p:nvSpPr>
        <p:spPr>
          <a:xfrm>
            <a:off x="8174736" y="2272"/>
            <a:ext cx="762000" cy="365760"/>
          </a:xfrm>
        </p:spPr>
        <p:txBody>
          <a:bodyPr/>
          <a:lstStyle/>
          <a:p>
            <a:fld id="{A505CF67-E6AF-4D1E-A88B-AD219EFB455D}"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4F083A9-1F86-406F-9F3D-8416B19F58A4}" type="datetime1">
              <a:rPr lang="fr-FR" smtClean="0"/>
              <a:t>11/05/2019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505CF67-E6AF-4D1E-A88B-AD219EFB455D}"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353496" y="1101970"/>
            <a:ext cx="3383280" cy="877824"/>
          </a:xfrm>
        </p:spPr>
        <p:txBody>
          <a:bodyPr anchor="b"/>
          <a:lstStyle>
            <a:lvl1pPr algn="l">
              <a:buNone/>
              <a:defRPr sz="1800" b="1"/>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59A5B202-8686-4ADA-ABE2-71F2C4AE1C3B}" type="datetime1">
              <a:rPr lang="fr-FR" smtClean="0"/>
              <a:t>11/05/2019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505CF67-E6AF-4D1E-A88B-AD219EFB455D}"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B3B8634C-895E-45B4-A6FB-45D20E894311}" type="datetime1">
              <a:rPr lang="fr-FR" smtClean="0"/>
              <a:t>11/05/2019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505CF67-E6AF-4D1E-A88B-AD219EFB455D}"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ectangle à coins arrondis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ectangle à coins arrondis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space réservé du titre 21"/>
          <p:cNvSpPr>
            <a:spLocks noGrp="1"/>
          </p:cNvSpPr>
          <p:nvPr>
            <p:ph type="title"/>
          </p:nvPr>
        </p:nvSpPr>
        <p:spPr>
          <a:xfrm>
            <a:off x="457200" y="1143000"/>
            <a:ext cx="8229600" cy="1066800"/>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A354D72-C65C-48F4-BC57-3FB7BE29FA4F}" type="datetime1">
              <a:rPr lang="fr-FR" smtClean="0"/>
              <a:t>11/05/2019</a:t>
            </a:fld>
            <a:endParaRPr lang="fr-FR"/>
          </a:p>
        </p:txBody>
      </p:sp>
      <p:sp>
        <p:nvSpPr>
          <p:cNvPr id="3" name="Espace réservé du pied de page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fr-FR"/>
          </a:p>
        </p:txBody>
      </p:sp>
      <p:sp>
        <p:nvSpPr>
          <p:cNvPr id="23" name="Espace réservé du numéro de diapositive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A505CF67-E6AF-4D1E-A88B-AD219EFB455D}"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6.png"/><Relationship Id="rId7" Type="http://schemas.openxmlformats.org/officeDocument/2006/relationships/image" Target="../media/image12.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7.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21.png"/><Relationship Id="rId5" Type="http://schemas.openxmlformats.org/officeDocument/2006/relationships/image" Target="../media/image8.png"/><Relationship Id="rId15" Type="http://schemas.openxmlformats.org/officeDocument/2006/relationships/image" Target="../media/image25.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7.png"/><Relationship Id="rId9" Type="http://schemas.openxmlformats.org/officeDocument/2006/relationships/image" Target="../media/image19.png"/><Relationship Id="rId1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7.png"/><Relationship Id="rId7" Type="http://schemas.openxmlformats.org/officeDocument/2006/relationships/image" Target="../media/image18.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image" Target="../media/image6.png"/><Relationship Id="rId16"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29.png"/><Relationship Id="rId5" Type="http://schemas.openxmlformats.org/officeDocument/2006/relationships/image" Target="../media/image9.png"/><Relationship Id="rId15" Type="http://schemas.openxmlformats.org/officeDocument/2006/relationships/image" Target="../media/image35.png"/><Relationship Id="rId10" Type="http://schemas.openxmlformats.org/officeDocument/2006/relationships/image" Target="../media/image25.png"/><Relationship Id="rId4" Type="http://schemas.openxmlformats.org/officeDocument/2006/relationships/image" Target="../media/image8.png"/><Relationship Id="rId9" Type="http://schemas.openxmlformats.org/officeDocument/2006/relationships/image" Target="../media/image20.png"/><Relationship Id="rId1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18" Type="http://schemas.openxmlformats.org/officeDocument/2006/relationships/image" Target="../media/image51.png"/><Relationship Id="rId3" Type="http://schemas.openxmlformats.org/officeDocument/2006/relationships/image" Target="../media/image6.png"/><Relationship Id="rId7" Type="http://schemas.openxmlformats.org/officeDocument/2006/relationships/image" Target="../media/image40.png"/><Relationship Id="rId12" Type="http://schemas.openxmlformats.org/officeDocument/2006/relationships/image" Target="../media/image45.png"/><Relationship Id="rId17" Type="http://schemas.openxmlformats.org/officeDocument/2006/relationships/image" Target="../media/image50.png"/><Relationship Id="rId2" Type="http://schemas.openxmlformats.org/officeDocument/2006/relationships/notesSlide" Target="../notesSlides/notesSlide10.xml"/><Relationship Id="rId16"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44.png"/><Relationship Id="rId5" Type="http://schemas.openxmlformats.org/officeDocument/2006/relationships/image" Target="../media/image8.png"/><Relationship Id="rId15" Type="http://schemas.openxmlformats.org/officeDocument/2006/relationships/image" Target="../media/image48.png"/><Relationship Id="rId10" Type="http://schemas.openxmlformats.org/officeDocument/2006/relationships/image" Target="../media/image43.png"/><Relationship Id="rId19" Type="http://schemas.openxmlformats.org/officeDocument/2006/relationships/image" Target="../media/image52.png"/><Relationship Id="rId4" Type="http://schemas.openxmlformats.org/officeDocument/2006/relationships/image" Target="../media/image7.png"/><Relationship Id="rId9" Type="http://schemas.openxmlformats.org/officeDocument/2006/relationships/image" Target="../media/image42.png"/><Relationship Id="rId14" Type="http://schemas.openxmlformats.org/officeDocument/2006/relationships/image" Target="../media/image4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57158" y="1714488"/>
            <a:ext cx="8458200" cy="1470025"/>
          </a:xfrm>
        </p:spPr>
        <p:txBody>
          <a:bodyPr>
            <a:normAutofit fontScale="90000"/>
          </a:bodyPr>
          <a:lstStyle/>
          <a:p>
            <a:pPr algn="ctr"/>
            <a:r>
              <a:rPr lang="fr-FR" sz="2700" dirty="0" smtClean="0"/>
              <a:t>Projet-LOG6308</a:t>
            </a:r>
            <a:br>
              <a:rPr lang="fr-FR" sz="2700" dirty="0" smtClean="0"/>
            </a:br>
            <a:r>
              <a:rPr lang="fr-FR" dirty="0" smtClean="0"/>
              <a:t/>
            </a:r>
            <a:br>
              <a:rPr lang="fr-FR" dirty="0" smtClean="0"/>
            </a:br>
            <a:r>
              <a:rPr lang="fr-FR" sz="4000" dirty="0" smtClean="0"/>
              <a:t> Approche contenu pour la recommandation des produits Amazon</a:t>
            </a:r>
            <a:endParaRPr lang="fr-FR" dirty="0"/>
          </a:p>
        </p:txBody>
      </p:sp>
      <p:sp>
        <p:nvSpPr>
          <p:cNvPr id="3" name="Sous-titre 2"/>
          <p:cNvSpPr>
            <a:spLocks noGrp="1"/>
          </p:cNvSpPr>
          <p:nvPr>
            <p:ph type="subTitle" idx="1"/>
          </p:nvPr>
        </p:nvSpPr>
        <p:spPr/>
        <p:txBody>
          <a:bodyPr>
            <a:normAutofit/>
          </a:bodyPr>
          <a:lstStyle/>
          <a:p>
            <a:r>
              <a:rPr lang="fr-FR" sz="2000" dirty="0" smtClean="0"/>
              <a:t>YAHIA </a:t>
            </a:r>
            <a:r>
              <a:rPr lang="fr-FR" sz="2000" dirty="0" err="1" smtClean="0"/>
              <a:t>Salha</a:t>
            </a:r>
            <a:endParaRPr lang="fr-FR" sz="2000" dirty="0" smtClean="0"/>
          </a:p>
        </p:txBody>
      </p:sp>
      <p:sp>
        <p:nvSpPr>
          <p:cNvPr id="4" name="ZoneTexte 3"/>
          <p:cNvSpPr txBox="1"/>
          <p:nvPr/>
        </p:nvSpPr>
        <p:spPr>
          <a:xfrm>
            <a:off x="3357554" y="6488668"/>
            <a:ext cx="2071702" cy="369332"/>
          </a:xfrm>
          <a:prstGeom prst="rect">
            <a:avLst/>
          </a:prstGeom>
          <a:noFill/>
        </p:spPr>
        <p:txBody>
          <a:bodyPr wrap="square" rtlCol="0">
            <a:spAutoFit/>
          </a:bodyPr>
          <a:lstStyle/>
          <a:p>
            <a:pPr algn="ctr"/>
            <a:r>
              <a:rPr lang="fr-FR" dirty="0" smtClean="0"/>
              <a:t>Automne 2018</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571480"/>
            <a:ext cx="3686172" cy="1066800"/>
          </a:xfrm>
        </p:spPr>
        <p:txBody>
          <a:bodyPr>
            <a:normAutofit fontScale="90000"/>
          </a:bodyPr>
          <a:lstStyle/>
          <a:p>
            <a:r>
              <a:rPr lang="fr-FR" sz="3100" dirty="0" smtClean="0"/>
              <a:t>4. Recommandations</a:t>
            </a:r>
            <a:r>
              <a:rPr lang="fr-FR" dirty="0" smtClean="0"/>
              <a:t/>
            </a:r>
            <a:br>
              <a:rPr lang="fr-FR" dirty="0" smtClean="0"/>
            </a:br>
            <a:r>
              <a:rPr lang="fr-FR" sz="2200" dirty="0" smtClean="0"/>
              <a:t>4.2 TF-IDF</a:t>
            </a:r>
            <a:r>
              <a:rPr lang="fr-FR" sz="2200" dirty="0" smtClean="0">
                <a:solidFill>
                  <a:schemeClr val="tx1"/>
                </a:solidFill>
                <a:latin typeface="Times New Roman" pitchFamily="18" charset="0"/>
                <a:cs typeface="Times New Roman" pitchFamily="18" charset="0"/>
              </a:rPr>
              <a:t> </a:t>
            </a:r>
            <a:r>
              <a:rPr lang="fr-FR" dirty="0" smtClean="0"/>
              <a:t/>
            </a:r>
            <a:br>
              <a:rPr lang="fr-FR" dirty="0" smtClean="0"/>
            </a:br>
            <a:r>
              <a:rPr lang="fr-FR" sz="2000" dirty="0" smtClean="0"/>
              <a:t>4.2.1 Principe </a:t>
            </a:r>
            <a:endParaRPr lang="fr-FR" sz="2000" dirty="0"/>
          </a:p>
        </p:txBody>
      </p:sp>
      <p:sp>
        <p:nvSpPr>
          <p:cNvPr id="3" name="Espace réservé du contenu 2"/>
          <p:cNvSpPr>
            <a:spLocks noGrp="1"/>
          </p:cNvSpPr>
          <p:nvPr>
            <p:ph idx="1"/>
          </p:nvPr>
        </p:nvSpPr>
        <p:spPr>
          <a:xfrm>
            <a:off x="285720" y="1643050"/>
            <a:ext cx="8429652" cy="4857784"/>
          </a:xfrm>
        </p:spPr>
        <p:txBody>
          <a:bodyPr>
            <a:normAutofit/>
          </a:bodyPr>
          <a:lstStyle/>
          <a:p>
            <a:pPr>
              <a:buNone/>
            </a:pPr>
            <a:endParaRPr lang="fr-FR" sz="1800" b="1" dirty="0" smtClean="0"/>
          </a:p>
          <a:p>
            <a:pPr>
              <a:buNone/>
            </a:pPr>
            <a:r>
              <a:rPr lang="fr-FR" sz="1600" b="1" dirty="0" smtClean="0"/>
              <a:t>TF-IDF</a:t>
            </a:r>
            <a:r>
              <a:rPr lang="fr-FR" sz="1600" dirty="0" smtClean="0"/>
              <a:t> (</a:t>
            </a:r>
            <a:r>
              <a:rPr lang="fr-FR" sz="1600" dirty="0" err="1" smtClean="0"/>
              <a:t>term</a:t>
            </a:r>
            <a:r>
              <a:rPr lang="fr-FR" sz="1600" dirty="0" smtClean="0"/>
              <a:t> </a:t>
            </a:r>
            <a:r>
              <a:rPr lang="fr-FR" sz="1600" dirty="0" err="1" smtClean="0"/>
              <a:t>frequency</a:t>
            </a:r>
            <a:r>
              <a:rPr lang="fr-FR" sz="1600" dirty="0" smtClean="0"/>
              <a:t>-inverse document </a:t>
            </a:r>
            <a:r>
              <a:rPr lang="fr-FR" sz="1600" dirty="0" err="1" smtClean="0"/>
              <a:t>frequency</a:t>
            </a:r>
            <a:r>
              <a:rPr lang="fr-FR" sz="1600" dirty="0" smtClean="0"/>
              <a:t>)</a:t>
            </a:r>
          </a:p>
          <a:p>
            <a:pPr>
              <a:buNone/>
            </a:pPr>
            <a:r>
              <a:rPr lang="fr-FR" sz="1600" dirty="0" smtClean="0"/>
              <a:t>Mesure statistique permet d'évaluer l'importance d'un terme contenu dans</a:t>
            </a:r>
          </a:p>
          <a:p>
            <a:pPr>
              <a:buNone/>
            </a:pPr>
            <a:r>
              <a:rPr lang="fr-FR" sz="1600" dirty="0" smtClean="0"/>
              <a:t>un document.</a:t>
            </a:r>
          </a:p>
          <a:p>
            <a:pPr>
              <a:buNone/>
            </a:pPr>
            <a:endParaRPr lang="fr-FR" sz="1600" b="1" dirty="0" smtClean="0"/>
          </a:p>
          <a:p>
            <a:pPr>
              <a:buNone/>
            </a:pPr>
            <a:r>
              <a:rPr lang="fr-FR" sz="1600" b="1" dirty="0" smtClean="0"/>
              <a:t>Fréquence du terme</a:t>
            </a:r>
          </a:p>
          <a:p>
            <a:pPr>
              <a:buNone/>
            </a:pPr>
            <a:r>
              <a:rPr lang="fr-FR" sz="1600" dirty="0" smtClean="0"/>
              <a:t>Le nombre d'occurrences de ce terme dans le document considéré.</a:t>
            </a:r>
          </a:p>
          <a:p>
            <a:pPr>
              <a:buNone/>
            </a:pPr>
            <a:endParaRPr lang="fr-FR" sz="1600" dirty="0" smtClean="0"/>
          </a:p>
          <a:p>
            <a:pPr>
              <a:buNone/>
            </a:pPr>
            <a:r>
              <a:rPr lang="fr-FR" sz="1600" b="1" dirty="0" smtClean="0"/>
              <a:t>Fréquence inverse de document</a:t>
            </a:r>
          </a:p>
          <a:p>
            <a:pPr>
              <a:buNone/>
            </a:pPr>
            <a:r>
              <a:rPr lang="fr-FR" sz="1600" dirty="0" smtClean="0"/>
              <a:t>Mesure de l'importance du terme dans l'ensemble du corpus.</a:t>
            </a:r>
          </a:p>
          <a:p>
            <a:pPr>
              <a:buNone/>
            </a:pPr>
            <a:r>
              <a:rPr lang="fr-FR" sz="1600" dirty="0" smtClean="0"/>
              <a:t>Vise à donner un poids plus important aux termes les moins fréquents.</a:t>
            </a:r>
          </a:p>
          <a:p>
            <a:pPr>
              <a:buNone/>
            </a:pPr>
            <a:endParaRPr lang="fr-FR" dirty="0"/>
          </a:p>
        </p:txBody>
      </p:sp>
      <p:sp>
        <p:nvSpPr>
          <p:cNvPr id="4" name="Espace réservé du numéro de diapositive 3"/>
          <p:cNvSpPr>
            <a:spLocks noGrp="1"/>
          </p:cNvSpPr>
          <p:nvPr>
            <p:ph type="sldNum" sz="quarter" idx="12"/>
          </p:nvPr>
        </p:nvSpPr>
        <p:spPr/>
        <p:txBody>
          <a:bodyPr/>
          <a:lstStyle/>
          <a:p>
            <a:fld id="{A505CF67-E6AF-4D1E-A88B-AD219EFB455D}" type="slidenum">
              <a:rPr lang="fr-FR" smtClean="0"/>
              <a:t>10</a:t>
            </a:fld>
            <a:endParaRPr lang="fr-FR"/>
          </a:p>
        </p:txBody>
      </p:sp>
      <p:pic>
        <p:nvPicPr>
          <p:cNvPr id="6" name="Espace réservé du contenu 4" descr="td-idf-graphic.png"/>
          <p:cNvPicPr>
            <a:picLocks noChangeAspect="1"/>
          </p:cNvPicPr>
          <p:nvPr/>
        </p:nvPicPr>
        <p:blipFill>
          <a:blip r:embed="rId3"/>
          <a:stretch>
            <a:fillRect/>
          </a:stretch>
        </p:blipFill>
        <p:spPr>
          <a:xfrm>
            <a:off x="1785918" y="5000636"/>
            <a:ext cx="4786346" cy="159300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500042"/>
            <a:ext cx="6572296" cy="1066800"/>
          </a:xfrm>
        </p:spPr>
        <p:txBody>
          <a:bodyPr>
            <a:normAutofit fontScale="90000"/>
          </a:bodyPr>
          <a:lstStyle/>
          <a:p>
            <a:r>
              <a:rPr lang="fr-FR" sz="3100" dirty="0" smtClean="0"/>
              <a:t>4. Recommandations</a:t>
            </a:r>
            <a:r>
              <a:rPr lang="fr-FR" dirty="0" smtClean="0"/>
              <a:t/>
            </a:r>
            <a:br>
              <a:rPr lang="fr-FR" dirty="0" smtClean="0"/>
            </a:br>
            <a:r>
              <a:rPr lang="fr-FR" sz="2200" dirty="0" smtClean="0"/>
              <a:t>4.2 TF-IDF</a:t>
            </a:r>
            <a:br>
              <a:rPr lang="fr-FR" sz="2200" dirty="0" smtClean="0"/>
            </a:br>
            <a:r>
              <a:rPr lang="fr-FR" sz="2200" dirty="0" smtClean="0"/>
              <a:t>4.2.2 </a:t>
            </a:r>
            <a:r>
              <a:rPr lang="fr-FR" sz="2000" dirty="0" smtClean="0"/>
              <a:t>Implémentation</a:t>
            </a:r>
          </a:p>
        </p:txBody>
      </p:sp>
      <p:sp>
        <p:nvSpPr>
          <p:cNvPr id="3" name="Espace réservé du contenu 2"/>
          <p:cNvSpPr>
            <a:spLocks noGrp="1"/>
          </p:cNvSpPr>
          <p:nvPr>
            <p:ph idx="1"/>
          </p:nvPr>
        </p:nvSpPr>
        <p:spPr>
          <a:xfrm>
            <a:off x="500034" y="1857364"/>
            <a:ext cx="8215370" cy="4396550"/>
          </a:xfrm>
        </p:spPr>
        <p:txBody>
          <a:bodyPr>
            <a:normAutofit/>
          </a:bodyPr>
          <a:lstStyle/>
          <a:p>
            <a:r>
              <a:rPr lang="fr-FR" sz="1800" dirty="0" smtClean="0"/>
              <a:t>Calculer le TF-IDF pour chaque combinaison (Titre , Mot).</a:t>
            </a:r>
          </a:p>
          <a:p>
            <a:pPr>
              <a:buNone/>
            </a:pPr>
            <a:endParaRPr lang="fr-FR" sz="1800" dirty="0" smtClean="0"/>
          </a:p>
          <a:p>
            <a:pPr>
              <a:buNone/>
            </a:pPr>
            <a:endParaRPr lang="fr-FR" sz="1800" dirty="0" smtClean="0"/>
          </a:p>
          <a:p>
            <a:pPr>
              <a:buNone/>
            </a:pPr>
            <a:endParaRPr lang="fr-FR" sz="1800" dirty="0" smtClean="0"/>
          </a:p>
          <a:p>
            <a:endParaRPr lang="fr-FR" sz="1800" dirty="0" smtClean="0"/>
          </a:p>
          <a:p>
            <a:endParaRPr lang="fr-FR" sz="1800" dirty="0" smtClean="0"/>
          </a:p>
          <a:p>
            <a:endParaRPr lang="fr-FR" sz="1800" dirty="0" smtClean="0"/>
          </a:p>
          <a:p>
            <a:endParaRPr lang="fr-FR" sz="1800" dirty="0" smtClean="0"/>
          </a:p>
          <a:p>
            <a:endParaRPr lang="fr-FR" sz="1800" dirty="0" smtClean="0"/>
          </a:p>
          <a:p>
            <a:r>
              <a:rPr lang="fr-FR" sz="1800" dirty="0" smtClean="0"/>
              <a:t>Calculer la distance entre le produit d'entrée donné et tous les produits restants en se basant sur TF-IDF obtenus précédemment.</a:t>
            </a:r>
          </a:p>
          <a:p>
            <a:pPr algn="ctr">
              <a:buNone/>
            </a:pPr>
            <a:r>
              <a:rPr lang="es-ES" sz="1800" b="1" dirty="0" err="1" smtClean="0"/>
              <a:t>Distance</a:t>
            </a:r>
            <a:r>
              <a:rPr lang="es-ES" sz="1800" b="1" dirty="0" smtClean="0"/>
              <a:t> (X, Y) = &lt;X, Y&gt; / (||X||*||Y||)</a:t>
            </a:r>
          </a:p>
          <a:p>
            <a:pPr>
              <a:buNone/>
            </a:pPr>
            <a:endParaRPr lang="fr-FR" sz="1800" dirty="0" smtClean="0"/>
          </a:p>
          <a:p>
            <a:r>
              <a:rPr lang="fr-FR" sz="1800" dirty="0" smtClean="0"/>
              <a:t>Recommander les articles avec les plus petites distances.</a:t>
            </a:r>
          </a:p>
          <a:p>
            <a:pPr algn="ctr">
              <a:buNone/>
            </a:pPr>
            <a:endParaRPr lang="es-ES" sz="1600" b="1" dirty="0" smtClean="0"/>
          </a:p>
          <a:p>
            <a:pPr>
              <a:buNone/>
            </a:pPr>
            <a:endParaRPr lang="fr-FR" sz="1600" b="1" dirty="0" smtClean="0"/>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A505CF67-E6AF-4D1E-A88B-AD219EFB455D}" type="slidenum">
              <a:rPr lang="fr-FR" smtClean="0"/>
              <a:t>11</a:t>
            </a:fld>
            <a:endParaRPr lang="fr-FR"/>
          </a:p>
        </p:txBody>
      </p:sp>
      <p:pic>
        <p:nvPicPr>
          <p:cNvPr id="27653" name="Picture 5"/>
          <p:cNvPicPr>
            <a:picLocks noChangeAspect="1" noChangeArrowheads="1"/>
          </p:cNvPicPr>
          <p:nvPr/>
        </p:nvPicPr>
        <p:blipFill>
          <a:blip r:embed="rId2"/>
          <a:srcRect/>
          <a:stretch>
            <a:fillRect/>
          </a:stretch>
        </p:blipFill>
        <p:spPr bwMode="auto">
          <a:xfrm>
            <a:off x="1000100" y="2643182"/>
            <a:ext cx="7067550" cy="1562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714356"/>
            <a:ext cx="8229600" cy="1066800"/>
          </a:xfrm>
        </p:spPr>
        <p:txBody>
          <a:bodyPr>
            <a:normAutofit fontScale="90000"/>
          </a:bodyPr>
          <a:lstStyle/>
          <a:p>
            <a:r>
              <a:rPr lang="fr-FR" sz="3100" dirty="0" smtClean="0"/>
              <a:t>4. Recommandations</a:t>
            </a:r>
            <a:r>
              <a:rPr lang="fr-FR" dirty="0" smtClean="0"/>
              <a:t/>
            </a:r>
            <a:br>
              <a:rPr lang="fr-FR" dirty="0" smtClean="0"/>
            </a:br>
            <a:r>
              <a:rPr lang="fr-FR" sz="2200" dirty="0" smtClean="0"/>
              <a:t>4.2 TF-IDF</a:t>
            </a:r>
            <a:r>
              <a:rPr lang="fr-FR" sz="2200" dirty="0" smtClean="0">
                <a:solidFill>
                  <a:schemeClr val="tx1"/>
                </a:solidFill>
                <a:latin typeface="Times New Roman" pitchFamily="18" charset="0"/>
                <a:cs typeface="Times New Roman" pitchFamily="18" charset="0"/>
              </a:rPr>
              <a:t> </a:t>
            </a:r>
            <a:r>
              <a:rPr lang="fr-FR" dirty="0" smtClean="0"/>
              <a:t/>
            </a:r>
            <a:br>
              <a:rPr lang="fr-FR" dirty="0" smtClean="0"/>
            </a:br>
            <a:r>
              <a:rPr lang="fr-FR" sz="2000" dirty="0" smtClean="0"/>
              <a:t>4.2.3 Résultats</a:t>
            </a:r>
            <a:endParaRPr lang="fr-FR" sz="2000" dirty="0"/>
          </a:p>
        </p:txBody>
      </p:sp>
      <p:sp>
        <p:nvSpPr>
          <p:cNvPr id="4" name="Espace réservé du numéro de diapositive 3"/>
          <p:cNvSpPr>
            <a:spLocks noGrp="1"/>
          </p:cNvSpPr>
          <p:nvPr>
            <p:ph type="sldNum" sz="quarter" idx="12"/>
          </p:nvPr>
        </p:nvSpPr>
        <p:spPr/>
        <p:txBody>
          <a:bodyPr/>
          <a:lstStyle/>
          <a:p>
            <a:fld id="{A505CF67-E6AF-4D1E-A88B-AD219EFB455D}" type="slidenum">
              <a:rPr lang="fr-FR" smtClean="0"/>
              <a:t>12</a:t>
            </a:fld>
            <a:endParaRPr lang="fr-FR"/>
          </a:p>
        </p:txBody>
      </p:sp>
      <p:pic>
        <p:nvPicPr>
          <p:cNvPr id="18435" name="Picture 3"/>
          <p:cNvPicPr>
            <a:picLocks noChangeAspect="1" noChangeArrowheads="1"/>
          </p:cNvPicPr>
          <p:nvPr/>
        </p:nvPicPr>
        <p:blipFill>
          <a:blip r:embed="rId3"/>
          <a:srcRect/>
          <a:stretch>
            <a:fillRect/>
          </a:stretch>
        </p:blipFill>
        <p:spPr bwMode="auto">
          <a:xfrm>
            <a:off x="2643174" y="1142984"/>
            <a:ext cx="1057275" cy="1504950"/>
          </a:xfrm>
          <a:prstGeom prst="rect">
            <a:avLst/>
          </a:prstGeom>
          <a:noFill/>
          <a:ln w="9525">
            <a:noFill/>
            <a:miter lim="800000"/>
            <a:headEnd/>
            <a:tailEnd/>
          </a:ln>
          <a:effectLst/>
        </p:spPr>
      </p:pic>
      <p:pic>
        <p:nvPicPr>
          <p:cNvPr id="18436" name="Picture 4"/>
          <p:cNvPicPr>
            <a:picLocks noChangeAspect="1" noChangeArrowheads="1"/>
          </p:cNvPicPr>
          <p:nvPr/>
        </p:nvPicPr>
        <p:blipFill>
          <a:blip r:embed="rId4"/>
          <a:srcRect/>
          <a:stretch>
            <a:fillRect/>
          </a:stretch>
        </p:blipFill>
        <p:spPr bwMode="auto">
          <a:xfrm>
            <a:off x="2643174" y="2571744"/>
            <a:ext cx="1095375" cy="1495425"/>
          </a:xfrm>
          <a:prstGeom prst="rect">
            <a:avLst/>
          </a:prstGeom>
          <a:noFill/>
          <a:ln w="9525">
            <a:noFill/>
            <a:miter lim="800000"/>
            <a:headEnd/>
            <a:tailEnd/>
          </a:ln>
          <a:effectLst/>
        </p:spPr>
      </p:pic>
      <p:pic>
        <p:nvPicPr>
          <p:cNvPr id="18437" name="Picture 5"/>
          <p:cNvPicPr>
            <a:picLocks noChangeAspect="1" noChangeArrowheads="1"/>
          </p:cNvPicPr>
          <p:nvPr/>
        </p:nvPicPr>
        <p:blipFill>
          <a:blip r:embed="rId5"/>
          <a:srcRect/>
          <a:stretch>
            <a:fillRect/>
          </a:stretch>
        </p:blipFill>
        <p:spPr bwMode="auto">
          <a:xfrm>
            <a:off x="285720" y="3357562"/>
            <a:ext cx="1066800" cy="1438275"/>
          </a:xfrm>
          <a:prstGeom prst="rect">
            <a:avLst/>
          </a:prstGeom>
          <a:noFill/>
          <a:ln w="9525">
            <a:noFill/>
            <a:miter lim="800000"/>
            <a:headEnd/>
            <a:tailEnd/>
          </a:ln>
          <a:effectLst/>
        </p:spPr>
      </p:pic>
      <p:pic>
        <p:nvPicPr>
          <p:cNvPr id="18438" name="Picture 6"/>
          <p:cNvPicPr>
            <a:picLocks noChangeAspect="1" noChangeArrowheads="1"/>
          </p:cNvPicPr>
          <p:nvPr/>
        </p:nvPicPr>
        <p:blipFill>
          <a:blip r:embed="rId6"/>
          <a:srcRect/>
          <a:stretch>
            <a:fillRect/>
          </a:stretch>
        </p:blipFill>
        <p:spPr bwMode="auto">
          <a:xfrm>
            <a:off x="2571736" y="5429250"/>
            <a:ext cx="1143000" cy="1428750"/>
          </a:xfrm>
          <a:prstGeom prst="rect">
            <a:avLst/>
          </a:prstGeom>
          <a:noFill/>
          <a:ln w="9525">
            <a:noFill/>
            <a:miter lim="800000"/>
            <a:headEnd/>
            <a:tailEnd/>
          </a:ln>
          <a:effectLst/>
        </p:spPr>
      </p:pic>
      <p:pic>
        <p:nvPicPr>
          <p:cNvPr id="18441" name="Picture 9"/>
          <p:cNvPicPr>
            <a:picLocks noChangeAspect="1" noChangeArrowheads="1"/>
          </p:cNvPicPr>
          <p:nvPr/>
        </p:nvPicPr>
        <p:blipFill>
          <a:blip r:embed="rId7"/>
          <a:srcRect/>
          <a:stretch>
            <a:fillRect/>
          </a:stretch>
        </p:blipFill>
        <p:spPr bwMode="auto">
          <a:xfrm>
            <a:off x="2643174" y="4000504"/>
            <a:ext cx="1028700" cy="1390650"/>
          </a:xfrm>
          <a:prstGeom prst="rect">
            <a:avLst/>
          </a:prstGeom>
          <a:noFill/>
          <a:ln w="9525">
            <a:noFill/>
            <a:miter lim="800000"/>
            <a:headEnd/>
            <a:tailEnd/>
          </a:ln>
          <a:effectLst/>
        </p:spPr>
      </p:pic>
      <p:sp>
        <p:nvSpPr>
          <p:cNvPr id="19" name="Flèche droite 18"/>
          <p:cNvSpPr/>
          <p:nvPr/>
        </p:nvSpPr>
        <p:spPr>
          <a:xfrm>
            <a:off x="1571604" y="4071942"/>
            <a:ext cx="35719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p:cNvSpPr txBox="1"/>
          <p:nvPr/>
        </p:nvSpPr>
        <p:spPr>
          <a:xfrm>
            <a:off x="2500298" y="1357298"/>
            <a:ext cx="142876" cy="369332"/>
          </a:xfrm>
          <a:prstGeom prst="rect">
            <a:avLst/>
          </a:prstGeom>
          <a:noFill/>
        </p:spPr>
        <p:txBody>
          <a:bodyPr wrap="square" rtlCol="0">
            <a:spAutoFit/>
          </a:bodyPr>
          <a:lstStyle/>
          <a:p>
            <a:r>
              <a:rPr lang="fr-FR" dirty="0" smtClean="0"/>
              <a:t>1</a:t>
            </a:r>
            <a:endParaRPr lang="fr-FR" dirty="0"/>
          </a:p>
        </p:txBody>
      </p:sp>
      <p:sp>
        <p:nvSpPr>
          <p:cNvPr id="23" name="ZoneTexte 22"/>
          <p:cNvSpPr txBox="1"/>
          <p:nvPr/>
        </p:nvSpPr>
        <p:spPr>
          <a:xfrm>
            <a:off x="2500298" y="2714620"/>
            <a:ext cx="142876" cy="369332"/>
          </a:xfrm>
          <a:prstGeom prst="rect">
            <a:avLst/>
          </a:prstGeom>
          <a:noFill/>
        </p:spPr>
        <p:txBody>
          <a:bodyPr wrap="square" rtlCol="0">
            <a:spAutoFit/>
          </a:bodyPr>
          <a:lstStyle/>
          <a:p>
            <a:r>
              <a:rPr lang="fr-FR" dirty="0" smtClean="0"/>
              <a:t>2</a:t>
            </a:r>
            <a:endParaRPr lang="fr-FR" dirty="0"/>
          </a:p>
        </p:txBody>
      </p:sp>
      <p:sp>
        <p:nvSpPr>
          <p:cNvPr id="24" name="ZoneTexte 23"/>
          <p:cNvSpPr txBox="1"/>
          <p:nvPr/>
        </p:nvSpPr>
        <p:spPr>
          <a:xfrm>
            <a:off x="2500298" y="4071942"/>
            <a:ext cx="142876" cy="369332"/>
          </a:xfrm>
          <a:prstGeom prst="rect">
            <a:avLst/>
          </a:prstGeom>
          <a:noFill/>
        </p:spPr>
        <p:txBody>
          <a:bodyPr wrap="square" rtlCol="0">
            <a:spAutoFit/>
          </a:bodyPr>
          <a:lstStyle/>
          <a:p>
            <a:r>
              <a:rPr lang="fr-FR" dirty="0" smtClean="0"/>
              <a:t>3</a:t>
            </a:r>
            <a:endParaRPr lang="fr-FR" dirty="0"/>
          </a:p>
        </p:txBody>
      </p:sp>
      <p:sp>
        <p:nvSpPr>
          <p:cNvPr id="25" name="ZoneTexte 24"/>
          <p:cNvSpPr txBox="1"/>
          <p:nvPr/>
        </p:nvSpPr>
        <p:spPr>
          <a:xfrm>
            <a:off x="2500298" y="5572140"/>
            <a:ext cx="142876" cy="369332"/>
          </a:xfrm>
          <a:prstGeom prst="rect">
            <a:avLst/>
          </a:prstGeom>
          <a:noFill/>
        </p:spPr>
        <p:txBody>
          <a:bodyPr wrap="square" rtlCol="0">
            <a:spAutoFit/>
          </a:bodyPr>
          <a:lstStyle/>
          <a:p>
            <a:r>
              <a:rPr lang="fr-FR" dirty="0" smtClean="0"/>
              <a:t>4</a:t>
            </a:r>
            <a:endParaRPr lang="fr-FR" dirty="0"/>
          </a:p>
        </p:txBody>
      </p:sp>
      <p:sp>
        <p:nvSpPr>
          <p:cNvPr id="26" name="ZoneTexte 25"/>
          <p:cNvSpPr txBox="1"/>
          <p:nvPr/>
        </p:nvSpPr>
        <p:spPr>
          <a:xfrm>
            <a:off x="4000496" y="1285860"/>
            <a:ext cx="142876" cy="369332"/>
          </a:xfrm>
          <a:prstGeom prst="rect">
            <a:avLst/>
          </a:prstGeom>
          <a:noFill/>
        </p:spPr>
        <p:txBody>
          <a:bodyPr wrap="square" rtlCol="0">
            <a:spAutoFit/>
          </a:bodyPr>
          <a:lstStyle/>
          <a:p>
            <a:r>
              <a:rPr lang="fr-FR" dirty="0" smtClean="0"/>
              <a:t>5</a:t>
            </a:r>
            <a:endParaRPr lang="fr-FR" dirty="0"/>
          </a:p>
        </p:txBody>
      </p:sp>
      <p:sp>
        <p:nvSpPr>
          <p:cNvPr id="27" name="ZoneTexte 26"/>
          <p:cNvSpPr txBox="1"/>
          <p:nvPr/>
        </p:nvSpPr>
        <p:spPr>
          <a:xfrm>
            <a:off x="4000496" y="2714620"/>
            <a:ext cx="142876" cy="369332"/>
          </a:xfrm>
          <a:prstGeom prst="rect">
            <a:avLst/>
          </a:prstGeom>
          <a:noFill/>
        </p:spPr>
        <p:txBody>
          <a:bodyPr wrap="square" rtlCol="0">
            <a:spAutoFit/>
          </a:bodyPr>
          <a:lstStyle/>
          <a:p>
            <a:r>
              <a:rPr lang="fr-FR" dirty="0" smtClean="0"/>
              <a:t>6</a:t>
            </a:r>
            <a:endParaRPr lang="fr-FR" dirty="0"/>
          </a:p>
        </p:txBody>
      </p:sp>
      <p:sp>
        <p:nvSpPr>
          <p:cNvPr id="28" name="ZoneTexte 27"/>
          <p:cNvSpPr txBox="1"/>
          <p:nvPr/>
        </p:nvSpPr>
        <p:spPr>
          <a:xfrm>
            <a:off x="4143372" y="5500702"/>
            <a:ext cx="142876" cy="369332"/>
          </a:xfrm>
          <a:prstGeom prst="rect">
            <a:avLst/>
          </a:prstGeom>
          <a:noFill/>
        </p:spPr>
        <p:txBody>
          <a:bodyPr wrap="square" rtlCol="0">
            <a:spAutoFit/>
          </a:bodyPr>
          <a:lstStyle/>
          <a:p>
            <a:r>
              <a:rPr lang="fr-FR" dirty="0" smtClean="0"/>
              <a:t>8</a:t>
            </a:r>
            <a:endParaRPr lang="fr-FR" dirty="0"/>
          </a:p>
        </p:txBody>
      </p:sp>
      <p:sp>
        <p:nvSpPr>
          <p:cNvPr id="29" name="ZoneTexte 28"/>
          <p:cNvSpPr txBox="1"/>
          <p:nvPr/>
        </p:nvSpPr>
        <p:spPr>
          <a:xfrm>
            <a:off x="5786446" y="5072074"/>
            <a:ext cx="142876" cy="369332"/>
          </a:xfrm>
          <a:prstGeom prst="rect">
            <a:avLst/>
          </a:prstGeom>
          <a:noFill/>
        </p:spPr>
        <p:txBody>
          <a:bodyPr wrap="square" rtlCol="0">
            <a:spAutoFit/>
          </a:bodyPr>
          <a:lstStyle/>
          <a:p>
            <a:r>
              <a:rPr lang="fr-FR" dirty="0"/>
              <a:t>9</a:t>
            </a:r>
          </a:p>
        </p:txBody>
      </p:sp>
      <p:sp>
        <p:nvSpPr>
          <p:cNvPr id="30" name="ZoneTexte 29"/>
          <p:cNvSpPr txBox="1"/>
          <p:nvPr/>
        </p:nvSpPr>
        <p:spPr>
          <a:xfrm>
            <a:off x="4000496" y="4071942"/>
            <a:ext cx="142876" cy="369332"/>
          </a:xfrm>
          <a:prstGeom prst="rect">
            <a:avLst/>
          </a:prstGeom>
          <a:noFill/>
        </p:spPr>
        <p:txBody>
          <a:bodyPr wrap="square" rtlCol="0">
            <a:spAutoFit/>
          </a:bodyPr>
          <a:lstStyle/>
          <a:p>
            <a:r>
              <a:rPr lang="fr-FR" dirty="0" smtClean="0"/>
              <a:t>7</a:t>
            </a:r>
            <a:endParaRPr lang="fr-FR" dirty="0"/>
          </a:p>
        </p:txBody>
      </p:sp>
      <p:pic>
        <p:nvPicPr>
          <p:cNvPr id="28674" name="Picture 2"/>
          <p:cNvPicPr>
            <a:picLocks noChangeAspect="1" noChangeArrowheads="1"/>
          </p:cNvPicPr>
          <p:nvPr/>
        </p:nvPicPr>
        <p:blipFill>
          <a:blip r:embed="rId8"/>
          <a:srcRect/>
          <a:stretch>
            <a:fillRect/>
          </a:stretch>
        </p:blipFill>
        <p:spPr bwMode="auto">
          <a:xfrm>
            <a:off x="4214810" y="1214422"/>
            <a:ext cx="1104900" cy="1428750"/>
          </a:xfrm>
          <a:prstGeom prst="rect">
            <a:avLst/>
          </a:prstGeom>
          <a:noFill/>
          <a:ln w="9525">
            <a:noFill/>
            <a:miter lim="800000"/>
            <a:headEnd/>
            <a:tailEnd/>
          </a:ln>
          <a:effectLst/>
        </p:spPr>
      </p:pic>
      <p:pic>
        <p:nvPicPr>
          <p:cNvPr id="28675" name="Picture 3"/>
          <p:cNvPicPr>
            <a:picLocks noChangeAspect="1" noChangeArrowheads="1"/>
          </p:cNvPicPr>
          <p:nvPr/>
        </p:nvPicPr>
        <p:blipFill>
          <a:blip r:embed="rId9"/>
          <a:srcRect/>
          <a:stretch>
            <a:fillRect/>
          </a:stretch>
        </p:blipFill>
        <p:spPr bwMode="auto">
          <a:xfrm>
            <a:off x="4214810" y="2571744"/>
            <a:ext cx="1085850" cy="1485900"/>
          </a:xfrm>
          <a:prstGeom prst="rect">
            <a:avLst/>
          </a:prstGeom>
          <a:noFill/>
          <a:ln w="9525">
            <a:noFill/>
            <a:miter lim="800000"/>
            <a:headEnd/>
            <a:tailEnd/>
          </a:ln>
          <a:effectLst/>
        </p:spPr>
      </p:pic>
      <p:pic>
        <p:nvPicPr>
          <p:cNvPr id="28676" name="Picture 4"/>
          <p:cNvPicPr>
            <a:picLocks noChangeAspect="1" noChangeArrowheads="1"/>
          </p:cNvPicPr>
          <p:nvPr/>
        </p:nvPicPr>
        <p:blipFill>
          <a:blip r:embed="rId10"/>
          <a:srcRect/>
          <a:stretch>
            <a:fillRect/>
          </a:stretch>
        </p:blipFill>
        <p:spPr bwMode="auto">
          <a:xfrm>
            <a:off x="4214810" y="4000504"/>
            <a:ext cx="1181100" cy="1438275"/>
          </a:xfrm>
          <a:prstGeom prst="rect">
            <a:avLst/>
          </a:prstGeom>
          <a:noFill/>
          <a:ln w="9525">
            <a:noFill/>
            <a:miter lim="800000"/>
            <a:headEnd/>
            <a:tailEnd/>
          </a:ln>
          <a:effectLst/>
        </p:spPr>
      </p:pic>
      <p:pic>
        <p:nvPicPr>
          <p:cNvPr id="28677" name="Picture 5"/>
          <p:cNvPicPr>
            <a:picLocks noChangeAspect="1" noChangeArrowheads="1"/>
          </p:cNvPicPr>
          <p:nvPr/>
        </p:nvPicPr>
        <p:blipFill>
          <a:blip r:embed="rId11"/>
          <a:srcRect/>
          <a:stretch>
            <a:fillRect/>
          </a:stretch>
        </p:blipFill>
        <p:spPr bwMode="auto">
          <a:xfrm>
            <a:off x="4357686" y="5429250"/>
            <a:ext cx="857250" cy="1428750"/>
          </a:xfrm>
          <a:prstGeom prst="rect">
            <a:avLst/>
          </a:prstGeom>
          <a:noFill/>
          <a:ln w="9525">
            <a:noFill/>
            <a:miter lim="800000"/>
            <a:headEnd/>
            <a:tailEnd/>
          </a:ln>
          <a:effectLst/>
        </p:spPr>
      </p:pic>
      <p:pic>
        <p:nvPicPr>
          <p:cNvPr id="28678" name="Picture 6"/>
          <p:cNvPicPr>
            <a:picLocks noChangeAspect="1" noChangeArrowheads="1"/>
          </p:cNvPicPr>
          <p:nvPr/>
        </p:nvPicPr>
        <p:blipFill>
          <a:blip r:embed="rId12"/>
          <a:srcRect/>
          <a:stretch>
            <a:fillRect/>
          </a:stretch>
        </p:blipFill>
        <p:spPr bwMode="auto">
          <a:xfrm>
            <a:off x="5857884" y="1214422"/>
            <a:ext cx="1085850" cy="1447800"/>
          </a:xfrm>
          <a:prstGeom prst="rect">
            <a:avLst/>
          </a:prstGeom>
          <a:noFill/>
          <a:ln w="9525">
            <a:noFill/>
            <a:miter lim="800000"/>
            <a:headEnd/>
            <a:tailEnd/>
          </a:ln>
          <a:effectLst/>
        </p:spPr>
      </p:pic>
      <p:sp>
        <p:nvSpPr>
          <p:cNvPr id="31" name="ZoneTexte 30"/>
          <p:cNvSpPr txBox="1"/>
          <p:nvPr/>
        </p:nvSpPr>
        <p:spPr>
          <a:xfrm>
            <a:off x="5500694" y="2786058"/>
            <a:ext cx="428628" cy="369332"/>
          </a:xfrm>
          <a:prstGeom prst="rect">
            <a:avLst/>
          </a:prstGeom>
          <a:noFill/>
        </p:spPr>
        <p:txBody>
          <a:bodyPr wrap="square" rtlCol="0">
            <a:spAutoFit/>
          </a:bodyPr>
          <a:lstStyle/>
          <a:p>
            <a:r>
              <a:rPr lang="fr-FR" dirty="0" smtClean="0"/>
              <a:t>10</a:t>
            </a:r>
            <a:endParaRPr lang="fr-FR" dirty="0"/>
          </a:p>
        </p:txBody>
      </p:sp>
      <p:sp>
        <p:nvSpPr>
          <p:cNvPr id="32" name="ZoneTexte 31"/>
          <p:cNvSpPr txBox="1"/>
          <p:nvPr/>
        </p:nvSpPr>
        <p:spPr>
          <a:xfrm>
            <a:off x="5500694" y="4143380"/>
            <a:ext cx="428628" cy="369332"/>
          </a:xfrm>
          <a:prstGeom prst="rect">
            <a:avLst/>
          </a:prstGeom>
          <a:noFill/>
        </p:spPr>
        <p:txBody>
          <a:bodyPr wrap="square" rtlCol="0">
            <a:spAutoFit/>
          </a:bodyPr>
          <a:lstStyle/>
          <a:p>
            <a:r>
              <a:rPr lang="fr-FR" dirty="0" smtClean="0"/>
              <a:t>11</a:t>
            </a:r>
            <a:endParaRPr lang="fr-FR" dirty="0"/>
          </a:p>
        </p:txBody>
      </p:sp>
      <p:sp>
        <p:nvSpPr>
          <p:cNvPr id="33" name="ZoneTexte 32"/>
          <p:cNvSpPr txBox="1"/>
          <p:nvPr/>
        </p:nvSpPr>
        <p:spPr>
          <a:xfrm>
            <a:off x="5429256" y="5500702"/>
            <a:ext cx="428628" cy="369332"/>
          </a:xfrm>
          <a:prstGeom prst="rect">
            <a:avLst/>
          </a:prstGeom>
          <a:noFill/>
        </p:spPr>
        <p:txBody>
          <a:bodyPr wrap="square" rtlCol="0">
            <a:spAutoFit/>
          </a:bodyPr>
          <a:lstStyle/>
          <a:p>
            <a:r>
              <a:rPr lang="fr-FR" dirty="0" smtClean="0"/>
              <a:t>12</a:t>
            </a:r>
            <a:endParaRPr lang="fr-FR" dirty="0"/>
          </a:p>
        </p:txBody>
      </p:sp>
      <p:pic>
        <p:nvPicPr>
          <p:cNvPr id="28680" name="Picture 8"/>
          <p:cNvPicPr>
            <a:picLocks noChangeAspect="1" noChangeArrowheads="1"/>
          </p:cNvPicPr>
          <p:nvPr/>
        </p:nvPicPr>
        <p:blipFill>
          <a:blip r:embed="rId13"/>
          <a:srcRect/>
          <a:stretch>
            <a:fillRect/>
          </a:stretch>
        </p:blipFill>
        <p:spPr bwMode="auto">
          <a:xfrm>
            <a:off x="5857884" y="2714620"/>
            <a:ext cx="1143000" cy="1419225"/>
          </a:xfrm>
          <a:prstGeom prst="rect">
            <a:avLst/>
          </a:prstGeom>
          <a:noFill/>
          <a:ln w="9525">
            <a:noFill/>
            <a:miter lim="800000"/>
            <a:headEnd/>
            <a:tailEnd/>
          </a:ln>
          <a:effectLst/>
        </p:spPr>
      </p:pic>
      <p:pic>
        <p:nvPicPr>
          <p:cNvPr id="28681" name="Picture 9"/>
          <p:cNvPicPr>
            <a:picLocks noChangeAspect="1" noChangeArrowheads="1"/>
          </p:cNvPicPr>
          <p:nvPr/>
        </p:nvPicPr>
        <p:blipFill>
          <a:blip r:embed="rId14"/>
          <a:srcRect/>
          <a:stretch>
            <a:fillRect/>
          </a:stretch>
        </p:blipFill>
        <p:spPr bwMode="auto">
          <a:xfrm>
            <a:off x="5786446" y="4071942"/>
            <a:ext cx="1409700" cy="1428750"/>
          </a:xfrm>
          <a:prstGeom prst="rect">
            <a:avLst/>
          </a:prstGeom>
          <a:noFill/>
          <a:ln w="9525">
            <a:noFill/>
            <a:miter lim="800000"/>
            <a:headEnd/>
            <a:tailEnd/>
          </a:ln>
          <a:effectLst/>
        </p:spPr>
      </p:pic>
      <p:pic>
        <p:nvPicPr>
          <p:cNvPr id="28682" name="Picture 10"/>
          <p:cNvPicPr>
            <a:picLocks noChangeAspect="1" noChangeArrowheads="1"/>
          </p:cNvPicPr>
          <p:nvPr/>
        </p:nvPicPr>
        <p:blipFill>
          <a:blip r:embed="rId15"/>
          <a:srcRect/>
          <a:stretch>
            <a:fillRect/>
          </a:stretch>
        </p:blipFill>
        <p:spPr bwMode="auto">
          <a:xfrm>
            <a:off x="5786446" y="5448300"/>
            <a:ext cx="1390650" cy="1409700"/>
          </a:xfrm>
          <a:prstGeom prst="rect">
            <a:avLst/>
          </a:prstGeom>
          <a:noFill/>
          <a:ln w="9525">
            <a:noFill/>
            <a:miter lim="800000"/>
            <a:headEnd/>
            <a:tailEnd/>
          </a:ln>
          <a:effectLst/>
        </p:spPr>
      </p:pic>
      <p:sp>
        <p:nvSpPr>
          <p:cNvPr id="37" name="ZoneTexte 36"/>
          <p:cNvSpPr txBox="1"/>
          <p:nvPr/>
        </p:nvSpPr>
        <p:spPr>
          <a:xfrm>
            <a:off x="5572132" y="1285860"/>
            <a:ext cx="428628" cy="369332"/>
          </a:xfrm>
          <a:prstGeom prst="rect">
            <a:avLst/>
          </a:prstGeom>
          <a:noFill/>
        </p:spPr>
        <p:txBody>
          <a:bodyPr wrap="square" rtlCol="0">
            <a:spAutoFit/>
          </a:bodyPr>
          <a:lstStyle/>
          <a:p>
            <a:r>
              <a:rPr lang="fr-FR" dirty="0"/>
              <a:t>9</a:t>
            </a:r>
          </a:p>
        </p:txBody>
      </p:sp>
      <p:pic>
        <p:nvPicPr>
          <p:cNvPr id="28684" name="Picture 12"/>
          <p:cNvPicPr>
            <a:picLocks noChangeAspect="1" noChangeArrowheads="1"/>
          </p:cNvPicPr>
          <p:nvPr/>
        </p:nvPicPr>
        <p:blipFill>
          <a:blip r:embed="rId16"/>
          <a:srcRect/>
          <a:stretch>
            <a:fillRect/>
          </a:stretch>
        </p:blipFill>
        <p:spPr bwMode="auto">
          <a:xfrm>
            <a:off x="7500958" y="1214422"/>
            <a:ext cx="1247775" cy="1409700"/>
          </a:xfrm>
          <a:prstGeom prst="rect">
            <a:avLst/>
          </a:prstGeom>
          <a:noFill/>
          <a:ln w="9525">
            <a:noFill/>
            <a:miter lim="800000"/>
            <a:headEnd/>
            <a:tailEnd/>
          </a:ln>
          <a:effectLst/>
        </p:spPr>
      </p:pic>
      <p:pic>
        <p:nvPicPr>
          <p:cNvPr id="28685" name="Picture 13"/>
          <p:cNvPicPr>
            <a:picLocks noChangeAspect="1" noChangeArrowheads="1"/>
          </p:cNvPicPr>
          <p:nvPr/>
        </p:nvPicPr>
        <p:blipFill>
          <a:blip r:embed="rId17"/>
          <a:srcRect/>
          <a:stretch>
            <a:fillRect/>
          </a:stretch>
        </p:blipFill>
        <p:spPr bwMode="auto">
          <a:xfrm>
            <a:off x="7572396" y="4143380"/>
            <a:ext cx="1375664" cy="1357322"/>
          </a:xfrm>
          <a:prstGeom prst="rect">
            <a:avLst/>
          </a:prstGeom>
          <a:noFill/>
          <a:ln w="9525">
            <a:noFill/>
            <a:miter lim="800000"/>
            <a:headEnd/>
            <a:tailEnd/>
          </a:ln>
          <a:effectLst/>
        </p:spPr>
      </p:pic>
      <p:pic>
        <p:nvPicPr>
          <p:cNvPr id="28686" name="Picture 14"/>
          <p:cNvPicPr>
            <a:picLocks noChangeAspect="1" noChangeArrowheads="1"/>
          </p:cNvPicPr>
          <p:nvPr/>
        </p:nvPicPr>
        <p:blipFill>
          <a:blip r:embed="rId18"/>
          <a:srcRect/>
          <a:stretch>
            <a:fillRect/>
          </a:stretch>
        </p:blipFill>
        <p:spPr bwMode="auto">
          <a:xfrm>
            <a:off x="7572396" y="5435152"/>
            <a:ext cx="1357322" cy="1422848"/>
          </a:xfrm>
          <a:prstGeom prst="rect">
            <a:avLst/>
          </a:prstGeom>
          <a:noFill/>
          <a:ln w="9525">
            <a:noFill/>
            <a:miter lim="800000"/>
            <a:headEnd/>
            <a:tailEnd/>
          </a:ln>
          <a:effectLst/>
        </p:spPr>
      </p:pic>
      <p:pic>
        <p:nvPicPr>
          <p:cNvPr id="28687" name="Picture 15"/>
          <p:cNvPicPr>
            <a:picLocks noChangeAspect="1" noChangeArrowheads="1"/>
          </p:cNvPicPr>
          <p:nvPr/>
        </p:nvPicPr>
        <p:blipFill>
          <a:blip r:embed="rId19"/>
          <a:srcRect/>
          <a:stretch>
            <a:fillRect/>
          </a:stretch>
        </p:blipFill>
        <p:spPr bwMode="auto">
          <a:xfrm>
            <a:off x="7643834" y="2714620"/>
            <a:ext cx="904875" cy="1428750"/>
          </a:xfrm>
          <a:prstGeom prst="rect">
            <a:avLst/>
          </a:prstGeom>
          <a:noFill/>
          <a:ln w="9525">
            <a:noFill/>
            <a:miter lim="800000"/>
            <a:headEnd/>
            <a:tailEnd/>
          </a:ln>
          <a:effectLst/>
        </p:spPr>
      </p:pic>
      <p:sp>
        <p:nvSpPr>
          <p:cNvPr id="42" name="ZoneTexte 41"/>
          <p:cNvSpPr txBox="1"/>
          <p:nvPr/>
        </p:nvSpPr>
        <p:spPr>
          <a:xfrm>
            <a:off x="7143768" y="1285860"/>
            <a:ext cx="428628" cy="369332"/>
          </a:xfrm>
          <a:prstGeom prst="rect">
            <a:avLst/>
          </a:prstGeom>
          <a:noFill/>
        </p:spPr>
        <p:txBody>
          <a:bodyPr wrap="square" rtlCol="0">
            <a:spAutoFit/>
          </a:bodyPr>
          <a:lstStyle/>
          <a:p>
            <a:r>
              <a:rPr lang="fr-FR" dirty="0" smtClean="0"/>
              <a:t>13</a:t>
            </a:r>
            <a:endParaRPr lang="fr-FR" dirty="0"/>
          </a:p>
        </p:txBody>
      </p:sp>
      <p:sp>
        <p:nvSpPr>
          <p:cNvPr id="43" name="ZoneTexte 42"/>
          <p:cNvSpPr txBox="1"/>
          <p:nvPr/>
        </p:nvSpPr>
        <p:spPr>
          <a:xfrm>
            <a:off x="7286644" y="2857496"/>
            <a:ext cx="428628" cy="369332"/>
          </a:xfrm>
          <a:prstGeom prst="rect">
            <a:avLst/>
          </a:prstGeom>
          <a:noFill/>
        </p:spPr>
        <p:txBody>
          <a:bodyPr wrap="square" rtlCol="0">
            <a:spAutoFit/>
          </a:bodyPr>
          <a:lstStyle/>
          <a:p>
            <a:r>
              <a:rPr lang="fr-FR" dirty="0" smtClean="0"/>
              <a:t>14</a:t>
            </a:r>
            <a:endParaRPr lang="fr-FR" dirty="0"/>
          </a:p>
        </p:txBody>
      </p:sp>
      <p:sp>
        <p:nvSpPr>
          <p:cNvPr id="44" name="ZoneTexte 43"/>
          <p:cNvSpPr txBox="1"/>
          <p:nvPr/>
        </p:nvSpPr>
        <p:spPr>
          <a:xfrm>
            <a:off x="7286644" y="4143380"/>
            <a:ext cx="500066" cy="369332"/>
          </a:xfrm>
          <a:prstGeom prst="rect">
            <a:avLst/>
          </a:prstGeom>
          <a:noFill/>
        </p:spPr>
        <p:txBody>
          <a:bodyPr wrap="square" rtlCol="0">
            <a:spAutoFit/>
          </a:bodyPr>
          <a:lstStyle/>
          <a:p>
            <a:r>
              <a:rPr lang="fr-FR" dirty="0" smtClean="0"/>
              <a:t>15</a:t>
            </a:r>
            <a:endParaRPr lang="fr-FR" dirty="0"/>
          </a:p>
        </p:txBody>
      </p:sp>
      <p:sp>
        <p:nvSpPr>
          <p:cNvPr id="45" name="ZoneTexte 44"/>
          <p:cNvSpPr txBox="1"/>
          <p:nvPr/>
        </p:nvSpPr>
        <p:spPr>
          <a:xfrm>
            <a:off x="7286644" y="5500702"/>
            <a:ext cx="428628" cy="369332"/>
          </a:xfrm>
          <a:prstGeom prst="rect">
            <a:avLst/>
          </a:prstGeom>
          <a:noFill/>
        </p:spPr>
        <p:txBody>
          <a:bodyPr wrap="square" rtlCol="0">
            <a:spAutoFit/>
          </a:bodyPr>
          <a:lstStyle/>
          <a:p>
            <a:r>
              <a:rPr lang="fr-FR" dirty="0" smtClean="0"/>
              <a:t>16</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571480"/>
            <a:ext cx="3686172" cy="1066800"/>
          </a:xfrm>
        </p:spPr>
        <p:txBody>
          <a:bodyPr>
            <a:normAutofit fontScale="90000"/>
          </a:bodyPr>
          <a:lstStyle/>
          <a:p>
            <a:r>
              <a:rPr lang="fr-FR" sz="3100" dirty="0" smtClean="0"/>
              <a:t>4. Recommandations</a:t>
            </a:r>
            <a:r>
              <a:rPr lang="fr-FR" dirty="0" smtClean="0"/>
              <a:t/>
            </a:r>
            <a:br>
              <a:rPr lang="fr-FR" dirty="0" smtClean="0"/>
            </a:br>
            <a:r>
              <a:rPr lang="fr-FR" sz="2200" dirty="0" smtClean="0"/>
              <a:t>4.3 IDF seulement</a:t>
            </a:r>
            <a:r>
              <a:rPr lang="fr-FR" dirty="0" smtClean="0"/>
              <a:t/>
            </a:r>
            <a:br>
              <a:rPr lang="fr-FR" dirty="0" smtClean="0"/>
            </a:br>
            <a:r>
              <a:rPr lang="fr-FR" sz="2000" dirty="0" smtClean="0"/>
              <a:t>4.3.1 Principe </a:t>
            </a:r>
            <a:endParaRPr lang="fr-FR" sz="2000" dirty="0"/>
          </a:p>
        </p:txBody>
      </p:sp>
      <p:sp>
        <p:nvSpPr>
          <p:cNvPr id="3" name="Espace réservé du contenu 2"/>
          <p:cNvSpPr>
            <a:spLocks noGrp="1"/>
          </p:cNvSpPr>
          <p:nvPr>
            <p:ph idx="1"/>
          </p:nvPr>
        </p:nvSpPr>
        <p:spPr>
          <a:xfrm>
            <a:off x="285720" y="1643050"/>
            <a:ext cx="8429652" cy="1857388"/>
          </a:xfrm>
        </p:spPr>
        <p:txBody>
          <a:bodyPr>
            <a:normAutofit/>
          </a:bodyPr>
          <a:lstStyle/>
          <a:p>
            <a:pPr>
              <a:buNone/>
            </a:pPr>
            <a:endParaRPr lang="fr-FR" sz="1800" b="1" dirty="0" smtClean="0"/>
          </a:p>
          <a:p>
            <a:pPr>
              <a:buNone/>
            </a:pPr>
            <a:endParaRPr lang="fr-FR" sz="1600" dirty="0" smtClean="0"/>
          </a:p>
          <a:p>
            <a:pPr>
              <a:buNone/>
            </a:pPr>
            <a:r>
              <a:rPr lang="fr-FR" sz="1600" b="1" dirty="0" smtClean="0"/>
              <a:t>IDF : Fréquence inverse de document</a:t>
            </a:r>
          </a:p>
          <a:p>
            <a:pPr>
              <a:buNone/>
            </a:pPr>
            <a:r>
              <a:rPr lang="fr-FR" sz="1600" dirty="0" smtClean="0"/>
              <a:t>Mesure de l'importance du terme dans l'ensemble du corpus.</a:t>
            </a:r>
          </a:p>
          <a:p>
            <a:pPr>
              <a:buNone/>
            </a:pPr>
            <a:r>
              <a:rPr lang="fr-FR" sz="1600" dirty="0" smtClean="0"/>
              <a:t>Vise à donner un poids plus important aux termes les moins fréquents.</a:t>
            </a:r>
          </a:p>
          <a:p>
            <a:pPr>
              <a:buNone/>
            </a:pPr>
            <a:endParaRPr lang="fr-FR" dirty="0" smtClean="0"/>
          </a:p>
          <a:p>
            <a:pPr>
              <a:buNone/>
            </a:pPr>
            <a:endParaRPr lang="fr-FR" dirty="0"/>
          </a:p>
        </p:txBody>
      </p:sp>
      <p:sp>
        <p:nvSpPr>
          <p:cNvPr id="4" name="Espace réservé du numéro de diapositive 3"/>
          <p:cNvSpPr>
            <a:spLocks noGrp="1"/>
          </p:cNvSpPr>
          <p:nvPr>
            <p:ph type="sldNum" sz="quarter" idx="12"/>
          </p:nvPr>
        </p:nvSpPr>
        <p:spPr/>
        <p:txBody>
          <a:bodyPr/>
          <a:lstStyle/>
          <a:p>
            <a:fld id="{A505CF67-E6AF-4D1E-A88B-AD219EFB455D}" type="slidenum">
              <a:rPr lang="fr-FR" smtClean="0"/>
              <a:t>13</a:t>
            </a:fld>
            <a:endParaRPr lang="fr-FR"/>
          </a:p>
        </p:txBody>
      </p:sp>
      <p:pic>
        <p:nvPicPr>
          <p:cNvPr id="29699" name="Picture 3"/>
          <p:cNvPicPr>
            <a:picLocks noChangeAspect="1" noChangeArrowheads="1"/>
          </p:cNvPicPr>
          <p:nvPr/>
        </p:nvPicPr>
        <p:blipFill>
          <a:blip r:embed="rId3"/>
          <a:srcRect/>
          <a:stretch>
            <a:fillRect/>
          </a:stretch>
        </p:blipFill>
        <p:spPr bwMode="auto">
          <a:xfrm>
            <a:off x="285720" y="3571876"/>
            <a:ext cx="8648700" cy="1971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500042"/>
            <a:ext cx="6572296" cy="1066800"/>
          </a:xfrm>
        </p:spPr>
        <p:txBody>
          <a:bodyPr>
            <a:normAutofit fontScale="90000"/>
          </a:bodyPr>
          <a:lstStyle/>
          <a:p>
            <a:r>
              <a:rPr lang="fr-FR" sz="3100" dirty="0" smtClean="0"/>
              <a:t>4. Recommandations</a:t>
            </a:r>
            <a:r>
              <a:rPr lang="fr-FR" dirty="0" smtClean="0"/>
              <a:t/>
            </a:r>
            <a:br>
              <a:rPr lang="fr-FR" dirty="0" smtClean="0"/>
            </a:br>
            <a:r>
              <a:rPr lang="fr-FR" sz="2200" dirty="0" smtClean="0"/>
              <a:t>4.3 IDF seulement</a:t>
            </a:r>
            <a:br>
              <a:rPr lang="fr-FR" sz="2200" dirty="0" smtClean="0"/>
            </a:br>
            <a:r>
              <a:rPr lang="fr-FR" sz="2200" dirty="0" smtClean="0"/>
              <a:t>4.3.2 </a:t>
            </a:r>
            <a:r>
              <a:rPr lang="fr-FR" sz="2000" dirty="0" smtClean="0"/>
              <a:t>Implémentation</a:t>
            </a:r>
          </a:p>
        </p:txBody>
      </p:sp>
      <p:sp>
        <p:nvSpPr>
          <p:cNvPr id="3" name="Espace réservé du contenu 2"/>
          <p:cNvSpPr>
            <a:spLocks noGrp="1"/>
          </p:cNvSpPr>
          <p:nvPr>
            <p:ph idx="1"/>
          </p:nvPr>
        </p:nvSpPr>
        <p:spPr>
          <a:xfrm>
            <a:off x="500034" y="1857364"/>
            <a:ext cx="8215370" cy="4396550"/>
          </a:xfrm>
        </p:spPr>
        <p:txBody>
          <a:bodyPr>
            <a:normAutofit/>
          </a:bodyPr>
          <a:lstStyle/>
          <a:p>
            <a:r>
              <a:rPr lang="fr-FR" sz="1800" dirty="0" smtClean="0"/>
              <a:t>Calculer le IDF pour chaque combinaison (Titre , Mot).</a:t>
            </a:r>
          </a:p>
          <a:p>
            <a:pPr>
              <a:buNone/>
            </a:pPr>
            <a:endParaRPr lang="fr-FR" sz="1800" dirty="0" smtClean="0"/>
          </a:p>
          <a:p>
            <a:pPr>
              <a:buNone/>
            </a:pPr>
            <a:endParaRPr lang="fr-FR" sz="1800" dirty="0" smtClean="0"/>
          </a:p>
          <a:p>
            <a:pPr>
              <a:buNone/>
            </a:pPr>
            <a:endParaRPr lang="fr-FR" sz="1800" dirty="0" smtClean="0"/>
          </a:p>
          <a:p>
            <a:endParaRPr lang="fr-FR" sz="1800" dirty="0" smtClean="0"/>
          </a:p>
          <a:p>
            <a:endParaRPr lang="fr-FR" sz="1800" dirty="0" smtClean="0"/>
          </a:p>
          <a:p>
            <a:endParaRPr lang="fr-FR" sz="1800" dirty="0" smtClean="0"/>
          </a:p>
          <a:p>
            <a:endParaRPr lang="fr-FR" sz="1800" dirty="0" smtClean="0"/>
          </a:p>
          <a:p>
            <a:endParaRPr lang="fr-FR" sz="1800" dirty="0" smtClean="0"/>
          </a:p>
          <a:p>
            <a:r>
              <a:rPr lang="fr-FR" sz="1800" dirty="0" smtClean="0"/>
              <a:t>Calculer la distance entre le produit d'entrée donné et tous les produits restants en se basant sur les IDF obtenus précédemment.</a:t>
            </a:r>
          </a:p>
          <a:p>
            <a:pPr algn="ctr">
              <a:buNone/>
            </a:pPr>
            <a:r>
              <a:rPr lang="es-ES" sz="1800" b="1" dirty="0" err="1" smtClean="0"/>
              <a:t>Distance</a:t>
            </a:r>
            <a:r>
              <a:rPr lang="es-ES" sz="1800" b="1" dirty="0" smtClean="0"/>
              <a:t> (X, Y) = &lt;X, Y&gt; / (||X||*||Y||)</a:t>
            </a:r>
          </a:p>
          <a:p>
            <a:pPr>
              <a:buNone/>
            </a:pPr>
            <a:endParaRPr lang="fr-FR" sz="1800" dirty="0" smtClean="0"/>
          </a:p>
          <a:p>
            <a:r>
              <a:rPr lang="fr-FR" sz="1800" dirty="0" smtClean="0"/>
              <a:t>Recommander les articles avec les plus petites distances.</a:t>
            </a:r>
          </a:p>
          <a:p>
            <a:pPr algn="ctr">
              <a:buNone/>
            </a:pPr>
            <a:endParaRPr lang="es-ES" sz="1600" b="1" dirty="0" smtClean="0"/>
          </a:p>
          <a:p>
            <a:pPr>
              <a:buNone/>
            </a:pPr>
            <a:endParaRPr lang="fr-FR" sz="1600" b="1" dirty="0" smtClean="0"/>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A505CF67-E6AF-4D1E-A88B-AD219EFB455D}" type="slidenum">
              <a:rPr lang="fr-FR" smtClean="0"/>
              <a:t>14</a:t>
            </a:fld>
            <a:endParaRPr lang="fr-FR"/>
          </a:p>
        </p:txBody>
      </p:sp>
      <p:pic>
        <p:nvPicPr>
          <p:cNvPr id="30722" name="Picture 2"/>
          <p:cNvPicPr>
            <a:picLocks noChangeAspect="1" noChangeArrowheads="1"/>
          </p:cNvPicPr>
          <p:nvPr/>
        </p:nvPicPr>
        <p:blipFill>
          <a:blip r:embed="rId2"/>
          <a:srcRect/>
          <a:stretch>
            <a:fillRect/>
          </a:stretch>
        </p:blipFill>
        <p:spPr bwMode="auto">
          <a:xfrm>
            <a:off x="1071563" y="2643188"/>
            <a:ext cx="7000875" cy="1571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714356"/>
            <a:ext cx="8229600" cy="1066800"/>
          </a:xfrm>
        </p:spPr>
        <p:txBody>
          <a:bodyPr>
            <a:normAutofit fontScale="90000"/>
          </a:bodyPr>
          <a:lstStyle/>
          <a:p>
            <a:r>
              <a:rPr lang="fr-FR" sz="3100" dirty="0" smtClean="0"/>
              <a:t>4. Recommandations</a:t>
            </a:r>
            <a:r>
              <a:rPr lang="fr-FR" dirty="0" smtClean="0"/>
              <a:t/>
            </a:r>
            <a:br>
              <a:rPr lang="fr-FR" dirty="0" smtClean="0"/>
            </a:br>
            <a:r>
              <a:rPr lang="fr-FR" sz="2200" dirty="0" smtClean="0"/>
              <a:t>4.3 IDF seulement </a:t>
            </a:r>
            <a:r>
              <a:rPr lang="fr-FR" dirty="0" smtClean="0"/>
              <a:t/>
            </a:r>
            <a:br>
              <a:rPr lang="fr-FR" dirty="0" smtClean="0"/>
            </a:br>
            <a:r>
              <a:rPr lang="fr-FR" sz="2000" dirty="0" smtClean="0"/>
              <a:t>4.3.3 Résultats</a:t>
            </a:r>
            <a:endParaRPr lang="fr-FR" sz="2000" dirty="0"/>
          </a:p>
        </p:txBody>
      </p:sp>
      <p:sp>
        <p:nvSpPr>
          <p:cNvPr id="4" name="Espace réservé du numéro de diapositive 3"/>
          <p:cNvSpPr>
            <a:spLocks noGrp="1"/>
          </p:cNvSpPr>
          <p:nvPr>
            <p:ph type="sldNum" sz="quarter" idx="12"/>
          </p:nvPr>
        </p:nvSpPr>
        <p:spPr/>
        <p:txBody>
          <a:bodyPr/>
          <a:lstStyle/>
          <a:p>
            <a:fld id="{A505CF67-E6AF-4D1E-A88B-AD219EFB455D}" type="slidenum">
              <a:rPr lang="fr-FR" smtClean="0"/>
              <a:t>15</a:t>
            </a:fld>
            <a:endParaRPr lang="fr-FR"/>
          </a:p>
        </p:txBody>
      </p:sp>
      <p:pic>
        <p:nvPicPr>
          <p:cNvPr id="18435" name="Picture 3"/>
          <p:cNvPicPr>
            <a:picLocks noChangeAspect="1" noChangeArrowheads="1"/>
          </p:cNvPicPr>
          <p:nvPr/>
        </p:nvPicPr>
        <p:blipFill>
          <a:blip r:embed="rId2"/>
          <a:srcRect/>
          <a:stretch>
            <a:fillRect/>
          </a:stretch>
        </p:blipFill>
        <p:spPr bwMode="auto">
          <a:xfrm>
            <a:off x="2643174" y="1142984"/>
            <a:ext cx="1057275" cy="1504950"/>
          </a:xfrm>
          <a:prstGeom prst="rect">
            <a:avLst/>
          </a:prstGeom>
          <a:noFill/>
          <a:ln w="9525">
            <a:noFill/>
            <a:miter lim="800000"/>
            <a:headEnd/>
            <a:tailEnd/>
          </a:ln>
          <a:effectLst/>
        </p:spPr>
      </p:pic>
      <p:pic>
        <p:nvPicPr>
          <p:cNvPr id="18436" name="Picture 4"/>
          <p:cNvPicPr>
            <a:picLocks noChangeAspect="1" noChangeArrowheads="1"/>
          </p:cNvPicPr>
          <p:nvPr/>
        </p:nvPicPr>
        <p:blipFill>
          <a:blip r:embed="rId3"/>
          <a:srcRect/>
          <a:stretch>
            <a:fillRect/>
          </a:stretch>
        </p:blipFill>
        <p:spPr bwMode="auto">
          <a:xfrm>
            <a:off x="2643174" y="2571744"/>
            <a:ext cx="1095375" cy="1495425"/>
          </a:xfrm>
          <a:prstGeom prst="rect">
            <a:avLst/>
          </a:prstGeom>
          <a:noFill/>
          <a:ln w="9525">
            <a:noFill/>
            <a:miter lim="800000"/>
            <a:headEnd/>
            <a:tailEnd/>
          </a:ln>
          <a:effectLst/>
        </p:spPr>
      </p:pic>
      <p:pic>
        <p:nvPicPr>
          <p:cNvPr id="18437" name="Picture 5"/>
          <p:cNvPicPr>
            <a:picLocks noChangeAspect="1" noChangeArrowheads="1"/>
          </p:cNvPicPr>
          <p:nvPr/>
        </p:nvPicPr>
        <p:blipFill>
          <a:blip r:embed="rId4"/>
          <a:srcRect/>
          <a:stretch>
            <a:fillRect/>
          </a:stretch>
        </p:blipFill>
        <p:spPr bwMode="auto">
          <a:xfrm>
            <a:off x="285720" y="3357562"/>
            <a:ext cx="1066800" cy="1438275"/>
          </a:xfrm>
          <a:prstGeom prst="rect">
            <a:avLst/>
          </a:prstGeom>
          <a:noFill/>
          <a:ln w="9525">
            <a:noFill/>
            <a:miter lim="800000"/>
            <a:headEnd/>
            <a:tailEnd/>
          </a:ln>
          <a:effectLst/>
        </p:spPr>
      </p:pic>
      <p:pic>
        <p:nvPicPr>
          <p:cNvPr id="18438" name="Picture 6"/>
          <p:cNvPicPr>
            <a:picLocks noChangeAspect="1" noChangeArrowheads="1"/>
          </p:cNvPicPr>
          <p:nvPr/>
        </p:nvPicPr>
        <p:blipFill>
          <a:blip r:embed="rId5"/>
          <a:srcRect/>
          <a:stretch>
            <a:fillRect/>
          </a:stretch>
        </p:blipFill>
        <p:spPr bwMode="auto">
          <a:xfrm>
            <a:off x="4143372" y="1142984"/>
            <a:ext cx="1143000" cy="1428750"/>
          </a:xfrm>
          <a:prstGeom prst="rect">
            <a:avLst/>
          </a:prstGeom>
          <a:noFill/>
          <a:ln w="9525">
            <a:noFill/>
            <a:miter lim="800000"/>
            <a:headEnd/>
            <a:tailEnd/>
          </a:ln>
          <a:effectLst/>
        </p:spPr>
      </p:pic>
      <p:pic>
        <p:nvPicPr>
          <p:cNvPr id="18441" name="Picture 9"/>
          <p:cNvPicPr>
            <a:picLocks noChangeAspect="1" noChangeArrowheads="1"/>
          </p:cNvPicPr>
          <p:nvPr/>
        </p:nvPicPr>
        <p:blipFill>
          <a:blip r:embed="rId6"/>
          <a:srcRect/>
          <a:stretch>
            <a:fillRect/>
          </a:stretch>
        </p:blipFill>
        <p:spPr bwMode="auto">
          <a:xfrm>
            <a:off x="2643174" y="4000504"/>
            <a:ext cx="1028700" cy="1390650"/>
          </a:xfrm>
          <a:prstGeom prst="rect">
            <a:avLst/>
          </a:prstGeom>
          <a:noFill/>
          <a:ln w="9525">
            <a:noFill/>
            <a:miter lim="800000"/>
            <a:headEnd/>
            <a:tailEnd/>
          </a:ln>
          <a:effectLst/>
        </p:spPr>
      </p:pic>
      <p:sp>
        <p:nvSpPr>
          <p:cNvPr id="19" name="Flèche droite 18"/>
          <p:cNvSpPr/>
          <p:nvPr/>
        </p:nvSpPr>
        <p:spPr>
          <a:xfrm>
            <a:off x="1571604" y="4071942"/>
            <a:ext cx="35719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p:cNvSpPr txBox="1"/>
          <p:nvPr/>
        </p:nvSpPr>
        <p:spPr>
          <a:xfrm>
            <a:off x="2500298" y="1357298"/>
            <a:ext cx="142876" cy="369332"/>
          </a:xfrm>
          <a:prstGeom prst="rect">
            <a:avLst/>
          </a:prstGeom>
          <a:noFill/>
        </p:spPr>
        <p:txBody>
          <a:bodyPr wrap="square" rtlCol="0">
            <a:spAutoFit/>
          </a:bodyPr>
          <a:lstStyle/>
          <a:p>
            <a:r>
              <a:rPr lang="fr-FR" dirty="0" smtClean="0"/>
              <a:t>1</a:t>
            </a:r>
            <a:endParaRPr lang="fr-FR" dirty="0"/>
          </a:p>
        </p:txBody>
      </p:sp>
      <p:sp>
        <p:nvSpPr>
          <p:cNvPr id="23" name="ZoneTexte 22"/>
          <p:cNvSpPr txBox="1"/>
          <p:nvPr/>
        </p:nvSpPr>
        <p:spPr>
          <a:xfrm>
            <a:off x="2500298" y="2714620"/>
            <a:ext cx="142876" cy="369332"/>
          </a:xfrm>
          <a:prstGeom prst="rect">
            <a:avLst/>
          </a:prstGeom>
          <a:noFill/>
        </p:spPr>
        <p:txBody>
          <a:bodyPr wrap="square" rtlCol="0">
            <a:spAutoFit/>
          </a:bodyPr>
          <a:lstStyle/>
          <a:p>
            <a:r>
              <a:rPr lang="fr-FR" dirty="0" smtClean="0"/>
              <a:t>2</a:t>
            </a:r>
            <a:endParaRPr lang="fr-FR" dirty="0"/>
          </a:p>
        </p:txBody>
      </p:sp>
      <p:sp>
        <p:nvSpPr>
          <p:cNvPr id="24" name="ZoneTexte 23"/>
          <p:cNvSpPr txBox="1"/>
          <p:nvPr/>
        </p:nvSpPr>
        <p:spPr>
          <a:xfrm>
            <a:off x="2500298" y="4071942"/>
            <a:ext cx="142876" cy="369332"/>
          </a:xfrm>
          <a:prstGeom prst="rect">
            <a:avLst/>
          </a:prstGeom>
          <a:noFill/>
        </p:spPr>
        <p:txBody>
          <a:bodyPr wrap="square" rtlCol="0">
            <a:spAutoFit/>
          </a:bodyPr>
          <a:lstStyle/>
          <a:p>
            <a:r>
              <a:rPr lang="fr-FR" dirty="0" smtClean="0"/>
              <a:t>3</a:t>
            </a:r>
            <a:endParaRPr lang="fr-FR" dirty="0"/>
          </a:p>
        </p:txBody>
      </p:sp>
      <p:sp>
        <p:nvSpPr>
          <p:cNvPr id="25" name="ZoneTexte 24"/>
          <p:cNvSpPr txBox="1"/>
          <p:nvPr/>
        </p:nvSpPr>
        <p:spPr>
          <a:xfrm>
            <a:off x="2428860" y="5572140"/>
            <a:ext cx="142876" cy="369332"/>
          </a:xfrm>
          <a:prstGeom prst="rect">
            <a:avLst/>
          </a:prstGeom>
          <a:noFill/>
        </p:spPr>
        <p:txBody>
          <a:bodyPr wrap="square" rtlCol="0">
            <a:spAutoFit/>
          </a:bodyPr>
          <a:lstStyle/>
          <a:p>
            <a:r>
              <a:rPr lang="fr-FR" dirty="0" smtClean="0"/>
              <a:t>4</a:t>
            </a:r>
            <a:endParaRPr lang="fr-FR" dirty="0"/>
          </a:p>
        </p:txBody>
      </p:sp>
      <p:sp>
        <p:nvSpPr>
          <p:cNvPr id="26" name="ZoneTexte 25"/>
          <p:cNvSpPr txBox="1"/>
          <p:nvPr/>
        </p:nvSpPr>
        <p:spPr>
          <a:xfrm>
            <a:off x="4000496" y="1285860"/>
            <a:ext cx="142876" cy="369332"/>
          </a:xfrm>
          <a:prstGeom prst="rect">
            <a:avLst/>
          </a:prstGeom>
          <a:noFill/>
        </p:spPr>
        <p:txBody>
          <a:bodyPr wrap="square" rtlCol="0">
            <a:spAutoFit/>
          </a:bodyPr>
          <a:lstStyle/>
          <a:p>
            <a:r>
              <a:rPr lang="fr-FR" dirty="0" smtClean="0"/>
              <a:t>5</a:t>
            </a:r>
            <a:endParaRPr lang="fr-FR" dirty="0"/>
          </a:p>
        </p:txBody>
      </p:sp>
      <p:sp>
        <p:nvSpPr>
          <p:cNvPr id="27" name="ZoneTexte 26"/>
          <p:cNvSpPr txBox="1"/>
          <p:nvPr/>
        </p:nvSpPr>
        <p:spPr>
          <a:xfrm>
            <a:off x="4000496" y="2714620"/>
            <a:ext cx="142876" cy="369332"/>
          </a:xfrm>
          <a:prstGeom prst="rect">
            <a:avLst/>
          </a:prstGeom>
          <a:noFill/>
        </p:spPr>
        <p:txBody>
          <a:bodyPr wrap="square" rtlCol="0">
            <a:spAutoFit/>
          </a:bodyPr>
          <a:lstStyle/>
          <a:p>
            <a:r>
              <a:rPr lang="fr-FR" dirty="0" smtClean="0"/>
              <a:t>6</a:t>
            </a:r>
            <a:endParaRPr lang="fr-FR" dirty="0"/>
          </a:p>
        </p:txBody>
      </p:sp>
      <p:sp>
        <p:nvSpPr>
          <p:cNvPr id="28" name="ZoneTexte 27"/>
          <p:cNvSpPr txBox="1"/>
          <p:nvPr/>
        </p:nvSpPr>
        <p:spPr>
          <a:xfrm>
            <a:off x="4143372" y="5500702"/>
            <a:ext cx="142876" cy="369332"/>
          </a:xfrm>
          <a:prstGeom prst="rect">
            <a:avLst/>
          </a:prstGeom>
          <a:noFill/>
        </p:spPr>
        <p:txBody>
          <a:bodyPr wrap="square" rtlCol="0">
            <a:spAutoFit/>
          </a:bodyPr>
          <a:lstStyle/>
          <a:p>
            <a:r>
              <a:rPr lang="fr-FR" dirty="0" smtClean="0"/>
              <a:t>8</a:t>
            </a:r>
            <a:endParaRPr lang="fr-FR" dirty="0"/>
          </a:p>
        </p:txBody>
      </p:sp>
      <p:sp>
        <p:nvSpPr>
          <p:cNvPr id="30" name="ZoneTexte 29"/>
          <p:cNvSpPr txBox="1"/>
          <p:nvPr/>
        </p:nvSpPr>
        <p:spPr>
          <a:xfrm>
            <a:off x="4000496" y="4071942"/>
            <a:ext cx="142876" cy="369332"/>
          </a:xfrm>
          <a:prstGeom prst="rect">
            <a:avLst/>
          </a:prstGeom>
          <a:noFill/>
        </p:spPr>
        <p:txBody>
          <a:bodyPr wrap="square" rtlCol="0">
            <a:spAutoFit/>
          </a:bodyPr>
          <a:lstStyle/>
          <a:p>
            <a:r>
              <a:rPr lang="fr-FR" dirty="0" smtClean="0"/>
              <a:t>7</a:t>
            </a:r>
            <a:endParaRPr lang="fr-FR" dirty="0"/>
          </a:p>
        </p:txBody>
      </p:sp>
      <p:pic>
        <p:nvPicPr>
          <p:cNvPr id="28674" name="Picture 2"/>
          <p:cNvPicPr>
            <a:picLocks noChangeAspect="1" noChangeArrowheads="1"/>
          </p:cNvPicPr>
          <p:nvPr/>
        </p:nvPicPr>
        <p:blipFill>
          <a:blip r:embed="rId7"/>
          <a:srcRect/>
          <a:stretch>
            <a:fillRect/>
          </a:stretch>
        </p:blipFill>
        <p:spPr bwMode="auto">
          <a:xfrm>
            <a:off x="2643174" y="5429250"/>
            <a:ext cx="1104900" cy="1428750"/>
          </a:xfrm>
          <a:prstGeom prst="rect">
            <a:avLst/>
          </a:prstGeom>
          <a:noFill/>
          <a:ln w="9525">
            <a:noFill/>
            <a:miter lim="800000"/>
            <a:headEnd/>
            <a:tailEnd/>
          </a:ln>
          <a:effectLst/>
        </p:spPr>
      </p:pic>
      <p:pic>
        <p:nvPicPr>
          <p:cNvPr id="28675" name="Picture 3"/>
          <p:cNvPicPr>
            <a:picLocks noChangeAspect="1" noChangeArrowheads="1"/>
          </p:cNvPicPr>
          <p:nvPr/>
        </p:nvPicPr>
        <p:blipFill>
          <a:blip r:embed="rId8"/>
          <a:srcRect/>
          <a:stretch>
            <a:fillRect/>
          </a:stretch>
        </p:blipFill>
        <p:spPr bwMode="auto">
          <a:xfrm>
            <a:off x="4214810" y="2571744"/>
            <a:ext cx="1085850" cy="1485900"/>
          </a:xfrm>
          <a:prstGeom prst="rect">
            <a:avLst/>
          </a:prstGeom>
          <a:noFill/>
          <a:ln w="9525">
            <a:noFill/>
            <a:miter lim="800000"/>
            <a:headEnd/>
            <a:tailEnd/>
          </a:ln>
          <a:effectLst/>
        </p:spPr>
      </p:pic>
      <p:pic>
        <p:nvPicPr>
          <p:cNvPr id="28676" name="Picture 4"/>
          <p:cNvPicPr>
            <a:picLocks noChangeAspect="1" noChangeArrowheads="1"/>
          </p:cNvPicPr>
          <p:nvPr/>
        </p:nvPicPr>
        <p:blipFill>
          <a:blip r:embed="rId9"/>
          <a:srcRect/>
          <a:stretch>
            <a:fillRect/>
          </a:stretch>
        </p:blipFill>
        <p:spPr bwMode="auto">
          <a:xfrm>
            <a:off x="7500958" y="1142984"/>
            <a:ext cx="1181100" cy="1438275"/>
          </a:xfrm>
          <a:prstGeom prst="rect">
            <a:avLst/>
          </a:prstGeom>
          <a:noFill/>
          <a:ln w="9525">
            <a:noFill/>
            <a:miter lim="800000"/>
            <a:headEnd/>
            <a:tailEnd/>
          </a:ln>
          <a:effectLst/>
        </p:spPr>
      </p:pic>
      <p:sp>
        <p:nvSpPr>
          <p:cNvPr id="31" name="ZoneTexte 30"/>
          <p:cNvSpPr txBox="1"/>
          <p:nvPr/>
        </p:nvSpPr>
        <p:spPr>
          <a:xfrm>
            <a:off x="5429256" y="2786058"/>
            <a:ext cx="428628" cy="369332"/>
          </a:xfrm>
          <a:prstGeom prst="rect">
            <a:avLst/>
          </a:prstGeom>
          <a:noFill/>
        </p:spPr>
        <p:txBody>
          <a:bodyPr wrap="square" rtlCol="0">
            <a:spAutoFit/>
          </a:bodyPr>
          <a:lstStyle/>
          <a:p>
            <a:r>
              <a:rPr lang="fr-FR" dirty="0" smtClean="0"/>
              <a:t>10</a:t>
            </a:r>
            <a:endParaRPr lang="fr-FR" dirty="0"/>
          </a:p>
        </p:txBody>
      </p:sp>
      <p:sp>
        <p:nvSpPr>
          <p:cNvPr id="32" name="ZoneTexte 31"/>
          <p:cNvSpPr txBox="1"/>
          <p:nvPr/>
        </p:nvSpPr>
        <p:spPr>
          <a:xfrm>
            <a:off x="5643570" y="4143380"/>
            <a:ext cx="428628" cy="369332"/>
          </a:xfrm>
          <a:prstGeom prst="rect">
            <a:avLst/>
          </a:prstGeom>
          <a:noFill/>
        </p:spPr>
        <p:txBody>
          <a:bodyPr wrap="square" rtlCol="0">
            <a:spAutoFit/>
          </a:bodyPr>
          <a:lstStyle/>
          <a:p>
            <a:r>
              <a:rPr lang="fr-FR" dirty="0" smtClean="0"/>
              <a:t>11</a:t>
            </a:r>
            <a:endParaRPr lang="fr-FR" dirty="0"/>
          </a:p>
        </p:txBody>
      </p:sp>
      <p:sp>
        <p:nvSpPr>
          <p:cNvPr id="33" name="ZoneTexte 32"/>
          <p:cNvSpPr txBox="1"/>
          <p:nvPr/>
        </p:nvSpPr>
        <p:spPr>
          <a:xfrm>
            <a:off x="5429256" y="5500702"/>
            <a:ext cx="428628" cy="369332"/>
          </a:xfrm>
          <a:prstGeom prst="rect">
            <a:avLst/>
          </a:prstGeom>
          <a:noFill/>
        </p:spPr>
        <p:txBody>
          <a:bodyPr wrap="square" rtlCol="0">
            <a:spAutoFit/>
          </a:bodyPr>
          <a:lstStyle/>
          <a:p>
            <a:r>
              <a:rPr lang="fr-FR" dirty="0" smtClean="0"/>
              <a:t>12</a:t>
            </a:r>
            <a:endParaRPr lang="fr-FR" dirty="0"/>
          </a:p>
        </p:txBody>
      </p:sp>
      <p:pic>
        <p:nvPicPr>
          <p:cNvPr id="28682" name="Picture 10"/>
          <p:cNvPicPr>
            <a:picLocks noChangeAspect="1" noChangeArrowheads="1"/>
          </p:cNvPicPr>
          <p:nvPr/>
        </p:nvPicPr>
        <p:blipFill>
          <a:blip r:embed="rId10"/>
          <a:srcRect/>
          <a:stretch>
            <a:fillRect/>
          </a:stretch>
        </p:blipFill>
        <p:spPr bwMode="auto">
          <a:xfrm>
            <a:off x="4214810" y="4071942"/>
            <a:ext cx="1198035" cy="1214446"/>
          </a:xfrm>
          <a:prstGeom prst="rect">
            <a:avLst/>
          </a:prstGeom>
          <a:noFill/>
          <a:ln w="9525">
            <a:noFill/>
            <a:miter lim="800000"/>
            <a:headEnd/>
            <a:tailEnd/>
          </a:ln>
          <a:effectLst/>
        </p:spPr>
      </p:pic>
      <p:sp>
        <p:nvSpPr>
          <p:cNvPr id="37" name="ZoneTexte 36"/>
          <p:cNvSpPr txBox="1"/>
          <p:nvPr/>
        </p:nvSpPr>
        <p:spPr>
          <a:xfrm>
            <a:off x="5572132" y="1285860"/>
            <a:ext cx="428628" cy="369332"/>
          </a:xfrm>
          <a:prstGeom prst="rect">
            <a:avLst/>
          </a:prstGeom>
          <a:noFill/>
        </p:spPr>
        <p:txBody>
          <a:bodyPr wrap="square" rtlCol="0">
            <a:spAutoFit/>
          </a:bodyPr>
          <a:lstStyle/>
          <a:p>
            <a:r>
              <a:rPr lang="fr-FR" dirty="0"/>
              <a:t>9</a:t>
            </a:r>
          </a:p>
        </p:txBody>
      </p:sp>
      <p:pic>
        <p:nvPicPr>
          <p:cNvPr id="28687" name="Picture 15"/>
          <p:cNvPicPr>
            <a:picLocks noChangeAspect="1" noChangeArrowheads="1"/>
          </p:cNvPicPr>
          <p:nvPr/>
        </p:nvPicPr>
        <p:blipFill>
          <a:blip r:embed="rId11"/>
          <a:srcRect/>
          <a:stretch>
            <a:fillRect/>
          </a:stretch>
        </p:blipFill>
        <p:spPr bwMode="auto">
          <a:xfrm>
            <a:off x="5929322" y="4000504"/>
            <a:ext cx="904875" cy="1428750"/>
          </a:xfrm>
          <a:prstGeom prst="rect">
            <a:avLst/>
          </a:prstGeom>
          <a:noFill/>
          <a:ln w="9525">
            <a:noFill/>
            <a:miter lim="800000"/>
            <a:headEnd/>
            <a:tailEnd/>
          </a:ln>
          <a:effectLst/>
        </p:spPr>
      </p:pic>
      <p:sp>
        <p:nvSpPr>
          <p:cNvPr id="42" name="ZoneTexte 41"/>
          <p:cNvSpPr txBox="1"/>
          <p:nvPr/>
        </p:nvSpPr>
        <p:spPr>
          <a:xfrm>
            <a:off x="7143768" y="1285860"/>
            <a:ext cx="428628" cy="369332"/>
          </a:xfrm>
          <a:prstGeom prst="rect">
            <a:avLst/>
          </a:prstGeom>
          <a:noFill/>
        </p:spPr>
        <p:txBody>
          <a:bodyPr wrap="square" rtlCol="0">
            <a:spAutoFit/>
          </a:bodyPr>
          <a:lstStyle/>
          <a:p>
            <a:r>
              <a:rPr lang="fr-FR" dirty="0" smtClean="0"/>
              <a:t>13</a:t>
            </a:r>
            <a:endParaRPr lang="fr-FR" dirty="0"/>
          </a:p>
        </p:txBody>
      </p:sp>
      <p:sp>
        <p:nvSpPr>
          <p:cNvPr id="43" name="ZoneTexte 42"/>
          <p:cNvSpPr txBox="1"/>
          <p:nvPr/>
        </p:nvSpPr>
        <p:spPr>
          <a:xfrm>
            <a:off x="7286644" y="2857496"/>
            <a:ext cx="428628" cy="369332"/>
          </a:xfrm>
          <a:prstGeom prst="rect">
            <a:avLst/>
          </a:prstGeom>
          <a:noFill/>
        </p:spPr>
        <p:txBody>
          <a:bodyPr wrap="square" rtlCol="0">
            <a:spAutoFit/>
          </a:bodyPr>
          <a:lstStyle/>
          <a:p>
            <a:r>
              <a:rPr lang="fr-FR" dirty="0" smtClean="0"/>
              <a:t>14</a:t>
            </a:r>
            <a:endParaRPr lang="fr-FR" dirty="0"/>
          </a:p>
        </p:txBody>
      </p:sp>
      <p:sp>
        <p:nvSpPr>
          <p:cNvPr id="44" name="ZoneTexte 43"/>
          <p:cNvSpPr txBox="1"/>
          <p:nvPr/>
        </p:nvSpPr>
        <p:spPr>
          <a:xfrm>
            <a:off x="7286644" y="4143380"/>
            <a:ext cx="500066" cy="369332"/>
          </a:xfrm>
          <a:prstGeom prst="rect">
            <a:avLst/>
          </a:prstGeom>
          <a:noFill/>
        </p:spPr>
        <p:txBody>
          <a:bodyPr wrap="square" rtlCol="0">
            <a:spAutoFit/>
          </a:bodyPr>
          <a:lstStyle/>
          <a:p>
            <a:r>
              <a:rPr lang="fr-FR" dirty="0" smtClean="0"/>
              <a:t>15</a:t>
            </a:r>
            <a:endParaRPr lang="fr-FR" dirty="0"/>
          </a:p>
        </p:txBody>
      </p:sp>
      <p:sp>
        <p:nvSpPr>
          <p:cNvPr id="45" name="ZoneTexte 44"/>
          <p:cNvSpPr txBox="1"/>
          <p:nvPr/>
        </p:nvSpPr>
        <p:spPr>
          <a:xfrm>
            <a:off x="7286644" y="5500702"/>
            <a:ext cx="428628" cy="369332"/>
          </a:xfrm>
          <a:prstGeom prst="rect">
            <a:avLst/>
          </a:prstGeom>
          <a:noFill/>
        </p:spPr>
        <p:txBody>
          <a:bodyPr wrap="square" rtlCol="0">
            <a:spAutoFit/>
          </a:bodyPr>
          <a:lstStyle/>
          <a:p>
            <a:r>
              <a:rPr lang="fr-FR" dirty="0" smtClean="0"/>
              <a:t>16</a:t>
            </a:r>
            <a:endParaRPr lang="fr-FR" dirty="0"/>
          </a:p>
        </p:txBody>
      </p:sp>
      <p:pic>
        <p:nvPicPr>
          <p:cNvPr id="31746" name="Picture 2"/>
          <p:cNvPicPr>
            <a:picLocks noChangeAspect="1" noChangeArrowheads="1"/>
          </p:cNvPicPr>
          <p:nvPr/>
        </p:nvPicPr>
        <p:blipFill>
          <a:blip r:embed="rId12"/>
          <a:srcRect/>
          <a:stretch>
            <a:fillRect/>
          </a:stretch>
        </p:blipFill>
        <p:spPr bwMode="auto">
          <a:xfrm>
            <a:off x="4357686" y="5429250"/>
            <a:ext cx="866775" cy="1428750"/>
          </a:xfrm>
          <a:prstGeom prst="rect">
            <a:avLst/>
          </a:prstGeom>
          <a:noFill/>
          <a:ln w="9525">
            <a:noFill/>
            <a:miter lim="800000"/>
            <a:headEnd/>
            <a:tailEnd/>
          </a:ln>
          <a:effectLst/>
        </p:spPr>
      </p:pic>
      <p:pic>
        <p:nvPicPr>
          <p:cNvPr id="31747" name="Picture 3"/>
          <p:cNvPicPr>
            <a:picLocks noChangeAspect="1" noChangeArrowheads="1"/>
          </p:cNvPicPr>
          <p:nvPr/>
        </p:nvPicPr>
        <p:blipFill>
          <a:blip r:embed="rId13"/>
          <a:srcRect/>
          <a:stretch>
            <a:fillRect/>
          </a:stretch>
        </p:blipFill>
        <p:spPr bwMode="auto">
          <a:xfrm>
            <a:off x="5857884" y="1142984"/>
            <a:ext cx="895350" cy="1428750"/>
          </a:xfrm>
          <a:prstGeom prst="rect">
            <a:avLst/>
          </a:prstGeom>
          <a:noFill/>
          <a:ln w="9525">
            <a:noFill/>
            <a:miter lim="800000"/>
            <a:headEnd/>
            <a:tailEnd/>
          </a:ln>
          <a:effectLst/>
        </p:spPr>
      </p:pic>
      <p:pic>
        <p:nvPicPr>
          <p:cNvPr id="31748" name="Picture 4"/>
          <p:cNvPicPr>
            <a:picLocks noChangeAspect="1" noChangeArrowheads="1"/>
          </p:cNvPicPr>
          <p:nvPr/>
        </p:nvPicPr>
        <p:blipFill>
          <a:blip r:embed="rId14"/>
          <a:srcRect/>
          <a:stretch>
            <a:fillRect/>
          </a:stretch>
        </p:blipFill>
        <p:spPr bwMode="auto">
          <a:xfrm>
            <a:off x="5786446" y="2714620"/>
            <a:ext cx="1153593" cy="1185861"/>
          </a:xfrm>
          <a:prstGeom prst="rect">
            <a:avLst/>
          </a:prstGeom>
          <a:noFill/>
          <a:ln w="9525">
            <a:noFill/>
            <a:miter lim="800000"/>
            <a:headEnd/>
            <a:tailEnd/>
          </a:ln>
          <a:effectLst/>
        </p:spPr>
      </p:pic>
      <p:pic>
        <p:nvPicPr>
          <p:cNvPr id="31749" name="Picture 5"/>
          <p:cNvPicPr>
            <a:picLocks noChangeAspect="1" noChangeArrowheads="1"/>
          </p:cNvPicPr>
          <p:nvPr/>
        </p:nvPicPr>
        <p:blipFill>
          <a:blip r:embed="rId15"/>
          <a:srcRect/>
          <a:stretch>
            <a:fillRect/>
          </a:stretch>
        </p:blipFill>
        <p:spPr bwMode="auto">
          <a:xfrm>
            <a:off x="5786446" y="5429264"/>
            <a:ext cx="1214446" cy="1304405"/>
          </a:xfrm>
          <a:prstGeom prst="rect">
            <a:avLst/>
          </a:prstGeom>
          <a:noFill/>
          <a:ln w="9525">
            <a:noFill/>
            <a:miter lim="800000"/>
            <a:headEnd/>
            <a:tailEnd/>
          </a:ln>
          <a:effectLst/>
        </p:spPr>
      </p:pic>
      <p:pic>
        <p:nvPicPr>
          <p:cNvPr id="31750" name="Picture 6"/>
          <p:cNvPicPr>
            <a:picLocks noChangeAspect="1" noChangeArrowheads="1"/>
          </p:cNvPicPr>
          <p:nvPr/>
        </p:nvPicPr>
        <p:blipFill>
          <a:blip r:embed="rId16"/>
          <a:srcRect/>
          <a:stretch>
            <a:fillRect/>
          </a:stretch>
        </p:blipFill>
        <p:spPr bwMode="auto">
          <a:xfrm>
            <a:off x="7643834" y="2643182"/>
            <a:ext cx="904875" cy="1466850"/>
          </a:xfrm>
          <a:prstGeom prst="rect">
            <a:avLst/>
          </a:prstGeom>
          <a:noFill/>
          <a:ln w="9525">
            <a:noFill/>
            <a:miter lim="800000"/>
            <a:headEnd/>
            <a:tailEnd/>
          </a:ln>
          <a:effectLst/>
        </p:spPr>
      </p:pic>
      <p:pic>
        <p:nvPicPr>
          <p:cNvPr id="31752" name="Picture 8"/>
          <p:cNvPicPr>
            <a:picLocks noChangeAspect="1" noChangeArrowheads="1"/>
          </p:cNvPicPr>
          <p:nvPr/>
        </p:nvPicPr>
        <p:blipFill>
          <a:blip r:embed="rId17"/>
          <a:srcRect/>
          <a:stretch>
            <a:fillRect/>
          </a:stretch>
        </p:blipFill>
        <p:spPr bwMode="auto">
          <a:xfrm>
            <a:off x="7643834" y="4071942"/>
            <a:ext cx="1175327" cy="1223961"/>
          </a:xfrm>
          <a:prstGeom prst="rect">
            <a:avLst/>
          </a:prstGeom>
          <a:noFill/>
          <a:ln w="9525">
            <a:noFill/>
            <a:miter lim="800000"/>
            <a:headEnd/>
            <a:tailEnd/>
          </a:ln>
          <a:effectLst/>
        </p:spPr>
      </p:pic>
      <p:pic>
        <p:nvPicPr>
          <p:cNvPr id="31753" name="Picture 9"/>
          <p:cNvPicPr>
            <a:picLocks noChangeAspect="1" noChangeArrowheads="1"/>
          </p:cNvPicPr>
          <p:nvPr/>
        </p:nvPicPr>
        <p:blipFill>
          <a:blip r:embed="rId18"/>
          <a:srcRect/>
          <a:stretch>
            <a:fillRect/>
          </a:stretch>
        </p:blipFill>
        <p:spPr bwMode="auto">
          <a:xfrm>
            <a:off x="7715272" y="5286388"/>
            <a:ext cx="914400" cy="1381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714348" y="1857364"/>
            <a:ext cx="7786742" cy="4832092"/>
          </a:xfrm>
          <a:prstGeom prst="rect">
            <a:avLst/>
          </a:prstGeom>
          <a:noFill/>
        </p:spPr>
        <p:txBody>
          <a:bodyPr wrap="square" rtlCol="0">
            <a:spAutoFit/>
          </a:bodyPr>
          <a:lstStyle/>
          <a:p>
            <a:pPr>
              <a:buFont typeface="Arial" pitchFamily="34" charset="0"/>
              <a:buChar char="•"/>
            </a:pPr>
            <a:r>
              <a:rPr lang="fr-FR" sz="1600" dirty="0" smtClean="0"/>
              <a:t> Extraire les caractéristiques (</a:t>
            </a:r>
            <a:r>
              <a:rPr lang="fr-FR" sz="1600" dirty="0" err="1" smtClean="0"/>
              <a:t>features</a:t>
            </a:r>
            <a:r>
              <a:rPr lang="fr-FR" sz="1600" dirty="0" smtClean="0"/>
              <a:t>) des images des produits avec un réseau de neurones (VGG-16 CNN).</a:t>
            </a:r>
          </a:p>
          <a:p>
            <a:endParaRPr lang="fr-FR" sz="1600" dirty="0" smtClean="0"/>
          </a:p>
          <a:p>
            <a:pPr>
              <a:buFont typeface="Arial" pitchFamily="34" charset="0"/>
              <a:buChar char="•"/>
            </a:pPr>
            <a:endParaRPr lang="fr-FR" sz="1600" dirty="0"/>
          </a:p>
          <a:p>
            <a:pPr>
              <a:buFont typeface="Arial" pitchFamily="34" charset="0"/>
              <a:buChar char="•"/>
            </a:pPr>
            <a:endParaRPr lang="fr-FR" sz="1600" dirty="0" smtClean="0"/>
          </a:p>
          <a:p>
            <a:pPr>
              <a:buFont typeface="Arial" pitchFamily="34" charset="0"/>
              <a:buChar char="•"/>
            </a:pPr>
            <a:endParaRPr lang="fr-FR" sz="1600" dirty="0"/>
          </a:p>
          <a:p>
            <a:pPr>
              <a:buFont typeface="Arial" pitchFamily="34" charset="0"/>
              <a:buChar char="•"/>
            </a:pPr>
            <a:endParaRPr lang="fr-FR" sz="1600" dirty="0" smtClean="0"/>
          </a:p>
          <a:p>
            <a:pPr>
              <a:buFont typeface="Arial" pitchFamily="34" charset="0"/>
              <a:buChar char="•"/>
            </a:pPr>
            <a:endParaRPr lang="fr-FR" sz="1600" dirty="0"/>
          </a:p>
          <a:p>
            <a:pPr>
              <a:buFont typeface="Arial" pitchFamily="34" charset="0"/>
              <a:buChar char="•"/>
            </a:pPr>
            <a:endParaRPr lang="fr-FR" sz="1600" dirty="0" smtClean="0"/>
          </a:p>
          <a:p>
            <a:pPr>
              <a:buFont typeface="Arial" pitchFamily="34" charset="0"/>
              <a:buChar char="•"/>
            </a:pPr>
            <a:endParaRPr lang="fr-FR" sz="1600" dirty="0" smtClean="0"/>
          </a:p>
          <a:p>
            <a:endParaRPr lang="fr-FR" sz="1600" dirty="0" smtClean="0"/>
          </a:p>
          <a:p>
            <a:pPr>
              <a:buFont typeface="Arial" pitchFamily="34" charset="0"/>
              <a:buChar char="•"/>
            </a:pPr>
            <a:endParaRPr lang="fr-FR" sz="1600" dirty="0"/>
          </a:p>
          <a:p>
            <a:pPr>
              <a:buFont typeface="Arial" pitchFamily="34" charset="0"/>
              <a:buChar char="•"/>
            </a:pPr>
            <a:r>
              <a:rPr lang="fr-FR" sz="1600" dirty="0" smtClean="0"/>
              <a:t>Calculer </a:t>
            </a:r>
            <a:r>
              <a:rPr lang="fr-FR" sz="1600" dirty="0"/>
              <a:t>la distance entre le produit d'entrée donné et tous les produits restants en se basant sur </a:t>
            </a:r>
            <a:r>
              <a:rPr lang="fr-FR" sz="1600" dirty="0" smtClean="0"/>
              <a:t>les </a:t>
            </a:r>
            <a:r>
              <a:rPr lang="fr-FR" sz="1600" dirty="0" err="1" smtClean="0"/>
              <a:t>features</a:t>
            </a:r>
            <a:r>
              <a:rPr lang="fr-FR" sz="1600" dirty="0" smtClean="0"/>
              <a:t> extraites des images des produits.</a:t>
            </a:r>
            <a:endParaRPr lang="fr-FR" sz="1600" dirty="0"/>
          </a:p>
          <a:p>
            <a:pPr algn="ctr">
              <a:buFont typeface="Arial" pitchFamily="34" charset="0"/>
              <a:buChar char="•"/>
            </a:pPr>
            <a:r>
              <a:rPr lang="es-ES" sz="1600" b="1" dirty="0" err="1"/>
              <a:t>Distance</a:t>
            </a:r>
            <a:r>
              <a:rPr lang="es-ES" sz="1600" b="1" dirty="0"/>
              <a:t> (X, Y) = &lt;X, Y&gt; / (||X||*||Y||)</a:t>
            </a:r>
          </a:p>
          <a:p>
            <a:pPr>
              <a:buFont typeface="Arial" pitchFamily="34" charset="0"/>
              <a:buChar char="•"/>
            </a:pPr>
            <a:endParaRPr lang="fr-FR" sz="1600" dirty="0"/>
          </a:p>
          <a:p>
            <a:pPr>
              <a:buFont typeface="Arial" pitchFamily="34" charset="0"/>
              <a:buChar char="•"/>
            </a:pPr>
            <a:r>
              <a:rPr lang="fr-FR" sz="1600" dirty="0" smtClean="0"/>
              <a:t> Recommander </a:t>
            </a:r>
            <a:r>
              <a:rPr lang="fr-FR" sz="1600" dirty="0"/>
              <a:t>les articles avec les plus petites distances.</a:t>
            </a:r>
          </a:p>
          <a:p>
            <a:endParaRPr lang="fr-FR" dirty="0" smtClean="0"/>
          </a:p>
          <a:p>
            <a:endParaRPr lang="fr-FR" dirty="0"/>
          </a:p>
        </p:txBody>
      </p:sp>
      <p:sp>
        <p:nvSpPr>
          <p:cNvPr id="2" name="Titre 1"/>
          <p:cNvSpPr>
            <a:spLocks noGrp="1"/>
          </p:cNvSpPr>
          <p:nvPr>
            <p:ph type="title"/>
          </p:nvPr>
        </p:nvSpPr>
        <p:spPr>
          <a:xfrm>
            <a:off x="214282" y="571480"/>
            <a:ext cx="3686172" cy="1066800"/>
          </a:xfrm>
        </p:spPr>
        <p:txBody>
          <a:bodyPr>
            <a:normAutofit fontScale="90000"/>
          </a:bodyPr>
          <a:lstStyle/>
          <a:p>
            <a:r>
              <a:rPr lang="fr-FR" sz="3100" dirty="0" smtClean="0"/>
              <a:t>4. Recommandations</a:t>
            </a:r>
            <a:r>
              <a:rPr lang="fr-FR" dirty="0" smtClean="0"/>
              <a:t/>
            </a:r>
            <a:br>
              <a:rPr lang="fr-FR" dirty="0" smtClean="0"/>
            </a:br>
            <a:r>
              <a:rPr lang="fr-FR" sz="2200" dirty="0" smtClean="0"/>
              <a:t>4.4 CNN</a:t>
            </a:r>
            <a:r>
              <a:rPr lang="fr-FR" dirty="0" smtClean="0"/>
              <a:t/>
            </a:r>
            <a:br>
              <a:rPr lang="fr-FR" dirty="0" smtClean="0"/>
            </a:br>
            <a:r>
              <a:rPr lang="fr-FR" sz="2000" dirty="0" smtClean="0"/>
              <a:t>4.4.1 Implémentation </a:t>
            </a:r>
            <a:endParaRPr lang="fr-FR" sz="2000" dirty="0"/>
          </a:p>
        </p:txBody>
      </p:sp>
      <p:sp>
        <p:nvSpPr>
          <p:cNvPr id="4" name="Espace réservé du numéro de diapositive 3"/>
          <p:cNvSpPr>
            <a:spLocks noGrp="1"/>
          </p:cNvSpPr>
          <p:nvPr>
            <p:ph type="sldNum" sz="quarter" idx="12"/>
          </p:nvPr>
        </p:nvSpPr>
        <p:spPr/>
        <p:txBody>
          <a:bodyPr/>
          <a:lstStyle/>
          <a:p>
            <a:fld id="{A505CF67-E6AF-4D1E-A88B-AD219EFB455D}" type="slidenum">
              <a:rPr lang="fr-FR" smtClean="0"/>
              <a:t>16</a:t>
            </a:fld>
            <a:endParaRPr lang="fr-FR"/>
          </a:p>
        </p:txBody>
      </p:sp>
      <p:pic>
        <p:nvPicPr>
          <p:cNvPr id="32770" name="Picture 2"/>
          <p:cNvPicPr>
            <a:picLocks noGrp="1" noChangeAspect="1" noChangeArrowheads="1"/>
          </p:cNvPicPr>
          <p:nvPr>
            <p:ph idx="1"/>
          </p:nvPr>
        </p:nvPicPr>
        <p:blipFill>
          <a:blip r:embed="rId3"/>
          <a:srcRect/>
          <a:stretch>
            <a:fillRect/>
          </a:stretch>
        </p:blipFill>
        <p:spPr bwMode="auto">
          <a:xfrm>
            <a:off x="1428728" y="2643182"/>
            <a:ext cx="5697946" cy="19088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714356"/>
            <a:ext cx="8229600" cy="1066800"/>
          </a:xfrm>
        </p:spPr>
        <p:txBody>
          <a:bodyPr>
            <a:normAutofit fontScale="90000"/>
          </a:bodyPr>
          <a:lstStyle/>
          <a:p>
            <a:r>
              <a:rPr lang="fr-FR" sz="3100" dirty="0" smtClean="0"/>
              <a:t>4. Recommandations</a:t>
            </a:r>
            <a:r>
              <a:rPr lang="fr-FR" dirty="0" smtClean="0"/>
              <a:t/>
            </a:r>
            <a:br>
              <a:rPr lang="fr-FR" dirty="0" smtClean="0"/>
            </a:br>
            <a:r>
              <a:rPr lang="fr-FR" sz="2200" dirty="0" smtClean="0"/>
              <a:t>4.4 CNN </a:t>
            </a:r>
            <a:r>
              <a:rPr lang="fr-FR" dirty="0" smtClean="0"/>
              <a:t/>
            </a:r>
            <a:br>
              <a:rPr lang="fr-FR" dirty="0" smtClean="0"/>
            </a:br>
            <a:r>
              <a:rPr lang="fr-FR" sz="2000" dirty="0" smtClean="0"/>
              <a:t>4.4.2 Résultats</a:t>
            </a:r>
            <a:endParaRPr lang="fr-FR" sz="2000" dirty="0"/>
          </a:p>
        </p:txBody>
      </p:sp>
      <p:sp>
        <p:nvSpPr>
          <p:cNvPr id="4" name="Espace réservé du numéro de diapositive 3"/>
          <p:cNvSpPr>
            <a:spLocks noGrp="1"/>
          </p:cNvSpPr>
          <p:nvPr>
            <p:ph type="sldNum" sz="quarter" idx="12"/>
          </p:nvPr>
        </p:nvSpPr>
        <p:spPr/>
        <p:txBody>
          <a:bodyPr/>
          <a:lstStyle/>
          <a:p>
            <a:fld id="{A505CF67-E6AF-4D1E-A88B-AD219EFB455D}" type="slidenum">
              <a:rPr lang="fr-FR" smtClean="0"/>
              <a:t>17</a:t>
            </a:fld>
            <a:endParaRPr lang="fr-FR"/>
          </a:p>
        </p:txBody>
      </p:sp>
      <p:pic>
        <p:nvPicPr>
          <p:cNvPr id="18435" name="Picture 3"/>
          <p:cNvPicPr>
            <a:picLocks noChangeAspect="1" noChangeArrowheads="1"/>
          </p:cNvPicPr>
          <p:nvPr/>
        </p:nvPicPr>
        <p:blipFill>
          <a:blip r:embed="rId3"/>
          <a:srcRect/>
          <a:stretch>
            <a:fillRect/>
          </a:stretch>
        </p:blipFill>
        <p:spPr bwMode="auto">
          <a:xfrm>
            <a:off x="2643174" y="1142984"/>
            <a:ext cx="1057275" cy="1504950"/>
          </a:xfrm>
          <a:prstGeom prst="rect">
            <a:avLst/>
          </a:prstGeom>
          <a:noFill/>
          <a:ln w="9525">
            <a:noFill/>
            <a:miter lim="800000"/>
            <a:headEnd/>
            <a:tailEnd/>
          </a:ln>
          <a:effectLst/>
        </p:spPr>
      </p:pic>
      <p:pic>
        <p:nvPicPr>
          <p:cNvPr id="18436" name="Picture 4"/>
          <p:cNvPicPr>
            <a:picLocks noChangeAspect="1" noChangeArrowheads="1"/>
          </p:cNvPicPr>
          <p:nvPr/>
        </p:nvPicPr>
        <p:blipFill>
          <a:blip r:embed="rId4"/>
          <a:srcRect/>
          <a:stretch>
            <a:fillRect/>
          </a:stretch>
        </p:blipFill>
        <p:spPr bwMode="auto">
          <a:xfrm>
            <a:off x="2643174" y="4071942"/>
            <a:ext cx="1095375" cy="1495425"/>
          </a:xfrm>
          <a:prstGeom prst="rect">
            <a:avLst/>
          </a:prstGeom>
          <a:noFill/>
          <a:ln w="9525">
            <a:noFill/>
            <a:miter lim="800000"/>
            <a:headEnd/>
            <a:tailEnd/>
          </a:ln>
          <a:effectLst/>
        </p:spPr>
      </p:pic>
      <p:pic>
        <p:nvPicPr>
          <p:cNvPr id="18437" name="Picture 5"/>
          <p:cNvPicPr>
            <a:picLocks noChangeAspect="1" noChangeArrowheads="1"/>
          </p:cNvPicPr>
          <p:nvPr/>
        </p:nvPicPr>
        <p:blipFill>
          <a:blip r:embed="rId5"/>
          <a:srcRect/>
          <a:stretch>
            <a:fillRect/>
          </a:stretch>
        </p:blipFill>
        <p:spPr bwMode="auto">
          <a:xfrm>
            <a:off x="285720" y="3357562"/>
            <a:ext cx="1066800" cy="1438275"/>
          </a:xfrm>
          <a:prstGeom prst="rect">
            <a:avLst/>
          </a:prstGeom>
          <a:noFill/>
          <a:ln w="9525">
            <a:noFill/>
            <a:miter lim="800000"/>
            <a:headEnd/>
            <a:tailEnd/>
          </a:ln>
          <a:effectLst/>
        </p:spPr>
      </p:pic>
      <p:pic>
        <p:nvPicPr>
          <p:cNvPr id="18438" name="Picture 6"/>
          <p:cNvPicPr>
            <a:picLocks noChangeAspect="1" noChangeArrowheads="1"/>
          </p:cNvPicPr>
          <p:nvPr/>
        </p:nvPicPr>
        <p:blipFill>
          <a:blip r:embed="rId6"/>
          <a:srcRect/>
          <a:stretch>
            <a:fillRect/>
          </a:stretch>
        </p:blipFill>
        <p:spPr bwMode="auto">
          <a:xfrm>
            <a:off x="2571736" y="2643182"/>
            <a:ext cx="1143000" cy="1428750"/>
          </a:xfrm>
          <a:prstGeom prst="rect">
            <a:avLst/>
          </a:prstGeom>
          <a:noFill/>
          <a:ln w="9525">
            <a:noFill/>
            <a:miter lim="800000"/>
            <a:headEnd/>
            <a:tailEnd/>
          </a:ln>
          <a:effectLst/>
        </p:spPr>
      </p:pic>
      <p:sp>
        <p:nvSpPr>
          <p:cNvPr id="19" name="Flèche droite 18"/>
          <p:cNvSpPr/>
          <p:nvPr/>
        </p:nvSpPr>
        <p:spPr>
          <a:xfrm>
            <a:off x="1571604" y="4071942"/>
            <a:ext cx="35719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p:cNvSpPr txBox="1"/>
          <p:nvPr/>
        </p:nvSpPr>
        <p:spPr>
          <a:xfrm>
            <a:off x="2500298" y="1357298"/>
            <a:ext cx="142876" cy="369332"/>
          </a:xfrm>
          <a:prstGeom prst="rect">
            <a:avLst/>
          </a:prstGeom>
          <a:noFill/>
        </p:spPr>
        <p:txBody>
          <a:bodyPr wrap="square" rtlCol="0">
            <a:spAutoFit/>
          </a:bodyPr>
          <a:lstStyle/>
          <a:p>
            <a:r>
              <a:rPr lang="fr-FR" dirty="0" smtClean="0"/>
              <a:t>1</a:t>
            </a:r>
            <a:endParaRPr lang="fr-FR" dirty="0"/>
          </a:p>
        </p:txBody>
      </p:sp>
      <p:sp>
        <p:nvSpPr>
          <p:cNvPr id="23" name="ZoneTexte 22"/>
          <p:cNvSpPr txBox="1"/>
          <p:nvPr/>
        </p:nvSpPr>
        <p:spPr>
          <a:xfrm>
            <a:off x="2500298" y="2714620"/>
            <a:ext cx="142876" cy="369332"/>
          </a:xfrm>
          <a:prstGeom prst="rect">
            <a:avLst/>
          </a:prstGeom>
          <a:noFill/>
        </p:spPr>
        <p:txBody>
          <a:bodyPr wrap="square" rtlCol="0">
            <a:spAutoFit/>
          </a:bodyPr>
          <a:lstStyle/>
          <a:p>
            <a:r>
              <a:rPr lang="fr-FR" dirty="0" smtClean="0"/>
              <a:t>2</a:t>
            </a:r>
            <a:endParaRPr lang="fr-FR" dirty="0"/>
          </a:p>
        </p:txBody>
      </p:sp>
      <p:sp>
        <p:nvSpPr>
          <p:cNvPr id="24" name="ZoneTexte 23"/>
          <p:cNvSpPr txBox="1"/>
          <p:nvPr/>
        </p:nvSpPr>
        <p:spPr>
          <a:xfrm>
            <a:off x="2500298" y="4071942"/>
            <a:ext cx="142876" cy="369332"/>
          </a:xfrm>
          <a:prstGeom prst="rect">
            <a:avLst/>
          </a:prstGeom>
          <a:noFill/>
        </p:spPr>
        <p:txBody>
          <a:bodyPr wrap="square" rtlCol="0">
            <a:spAutoFit/>
          </a:bodyPr>
          <a:lstStyle/>
          <a:p>
            <a:r>
              <a:rPr lang="fr-FR" dirty="0" smtClean="0"/>
              <a:t>3</a:t>
            </a:r>
            <a:endParaRPr lang="fr-FR" dirty="0"/>
          </a:p>
        </p:txBody>
      </p:sp>
      <p:sp>
        <p:nvSpPr>
          <p:cNvPr id="25" name="ZoneTexte 24"/>
          <p:cNvSpPr txBox="1"/>
          <p:nvPr/>
        </p:nvSpPr>
        <p:spPr>
          <a:xfrm>
            <a:off x="2428860" y="5572140"/>
            <a:ext cx="142876" cy="369332"/>
          </a:xfrm>
          <a:prstGeom prst="rect">
            <a:avLst/>
          </a:prstGeom>
          <a:noFill/>
        </p:spPr>
        <p:txBody>
          <a:bodyPr wrap="square" rtlCol="0">
            <a:spAutoFit/>
          </a:bodyPr>
          <a:lstStyle/>
          <a:p>
            <a:r>
              <a:rPr lang="fr-FR" dirty="0" smtClean="0"/>
              <a:t>4</a:t>
            </a:r>
            <a:endParaRPr lang="fr-FR" dirty="0"/>
          </a:p>
        </p:txBody>
      </p:sp>
      <p:sp>
        <p:nvSpPr>
          <p:cNvPr id="26" name="ZoneTexte 25"/>
          <p:cNvSpPr txBox="1"/>
          <p:nvPr/>
        </p:nvSpPr>
        <p:spPr>
          <a:xfrm>
            <a:off x="4000496" y="1285860"/>
            <a:ext cx="142876" cy="369332"/>
          </a:xfrm>
          <a:prstGeom prst="rect">
            <a:avLst/>
          </a:prstGeom>
          <a:noFill/>
        </p:spPr>
        <p:txBody>
          <a:bodyPr wrap="square" rtlCol="0">
            <a:spAutoFit/>
          </a:bodyPr>
          <a:lstStyle/>
          <a:p>
            <a:r>
              <a:rPr lang="fr-FR" dirty="0" smtClean="0"/>
              <a:t>5</a:t>
            </a:r>
            <a:endParaRPr lang="fr-FR" dirty="0"/>
          </a:p>
        </p:txBody>
      </p:sp>
      <p:sp>
        <p:nvSpPr>
          <p:cNvPr id="27" name="ZoneTexte 26"/>
          <p:cNvSpPr txBox="1"/>
          <p:nvPr/>
        </p:nvSpPr>
        <p:spPr>
          <a:xfrm>
            <a:off x="4000496" y="2714620"/>
            <a:ext cx="142876" cy="369332"/>
          </a:xfrm>
          <a:prstGeom prst="rect">
            <a:avLst/>
          </a:prstGeom>
          <a:noFill/>
        </p:spPr>
        <p:txBody>
          <a:bodyPr wrap="square" rtlCol="0">
            <a:spAutoFit/>
          </a:bodyPr>
          <a:lstStyle/>
          <a:p>
            <a:r>
              <a:rPr lang="fr-FR" dirty="0" smtClean="0"/>
              <a:t>6</a:t>
            </a:r>
            <a:endParaRPr lang="fr-FR" dirty="0"/>
          </a:p>
        </p:txBody>
      </p:sp>
      <p:sp>
        <p:nvSpPr>
          <p:cNvPr id="28" name="ZoneTexte 27"/>
          <p:cNvSpPr txBox="1"/>
          <p:nvPr/>
        </p:nvSpPr>
        <p:spPr>
          <a:xfrm>
            <a:off x="4143372" y="5500702"/>
            <a:ext cx="142876" cy="369332"/>
          </a:xfrm>
          <a:prstGeom prst="rect">
            <a:avLst/>
          </a:prstGeom>
          <a:noFill/>
        </p:spPr>
        <p:txBody>
          <a:bodyPr wrap="square" rtlCol="0">
            <a:spAutoFit/>
          </a:bodyPr>
          <a:lstStyle/>
          <a:p>
            <a:r>
              <a:rPr lang="fr-FR" dirty="0" smtClean="0"/>
              <a:t>8</a:t>
            </a:r>
            <a:endParaRPr lang="fr-FR" dirty="0"/>
          </a:p>
        </p:txBody>
      </p:sp>
      <p:sp>
        <p:nvSpPr>
          <p:cNvPr id="30" name="ZoneTexte 29"/>
          <p:cNvSpPr txBox="1"/>
          <p:nvPr/>
        </p:nvSpPr>
        <p:spPr>
          <a:xfrm>
            <a:off x="4000496" y="4071942"/>
            <a:ext cx="142876" cy="369332"/>
          </a:xfrm>
          <a:prstGeom prst="rect">
            <a:avLst/>
          </a:prstGeom>
          <a:noFill/>
        </p:spPr>
        <p:txBody>
          <a:bodyPr wrap="square" rtlCol="0">
            <a:spAutoFit/>
          </a:bodyPr>
          <a:lstStyle/>
          <a:p>
            <a:r>
              <a:rPr lang="fr-FR" dirty="0" smtClean="0"/>
              <a:t>7</a:t>
            </a:r>
            <a:endParaRPr lang="fr-FR" dirty="0"/>
          </a:p>
        </p:txBody>
      </p:sp>
      <p:sp>
        <p:nvSpPr>
          <p:cNvPr id="31" name="ZoneTexte 30"/>
          <p:cNvSpPr txBox="1"/>
          <p:nvPr/>
        </p:nvSpPr>
        <p:spPr>
          <a:xfrm>
            <a:off x="5429256" y="2786058"/>
            <a:ext cx="428628" cy="369332"/>
          </a:xfrm>
          <a:prstGeom prst="rect">
            <a:avLst/>
          </a:prstGeom>
          <a:noFill/>
        </p:spPr>
        <p:txBody>
          <a:bodyPr wrap="square" rtlCol="0">
            <a:spAutoFit/>
          </a:bodyPr>
          <a:lstStyle/>
          <a:p>
            <a:r>
              <a:rPr lang="fr-FR" dirty="0" smtClean="0"/>
              <a:t>10</a:t>
            </a:r>
            <a:endParaRPr lang="fr-FR" dirty="0"/>
          </a:p>
        </p:txBody>
      </p:sp>
      <p:sp>
        <p:nvSpPr>
          <p:cNvPr id="32" name="ZoneTexte 31"/>
          <p:cNvSpPr txBox="1"/>
          <p:nvPr/>
        </p:nvSpPr>
        <p:spPr>
          <a:xfrm>
            <a:off x="5643570" y="4143380"/>
            <a:ext cx="428628" cy="369332"/>
          </a:xfrm>
          <a:prstGeom prst="rect">
            <a:avLst/>
          </a:prstGeom>
          <a:noFill/>
        </p:spPr>
        <p:txBody>
          <a:bodyPr wrap="square" rtlCol="0">
            <a:spAutoFit/>
          </a:bodyPr>
          <a:lstStyle/>
          <a:p>
            <a:r>
              <a:rPr lang="fr-FR" dirty="0" smtClean="0"/>
              <a:t>11</a:t>
            </a:r>
            <a:endParaRPr lang="fr-FR" dirty="0"/>
          </a:p>
        </p:txBody>
      </p:sp>
      <p:sp>
        <p:nvSpPr>
          <p:cNvPr id="33" name="ZoneTexte 32"/>
          <p:cNvSpPr txBox="1"/>
          <p:nvPr/>
        </p:nvSpPr>
        <p:spPr>
          <a:xfrm>
            <a:off x="5572132" y="5643578"/>
            <a:ext cx="428628" cy="369332"/>
          </a:xfrm>
          <a:prstGeom prst="rect">
            <a:avLst/>
          </a:prstGeom>
          <a:noFill/>
        </p:spPr>
        <p:txBody>
          <a:bodyPr wrap="square" rtlCol="0">
            <a:spAutoFit/>
          </a:bodyPr>
          <a:lstStyle/>
          <a:p>
            <a:r>
              <a:rPr lang="fr-FR" dirty="0" smtClean="0"/>
              <a:t>12</a:t>
            </a:r>
            <a:endParaRPr lang="fr-FR" dirty="0"/>
          </a:p>
        </p:txBody>
      </p:sp>
      <p:sp>
        <p:nvSpPr>
          <p:cNvPr id="37" name="ZoneTexte 36"/>
          <p:cNvSpPr txBox="1"/>
          <p:nvPr/>
        </p:nvSpPr>
        <p:spPr>
          <a:xfrm>
            <a:off x="5572132" y="1285860"/>
            <a:ext cx="428628" cy="369332"/>
          </a:xfrm>
          <a:prstGeom prst="rect">
            <a:avLst/>
          </a:prstGeom>
          <a:noFill/>
        </p:spPr>
        <p:txBody>
          <a:bodyPr wrap="square" rtlCol="0">
            <a:spAutoFit/>
          </a:bodyPr>
          <a:lstStyle/>
          <a:p>
            <a:r>
              <a:rPr lang="fr-FR" dirty="0"/>
              <a:t>9</a:t>
            </a:r>
          </a:p>
        </p:txBody>
      </p:sp>
      <p:sp>
        <p:nvSpPr>
          <p:cNvPr id="42" name="ZoneTexte 41"/>
          <p:cNvSpPr txBox="1"/>
          <p:nvPr/>
        </p:nvSpPr>
        <p:spPr>
          <a:xfrm>
            <a:off x="7143768" y="1285860"/>
            <a:ext cx="428628" cy="369332"/>
          </a:xfrm>
          <a:prstGeom prst="rect">
            <a:avLst/>
          </a:prstGeom>
          <a:noFill/>
        </p:spPr>
        <p:txBody>
          <a:bodyPr wrap="square" rtlCol="0">
            <a:spAutoFit/>
          </a:bodyPr>
          <a:lstStyle/>
          <a:p>
            <a:r>
              <a:rPr lang="fr-FR" dirty="0" smtClean="0"/>
              <a:t>13</a:t>
            </a:r>
            <a:endParaRPr lang="fr-FR" dirty="0"/>
          </a:p>
        </p:txBody>
      </p:sp>
      <p:sp>
        <p:nvSpPr>
          <p:cNvPr id="43" name="ZoneTexte 42"/>
          <p:cNvSpPr txBox="1"/>
          <p:nvPr/>
        </p:nvSpPr>
        <p:spPr>
          <a:xfrm>
            <a:off x="7286644" y="2857496"/>
            <a:ext cx="428628" cy="369332"/>
          </a:xfrm>
          <a:prstGeom prst="rect">
            <a:avLst/>
          </a:prstGeom>
          <a:noFill/>
        </p:spPr>
        <p:txBody>
          <a:bodyPr wrap="square" rtlCol="0">
            <a:spAutoFit/>
          </a:bodyPr>
          <a:lstStyle/>
          <a:p>
            <a:r>
              <a:rPr lang="fr-FR" dirty="0" smtClean="0"/>
              <a:t>14</a:t>
            </a:r>
            <a:endParaRPr lang="fr-FR" dirty="0"/>
          </a:p>
        </p:txBody>
      </p:sp>
      <p:sp>
        <p:nvSpPr>
          <p:cNvPr id="44" name="ZoneTexte 43"/>
          <p:cNvSpPr txBox="1"/>
          <p:nvPr/>
        </p:nvSpPr>
        <p:spPr>
          <a:xfrm>
            <a:off x="7286644" y="4143380"/>
            <a:ext cx="500066" cy="369332"/>
          </a:xfrm>
          <a:prstGeom prst="rect">
            <a:avLst/>
          </a:prstGeom>
          <a:noFill/>
        </p:spPr>
        <p:txBody>
          <a:bodyPr wrap="square" rtlCol="0">
            <a:spAutoFit/>
          </a:bodyPr>
          <a:lstStyle/>
          <a:p>
            <a:r>
              <a:rPr lang="fr-FR" dirty="0" smtClean="0"/>
              <a:t>15</a:t>
            </a:r>
            <a:endParaRPr lang="fr-FR" dirty="0"/>
          </a:p>
        </p:txBody>
      </p:sp>
      <p:sp>
        <p:nvSpPr>
          <p:cNvPr id="45" name="ZoneTexte 44"/>
          <p:cNvSpPr txBox="1"/>
          <p:nvPr/>
        </p:nvSpPr>
        <p:spPr>
          <a:xfrm>
            <a:off x="7286644" y="5500702"/>
            <a:ext cx="428628" cy="369332"/>
          </a:xfrm>
          <a:prstGeom prst="rect">
            <a:avLst/>
          </a:prstGeom>
          <a:noFill/>
        </p:spPr>
        <p:txBody>
          <a:bodyPr wrap="square" rtlCol="0">
            <a:spAutoFit/>
          </a:bodyPr>
          <a:lstStyle/>
          <a:p>
            <a:r>
              <a:rPr lang="fr-FR" dirty="0" smtClean="0"/>
              <a:t>16</a:t>
            </a:r>
            <a:endParaRPr lang="fr-FR" dirty="0"/>
          </a:p>
        </p:txBody>
      </p:sp>
      <p:pic>
        <p:nvPicPr>
          <p:cNvPr id="33794" name="Picture 2"/>
          <p:cNvPicPr>
            <a:picLocks noChangeAspect="1" noChangeArrowheads="1"/>
          </p:cNvPicPr>
          <p:nvPr/>
        </p:nvPicPr>
        <p:blipFill>
          <a:blip r:embed="rId7"/>
          <a:srcRect/>
          <a:stretch>
            <a:fillRect/>
          </a:stretch>
        </p:blipFill>
        <p:spPr bwMode="auto">
          <a:xfrm>
            <a:off x="2714612" y="5572140"/>
            <a:ext cx="942977" cy="1165305"/>
          </a:xfrm>
          <a:prstGeom prst="rect">
            <a:avLst/>
          </a:prstGeom>
          <a:noFill/>
          <a:ln w="9525">
            <a:noFill/>
            <a:miter lim="800000"/>
            <a:headEnd/>
            <a:tailEnd/>
          </a:ln>
          <a:effectLst/>
        </p:spPr>
      </p:pic>
      <p:pic>
        <p:nvPicPr>
          <p:cNvPr id="33795" name="Picture 3"/>
          <p:cNvPicPr>
            <a:picLocks noChangeAspect="1" noChangeArrowheads="1"/>
          </p:cNvPicPr>
          <p:nvPr/>
        </p:nvPicPr>
        <p:blipFill>
          <a:blip r:embed="rId8"/>
          <a:srcRect/>
          <a:stretch>
            <a:fillRect/>
          </a:stretch>
        </p:blipFill>
        <p:spPr bwMode="auto">
          <a:xfrm>
            <a:off x="4214810" y="1357298"/>
            <a:ext cx="1015914" cy="1181103"/>
          </a:xfrm>
          <a:prstGeom prst="rect">
            <a:avLst/>
          </a:prstGeom>
          <a:noFill/>
          <a:ln w="9525">
            <a:noFill/>
            <a:miter lim="800000"/>
            <a:headEnd/>
            <a:tailEnd/>
          </a:ln>
          <a:effectLst/>
        </p:spPr>
      </p:pic>
      <p:pic>
        <p:nvPicPr>
          <p:cNvPr id="33796" name="Picture 4"/>
          <p:cNvPicPr>
            <a:picLocks noChangeAspect="1" noChangeArrowheads="1"/>
          </p:cNvPicPr>
          <p:nvPr/>
        </p:nvPicPr>
        <p:blipFill>
          <a:blip r:embed="rId9"/>
          <a:srcRect/>
          <a:stretch>
            <a:fillRect/>
          </a:stretch>
        </p:blipFill>
        <p:spPr bwMode="auto">
          <a:xfrm>
            <a:off x="4214810" y="2714620"/>
            <a:ext cx="1062040" cy="1221745"/>
          </a:xfrm>
          <a:prstGeom prst="rect">
            <a:avLst/>
          </a:prstGeom>
          <a:noFill/>
          <a:ln w="9525">
            <a:noFill/>
            <a:miter lim="800000"/>
            <a:headEnd/>
            <a:tailEnd/>
          </a:ln>
          <a:effectLst/>
        </p:spPr>
      </p:pic>
      <p:pic>
        <p:nvPicPr>
          <p:cNvPr id="33797" name="Picture 5"/>
          <p:cNvPicPr>
            <a:picLocks noChangeAspect="1" noChangeArrowheads="1"/>
          </p:cNvPicPr>
          <p:nvPr/>
        </p:nvPicPr>
        <p:blipFill>
          <a:blip r:embed="rId10"/>
          <a:srcRect/>
          <a:stretch>
            <a:fillRect/>
          </a:stretch>
        </p:blipFill>
        <p:spPr bwMode="auto">
          <a:xfrm>
            <a:off x="4214810" y="4214818"/>
            <a:ext cx="916976" cy="1238252"/>
          </a:xfrm>
          <a:prstGeom prst="rect">
            <a:avLst/>
          </a:prstGeom>
          <a:noFill/>
          <a:ln w="9525">
            <a:noFill/>
            <a:miter lim="800000"/>
            <a:headEnd/>
            <a:tailEnd/>
          </a:ln>
          <a:effectLst/>
        </p:spPr>
      </p:pic>
      <p:pic>
        <p:nvPicPr>
          <p:cNvPr id="33798" name="Picture 6"/>
          <p:cNvPicPr>
            <a:picLocks noChangeAspect="1" noChangeArrowheads="1"/>
          </p:cNvPicPr>
          <p:nvPr/>
        </p:nvPicPr>
        <p:blipFill>
          <a:blip r:embed="rId11"/>
          <a:srcRect/>
          <a:stretch>
            <a:fillRect/>
          </a:stretch>
        </p:blipFill>
        <p:spPr bwMode="auto">
          <a:xfrm>
            <a:off x="4357686" y="5643578"/>
            <a:ext cx="1000127" cy="1066802"/>
          </a:xfrm>
          <a:prstGeom prst="rect">
            <a:avLst/>
          </a:prstGeom>
          <a:noFill/>
          <a:ln w="9525">
            <a:noFill/>
            <a:miter lim="800000"/>
            <a:headEnd/>
            <a:tailEnd/>
          </a:ln>
          <a:effectLst/>
        </p:spPr>
      </p:pic>
      <p:pic>
        <p:nvPicPr>
          <p:cNvPr id="33799" name="Picture 7"/>
          <p:cNvPicPr>
            <a:picLocks noChangeAspect="1" noChangeArrowheads="1"/>
          </p:cNvPicPr>
          <p:nvPr/>
        </p:nvPicPr>
        <p:blipFill>
          <a:blip r:embed="rId12"/>
          <a:srcRect/>
          <a:stretch>
            <a:fillRect/>
          </a:stretch>
        </p:blipFill>
        <p:spPr bwMode="auto">
          <a:xfrm>
            <a:off x="5786446" y="1285860"/>
            <a:ext cx="1223966" cy="1417224"/>
          </a:xfrm>
          <a:prstGeom prst="rect">
            <a:avLst/>
          </a:prstGeom>
          <a:noFill/>
          <a:ln w="9525">
            <a:noFill/>
            <a:miter lim="800000"/>
            <a:headEnd/>
            <a:tailEnd/>
          </a:ln>
          <a:effectLst/>
        </p:spPr>
      </p:pic>
      <p:pic>
        <p:nvPicPr>
          <p:cNvPr id="33800" name="Picture 8"/>
          <p:cNvPicPr>
            <a:picLocks noChangeAspect="1" noChangeArrowheads="1"/>
          </p:cNvPicPr>
          <p:nvPr/>
        </p:nvPicPr>
        <p:blipFill>
          <a:blip r:embed="rId13"/>
          <a:srcRect/>
          <a:stretch>
            <a:fillRect/>
          </a:stretch>
        </p:blipFill>
        <p:spPr bwMode="auto">
          <a:xfrm>
            <a:off x="5857884" y="2786058"/>
            <a:ext cx="1165863" cy="1333503"/>
          </a:xfrm>
          <a:prstGeom prst="rect">
            <a:avLst/>
          </a:prstGeom>
          <a:noFill/>
          <a:ln w="9525">
            <a:noFill/>
            <a:miter lim="800000"/>
            <a:headEnd/>
            <a:tailEnd/>
          </a:ln>
          <a:effectLst/>
        </p:spPr>
      </p:pic>
      <p:pic>
        <p:nvPicPr>
          <p:cNvPr id="33801" name="Picture 9"/>
          <p:cNvPicPr>
            <a:picLocks noChangeAspect="1" noChangeArrowheads="1"/>
          </p:cNvPicPr>
          <p:nvPr/>
        </p:nvPicPr>
        <p:blipFill>
          <a:blip r:embed="rId14"/>
          <a:srcRect/>
          <a:stretch>
            <a:fillRect/>
          </a:stretch>
        </p:blipFill>
        <p:spPr bwMode="auto">
          <a:xfrm>
            <a:off x="5929322" y="4143380"/>
            <a:ext cx="890590" cy="1479016"/>
          </a:xfrm>
          <a:prstGeom prst="rect">
            <a:avLst/>
          </a:prstGeom>
          <a:noFill/>
          <a:ln w="9525">
            <a:noFill/>
            <a:miter lim="800000"/>
            <a:headEnd/>
            <a:tailEnd/>
          </a:ln>
          <a:effectLst/>
        </p:spPr>
      </p:pic>
      <p:pic>
        <p:nvPicPr>
          <p:cNvPr id="33802" name="Picture 10"/>
          <p:cNvPicPr>
            <a:picLocks noChangeAspect="1" noChangeArrowheads="1"/>
          </p:cNvPicPr>
          <p:nvPr/>
        </p:nvPicPr>
        <p:blipFill>
          <a:blip r:embed="rId15"/>
          <a:srcRect/>
          <a:stretch>
            <a:fillRect/>
          </a:stretch>
        </p:blipFill>
        <p:spPr bwMode="auto">
          <a:xfrm>
            <a:off x="6000760" y="5572140"/>
            <a:ext cx="1071570" cy="1140704"/>
          </a:xfrm>
          <a:prstGeom prst="rect">
            <a:avLst/>
          </a:prstGeom>
          <a:noFill/>
          <a:ln w="9525">
            <a:noFill/>
            <a:miter lim="800000"/>
            <a:headEnd/>
            <a:tailEnd/>
          </a:ln>
          <a:effectLst/>
        </p:spPr>
      </p:pic>
      <p:pic>
        <p:nvPicPr>
          <p:cNvPr id="33803" name="Picture 11"/>
          <p:cNvPicPr>
            <a:picLocks noChangeAspect="1" noChangeArrowheads="1"/>
          </p:cNvPicPr>
          <p:nvPr/>
        </p:nvPicPr>
        <p:blipFill>
          <a:blip r:embed="rId16"/>
          <a:srcRect/>
          <a:stretch>
            <a:fillRect/>
          </a:stretch>
        </p:blipFill>
        <p:spPr bwMode="auto">
          <a:xfrm>
            <a:off x="7572396" y="1214422"/>
            <a:ext cx="1143003" cy="1515537"/>
          </a:xfrm>
          <a:prstGeom prst="rect">
            <a:avLst/>
          </a:prstGeom>
          <a:noFill/>
          <a:ln w="9525">
            <a:noFill/>
            <a:miter lim="800000"/>
            <a:headEnd/>
            <a:tailEnd/>
          </a:ln>
          <a:effectLst/>
        </p:spPr>
      </p:pic>
      <p:pic>
        <p:nvPicPr>
          <p:cNvPr id="33804" name="Picture 12"/>
          <p:cNvPicPr>
            <a:picLocks noChangeAspect="1" noChangeArrowheads="1"/>
          </p:cNvPicPr>
          <p:nvPr/>
        </p:nvPicPr>
        <p:blipFill>
          <a:blip r:embed="rId17"/>
          <a:srcRect/>
          <a:stretch>
            <a:fillRect/>
          </a:stretch>
        </p:blipFill>
        <p:spPr bwMode="auto">
          <a:xfrm>
            <a:off x="7715272" y="2786058"/>
            <a:ext cx="1078172" cy="1381129"/>
          </a:xfrm>
          <a:prstGeom prst="rect">
            <a:avLst/>
          </a:prstGeom>
          <a:noFill/>
          <a:ln w="9525">
            <a:noFill/>
            <a:miter lim="800000"/>
            <a:headEnd/>
            <a:tailEnd/>
          </a:ln>
          <a:effectLst/>
        </p:spPr>
      </p:pic>
      <p:pic>
        <p:nvPicPr>
          <p:cNvPr id="33805" name="Picture 13"/>
          <p:cNvPicPr>
            <a:picLocks noChangeAspect="1" noChangeArrowheads="1"/>
          </p:cNvPicPr>
          <p:nvPr/>
        </p:nvPicPr>
        <p:blipFill>
          <a:blip r:embed="rId18"/>
          <a:srcRect/>
          <a:stretch>
            <a:fillRect/>
          </a:stretch>
        </p:blipFill>
        <p:spPr bwMode="auto">
          <a:xfrm>
            <a:off x="7643834" y="4071942"/>
            <a:ext cx="1138125" cy="1352554"/>
          </a:xfrm>
          <a:prstGeom prst="rect">
            <a:avLst/>
          </a:prstGeom>
          <a:noFill/>
          <a:ln w="9525">
            <a:noFill/>
            <a:miter lim="800000"/>
            <a:headEnd/>
            <a:tailEnd/>
          </a:ln>
          <a:effectLst/>
        </p:spPr>
      </p:pic>
      <p:pic>
        <p:nvPicPr>
          <p:cNvPr id="33806" name="Picture 14"/>
          <p:cNvPicPr>
            <a:picLocks noChangeAspect="1" noChangeArrowheads="1"/>
          </p:cNvPicPr>
          <p:nvPr/>
        </p:nvPicPr>
        <p:blipFill>
          <a:blip r:embed="rId19"/>
          <a:srcRect/>
          <a:stretch>
            <a:fillRect/>
          </a:stretch>
        </p:blipFill>
        <p:spPr bwMode="auto">
          <a:xfrm>
            <a:off x="7643834" y="5514972"/>
            <a:ext cx="1176098" cy="13430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20" y="500042"/>
            <a:ext cx="4471990" cy="714364"/>
          </a:xfrm>
        </p:spPr>
        <p:txBody>
          <a:bodyPr>
            <a:normAutofit fontScale="90000"/>
          </a:bodyPr>
          <a:lstStyle/>
          <a:p>
            <a:r>
              <a:rPr lang="fr-FR" sz="2800" dirty="0" smtClean="0"/>
              <a:t>Comparaisons des méthodes</a:t>
            </a:r>
            <a:endParaRPr lang="fr-FR" sz="2800" dirty="0"/>
          </a:p>
        </p:txBody>
      </p:sp>
      <p:sp>
        <p:nvSpPr>
          <p:cNvPr id="3" name="Espace réservé du contenu 2"/>
          <p:cNvSpPr>
            <a:spLocks noGrp="1"/>
          </p:cNvSpPr>
          <p:nvPr>
            <p:ph idx="1"/>
          </p:nvPr>
        </p:nvSpPr>
        <p:spPr>
          <a:xfrm>
            <a:off x="285720" y="1857364"/>
            <a:ext cx="8229600" cy="3587860"/>
          </a:xfrm>
        </p:spPr>
        <p:txBody>
          <a:bodyPr>
            <a:normAutofit/>
          </a:bodyPr>
          <a:lstStyle/>
          <a:p>
            <a:r>
              <a:rPr lang="fr-FR" sz="2000" dirty="0" smtClean="0"/>
              <a:t>La comparaison visuelle des images des produits recommandés par chaque méthode affirme que la méthode TF-IDF donne de meilleurs recommandations.</a:t>
            </a:r>
          </a:p>
          <a:p>
            <a:pPr>
              <a:buNone/>
            </a:pPr>
            <a:endParaRPr lang="fr-FR" sz="2000" dirty="0" smtClean="0"/>
          </a:p>
          <a:p>
            <a:r>
              <a:rPr lang="fr-FR" sz="2000" dirty="0" smtClean="0"/>
              <a:t>Cela peut être expliqué par le fait que cette méthode tient compte de la popularité de chaque mot dans l’ensemble des titres.</a:t>
            </a:r>
          </a:p>
          <a:p>
            <a:endParaRPr lang="fr-FR" sz="2000" dirty="0" smtClean="0"/>
          </a:p>
          <a:p>
            <a:r>
              <a:rPr lang="fr-FR" sz="2000" dirty="0" smtClean="0"/>
              <a:t>Si un mot apparait dans d'autres documents, il est donc moins représentatif du document qu'un mot qui n'apparait que uniquement dans ce document. </a:t>
            </a:r>
            <a:endParaRPr lang="fr-FR" sz="2000" dirty="0"/>
          </a:p>
        </p:txBody>
      </p:sp>
      <p:sp>
        <p:nvSpPr>
          <p:cNvPr id="4" name="Espace réservé du numéro de diapositive 3"/>
          <p:cNvSpPr>
            <a:spLocks noGrp="1"/>
          </p:cNvSpPr>
          <p:nvPr>
            <p:ph type="sldNum" sz="quarter" idx="12"/>
          </p:nvPr>
        </p:nvSpPr>
        <p:spPr/>
        <p:txBody>
          <a:bodyPr/>
          <a:lstStyle/>
          <a:p>
            <a:fld id="{A505CF67-E6AF-4D1E-A88B-AD219EFB455D}" type="slidenum">
              <a:rPr lang="fr-FR" smtClean="0"/>
              <a:t>18</a:t>
            </a:fld>
            <a:endParaRPr lang="fr-F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642918"/>
            <a:ext cx="2828916" cy="571488"/>
          </a:xfrm>
        </p:spPr>
        <p:txBody>
          <a:bodyPr>
            <a:normAutofit fontScale="90000"/>
          </a:bodyPr>
          <a:lstStyle/>
          <a:p>
            <a:r>
              <a:rPr lang="fr-FR" dirty="0" smtClean="0"/>
              <a:t>Conclusion</a:t>
            </a:r>
            <a:endParaRPr lang="fr-FR" dirty="0"/>
          </a:p>
        </p:txBody>
      </p:sp>
      <p:sp>
        <p:nvSpPr>
          <p:cNvPr id="3" name="Espace réservé du contenu 2"/>
          <p:cNvSpPr>
            <a:spLocks noGrp="1"/>
          </p:cNvSpPr>
          <p:nvPr>
            <p:ph idx="1"/>
          </p:nvPr>
        </p:nvSpPr>
        <p:spPr>
          <a:xfrm>
            <a:off x="428596" y="2000240"/>
            <a:ext cx="8229600" cy="4325112"/>
          </a:xfrm>
        </p:spPr>
        <p:txBody>
          <a:bodyPr/>
          <a:lstStyle/>
          <a:p>
            <a:r>
              <a:rPr lang="fr-FR" sz="2000" dirty="0" smtClean="0"/>
              <a:t>Les systèmes de recommandations basées sur le contenu sont entièrement basés sur les scores d’éléments et les scores d’intérêt.</a:t>
            </a:r>
          </a:p>
          <a:p>
            <a:pPr>
              <a:buFont typeface="Wingdings"/>
              <a:buChar char="à"/>
            </a:pPr>
            <a:r>
              <a:rPr lang="fr-FR" sz="2000" dirty="0" smtClean="0"/>
              <a:t>Moins il y a de scores, plus l’ensemble de recommandations possibles est limité.</a:t>
            </a:r>
          </a:p>
          <a:p>
            <a:pPr marL="109728" indent="0">
              <a:buNone/>
            </a:pPr>
            <a:endParaRPr lang="fr-FR" sz="2000" dirty="0" smtClean="0"/>
          </a:p>
          <a:p>
            <a:r>
              <a:rPr lang="fr-FR" sz="2000" dirty="0" smtClean="0"/>
              <a:t>Un risque de « sur-spécialisation » apparaît, c’est-à-dire que l’on se limite aux éléments similaires et que les réponses sont trop homogènes.</a:t>
            </a:r>
          </a:p>
          <a:p>
            <a:pPr marL="109728" indent="0">
              <a:buNone/>
            </a:pPr>
            <a:endParaRPr lang="fr-FR" sz="2000" dirty="0" smtClean="0"/>
          </a:p>
          <a:p>
            <a:r>
              <a:rPr lang="fr-FR" sz="2000" dirty="0"/>
              <a:t>la nécessité de disposer d’une représentation variée et riche du contenu des items, ce qui n’est pas toujours le </a:t>
            </a:r>
            <a:r>
              <a:rPr lang="fr-FR" sz="2000" dirty="0" smtClean="0"/>
              <a:t>cas</a:t>
            </a:r>
          </a:p>
          <a:p>
            <a:pPr marL="109728" indent="0">
              <a:buNone/>
            </a:pPr>
            <a:endParaRPr lang="fr-FR" sz="2000" dirty="0" smtClean="0"/>
          </a:p>
          <a:p>
            <a:r>
              <a:rPr lang="fr-FR" sz="2000" dirty="0"/>
              <a:t>problème de démarrage à froid pour les utilisateurs</a:t>
            </a:r>
          </a:p>
        </p:txBody>
      </p:sp>
      <p:sp>
        <p:nvSpPr>
          <p:cNvPr id="4" name="Espace réservé du numéro de diapositive 3"/>
          <p:cNvSpPr>
            <a:spLocks noGrp="1"/>
          </p:cNvSpPr>
          <p:nvPr>
            <p:ph type="sldNum" sz="quarter" idx="12"/>
          </p:nvPr>
        </p:nvSpPr>
        <p:spPr/>
        <p:txBody>
          <a:bodyPr/>
          <a:lstStyle/>
          <a:p>
            <a:fld id="{A505CF67-E6AF-4D1E-A88B-AD219EFB455D}" type="slidenum">
              <a:rPr lang="fr-FR" smtClean="0"/>
              <a:t>19</a:t>
            </a:fld>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20" y="571480"/>
            <a:ext cx="2185974" cy="571488"/>
          </a:xfrm>
        </p:spPr>
        <p:txBody>
          <a:bodyPr>
            <a:normAutofit fontScale="90000"/>
          </a:bodyPr>
          <a:lstStyle/>
          <a:p>
            <a:r>
              <a:rPr lang="fr-FR" dirty="0" smtClean="0"/>
              <a:t>Plan</a:t>
            </a:r>
            <a:endParaRPr lang="fr-FR" dirty="0"/>
          </a:p>
        </p:txBody>
      </p:sp>
      <p:sp>
        <p:nvSpPr>
          <p:cNvPr id="3" name="Espace réservé du contenu 2"/>
          <p:cNvSpPr>
            <a:spLocks noGrp="1"/>
          </p:cNvSpPr>
          <p:nvPr>
            <p:ph idx="1"/>
          </p:nvPr>
        </p:nvSpPr>
        <p:spPr>
          <a:xfrm>
            <a:off x="428596" y="1857364"/>
            <a:ext cx="8229600" cy="4325112"/>
          </a:xfrm>
        </p:spPr>
        <p:txBody>
          <a:bodyPr>
            <a:normAutofit/>
          </a:bodyPr>
          <a:lstStyle/>
          <a:p>
            <a:pPr>
              <a:buNone/>
            </a:pPr>
            <a:r>
              <a:rPr lang="fr-FR" sz="2400" dirty="0" smtClean="0">
                <a:latin typeface="Times New Roman" pitchFamily="18" charset="0"/>
                <a:cs typeface="Times New Roman" pitchFamily="18" charset="0"/>
              </a:rPr>
              <a:t>1. Introduction</a:t>
            </a:r>
          </a:p>
          <a:p>
            <a:pPr>
              <a:buNone/>
            </a:pPr>
            <a:r>
              <a:rPr lang="fr-FR" sz="2400" dirty="0" smtClean="0">
                <a:latin typeface="Times New Roman" pitchFamily="18" charset="0"/>
                <a:cs typeface="Times New Roman" pitchFamily="18" charset="0"/>
              </a:rPr>
              <a:t>2. Phase de compréhension du </a:t>
            </a:r>
            <a:r>
              <a:rPr lang="fr-FR" sz="2400" dirty="0" err="1" smtClean="0">
                <a:latin typeface="Times New Roman" pitchFamily="18" charset="0"/>
                <a:cs typeface="Times New Roman" pitchFamily="18" charset="0"/>
              </a:rPr>
              <a:t>dataset</a:t>
            </a:r>
            <a:endParaRPr lang="fr-FR" sz="2400" dirty="0" smtClean="0">
              <a:latin typeface="Times New Roman" pitchFamily="18" charset="0"/>
              <a:cs typeface="Times New Roman" pitchFamily="18" charset="0"/>
            </a:endParaRPr>
          </a:p>
          <a:p>
            <a:pPr>
              <a:buNone/>
            </a:pPr>
            <a:r>
              <a:rPr lang="fr-FR" sz="2400" dirty="0" smtClean="0">
                <a:latin typeface="Times New Roman" pitchFamily="18" charset="0"/>
                <a:cs typeface="Times New Roman" pitchFamily="18" charset="0"/>
              </a:rPr>
              <a:t>3. Phase de nettoyage du </a:t>
            </a:r>
            <a:r>
              <a:rPr lang="fr-FR" sz="2400" dirty="0" err="1" smtClean="0">
                <a:latin typeface="Times New Roman" pitchFamily="18" charset="0"/>
                <a:cs typeface="Times New Roman" pitchFamily="18" charset="0"/>
              </a:rPr>
              <a:t>dataset</a:t>
            </a:r>
            <a:endParaRPr lang="fr-FR" sz="2400" dirty="0" smtClean="0">
              <a:latin typeface="Times New Roman" pitchFamily="18" charset="0"/>
              <a:cs typeface="Times New Roman" pitchFamily="18" charset="0"/>
            </a:endParaRPr>
          </a:p>
          <a:p>
            <a:pPr>
              <a:buNone/>
            </a:pPr>
            <a:r>
              <a:rPr lang="fr-FR" sz="2400" dirty="0" smtClean="0">
                <a:latin typeface="Times New Roman" pitchFamily="18" charset="0"/>
                <a:cs typeface="Times New Roman" pitchFamily="18" charset="0"/>
              </a:rPr>
              <a:t>4. Phase de recommandation</a:t>
            </a:r>
          </a:p>
          <a:p>
            <a:pPr lvl="1">
              <a:buNone/>
            </a:pPr>
            <a:r>
              <a:rPr lang="fr-FR" sz="2000" dirty="0" smtClean="0">
                <a:solidFill>
                  <a:schemeClr val="tx1"/>
                </a:solidFill>
                <a:latin typeface="Times New Roman" pitchFamily="18" charset="0"/>
                <a:cs typeface="Times New Roman" pitchFamily="18" charset="0"/>
              </a:rPr>
              <a:t>4.1 Bag </a:t>
            </a:r>
            <a:r>
              <a:rPr lang="fr-FR" sz="2000" dirty="0">
                <a:solidFill>
                  <a:schemeClr val="tx1"/>
                </a:solidFill>
                <a:latin typeface="Times New Roman" pitchFamily="18" charset="0"/>
                <a:cs typeface="Times New Roman" pitchFamily="18" charset="0"/>
              </a:rPr>
              <a:t>of </a:t>
            </a:r>
            <a:r>
              <a:rPr lang="fr-FR" sz="2000" dirty="0" err="1">
                <a:solidFill>
                  <a:schemeClr val="tx1"/>
                </a:solidFill>
                <a:latin typeface="Times New Roman" pitchFamily="18" charset="0"/>
                <a:cs typeface="Times New Roman" pitchFamily="18" charset="0"/>
              </a:rPr>
              <a:t>Words</a:t>
            </a:r>
            <a:r>
              <a:rPr lang="fr-FR" sz="2000" dirty="0">
                <a:solidFill>
                  <a:schemeClr val="tx1"/>
                </a:solidFill>
                <a:latin typeface="Times New Roman" pitchFamily="18" charset="0"/>
                <a:cs typeface="Times New Roman" pitchFamily="18" charset="0"/>
              </a:rPr>
              <a:t> sur les titres des </a:t>
            </a:r>
            <a:r>
              <a:rPr lang="fr-FR" sz="2000" dirty="0" smtClean="0">
                <a:solidFill>
                  <a:schemeClr val="tx1"/>
                </a:solidFill>
                <a:latin typeface="Times New Roman" pitchFamily="18" charset="0"/>
                <a:cs typeface="Times New Roman" pitchFamily="18" charset="0"/>
              </a:rPr>
              <a:t>produits</a:t>
            </a:r>
          </a:p>
          <a:p>
            <a:pPr lvl="1">
              <a:buNone/>
            </a:pPr>
            <a:r>
              <a:rPr lang="fr-FR" sz="2000" dirty="0" smtClean="0">
                <a:solidFill>
                  <a:schemeClr val="tx1"/>
                </a:solidFill>
                <a:latin typeface="Times New Roman" pitchFamily="18" charset="0"/>
                <a:cs typeface="Times New Roman" pitchFamily="18" charset="0"/>
              </a:rPr>
              <a:t>4.2 TF-IDF</a:t>
            </a:r>
          </a:p>
          <a:p>
            <a:pPr lvl="1">
              <a:buNone/>
            </a:pPr>
            <a:r>
              <a:rPr lang="fr-FR" sz="2000" dirty="0" smtClean="0">
                <a:solidFill>
                  <a:schemeClr val="tx1"/>
                </a:solidFill>
                <a:latin typeface="Times New Roman" pitchFamily="18" charset="0"/>
                <a:cs typeface="Times New Roman" pitchFamily="18" charset="0"/>
              </a:rPr>
              <a:t>4.3 IDF seulement</a:t>
            </a:r>
          </a:p>
          <a:p>
            <a:pPr lvl="1">
              <a:buNone/>
            </a:pPr>
            <a:r>
              <a:rPr lang="fr-FR" sz="2000" dirty="0" smtClean="0">
                <a:solidFill>
                  <a:schemeClr val="tx1"/>
                </a:solidFill>
                <a:latin typeface="Times New Roman" pitchFamily="18" charset="0"/>
                <a:cs typeface="Times New Roman" pitchFamily="18" charset="0"/>
              </a:rPr>
              <a:t>4.4 Réseau </a:t>
            </a:r>
            <a:r>
              <a:rPr lang="fr-FR" sz="2000" dirty="0">
                <a:solidFill>
                  <a:schemeClr val="tx1"/>
                </a:solidFill>
                <a:latin typeface="Times New Roman" pitchFamily="18" charset="0"/>
                <a:cs typeface="Times New Roman" pitchFamily="18" charset="0"/>
              </a:rPr>
              <a:t>de neurones (CNN</a:t>
            </a:r>
            <a:r>
              <a:rPr lang="fr-FR" sz="2000" dirty="0" smtClean="0">
                <a:solidFill>
                  <a:schemeClr val="tx1"/>
                </a:solidFill>
                <a:latin typeface="Times New Roman" pitchFamily="18" charset="0"/>
                <a:cs typeface="Times New Roman" pitchFamily="18" charset="0"/>
              </a:rPr>
              <a:t>)</a:t>
            </a:r>
          </a:p>
          <a:p>
            <a:pPr>
              <a:buNone/>
            </a:pPr>
            <a:r>
              <a:rPr lang="fr-FR" sz="2400" dirty="0" smtClean="0">
                <a:latin typeface="Times New Roman" pitchFamily="18" charset="0"/>
                <a:cs typeface="Times New Roman" pitchFamily="18" charset="0"/>
              </a:rPr>
              <a:t>5. Comparaison des méthodes</a:t>
            </a:r>
          </a:p>
          <a:p>
            <a:pPr>
              <a:buNone/>
            </a:pPr>
            <a:r>
              <a:rPr lang="fr-FR" sz="2400" dirty="0" smtClean="0">
                <a:latin typeface="Times New Roman" pitchFamily="18" charset="0"/>
                <a:cs typeface="Times New Roman" pitchFamily="18" charset="0"/>
              </a:rPr>
              <a:t>6. Conclusion</a:t>
            </a:r>
          </a:p>
          <a:p>
            <a:endParaRPr lang="fr-FR" dirty="0"/>
          </a:p>
        </p:txBody>
      </p:sp>
      <p:sp>
        <p:nvSpPr>
          <p:cNvPr id="4" name="Espace réservé du numéro de diapositive 3"/>
          <p:cNvSpPr>
            <a:spLocks noGrp="1"/>
          </p:cNvSpPr>
          <p:nvPr>
            <p:ph type="sldNum" sz="quarter" idx="12"/>
          </p:nvPr>
        </p:nvSpPr>
        <p:spPr/>
        <p:txBody>
          <a:bodyPr/>
          <a:lstStyle/>
          <a:p>
            <a:fld id="{A505CF67-E6AF-4D1E-A88B-AD219EFB455D}" type="slidenum">
              <a:rPr lang="fr-FR" smtClean="0"/>
              <a:t>2</a:t>
            </a:fld>
            <a:endParaRPr lang="fr-F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1124744"/>
            <a:ext cx="8229600" cy="4325112"/>
          </a:xfrm>
        </p:spPr>
        <p:txBody>
          <a:bodyPr>
            <a:normAutofit/>
          </a:bodyPr>
          <a:lstStyle/>
          <a:p>
            <a:r>
              <a:rPr lang="fr-FR" sz="1400" dirty="0"/>
              <a:t>Les approches basées contenu infèrent plutôt les préférences de l’utilisateur et lui recommandent les items dont le contenu est similaire au contenu des items qu’il a aimés </a:t>
            </a:r>
            <a:r>
              <a:rPr lang="fr-FR" sz="1400" dirty="0" smtClean="0"/>
              <a:t>auparavant</a:t>
            </a:r>
          </a:p>
          <a:p>
            <a:r>
              <a:rPr lang="fr-FR" sz="1400" b="1" dirty="0" smtClean="0"/>
              <a:t>Critère d’évaluation:</a:t>
            </a:r>
          </a:p>
          <a:p>
            <a:r>
              <a:rPr lang="fr-FR" sz="1400" dirty="0"/>
              <a:t>la diversité des recommandations est souvent appréciée et s’avère être un critère d’évaluation important des systèmes de recommandation [</a:t>
            </a:r>
            <a:r>
              <a:rPr lang="fr-FR" sz="1400" dirty="0" err="1"/>
              <a:t>Yu</a:t>
            </a:r>
            <a:r>
              <a:rPr lang="fr-FR" sz="1400" dirty="0"/>
              <a:t> et al., 2009]. Idéalement, l’utilisateur doit recevoir des recommandations pertinentes et diversifiées. Par exemple, il n’est pas intéressant de recommander toutes les chansons de Jacques Brel à un utilisateur qui a aimé l’une de ses chansons.</a:t>
            </a:r>
          </a:p>
        </p:txBody>
      </p:sp>
      <p:sp>
        <p:nvSpPr>
          <p:cNvPr id="4" name="Espace réservé du numéro de diapositive 3"/>
          <p:cNvSpPr>
            <a:spLocks noGrp="1"/>
          </p:cNvSpPr>
          <p:nvPr>
            <p:ph type="sldNum" sz="quarter" idx="12"/>
          </p:nvPr>
        </p:nvSpPr>
        <p:spPr/>
        <p:txBody>
          <a:bodyPr/>
          <a:lstStyle/>
          <a:p>
            <a:fld id="{A505CF67-E6AF-4D1E-A88B-AD219EFB455D}" type="slidenum">
              <a:rPr lang="fr-FR" smtClean="0"/>
              <a:t>20</a:t>
            </a:fld>
            <a:endParaRPr lang="fr-FR"/>
          </a:p>
        </p:txBody>
      </p:sp>
    </p:spTree>
    <p:extLst>
      <p:ext uri="{BB962C8B-B14F-4D97-AF65-F5344CB8AC3E}">
        <p14:creationId xmlns:p14="http://schemas.microsoft.com/office/powerpoint/2010/main" val="2361565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A505CF67-E6AF-4D1E-A88B-AD219EFB455D}" type="slidenum">
              <a:rPr lang="fr-FR" smtClean="0"/>
              <a:t>21</a:t>
            </a:fld>
            <a:endParaRPr lang="fr-FR"/>
          </a:p>
        </p:txBody>
      </p:sp>
      <p:sp>
        <p:nvSpPr>
          <p:cNvPr id="5" name="Rectangle 4"/>
          <p:cNvSpPr/>
          <p:nvPr/>
        </p:nvSpPr>
        <p:spPr>
          <a:xfrm>
            <a:off x="386238" y="980728"/>
            <a:ext cx="4185761" cy="369332"/>
          </a:xfrm>
          <a:prstGeom prst="rect">
            <a:avLst/>
          </a:prstGeom>
        </p:spPr>
        <p:txBody>
          <a:bodyPr wrap="none">
            <a:spAutoFit/>
          </a:bodyPr>
          <a:lstStyle/>
          <a:p>
            <a:r>
              <a:rPr lang="fr-FR" dirty="0"/>
              <a:t>Bag of </a:t>
            </a:r>
            <a:r>
              <a:rPr lang="fr-FR" dirty="0" err="1"/>
              <a:t>Words</a:t>
            </a:r>
            <a:r>
              <a:rPr lang="fr-FR" dirty="0"/>
              <a:t> sur les titres des produits</a:t>
            </a:r>
          </a:p>
        </p:txBody>
      </p:sp>
      <p:sp>
        <p:nvSpPr>
          <p:cNvPr id="6" name="Rectangle 1"/>
          <p:cNvSpPr>
            <a:spLocks noChangeArrowheads="1"/>
          </p:cNvSpPr>
          <p:nvPr/>
        </p:nvSpPr>
        <p:spPr bwMode="auto">
          <a:xfrm>
            <a:off x="539552" y="1601418"/>
            <a:ext cx="7128792" cy="73866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dirty="0" smtClean="0">
                <a:ln>
                  <a:noFill/>
                </a:ln>
                <a:effectLst/>
                <a:cs typeface="Arial" pitchFamily="34" charset="0"/>
              </a:rPr>
              <a:t>#Appelez le modèle bag-of-</a:t>
            </a:r>
            <a:r>
              <a:rPr kumimoji="0" lang="fr-FR" sz="1200" b="0" i="0" u="none" strike="noStrike" cap="none" normalizeH="0" baseline="0" dirty="0" err="1" smtClean="0">
                <a:ln>
                  <a:noFill/>
                </a:ln>
                <a:effectLst/>
                <a:cs typeface="Arial" pitchFamily="34" charset="0"/>
              </a:rPr>
              <a:t>words</a:t>
            </a:r>
            <a:r>
              <a:rPr kumimoji="0" lang="fr-FR" sz="1200" b="0" i="0" u="none" strike="noStrike" cap="none" normalizeH="0" baseline="0" dirty="0" smtClean="0">
                <a:ln>
                  <a:noFill/>
                </a:ln>
                <a:effectLst/>
                <a:cs typeface="Arial" pitchFamily="34" charset="0"/>
              </a:rPr>
              <a:t> pour un produit pour obtenir des produits similaires. </a:t>
            </a:r>
            <a:r>
              <a:rPr kumimoji="0" lang="fr-FR" sz="1200" b="0" i="0" u="none" strike="noStrike" cap="none" normalizeH="0" baseline="0" dirty="0" err="1" smtClean="0">
                <a:ln>
                  <a:noFill/>
                </a:ln>
                <a:effectLst/>
                <a:cs typeface="Arial" pitchFamily="34" charset="0"/>
              </a:rPr>
              <a:t>bag_of_words_model</a:t>
            </a:r>
            <a:r>
              <a:rPr kumimoji="0" lang="fr-FR" sz="1200" b="0" i="0" u="none" strike="noStrike" cap="none" normalizeH="0" baseline="0" dirty="0" smtClean="0">
                <a:ln>
                  <a:noFill/>
                </a:ln>
                <a:effectLst/>
                <a:cs typeface="Arial" pitchFamily="34" charset="0"/>
              </a:rPr>
              <a:t>(12566, 10)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dirty="0" smtClean="0">
                <a:ln>
                  <a:noFill/>
                </a:ln>
                <a:effectLst/>
                <a:cs typeface="Arial" pitchFamily="34" charset="0"/>
              </a:rPr>
              <a:t># Dans la </a:t>
            </a:r>
            <a:r>
              <a:rPr kumimoji="0" lang="fr-FR" sz="1200" b="0" i="0" u="none" strike="noStrike" cap="none" normalizeH="0" baseline="0" dirty="0" err="1" smtClean="0">
                <a:ln>
                  <a:noFill/>
                </a:ln>
                <a:effectLst/>
                <a:cs typeface="Arial" pitchFamily="34" charset="0"/>
              </a:rPr>
              <a:t>heat</a:t>
            </a:r>
            <a:r>
              <a:rPr kumimoji="0" lang="fr-FR" sz="1200" b="0" i="0" u="none" strike="noStrike" cap="none" normalizeH="0" baseline="0" dirty="0" smtClean="0">
                <a:ln>
                  <a:noFill/>
                </a:ln>
                <a:effectLst/>
                <a:cs typeface="Arial" pitchFamily="34" charset="0"/>
              </a:rPr>
              <a:t> </a:t>
            </a:r>
            <a:r>
              <a:rPr kumimoji="0" lang="fr-FR" sz="1200" b="0" i="0" u="none" strike="noStrike" cap="none" normalizeH="0" baseline="0" dirty="0" err="1" smtClean="0">
                <a:ln>
                  <a:noFill/>
                </a:ln>
                <a:effectLst/>
                <a:cs typeface="Arial" pitchFamily="34" charset="0"/>
              </a:rPr>
              <a:t>map</a:t>
            </a:r>
            <a:r>
              <a:rPr kumimoji="0" lang="fr-FR" sz="1200" b="0" i="0" u="none" strike="noStrike" cap="none" normalizeH="0" baseline="0" dirty="0" smtClean="0">
                <a:ln>
                  <a:noFill/>
                </a:ln>
                <a:effectLst/>
                <a:cs typeface="Arial" pitchFamily="34" charset="0"/>
              </a:rPr>
              <a:t> affichée, chaque valeur représente la valeur de comptage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dirty="0" smtClean="0">
                <a:ln>
                  <a:noFill/>
                </a:ln>
                <a:effectLst/>
                <a:cs typeface="Arial" pitchFamily="34" charset="0"/>
              </a:rPr>
              <a:t># pour le mot d'étiquette, la couleur représente  l'intersection avec  le titre  entré</a:t>
            </a:r>
            <a:r>
              <a:rPr kumimoji="0" lang="fr-FR" sz="1050" b="0" i="0" u="none" strike="noStrike" cap="none" normalizeH="0" baseline="0" dirty="0" smtClean="0">
                <a:ln>
                  <a:noFill/>
                </a:ln>
                <a:effectLst/>
                <a:cs typeface="Arial" pitchFamily="34" charset="0"/>
              </a:rPr>
              <a:t> </a:t>
            </a:r>
            <a:endParaRPr kumimoji="0" lang="fr-FR" sz="2800" b="0" i="0" u="none" strike="noStrike" cap="none" normalizeH="0" baseline="0" dirty="0" smtClean="0">
              <a:ln>
                <a:noFill/>
              </a:ln>
              <a:effectLst/>
              <a:cs typeface="Arial" pitchFamily="34" charset="0"/>
            </a:endParaRPr>
          </a:p>
        </p:txBody>
      </p:sp>
      <p:sp>
        <p:nvSpPr>
          <p:cNvPr id="7" name="ZoneTexte 6"/>
          <p:cNvSpPr txBox="1"/>
          <p:nvPr/>
        </p:nvSpPr>
        <p:spPr>
          <a:xfrm>
            <a:off x="386238" y="2564904"/>
            <a:ext cx="5184576" cy="646331"/>
          </a:xfrm>
          <a:prstGeom prst="rect">
            <a:avLst/>
          </a:prstGeom>
          <a:noFill/>
        </p:spPr>
        <p:txBody>
          <a:bodyPr wrap="square" rtlCol="0">
            <a:spAutoFit/>
          </a:bodyPr>
          <a:lstStyle/>
          <a:p>
            <a:r>
              <a:rPr lang="fr-FR" dirty="0" smtClean="0"/>
              <a:t>Nombre de chaque mot dans le titre si ce mot existe déjà dans le produit d’entrée </a:t>
            </a:r>
            <a:r>
              <a:rPr lang="fr-FR" dirty="0" err="1" smtClean="0"/>
              <a:t>sinn</a:t>
            </a:r>
            <a:r>
              <a:rPr lang="fr-FR" dirty="0" smtClean="0"/>
              <a:t> 0</a:t>
            </a:r>
            <a:endParaRPr lang="fr-FR" dirty="0"/>
          </a:p>
        </p:txBody>
      </p:sp>
      <p:sp>
        <p:nvSpPr>
          <p:cNvPr id="9" name="ZoneTexte 8"/>
          <p:cNvSpPr txBox="1"/>
          <p:nvPr/>
        </p:nvSpPr>
        <p:spPr>
          <a:xfrm>
            <a:off x="386238" y="3356992"/>
            <a:ext cx="3960440" cy="646331"/>
          </a:xfrm>
          <a:prstGeom prst="rect">
            <a:avLst/>
          </a:prstGeom>
          <a:noFill/>
        </p:spPr>
        <p:txBody>
          <a:bodyPr wrap="square" rtlCol="0">
            <a:spAutoFit/>
          </a:bodyPr>
          <a:lstStyle/>
          <a:p>
            <a:r>
              <a:rPr lang="fr-FR" dirty="0"/>
              <a:t>la distance du cosinus est </a:t>
            </a:r>
            <a:r>
              <a:rPr lang="fr-FR" dirty="0" smtClean="0"/>
              <a:t>mesurée: BOW  TF_IDF </a:t>
            </a:r>
            <a:endParaRPr lang="fr-FR" dirty="0"/>
          </a:p>
        </p:txBody>
      </p:sp>
      <p:sp>
        <p:nvSpPr>
          <p:cNvPr id="10" name="ZoneTexte 9"/>
          <p:cNvSpPr txBox="1"/>
          <p:nvPr/>
        </p:nvSpPr>
        <p:spPr>
          <a:xfrm>
            <a:off x="386238" y="4196508"/>
            <a:ext cx="8424936" cy="1200329"/>
          </a:xfrm>
          <a:prstGeom prst="rect">
            <a:avLst/>
          </a:prstGeom>
          <a:noFill/>
        </p:spPr>
        <p:txBody>
          <a:bodyPr wrap="square" rtlCol="0">
            <a:spAutoFit/>
          </a:bodyPr>
          <a:lstStyle/>
          <a:p>
            <a:r>
              <a:rPr lang="fr-FR" dirty="0" smtClean="0"/>
              <a:t>Tf-IDF# </a:t>
            </a:r>
            <a:r>
              <a:rPr lang="fr-FR" dirty="0"/>
              <a:t>Dans la </a:t>
            </a:r>
            <a:r>
              <a:rPr lang="fr-FR" dirty="0" err="1"/>
              <a:t>heat</a:t>
            </a:r>
            <a:r>
              <a:rPr lang="fr-FR" dirty="0"/>
              <a:t> </a:t>
            </a:r>
            <a:r>
              <a:rPr lang="fr-FR" dirty="0" err="1"/>
              <a:t>map</a:t>
            </a:r>
            <a:r>
              <a:rPr lang="fr-FR" dirty="0"/>
              <a:t> affichée, chaque valeur représente les valeurs </a:t>
            </a:r>
            <a:r>
              <a:rPr lang="fr-FR" dirty="0" err="1"/>
              <a:t>tfidf</a:t>
            </a:r>
            <a:r>
              <a:rPr lang="fr-FR" dirty="0"/>
              <a:t> du mot d'étiquette # la couleur représente l'intersection avec le titre d'entrées </a:t>
            </a:r>
          </a:p>
          <a:p>
            <a:r>
              <a:rPr lang="fr-FR" dirty="0"/>
              <a:t/>
            </a:r>
            <a:br>
              <a:rPr lang="fr-FR" dirty="0"/>
            </a:br>
            <a:endParaRPr lang="fr-FR" dirty="0"/>
          </a:p>
        </p:txBody>
      </p:sp>
      <p:sp>
        <p:nvSpPr>
          <p:cNvPr id="11" name="ZoneTexte 10"/>
          <p:cNvSpPr txBox="1"/>
          <p:nvPr/>
        </p:nvSpPr>
        <p:spPr>
          <a:xfrm>
            <a:off x="359531" y="5388422"/>
            <a:ext cx="8424936" cy="1200329"/>
          </a:xfrm>
          <a:prstGeom prst="rect">
            <a:avLst/>
          </a:prstGeom>
          <a:noFill/>
        </p:spPr>
        <p:txBody>
          <a:bodyPr wrap="square" rtlCol="0">
            <a:spAutoFit/>
          </a:bodyPr>
          <a:lstStyle/>
          <a:p>
            <a:r>
              <a:rPr lang="fr-FR" dirty="0" smtClean="0"/>
              <a:t>IDF# </a:t>
            </a:r>
            <a:r>
              <a:rPr lang="fr-FR" dirty="0"/>
              <a:t>Dans la </a:t>
            </a:r>
            <a:r>
              <a:rPr lang="fr-FR" dirty="0" err="1"/>
              <a:t>heat</a:t>
            </a:r>
            <a:r>
              <a:rPr lang="fr-FR" dirty="0"/>
              <a:t> </a:t>
            </a:r>
            <a:r>
              <a:rPr lang="fr-FR" dirty="0" err="1"/>
              <a:t>map</a:t>
            </a:r>
            <a:r>
              <a:rPr lang="fr-FR" dirty="0"/>
              <a:t> affichée, chaque valeur représente les valeurs </a:t>
            </a:r>
            <a:r>
              <a:rPr lang="fr-FR" dirty="0" err="1" smtClean="0"/>
              <a:t>idf</a:t>
            </a:r>
            <a:r>
              <a:rPr lang="fr-FR" dirty="0" smtClean="0"/>
              <a:t> </a:t>
            </a:r>
            <a:r>
              <a:rPr lang="fr-FR" dirty="0"/>
              <a:t>du mot d'étiquette # la couleur représente l'intersection avec le titre d'entrées </a:t>
            </a:r>
          </a:p>
          <a:p>
            <a:r>
              <a:rPr lang="fr-FR" dirty="0"/>
              <a:t/>
            </a:r>
            <a:br>
              <a:rPr lang="fr-FR" dirty="0"/>
            </a:br>
            <a:endParaRPr lang="fr-FR" dirty="0"/>
          </a:p>
        </p:txBody>
      </p:sp>
    </p:spTree>
    <p:extLst>
      <p:ext uri="{BB962C8B-B14F-4D97-AF65-F5344CB8AC3E}">
        <p14:creationId xmlns:p14="http://schemas.microsoft.com/office/powerpoint/2010/main" val="2934985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A505CF67-E6AF-4D1E-A88B-AD219EFB455D}" type="slidenum">
              <a:rPr lang="fr-FR" smtClean="0"/>
              <a:t>22</a:t>
            </a:fld>
            <a:endParaRPr lang="fr-FR"/>
          </a:p>
        </p:txBody>
      </p:sp>
      <p:sp>
        <p:nvSpPr>
          <p:cNvPr id="6" name="Rectangle 5"/>
          <p:cNvSpPr/>
          <p:nvPr/>
        </p:nvSpPr>
        <p:spPr>
          <a:xfrm>
            <a:off x="395536" y="980728"/>
            <a:ext cx="6912768" cy="2585323"/>
          </a:xfrm>
          <a:prstGeom prst="rect">
            <a:avLst/>
          </a:prstGeom>
        </p:spPr>
        <p:txBody>
          <a:bodyPr wrap="square">
            <a:spAutoFit/>
          </a:bodyPr>
          <a:lstStyle/>
          <a:p>
            <a:r>
              <a:rPr lang="fr-FR" dirty="0" smtClean="0"/>
              <a:t>A : plan + intro (diapo1+2+3)</a:t>
            </a:r>
            <a:br>
              <a:rPr lang="fr-FR" dirty="0" smtClean="0"/>
            </a:br>
            <a:r>
              <a:rPr lang="fr-FR" dirty="0" smtClean="0"/>
              <a:t>B: compréhension + nettoyage du </a:t>
            </a:r>
            <a:r>
              <a:rPr lang="fr-FR" dirty="0" err="1" smtClean="0"/>
              <a:t>dataset</a:t>
            </a:r>
            <a:r>
              <a:rPr lang="fr-FR" dirty="0" smtClean="0"/>
              <a:t> (diapo 4+5+ 6)</a:t>
            </a:r>
            <a:br>
              <a:rPr lang="fr-FR" dirty="0" smtClean="0"/>
            </a:br>
            <a:r>
              <a:rPr lang="fr-FR" dirty="0" smtClean="0"/>
              <a:t>A: </a:t>
            </a:r>
            <a:r>
              <a:rPr lang="fr-FR" dirty="0" err="1" smtClean="0"/>
              <a:t>BoW</a:t>
            </a:r>
            <a:r>
              <a:rPr lang="fr-FR" dirty="0" smtClean="0"/>
              <a:t> (diapo 7+8+9)</a:t>
            </a:r>
            <a:br>
              <a:rPr lang="fr-FR" dirty="0" smtClean="0"/>
            </a:br>
            <a:r>
              <a:rPr lang="fr-FR" dirty="0" smtClean="0"/>
              <a:t>B: TF_IDF (diapo 10+11+12)</a:t>
            </a:r>
            <a:br>
              <a:rPr lang="fr-FR" dirty="0" smtClean="0"/>
            </a:br>
            <a:r>
              <a:rPr lang="fr-FR" dirty="0" smtClean="0"/>
              <a:t>A:  IDF </a:t>
            </a:r>
            <a:r>
              <a:rPr lang="fr-FR" dirty="0" err="1" smtClean="0"/>
              <a:t>only</a:t>
            </a:r>
            <a:r>
              <a:rPr lang="fr-FR" dirty="0" smtClean="0"/>
              <a:t> (diapo 13+14+15)</a:t>
            </a:r>
            <a:br>
              <a:rPr lang="fr-FR" dirty="0" smtClean="0"/>
            </a:br>
            <a:r>
              <a:rPr lang="fr-FR" dirty="0" smtClean="0"/>
              <a:t>B: CNN (</a:t>
            </a:r>
            <a:r>
              <a:rPr lang="fr-FR" dirty="0" err="1" smtClean="0"/>
              <a:t>diap</a:t>
            </a:r>
            <a:r>
              <a:rPr lang="fr-FR" dirty="0" smtClean="0"/>
              <a:t> 16+17)</a:t>
            </a:r>
            <a:br>
              <a:rPr lang="fr-FR" dirty="0" smtClean="0"/>
            </a:br>
            <a:r>
              <a:rPr lang="fr-FR" dirty="0" smtClean="0"/>
              <a:t>A:  comparaison (diapo 18)</a:t>
            </a:r>
            <a:br>
              <a:rPr lang="fr-FR" dirty="0" smtClean="0"/>
            </a:br>
            <a:r>
              <a:rPr lang="fr-FR" dirty="0" smtClean="0"/>
              <a:t>B: conclusion (diapo 19)</a:t>
            </a:r>
            <a:br>
              <a:rPr lang="fr-FR" dirty="0" smtClean="0"/>
            </a:br>
            <a:endParaRPr lang="fr-FR" dirty="0"/>
          </a:p>
        </p:txBody>
      </p:sp>
      <p:sp>
        <p:nvSpPr>
          <p:cNvPr id="7" name="Rectangle 6"/>
          <p:cNvSpPr/>
          <p:nvPr/>
        </p:nvSpPr>
        <p:spPr>
          <a:xfrm>
            <a:off x="364492" y="3601180"/>
            <a:ext cx="7884368" cy="369332"/>
          </a:xfrm>
          <a:prstGeom prst="rect">
            <a:avLst/>
          </a:prstGeom>
        </p:spPr>
        <p:txBody>
          <a:bodyPr wrap="square">
            <a:spAutoFit/>
          </a:bodyPr>
          <a:lstStyle/>
          <a:p>
            <a:endParaRPr lang="fr-FR" dirty="0"/>
          </a:p>
        </p:txBody>
      </p:sp>
      <p:sp>
        <p:nvSpPr>
          <p:cNvPr id="8" name="Rectangle 7"/>
          <p:cNvSpPr/>
          <p:nvPr/>
        </p:nvSpPr>
        <p:spPr>
          <a:xfrm>
            <a:off x="296936" y="3212976"/>
            <a:ext cx="7776864" cy="369332"/>
          </a:xfrm>
          <a:prstGeom prst="rect">
            <a:avLst/>
          </a:prstGeom>
        </p:spPr>
        <p:txBody>
          <a:bodyPr wrap="square">
            <a:spAutoFit/>
          </a:bodyPr>
          <a:lstStyle/>
          <a:p>
            <a:endParaRPr lang="fr-FR" dirty="0"/>
          </a:p>
        </p:txBody>
      </p:sp>
      <p:sp>
        <p:nvSpPr>
          <p:cNvPr id="9" name="Rectangle 8"/>
          <p:cNvSpPr/>
          <p:nvPr/>
        </p:nvSpPr>
        <p:spPr>
          <a:xfrm>
            <a:off x="296936" y="3370347"/>
            <a:ext cx="8604448" cy="923330"/>
          </a:xfrm>
          <a:prstGeom prst="rect">
            <a:avLst/>
          </a:prstGeom>
        </p:spPr>
        <p:txBody>
          <a:bodyPr wrap="square">
            <a:spAutoFit/>
          </a:bodyPr>
          <a:lstStyle/>
          <a:p>
            <a:r>
              <a:rPr lang="fr-FR" dirty="0" smtClean="0"/>
              <a:t>CNN: 9oul </a:t>
            </a:r>
            <a:r>
              <a:rPr lang="fr-FR" dirty="0" err="1"/>
              <a:t>eli</a:t>
            </a:r>
            <a:r>
              <a:rPr lang="fr-FR" dirty="0"/>
              <a:t> </a:t>
            </a:r>
            <a:r>
              <a:rPr lang="fr-FR" dirty="0" err="1"/>
              <a:t>howa</a:t>
            </a:r>
            <a:r>
              <a:rPr lang="fr-FR" dirty="0"/>
              <a:t> basé 3al </a:t>
            </a:r>
            <a:r>
              <a:rPr lang="fr-FR" dirty="0" err="1"/>
              <a:t>features</a:t>
            </a:r>
            <a:r>
              <a:rPr lang="fr-FR" dirty="0"/>
              <a:t> </a:t>
            </a:r>
            <a:r>
              <a:rPr lang="fr-FR" dirty="0" err="1"/>
              <a:t>heka</a:t>
            </a:r>
            <a:r>
              <a:rPr lang="fr-FR" dirty="0"/>
              <a:t> 3lech par exemple to5rjelna </a:t>
            </a:r>
            <a:r>
              <a:rPr lang="fr-FR" dirty="0" err="1"/>
              <a:t>tsawer</a:t>
            </a:r>
            <a:r>
              <a:rPr lang="fr-FR" dirty="0"/>
              <a:t> des </a:t>
            </a:r>
            <a:r>
              <a:rPr lang="fr-FR" dirty="0" err="1"/>
              <a:t>shirt</a:t>
            </a:r>
            <a:r>
              <a:rPr lang="fr-FR" dirty="0"/>
              <a:t> </a:t>
            </a:r>
            <a:r>
              <a:rPr lang="fr-FR" dirty="0" err="1"/>
              <a:t>fihom</a:t>
            </a:r>
            <a:r>
              <a:rPr lang="fr-FR" dirty="0"/>
              <a:t> d'autres animaux3andhom </a:t>
            </a:r>
            <a:r>
              <a:rPr lang="fr-FR" dirty="0" err="1"/>
              <a:t>fes</a:t>
            </a:r>
            <a:r>
              <a:rPr lang="fr-FR" dirty="0"/>
              <a:t> </a:t>
            </a:r>
            <a:r>
              <a:rPr lang="fr-FR" dirty="0" err="1"/>
              <a:t>features</a:t>
            </a:r>
            <a:r>
              <a:rPr lang="fr-FR" dirty="0"/>
              <a:t> </a:t>
            </a:r>
            <a:r>
              <a:rPr lang="fr-FR" dirty="0" err="1" smtClean="0"/>
              <a:t>yechbhou</a:t>
            </a:r>
            <a:endParaRPr lang="fr-FR" dirty="0" smtClean="0"/>
          </a:p>
          <a:p>
            <a:endParaRPr lang="fr-FR" dirty="0" smtClean="0"/>
          </a:p>
        </p:txBody>
      </p:sp>
      <p:sp>
        <p:nvSpPr>
          <p:cNvPr id="10" name="Rectangle 9"/>
          <p:cNvSpPr/>
          <p:nvPr/>
        </p:nvSpPr>
        <p:spPr>
          <a:xfrm>
            <a:off x="428672" y="5195779"/>
            <a:ext cx="4572000" cy="369332"/>
          </a:xfrm>
          <a:prstGeom prst="rect">
            <a:avLst/>
          </a:prstGeom>
        </p:spPr>
        <p:txBody>
          <a:bodyPr>
            <a:spAutoFit/>
          </a:bodyPr>
          <a:lstStyle/>
          <a:p>
            <a:r>
              <a:rPr lang="fr-FR" dirty="0" err="1"/>
              <a:t>welle</a:t>
            </a:r>
            <a:r>
              <a:rPr lang="fr-FR" dirty="0"/>
              <a:t> </a:t>
            </a:r>
            <a:r>
              <a:rPr lang="fr-FR" dirty="0" err="1"/>
              <a:t>tsawer</a:t>
            </a:r>
            <a:r>
              <a:rPr lang="fr-FR" dirty="0"/>
              <a:t> des </a:t>
            </a:r>
            <a:r>
              <a:rPr lang="fr-FR" dirty="0" err="1"/>
              <a:t>shirt</a:t>
            </a:r>
            <a:r>
              <a:rPr lang="fr-FR" dirty="0"/>
              <a:t> </a:t>
            </a:r>
            <a:r>
              <a:rPr lang="fr-FR" dirty="0" err="1"/>
              <a:t>fihom</a:t>
            </a:r>
            <a:r>
              <a:rPr lang="fr-FR" dirty="0"/>
              <a:t> des </a:t>
            </a:r>
            <a:r>
              <a:rPr lang="fr-FR" dirty="0" err="1" smtClean="0"/>
              <a:t>stripes</a:t>
            </a:r>
            <a:endParaRPr lang="fr-FR" dirty="0"/>
          </a:p>
        </p:txBody>
      </p:sp>
      <p:sp>
        <p:nvSpPr>
          <p:cNvPr id="11" name="Rectangle 10"/>
          <p:cNvSpPr/>
          <p:nvPr/>
        </p:nvSpPr>
        <p:spPr>
          <a:xfrm>
            <a:off x="539552" y="5565111"/>
            <a:ext cx="7056784" cy="369332"/>
          </a:xfrm>
          <a:prstGeom prst="rect">
            <a:avLst/>
          </a:prstGeom>
        </p:spPr>
        <p:txBody>
          <a:bodyPr wrap="square">
            <a:spAutoFit/>
          </a:bodyPr>
          <a:lstStyle/>
          <a:p>
            <a:r>
              <a:rPr lang="fr-FR" dirty="0" err="1"/>
              <a:t>tnajam</a:t>
            </a:r>
            <a:r>
              <a:rPr lang="fr-FR" dirty="0"/>
              <a:t> ta7ki 3liha </a:t>
            </a:r>
            <a:r>
              <a:rPr lang="fr-FR" dirty="0" err="1"/>
              <a:t>fel</a:t>
            </a:r>
            <a:r>
              <a:rPr lang="fr-FR" dirty="0"/>
              <a:t> réseau de neurones </a:t>
            </a:r>
            <a:r>
              <a:rPr lang="fr-FR" dirty="0" err="1" smtClean="0"/>
              <a:t>mathalan</a:t>
            </a:r>
            <a:endParaRPr lang="fr-FR" dirty="0"/>
          </a:p>
        </p:txBody>
      </p:sp>
      <p:sp>
        <p:nvSpPr>
          <p:cNvPr id="12" name="Rectangle 11"/>
          <p:cNvSpPr/>
          <p:nvPr/>
        </p:nvSpPr>
        <p:spPr>
          <a:xfrm>
            <a:off x="539552" y="5960702"/>
            <a:ext cx="7534248" cy="369332"/>
          </a:xfrm>
          <a:prstGeom prst="rect">
            <a:avLst/>
          </a:prstGeom>
        </p:spPr>
        <p:txBody>
          <a:bodyPr wrap="square">
            <a:spAutoFit/>
          </a:bodyPr>
          <a:lstStyle/>
          <a:p>
            <a:r>
              <a:rPr lang="fr-FR" dirty="0" err="1"/>
              <a:t>puisk</a:t>
            </a:r>
            <a:r>
              <a:rPr lang="fr-FR" dirty="0"/>
              <a:t> </a:t>
            </a:r>
            <a:r>
              <a:rPr lang="fr-FR" dirty="0" err="1"/>
              <a:t>fama</a:t>
            </a:r>
            <a:r>
              <a:rPr lang="fr-FR" dirty="0"/>
              <a:t> diversité f les recommandations </a:t>
            </a:r>
            <a:r>
              <a:rPr lang="fr-FR" dirty="0" smtClean="0"/>
              <a:t>mte3ou</a:t>
            </a:r>
            <a:endParaRPr lang="fr-FR" dirty="0"/>
          </a:p>
        </p:txBody>
      </p:sp>
    </p:spTree>
    <p:extLst>
      <p:ext uri="{BB962C8B-B14F-4D97-AF65-F5344CB8AC3E}">
        <p14:creationId xmlns:p14="http://schemas.microsoft.com/office/powerpoint/2010/main" val="4027063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571480"/>
            <a:ext cx="4214842" cy="500050"/>
          </a:xfrm>
        </p:spPr>
        <p:txBody>
          <a:bodyPr>
            <a:normAutofit fontScale="90000"/>
          </a:bodyPr>
          <a:lstStyle/>
          <a:p>
            <a:r>
              <a:rPr lang="fr-FR" dirty="0" smtClean="0"/>
              <a:t>1. INTRODUCTION</a:t>
            </a:r>
            <a:endParaRPr lang="fr-FR" dirty="0"/>
          </a:p>
        </p:txBody>
      </p:sp>
      <p:pic>
        <p:nvPicPr>
          <p:cNvPr id="1026" name="Picture 2"/>
          <p:cNvPicPr>
            <a:picLocks noGrp="1" noChangeAspect="1" noChangeArrowheads="1"/>
          </p:cNvPicPr>
          <p:nvPr>
            <p:ph idx="1"/>
          </p:nvPr>
        </p:nvPicPr>
        <p:blipFill>
          <a:blip r:embed="rId3"/>
          <a:srcRect/>
          <a:stretch>
            <a:fillRect/>
          </a:stretch>
        </p:blipFill>
        <p:spPr bwMode="auto">
          <a:xfrm>
            <a:off x="1571604" y="3429000"/>
            <a:ext cx="5715040" cy="2201794"/>
          </a:xfrm>
          <a:prstGeom prst="rect">
            <a:avLst/>
          </a:prstGeom>
          <a:noFill/>
          <a:ln w="9525">
            <a:noFill/>
            <a:miter lim="800000"/>
            <a:headEnd/>
            <a:tailEnd/>
          </a:ln>
          <a:effectLst/>
        </p:spPr>
      </p:pic>
      <p:sp>
        <p:nvSpPr>
          <p:cNvPr id="5" name="Rectangle 4"/>
          <p:cNvSpPr/>
          <p:nvPr/>
        </p:nvSpPr>
        <p:spPr>
          <a:xfrm>
            <a:off x="500034" y="1500174"/>
            <a:ext cx="8358246" cy="1754326"/>
          </a:xfrm>
          <a:prstGeom prst="rect">
            <a:avLst/>
          </a:prstGeom>
        </p:spPr>
        <p:txBody>
          <a:bodyPr wrap="square">
            <a:spAutoFit/>
          </a:bodyPr>
          <a:lstStyle/>
          <a:p>
            <a:r>
              <a:rPr lang="fr-FR" dirty="0" smtClean="0"/>
              <a:t>Recommandation basée sur le contenu:</a:t>
            </a:r>
          </a:p>
          <a:p>
            <a:endParaRPr lang="fr-FR" dirty="0" smtClean="0"/>
          </a:p>
          <a:p>
            <a:pPr lvl="1">
              <a:buFont typeface="Arial" pitchFamily="34" charset="0"/>
              <a:buChar char="•"/>
            </a:pPr>
            <a:r>
              <a:rPr lang="fr-FR" dirty="0" smtClean="0"/>
              <a:t> Evite le problème de démarrage à froid (cold </a:t>
            </a:r>
            <a:r>
              <a:rPr lang="fr-FR" dirty="0" err="1" smtClean="0"/>
              <a:t>start</a:t>
            </a:r>
            <a:r>
              <a:rPr lang="fr-FR" dirty="0" smtClean="0"/>
              <a:t>).</a:t>
            </a:r>
          </a:p>
          <a:p>
            <a:pPr lvl="1">
              <a:buFont typeface="Arial" pitchFamily="34" charset="0"/>
              <a:buChar char="•"/>
            </a:pPr>
            <a:r>
              <a:rPr lang="fr-FR" dirty="0" smtClean="0"/>
              <a:t> Ne requiert pas un gros historique.</a:t>
            </a:r>
          </a:p>
          <a:p>
            <a:pPr lvl="1">
              <a:buFont typeface="Arial" pitchFamily="34" charset="0"/>
              <a:buChar char="•"/>
            </a:pPr>
            <a:r>
              <a:rPr lang="fr-FR" dirty="0" smtClean="0"/>
              <a:t> Adéquat pour le utilisateurs avec des goûts particuliers.</a:t>
            </a:r>
          </a:p>
          <a:p>
            <a:r>
              <a:rPr lang="fr-FR" dirty="0"/>
              <a:t> </a:t>
            </a:r>
          </a:p>
        </p:txBody>
      </p:sp>
      <p:sp>
        <p:nvSpPr>
          <p:cNvPr id="6" name="Espace réservé du numéro de diapositive 5"/>
          <p:cNvSpPr>
            <a:spLocks noGrp="1"/>
          </p:cNvSpPr>
          <p:nvPr>
            <p:ph type="sldNum" sz="quarter" idx="12"/>
          </p:nvPr>
        </p:nvSpPr>
        <p:spPr/>
        <p:txBody>
          <a:bodyPr/>
          <a:lstStyle/>
          <a:p>
            <a:fld id="{A505CF67-E6AF-4D1E-A88B-AD219EFB455D}" type="slidenum">
              <a:rPr lang="fr-FR" smtClean="0"/>
              <a:t>3</a:t>
            </a:fld>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428604"/>
            <a:ext cx="7929586" cy="714364"/>
          </a:xfrm>
        </p:spPr>
        <p:txBody>
          <a:bodyPr>
            <a:noAutofit/>
          </a:bodyPr>
          <a:lstStyle/>
          <a:p>
            <a:r>
              <a:rPr lang="fr-FR" sz="2800" dirty="0" smtClean="0"/>
              <a:t>2. Compréhension de l’ensemble de données</a:t>
            </a:r>
            <a:endParaRPr lang="fr-FR" sz="2800" dirty="0"/>
          </a:p>
        </p:txBody>
      </p:sp>
      <p:sp>
        <p:nvSpPr>
          <p:cNvPr id="4" name="Espace réservé du numéro de diapositive 3"/>
          <p:cNvSpPr>
            <a:spLocks noGrp="1"/>
          </p:cNvSpPr>
          <p:nvPr>
            <p:ph type="sldNum" sz="quarter" idx="12"/>
          </p:nvPr>
        </p:nvSpPr>
        <p:spPr/>
        <p:txBody>
          <a:bodyPr/>
          <a:lstStyle/>
          <a:p>
            <a:fld id="{A505CF67-E6AF-4D1E-A88B-AD219EFB455D}" type="slidenum">
              <a:rPr lang="fr-FR" smtClean="0"/>
              <a:t>4</a:t>
            </a:fld>
            <a:endParaRPr lang="fr-FR"/>
          </a:p>
        </p:txBody>
      </p:sp>
      <p:pic>
        <p:nvPicPr>
          <p:cNvPr id="22529" name="Picture 1"/>
          <p:cNvPicPr>
            <a:picLocks noGrp="1" noChangeAspect="1" noChangeArrowheads="1"/>
          </p:cNvPicPr>
          <p:nvPr>
            <p:ph idx="1"/>
          </p:nvPr>
        </p:nvPicPr>
        <p:blipFill>
          <a:blip r:embed="rId3"/>
          <a:srcRect/>
          <a:stretch>
            <a:fillRect/>
          </a:stretch>
        </p:blipFill>
        <p:spPr bwMode="auto">
          <a:xfrm>
            <a:off x="-1" y="1357298"/>
            <a:ext cx="9111631" cy="2143140"/>
          </a:xfrm>
          <a:prstGeom prst="rect">
            <a:avLst/>
          </a:prstGeom>
          <a:noFill/>
          <a:ln w="9525">
            <a:noFill/>
            <a:miter lim="800000"/>
            <a:headEnd/>
            <a:tailEnd/>
          </a:ln>
          <a:effectLst/>
        </p:spPr>
      </p:pic>
      <p:sp>
        <p:nvSpPr>
          <p:cNvPr id="6" name="Rectangle 5"/>
          <p:cNvSpPr/>
          <p:nvPr/>
        </p:nvSpPr>
        <p:spPr>
          <a:xfrm>
            <a:off x="428596" y="3687901"/>
            <a:ext cx="8072494" cy="2862322"/>
          </a:xfrm>
          <a:prstGeom prst="rect">
            <a:avLst/>
          </a:prstGeom>
        </p:spPr>
        <p:txBody>
          <a:bodyPr wrap="square">
            <a:spAutoFit/>
          </a:bodyPr>
          <a:lstStyle/>
          <a:p>
            <a:r>
              <a:rPr lang="fr-FR" dirty="0" smtClean="0">
                <a:cs typeface="Times New Roman" pitchFamily="18" charset="0"/>
              </a:rPr>
              <a:t>On a </a:t>
            </a:r>
            <a:r>
              <a:rPr lang="fr-FR" dirty="0" smtClean="0">
                <a:latin typeface="Times New Roman" pitchFamily="18" charset="0"/>
                <a:cs typeface="Times New Roman" pitchFamily="18" charset="0"/>
              </a:rPr>
              <a:t>28385 </a:t>
            </a:r>
            <a:r>
              <a:rPr lang="fr-FR" dirty="0" smtClean="0">
                <a:cs typeface="Times New Roman" pitchFamily="18" charset="0"/>
              </a:rPr>
              <a:t>produits Amazon et </a:t>
            </a:r>
            <a:r>
              <a:rPr lang="fr-FR" dirty="0" smtClean="0">
                <a:latin typeface="Times New Roman" pitchFamily="18" charset="0"/>
                <a:cs typeface="Times New Roman" pitchFamily="18" charset="0"/>
              </a:rPr>
              <a:t>7</a:t>
            </a:r>
            <a:r>
              <a:rPr lang="fr-FR" dirty="0" smtClean="0">
                <a:cs typeface="Times New Roman" pitchFamily="18" charset="0"/>
              </a:rPr>
              <a:t> caractéristiques pour chaque produit.</a:t>
            </a:r>
          </a:p>
          <a:p>
            <a:r>
              <a:rPr lang="fr-FR" dirty="0" smtClean="0">
                <a:cs typeface="Times New Roman" pitchFamily="18" charset="0"/>
              </a:rPr>
              <a:t>Chaque </a:t>
            </a:r>
            <a:r>
              <a:rPr lang="fr-FR" dirty="0">
                <a:cs typeface="Times New Roman" pitchFamily="18" charset="0"/>
              </a:rPr>
              <a:t>produit possède sept caractéristiques principales</a:t>
            </a:r>
            <a:r>
              <a:rPr lang="fr-FR" dirty="0" smtClean="0">
                <a:cs typeface="Times New Roman" pitchFamily="18" charset="0"/>
              </a:rPr>
              <a:t>:</a:t>
            </a:r>
          </a:p>
          <a:p>
            <a:endParaRPr lang="fr-FR" dirty="0">
              <a:cs typeface="Times New Roman" pitchFamily="18" charset="0"/>
            </a:endParaRPr>
          </a:p>
          <a:p>
            <a:r>
              <a:rPr lang="fr-FR" dirty="0" smtClean="0">
                <a:cs typeface="Times New Roman" pitchFamily="18" charset="0"/>
              </a:rPr>
              <a:t>1. </a:t>
            </a:r>
            <a:r>
              <a:rPr lang="fr-FR" b="1" dirty="0" err="1" smtClean="0">
                <a:cs typeface="Times New Roman" pitchFamily="18" charset="0"/>
              </a:rPr>
              <a:t>asin</a:t>
            </a:r>
            <a:r>
              <a:rPr lang="fr-FR" dirty="0" smtClean="0">
                <a:cs typeface="Times New Roman" pitchFamily="18" charset="0"/>
              </a:rPr>
              <a:t> :numéro </a:t>
            </a:r>
            <a:r>
              <a:rPr lang="fr-FR" dirty="0">
                <a:cs typeface="Times New Roman" pitchFamily="18" charset="0"/>
              </a:rPr>
              <a:t>d'identification standard </a:t>
            </a:r>
            <a:r>
              <a:rPr lang="fr-FR" dirty="0" smtClean="0">
                <a:cs typeface="Times New Roman" pitchFamily="18" charset="0"/>
              </a:rPr>
              <a:t>d'Amazon</a:t>
            </a:r>
            <a:endParaRPr lang="fr-FR" dirty="0">
              <a:cs typeface="Times New Roman" pitchFamily="18" charset="0"/>
            </a:endParaRPr>
          </a:p>
          <a:p>
            <a:r>
              <a:rPr lang="fr-FR" dirty="0" smtClean="0">
                <a:cs typeface="Times New Roman" pitchFamily="18" charset="0"/>
              </a:rPr>
              <a:t>2. </a:t>
            </a:r>
            <a:r>
              <a:rPr lang="fr-FR" b="1" dirty="0" smtClean="0">
                <a:cs typeface="Times New Roman" pitchFamily="18" charset="0"/>
              </a:rPr>
              <a:t>Brand  </a:t>
            </a:r>
            <a:r>
              <a:rPr lang="fr-FR" dirty="0" smtClean="0">
                <a:cs typeface="Times New Roman" pitchFamily="18" charset="0"/>
              </a:rPr>
              <a:t>:</a:t>
            </a:r>
            <a:r>
              <a:rPr lang="fr-FR" dirty="0">
                <a:cs typeface="Times New Roman" pitchFamily="18" charset="0"/>
              </a:rPr>
              <a:t>m</a:t>
            </a:r>
            <a:r>
              <a:rPr lang="fr-FR" dirty="0" smtClean="0">
                <a:cs typeface="Times New Roman" pitchFamily="18" charset="0"/>
              </a:rPr>
              <a:t>arque </a:t>
            </a:r>
            <a:r>
              <a:rPr lang="fr-FR" dirty="0">
                <a:cs typeface="Times New Roman" pitchFamily="18" charset="0"/>
              </a:rPr>
              <a:t>à laquelle le produit </a:t>
            </a:r>
            <a:r>
              <a:rPr lang="fr-FR" dirty="0" smtClean="0">
                <a:cs typeface="Times New Roman" pitchFamily="18" charset="0"/>
              </a:rPr>
              <a:t>appartient</a:t>
            </a:r>
            <a:endParaRPr lang="fr-FR" dirty="0">
              <a:cs typeface="Times New Roman" pitchFamily="18" charset="0"/>
            </a:endParaRPr>
          </a:p>
          <a:p>
            <a:r>
              <a:rPr lang="fr-FR" dirty="0" smtClean="0">
                <a:cs typeface="Times New Roman" pitchFamily="18" charset="0"/>
              </a:rPr>
              <a:t>3. </a:t>
            </a:r>
            <a:r>
              <a:rPr lang="fr-FR" b="1" dirty="0" err="1" smtClean="0">
                <a:cs typeface="Times New Roman" pitchFamily="18" charset="0"/>
              </a:rPr>
              <a:t>color</a:t>
            </a:r>
            <a:r>
              <a:rPr lang="fr-FR" dirty="0" smtClean="0">
                <a:cs typeface="Times New Roman" pitchFamily="18" charset="0"/>
              </a:rPr>
              <a:t> :information </a:t>
            </a:r>
            <a:r>
              <a:rPr lang="fr-FR" dirty="0">
                <a:cs typeface="Times New Roman" pitchFamily="18" charset="0"/>
              </a:rPr>
              <a:t>sur la couleur du </a:t>
            </a:r>
            <a:r>
              <a:rPr lang="fr-FR" dirty="0" smtClean="0">
                <a:cs typeface="Times New Roman" pitchFamily="18" charset="0"/>
              </a:rPr>
              <a:t>vêtement</a:t>
            </a:r>
            <a:endParaRPr lang="fr-FR" dirty="0">
              <a:cs typeface="Times New Roman" pitchFamily="18" charset="0"/>
            </a:endParaRPr>
          </a:p>
          <a:p>
            <a:r>
              <a:rPr lang="fr-FR" dirty="0" smtClean="0">
                <a:cs typeface="Times New Roman" pitchFamily="18" charset="0"/>
              </a:rPr>
              <a:t>4. </a:t>
            </a:r>
            <a:r>
              <a:rPr lang="fr-FR" b="1" dirty="0" err="1" smtClean="0">
                <a:cs typeface="Times New Roman" pitchFamily="18" charset="0"/>
              </a:rPr>
              <a:t>product_type_name</a:t>
            </a:r>
            <a:r>
              <a:rPr lang="fr-FR" dirty="0" smtClean="0">
                <a:cs typeface="Times New Roman" pitchFamily="18" charset="0"/>
              </a:rPr>
              <a:t> :type </a:t>
            </a:r>
            <a:r>
              <a:rPr lang="fr-FR" dirty="0">
                <a:cs typeface="Times New Roman" pitchFamily="18" charset="0"/>
              </a:rPr>
              <a:t>de vêtement, ex: SHIRT / TSHIRT / </a:t>
            </a:r>
            <a:r>
              <a:rPr lang="fr-FR" dirty="0" smtClean="0">
                <a:cs typeface="Times New Roman" pitchFamily="18" charset="0"/>
              </a:rPr>
              <a:t>TOP</a:t>
            </a:r>
            <a:endParaRPr lang="fr-FR" dirty="0">
              <a:cs typeface="Times New Roman" pitchFamily="18" charset="0"/>
            </a:endParaRPr>
          </a:p>
          <a:p>
            <a:r>
              <a:rPr lang="fr-FR" dirty="0" smtClean="0">
                <a:cs typeface="Times New Roman" pitchFamily="18" charset="0"/>
              </a:rPr>
              <a:t>5. </a:t>
            </a:r>
            <a:r>
              <a:rPr lang="fr-FR" b="1" dirty="0" err="1" smtClean="0">
                <a:cs typeface="Times New Roman" pitchFamily="18" charset="0"/>
              </a:rPr>
              <a:t>medium_image_url</a:t>
            </a:r>
            <a:r>
              <a:rPr lang="fr-FR" dirty="0" smtClean="0">
                <a:cs typeface="Times New Roman" pitchFamily="18" charset="0"/>
              </a:rPr>
              <a:t> :url </a:t>
            </a:r>
            <a:r>
              <a:rPr lang="fr-FR" dirty="0">
                <a:cs typeface="Times New Roman" pitchFamily="18" charset="0"/>
              </a:rPr>
              <a:t>de </a:t>
            </a:r>
            <a:r>
              <a:rPr lang="fr-FR" dirty="0" smtClean="0">
                <a:cs typeface="Times New Roman" pitchFamily="18" charset="0"/>
              </a:rPr>
              <a:t>l'image du vêtement</a:t>
            </a:r>
            <a:endParaRPr lang="fr-FR" dirty="0">
              <a:cs typeface="Times New Roman" pitchFamily="18" charset="0"/>
            </a:endParaRPr>
          </a:p>
          <a:p>
            <a:r>
              <a:rPr lang="fr-FR" dirty="0" smtClean="0">
                <a:cs typeface="Times New Roman" pitchFamily="18" charset="0"/>
              </a:rPr>
              <a:t>6. </a:t>
            </a:r>
            <a:r>
              <a:rPr lang="fr-FR" b="1" dirty="0" err="1" smtClean="0">
                <a:cs typeface="Times New Roman" pitchFamily="18" charset="0"/>
              </a:rPr>
              <a:t>title</a:t>
            </a:r>
            <a:r>
              <a:rPr lang="fr-FR" dirty="0" smtClean="0">
                <a:cs typeface="Times New Roman" pitchFamily="18" charset="0"/>
              </a:rPr>
              <a:t> :titre </a:t>
            </a:r>
            <a:r>
              <a:rPr lang="fr-FR" dirty="0">
                <a:cs typeface="Times New Roman" pitchFamily="18" charset="0"/>
              </a:rPr>
              <a:t>du </a:t>
            </a:r>
            <a:r>
              <a:rPr lang="fr-FR" dirty="0" smtClean="0">
                <a:cs typeface="Times New Roman" pitchFamily="18" charset="0"/>
              </a:rPr>
              <a:t>produit</a:t>
            </a:r>
            <a:endParaRPr lang="fr-FR" dirty="0">
              <a:cs typeface="Times New Roman" pitchFamily="18" charset="0"/>
            </a:endParaRPr>
          </a:p>
          <a:p>
            <a:r>
              <a:rPr lang="fr-FR" dirty="0" smtClean="0">
                <a:cs typeface="Times New Roman" pitchFamily="18" charset="0"/>
              </a:rPr>
              <a:t>7. </a:t>
            </a:r>
            <a:r>
              <a:rPr lang="fr-FR" b="1" dirty="0" err="1" smtClean="0">
                <a:cs typeface="Times New Roman" pitchFamily="18" charset="0"/>
              </a:rPr>
              <a:t>formatted_price</a:t>
            </a:r>
            <a:r>
              <a:rPr lang="fr-FR" dirty="0" smtClean="0">
                <a:cs typeface="Times New Roman" pitchFamily="18" charset="0"/>
              </a:rPr>
              <a:t> :prix </a:t>
            </a:r>
            <a:r>
              <a:rPr lang="fr-FR" dirty="0">
                <a:cs typeface="Times New Roman" pitchFamily="18" charset="0"/>
              </a:rPr>
              <a:t>du </a:t>
            </a:r>
            <a:r>
              <a:rPr lang="fr-FR" dirty="0" smtClean="0">
                <a:cs typeface="Times New Roman" pitchFamily="18" charset="0"/>
              </a:rPr>
              <a:t>produit</a:t>
            </a:r>
            <a:endParaRPr lang="fr-FR" dirty="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844" y="642918"/>
            <a:ext cx="7572428" cy="714364"/>
          </a:xfrm>
        </p:spPr>
        <p:txBody>
          <a:bodyPr>
            <a:normAutofit fontScale="90000"/>
          </a:bodyPr>
          <a:lstStyle/>
          <a:p>
            <a:r>
              <a:rPr lang="fr-FR" sz="2800" dirty="0" smtClean="0"/>
              <a:t>2. Compréhension de l’ensemble de données</a:t>
            </a:r>
            <a:br>
              <a:rPr lang="fr-FR" sz="2800" dirty="0" smtClean="0"/>
            </a:br>
            <a:r>
              <a:rPr lang="fr-FR" sz="2800" dirty="0" smtClean="0"/>
              <a:t>    </a:t>
            </a:r>
            <a:r>
              <a:rPr lang="fr-FR" sz="2200" dirty="0" smtClean="0"/>
              <a:t>STATISTIQUES DESCRIPTIVES</a:t>
            </a:r>
            <a:endParaRPr lang="fr-FR" sz="2800" dirty="0"/>
          </a:p>
        </p:txBody>
      </p:sp>
      <p:graphicFrame>
        <p:nvGraphicFramePr>
          <p:cNvPr id="5" name="Espace réservé du contenu 4"/>
          <p:cNvGraphicFramePr>
            <a:graphicFrameLocks noGrp="1"/>
          </p:cNvGraphicFramePr>
          <p:nvPr>
            <p:ph idx="1"/>
          </p:nvPr>
        </p:nvGraphicFramePr>
        <p:xfrm>
          <a:off x="457200" y="2249488"/>
          <a:ext cx="8229600" cy="259588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fr-FR" sz="1600" dirty="0" smtClean="0">
                          <a:latin typeface="+mn-lt"/>
                        </a:rPr>
                        <a:t>Caractéristique</a:t>
                      </a:r>
                      <a:endParaRPr lang="fr-FR" sz="1600" dirty="0">
                        <a:latin typeface="+mn-lt"/>
                      </a:endParaRPr>
                    </a:p>
                  </a:txBody>
                  <a:tcPr/>
                </a:tc>
                <a:tc>
                  <a:txBody>
                    <a:bodyPr/>
                    <a:lstStyle/>
                    <a:p>
                      <a:pPr algn="ctr"/>
                      <a:r>
                        <a:rPr lang="fr-FR" sz="1600" dirty="0" smtClean="0">
                          <a:latin typeface="+mn-lt"/>
                        </a:rPr>
                        <a:t>Statistique</a:t>
                      </a:r>
                      <a:endParaRPr lang="fr-FR" sz="1600" dirty="0">
                        <a:latin typeface="+mn-lt"/>
                      </a:endParaRPr>
                    </a:p>
                  </a:txBody>
                  <a:tcPr/>
                </a:tc>
              </a:tr>
              <a:tr h="370840">
                <a:tc>
                  <a:txBody>
                    <a:bodyPr/>
                    <a:lstStyle/>
                    <a:p>
                      <a:pPr algn="ctr"/>
                      <a:r>
                        <a:rPr lang="fr-FR" sz="1600" dirty="0" smtClean="0">
                          <a:latin typeface="+mn-lt"/>
                        </a:rPr>
                        <a:t>Types</a:t>
                      </a:r>
                      <a:r>
                        <a:rPr lang="fr-FR" sz="1600" baseline="0" dirty="0" smtClean="0">
                          <a:latin typeface="+mn-lt"/>
                        </a:rPr>
                        <a:t> des vêtements</a:t>
                      </a:r>
                      <a:endParaRPr lang="fr-FR" sz="1600" dirty="0">
                        <a:latin typeface="+mn-lt"/>
                      </a:endParaRPr>
                    </a:p>
                  </a:txBody>
                  <a:tcPr/>
                </a:tc>
                <a:tc>
                  <a:txBody>
                    <a:bodyPr/>
                    <a:lstStyle/>
                    <a:p>
                      <a:pPr algn="ctr"/>
                      <a:r>
                        <a:rPr kumimoji="0" lang="fr-FR" sz="1600" kern="1200" dirty="0" smtClean="0">
                          <a:solidFill>
                            <a:schemeClr val="dk1"/>
                          </a:solidFill>
                          <a:latin typeface="+mn-lt"/>
                          <a:ea typeface="+mn-ea"/>
                          <a:cs typeface="+mn-cs"/>
                        </a:rPr>
                        <a:t>HAT, SUIT, SHOES, SKIRT, BAG…</a:t>
                      </a:r>
                    </a:p>
                  </a:txBody>
                  <a:tcPr/>
                </a:tc>
              </a:tr>
              <a:tr h="370840">
                <a:tc>
                  <a:txBody>
                    <a:bodyPr/>
                    <a:lstStyle/>
                    <a:p>
                      <a:pPr algn="ctr"/>
                      <a:r>
                        <a:rPr lang="fr-FR" sz="1600" dirty="0" smtClean="0">
                          <a:latin typeface="+mn-lt"/>
                        </a:rPr>
                        <a:t>Nombre des types des vêtements</a:t>
                      </a:r>
                      <a:endParaRPr lang="fr-FR" sz="1600" dirty="0">
                        <a:latin typeface="+mn-lt"/>
                      </a:endParaRPr>
                    </a:p>
                  </a:txBody>
                  <a:tcPr/>
                </a:tc>
                <a:tc>
                  <a:txBody>
                    <a:bodyPr/>
                    <a:lstStyle/>
                    <a:p>
                      <a:pPr algn="ctr"/>
                      <a:r>
                        <a:rPr kumimoji="0" lang="fr-FR" sz="1600" kern="1200" dirty="0" smtClean="0">
                          <a:solidFill>
                            <a:schemeClr val="dk1"/>
                          </a:solidFill>
                          <a:latin typeface="Times New Roman" pitchFamily="18" charset="0"/>
                          <a:ea typeface="+mn-ea"/>
                          <a:cs typeface="Times New Roman" pitchFamily="18" charset="0"/>
                        </a:rPr>
                        <a:t>56</a:t>
                      </a:r>
                      <a:r>
                        <a:rPr kumimoji="0" lang="fr-FR" sz="1600" kern="1200" dirty="0" smtClean="0">
                          <a:solidFill>
                            <a:schemeClr val="dk1"/>
                          </a:solidFill>
                          <a:latin typeface="+mn-lt"/>
                          <a:ea typeface="+mn-ea"/>
                          <a:cs typeface="+mn-cs"/>
                        </a:rPr>
                        <a:t> différents</a:t>
                      </a:r>
                      <a:r>
                        <a:rPr kumimoji="0" lang="fr-FR" sz="1600" kern="1200" baseline="0" dirty="0" smtClean="0">
                          <a:solidFill>
                            <a:schemeClr val="dk1"/>
                          </a:solidFill>
                          <a:latin typeface="+mn-lt"/>
                          <a:ea typeface="+mn-ea"/>
                          <a:cs typeface="+mn-cs"/>
                        </a:rPr>
                        <a:t> types</a:t>
                      </a:r>
                      <a:endParaRPr kumimoji="0" lang="fr-FR" sz="1600" kern="1200" dirty="0" smtClean="0">
                        <a:solidFill>
                          <a:schemeClr val="dk1"/>
                        </a:solidFill>
                        <a:latin typeface="+mn-lt"/>
                        <a:ea typeface="+mn-ea"/>
                        <a:cs typeface="+mn-cs"/>
                      </a:endParaRPr>
                    </a:p>
                  </a:txBody>
                  <a:tcPr/>
                </a:tc>
              </a:tr>
              <a:tr h="370840">
                <a:tc>
                  <a:txBody>
                    <a:bodyPr/>
                    <a:lstStyle/>
                    <a:p>
                      <a:pPr algn="ctr"/>
                      <a:r>
                        <a:rPr lang="fr-FR" sz="1600" dirty="0" smtClean="0">
                          <a:latin typeface="+mn-lt"/>
                        </a:rPr>
                        <a:t>Type le plus fréquent</a:t>
                      </a:r>
                      <a:endParaRPr lang="fr-FR" sz="1600" dirty="0">
                        <a:latin typeface="+mn-lt"/>
                      </a:endParaRPr>
                    </a:p>
                  </a:txBody>
                  <a:tcPr/>
                </a:tc>
                <a:tc>
                  <a:txBody>
                    <a:bodyPr/>
                    <a:lstStyle/>
                    <a:p>
                      <a:pPr algn="ctr"/>
                      <a:r>
                        <a:rPr lang="fr-FR" sz="1600" dirty="0" smtClean="0">
                          <a:latin typeface="+mn-lt"/>
                        </a:rPr>
                        <a:t>SHIRT</a:t>
                      </a:r>
                      <a:endParaRPr lang="fr-FR" sz="1600" dirty="0">
                        <a:latin typeface="+mn-lt"/>
                      </a:endParaRPr>
                    </a:p>
                  </a:txBody>
                  <a:tcPr/>
                </a:tc>
              </a:tr>
              <a:tr h="370840">
                <a:tc>
                  <a:txBody>
                    <a:bodyPr/>
                    <a:lstStyle/>
                    <a:p>
                      <a:pPr algn="ctr"/>
                      <a:r>
                        <a:rPr lang="fr-FR" sz="1600" dirty="0" smtClean="0">
                          <a:latin typeface="+mn-lt"/>
                        </a:rPr>
                        <a:t>Couleur la plus fréquente</a:t>
                      </a:r>
                      <a:endParaRPr lang="fr-FR" sz="1600" dirty="0">
                        <a:latin typeface="+mn-lt"/>
                      </a:endParaRPr>
                    </a:p>
                  </a:txBody>
                  <a:tcPr/>
                </a:tc>
                <a:tc>
                  <a:txBody>
                    <a:bodyPr/>
                    <a:lstStyle/>
                    <a:p>
                      <a:pPr algn="ctr"/>
                      <a:r>
                        <a:rPr lang="fr-FR" sz="1600" dirty="0" smtClean="0">
                          <a:latin typeface="+mn-lt"/>
                        </a:rPr>
                        <a:t>Noir</a:t>
                      </a:r>
                      <a:endParaRPr lang="fr-FR" sz="1600" dirty="0">
                        <a:latin typeface="+mn-lt"/>
                      </a:endParaRPr>
                    </a:p>
                  </a:txBody>
                  <a:tcPr/>
                </a:tc>
              </a:tr>
              <a:tr h="370840">
                <a:tc>
                  <a:txBody>
                    <a:bodyPr/>
                    <a:lstStyle/>
                    <a:p>
                      <a:pPr algn="ctr"/>
                      <a:r>
                        <a:rPr lang="fr-FR" sz="1600" dirty="0" smtClean="0">
                          <a:latin typeface="+mn-lt"/>
                        </a:rPr>
                        <a:t>Les</a:t>
                      </a:r>
                      <a:r>
                        <a:rPr lang="fr-FR" sz="1600" baseline="0" dirty="0" smtClean="0">
                          <a:latin typeface="+mn-lt"/>
                        </a:rPr>
                        <a:t> m</a:t>
                      </a:r>
                      <a:r>
                        <a:rPr lang="fr-FR" sz="1600" dirty="0" smtClean="0">
                          <a:latin typeface="+mn-lt"/>
                        </a:rPr>
                        <a:t>arques les plus courantes</a:t>
                      </a:r>
                      <a:endParaRPr lang="fr-FR" sz="1600" dirty="0">
                        <a:latin typeface="+mn-lt"/>
                      </a:endParaRPr>
                    </a:p>
                  </a:txBody>
                  <a:tcPr/>
                </a:tc>
                <a:tc>
                  <a:txBody>
                    <a:bodyPr/>
                    <a:lstStyle/>
                    <a:p>
                      <a:pPr algn="ctr"/>
                      <a:r>
                        <a:rPr lang="fr-FR" sz="1600" dirty="0" smtClean="0">
                          <a:latin typeface="+mn-lt"/>
                        </a:rPr>
                        <a:t>TOOGOO, </a:t>
                      </a:r>
                      <a:r>
                        <a:rPr lang="fr-FR" sz="1600" dirty="0" err="1" smtClean="0">
                          <a:latin typeface="+mn-lt"/>
                        </a:rPr>
                        <a:t>Reiss</a:t>
                      </a:r>
                      <a:r>
                        <a:rPr lang="fr-FR" sz="1600" dirty="0" smtClean="0">
                          <a:latin typeface="+mn-lt"/>
                        </a:rPr>
                        <a:t>, Anna-Kaci, G by GUESS ..</a:t>
                      </a:r>
                      <a:endParaRPr lang="fr-FR" sz="1600" dirty="0">
                        <a:latin typeface="+mn-lt"/>
                      </a:endParaRPr>
                    </a:p>
                  </a:txBody>
                  <a:tcPr/>
                </a:tc>
              </a:tr>
              <a:tr h="370840">
                <a:tc>
                  <a:txBody>
                    <a:bodyPr/>
                    <a:lstStyle/>
                    <a:p>
                      <a:pPr algn="ctr"/>
                      <a:r>
                        <a:rPr kumimoji="0" lang="fr-FR" sz="1600" kern="1200" dirty="0" smtClean="0">
                          <a:solidFill>
                            <a:schemeClr val="dk1"/>
                          </a:solidFill>
                          <a:latin typeface="+mn-lt"/>
                          <a:ea typeface="+mn-ea"/>
                          <a:cs typeface="+mn-cs"/>
                        </a:rPr>
                        <a:t>Marques</a:t>
                      </a:r>
                    </a:p>
                  </a:txBody>
                  <a:tcPr/>
                </a:tc>
                <a:tc>
                  <a:txBody>
                    <a:bodyPr/>
                    <a:lstStyle/>
                    <a:p>
                      <a:pPr algn="ctr"/>
                      <a:r>
                        <a:rPr kumimoji="0" lang="fr-FR" sz="1600" kern="1200" smtClean="0">
                          <a:solidFill>
                            <a:schemeClr val="dk1"/>
                          </a:solidFill>
                          <a:latin typeface="Times New Roman" pitchFamily="18" charset="0"/>
                          <a:ea typeface="+mn-ea"/>
                          <a:cs typeface="Times New Roman" pitchFamily="18" charset="0"/>
                        </a:rPr>
                        <a:t>3636</a:t>
                      </a:r>
                      <a:r>
                        <a:rPr kumimoji="0" lang="fr-FR" sz="1600" kern="1200" smtClean="0">
                          <a:solidFill>
                            <a:schemeClr val="dk1"/>
                          </a:solidFill>
                          <a:latin typeface="+mn-lt"/>
                          <a:ea typeface="+mn-ea"/>
                          <a:cs typeface="+mn-cs"/>
                        </a:rPr>
                        <a:t>  Différentes marques</a:t>
                      </a:r>
                      <a:endParaRPr kumimoji="0" lang="fr-FR" sz="1600" kern="1200" dirty="0" smtClean="0">
                        <a:solidFill>
                          <a:schemeClr val="dk1"/>
                        </a:solidFill>
                        <a:latin typeface="+mn-lt"/>
                        <a:ea typeface="+mn-ea"/>
                        <a:cs typeface="+mn-cs"/>
                      </a:endParaRPr>
                    </a:p>
                  </a:txBody>
                  <a:tcPr/>
                </a:tc>
              </a:tr>
            </a:tbl>
          </a:graphicData>
        </a:graphic>
      </p:graphicFrame>
      <p:sp>
        <p:nvSpPr>
          <p:cNvPr id="4" name="Espace réservé du numéro de diapositive 3"/>
          <p:cNvSpPr>
            <a:spLocks noGrp="1"/>
          </p:cNvSpPr>
          <p:nvPr>
            <p:ph type="sldNum" sz="quarter" idx="12"/>
          </p:nvPr>
        </p:nvSpPr>
        <p:spPr/>
        <p:txBody>
          <a:bodyPr/>
          <a:lstStyle/>
          <a:p>
            <a:fld id="{A505CF67-E6AF-4D1E-A88B-AD219EFB455D}" type="slidenum">
              <a:rPr lang="fr-FR" smtClean="0"/>
              <a:t>5</a:t>
            </a:fld>
            <a:endParaRPr lang="fr-F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500042"/>
            <a:ext cx="7043758" cy="781064"/>
          </a:xfrm>
        </p:spPr>
        <p:txBody>
          <a:bodyPr>
            <a:normAutofit fontScale="90000"/>
          </a:bodyPr>
          <a:lstStyle/>
          <a:p>
            <a:r>
              <a:rPr lang="fr-FR" sz="3200" dirty="0" smtClean="0"/>
              <a:t>3. Nettoyage de l’ensemble de données</a:t>
            </a:r>
            <a:endParaRPr lang="fr-FR" sz="3200" dirty="0"/>
          </a:p>
        </p:txBody>
      </p:sp>
      <p:sp>
        <p:nvSpPr>
          <p:cNvPr id="3" name="Espace réservé du contenu 2"/>
          <p:cNvSpPr>
            <a:spLocks noGrp="1"/>
          </p:cNvSpPr>
          <p:nvPr>
            <p:ph idx="1"/>
          </p:nvPr>
        </p:nvSpPr>
        <p:spPr>
          <a:xfrm>
            <a:off x="0" y="2214554"/>
            <a:ext cx="9144000" cy="2928958"/>
          </a:xfrm>
        </p:spPr>
        <p:txBody>
          <a:bodyPr>
            <a:normAutofit/>
          </a:bodyPr>
          <a:lstStyle/>
          <a:p>
            <a:r>
              <a:rPr lang="fr-FR" sz="1800" dirty="0" smtClean="0"/>
              <a:t>Résolution du problème des produits en double (en se basant sur le titre).</a:t>
            </a:r>
          </a:p>
          <a:p>
            <a:pPr>
              <a:buNone/>
            </a:pPr>
            <a:endParaRPr lang="fr-FR" sz="1800" dirty="0" smtClean="0"/>
          </a:p>
          <a:p>
            <a:r>
              <a:rPr lang="fr-FR" sz="1800" dirty="0" smtClean="0"/>
              <a:t>Sauvegarder que les produits avec des titres dont la longueur est supérieur à </a:t>
            </a:r>
            <a:r>
              <a:rPr lang="fr-FR" sz="1800" dirty="0" smtClean="0">
                <a:latin typeface="Times New Roman" pitchFamily="18" charset="0"/>
                <a:cs typeface="Times New Roman" pitchFamily="18" charset="0"/>
              </a:rPr>
              <a:t>5</a:t>
            </a:r>
            <a:r>
              <a:rPr lang="fr-FR" sz="1800" dirty="0" smtClean="0"/>
              <a:t>.</a:t>
            </a:r>
          </a:p>
          <a:p>
            <a:pPr>
              <a:buNone/>
            </a:pPr>
            <a:endParaRPr lang="fr-FR" sz="1800" dirty="0" smtClean="0"/>
          </a:p>
          <a:p>
            <a:r>
              <a:rPr lang="fr-FR" sz="1800" dirty="0" smtClean="0"/>
              <a:t>Suppression des données avec des titres similaires mais non adjacents.</a:t>
            </a:r>
          </a:p>
          <a:p>
            <a:pPr>
              <a:buNone/>
            </a:pPr>
            <a:endParaRPr lang="fr-FR" sz="1800" dirty="0" smtClean="0"/>
          </a:p>
          <a:p>
            <a:r>
              <a:rPr lang="fr-FR" sz="1800" dirty="0" smtClean="0"/>
              <a:t>Nettoyage des titres des produits : Suppression des caractères spéciaux, suppression des stop-</a:t>
            </a:r>
            <a:r>
              <a:rPr lang="fr-FR" sz="1800" dirty="0" err="1" smtClean="0"/>
              <a:t>words</a:t>
            </a:r>
            <a:r>
              <a:rPr lang="fr-FR" sz="1800" dirty="0" smtClean="0"/>
              <a:t>.</a:t>
            </a:r>
            <a:endParaRPr lang="fr-FR" sz="1800" dirty="0"/>
          </a:p>
        </p:txBody>
      </p:sp>
      <p:sp>
        <p:nvSpPr>
          <p:cNvPr id="4" name="Espace réservé du numéro de diapositive 3"/>
          <p:cNvSpPr>
            <a:spLocks noGrp="1"/>
          </p:cNvSpPr>
          <p:nvPr>
            <p:ph type="sldNum" sz="quarter" idx="12"/>
          </p:nvPr>
        </p:nvSpPr>
        <p:spPr/>
        <p:txBody>
          <a:bodyPr/>
          <a:lstStyle/>
          <a:p>
            <a:fld id="{A505CF67-E6AF-4D1E-A88B-AD219EFB455D}" type="slidenum">
              <a:rPr lang="fr-FR" smtClean="0"/>
              <a:t>6</a:t>
            </a:fld>
            <a:endParaRPr lang="fr-F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714356"/>
            <a:ext cx="8229600" cy="1066800"/>
          </a:xfrm>
        </p:spPr>
        <p:txBody>
          <a:bodyPr>
            <a:normAutofit fontScale="90000"/>
          </a:bodyPr>
          <a:lstStyle/>
          <a:p>
            <a:r>
              <a:rPr lang="fr-FR" sz="3100" dirty="0" smtClean="0"/>
              <a:t>4. Recommandations</a:t>
            </a:r>
            <a:r>
              <a:rPr lang="fr-FR" dirty="0" smtClean="0"/>
              <a:t/>
            </a:r>
            <a:br>
              <a:rPr lang="fr-FR" dirty="0" smtClean="0"/>
            </a:br>
            <a:r>
              <a:rPr lang="fr-FR" sz="2200" dirty="0" smtClean="0"/>
              <a:t>4.1 Bag of </a:t>
            </a:r>
            <a:r>
              <a:rPr lang="fr-FR" sz="2200" dirty="0" err="1" smtClean="0"/>
              <a:t>Words</a:t>
            </a:r>
            <a:r>
              <a:rPr lang="fr-FR" sz="2200" dirty="0" smtClean="0"/>
              <a:t> sur les titres des produits  </a:t>
            </a:r>
            <a:r>
              <a:rPr lang="fr-FR" dirty="0" smtClean="0"/>
              <a:t/>
            </a:r>
            <a:br>
              <a:rPr lang="fr-FR" dirty="0" smtClean="0"/>
            </a:br>
            <a:r>
              <a:rPr lang="fr-FR" sz="2000" dirty="0" smtClean="0"/>
              <a:t>4.1.1 Principe</a:t>
            </a:r>
            <a:endParaRPr lang="fr-FR" sz="2000" dirty="0"/>
          </a:p>
        </p:txBody>
      </p:sp>
      <p:sp>
        <p:nvSpPr>
          <p:cNvPr id="3" name="Espace réservé du contenu 2"/>
          <p:cNvSpPr>
            <a:spLocks noGrp="1"/>
          </p:cNvSpPr>
          <p:nvPr>
            <p:ph idx="1"/>
          </p:nvPr>
        </p:nvSpPr>
        <p:spPr>
          <a:xfrm>
            <a:off x="285720" y="2071678"/>
            <a:ext cx="8229600" cy="2071702"/>
          </a:xfrm>
        </p:spPr>
        <p:txBody>
          <a:bodyPr>
            <a:normAutofit fontScale="55000" lnSpcReduction="20000"/>
          </a:bodyPr>
          <a:lstStyle/>
          <a:p>
            <a:r>
              <a:rPr lang="fr-FR" sz="2900" dirty="0" smtClean="0"/>
              <a:t>La représentation par sac de mots (bag of </a:t>
            </a:r>
            <a:r>
              <a:rPr lang="fr-FR" sz="2900" dirty="0" err="1" smtClean="0"/>
              <a:t>words</a:t>
            </a:r>
            <a:r>
              <a:rPr lang="fr-FR" sz="2900" dirty="0" smtClean="0"/>
              <a:t>) est un modèle utilisé dans le traitement du langage naturel.</a:t>
            </a:r>
          </a:p>
          <a:p>
            <a:endParaRPr lang="fr-FR" sz="2900" dirty="0" smtClean="0"/>
          </a:p>
          <a:p>
            <a:r>
              <a:rPr lang="fr-FR" sz="2900" dirty="0" smtClean="0"/>
              <a:t>Dans un </a:t>
            </a:r>
            <a:r>
              <a:rPr lang="fr-FR" sz="2900" dirty="0" err="1" smtClean="0"/>
              <a:t>BoW</a:t>
            </a:r>
            <a:r>
              <a:rPr lang="fr-FR" sz="2900" dirty="0" smtClean="0"/>
              <a:t>, un corps de texte, tel qu'une phrase ou un document, est considéré comme un sac de mots.</a:t>
            </a:r>
          </a:p>
          <a:p>
            <a:endParaRPr lang="fr-FR" sz="2900" dirty="0" smtClean="0"/>
          </a:p>
          <a:p>
            <a:r>
              <a:rPr lang="fr-FR" sz="2900" dirty="0" smtClean="0"/>
              <a:t>L'idée est d'analyser et de classer ces différents «sacs de mots» (corpus).</a:t>
            </a:r>
          </a:p>
          <a:p>
            <a:pPr>
              <a:buNone/>
            </a:pPr>
            <a:r>
              <a:rPr lang="fr-FR" dirty="0" smtClean="0"/>
              <a:t/>
            </a:r>
            <a:br>
              <a:rPr lang="fr-FR" dirty="0" smtClean="0"/>
            </a:br>
            <a:endParaRPr lang="fr-FR" dirty="0"/>
          </a:p>
        </p:txBody>
      </p:sp>
      <p:sp>
        <p:nvSpPr>
          <p:cNvPr id="4" name="Espace réservé du numéro de diapositive 3"/>
          <p:cNvSpPr>
            <a:spLocks noGrp="1"/>
          </p:cNvSpPr>
          <p:nvPr>
            <p:ph type="sldNum" sz="quarter" idx="12"/>
          </p:nvPr>
        </p:nvSpPr>
        <p:spPr/>
        <p:txBody>
          <a:bodyPr/>
          <a:lstStyle/>
          <a:p>
            <a:fld id="{A505CF67-E6AF-4D1E-A88B-AD219EFB455D}" type="slidenum">
              <a:rPr lang="fr-FR" smtClean="0"/>
              <a:t>7</a:t>
            </a:fld>
            <a:endParaRPr lang="fr-FR"/>
          </a:p>
        </p:txBody>
      </p:sp>
      <p:pic>
        <p:nvPicPr>
          <p:cNvPr id="25602" name="Picture 2" descr="RÃ©sultats de recherche d'images pour Â«Â bag of wordsÂ Â»"/>
          <p:cNvPicPr>
            <a:picLocks noChangeAspect="1" noChangeArrowheads="1"/>
          </p:cNvPicPr>
          <p:nvPr/>
        </p:nvPicPr>
        <p:blipFill>
          <a:blip r:embed="rId3" cstate="print"/>
          <a:srcRect/>
          <a:stretch>
            <a:fillRect/>
          </a:stretch>
        </p:blipFill>
        <p:spPr bwMode="auto">
          <a:xfrm>
            <a:off x="2285984" y="3857628"/>
            <a:ext cx="4643470" cy="2647361"/>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500042"/>
            <a:ext cx="6572296" cy="1066800"/>
          </a:xfrm>
        </p:spPr>
        <p:txBody>
          <a:bodyPr>
            <a:normAutofit fontScale="90000"/>
          </a:bodyPr>
          <a:lstStyle/>
          <a:p>
            <a:r>
              <a:rPr lang="fr-FR" sz="3100" dirty="0" smtClean="0"/>
              <a:t>4. Recommandations</a:t>
            </a:r>
            <a:r>
              <a:rPr lang="fr-FR" dirty="0" smtClean="0"/>
              <a:t/>
            </a:r>
            <a:br>
              <a:rPr lang="fr-FR" dirty="0" smtClean="0"/>
            </a:br>
            <a:r>
              <a:rPr lang="fr-FR" sz="2200" dirty="0" smtClean="0"/>
              <a:t>4.1 Bag of </a:t>
            </a:r>
            <a:r>
              <a:rPr lang="fr-FR" sz="2200" dirty="0" err="1" smtClean="0"/>
              <a:t>Words</a:t>
            </a:r>
            <a:r>
              <a:rPr lang="fr-FR" sz="2200" dirty="0" smtClean="0"/>
              <a:t> sur les titres des produits  </a:t>
            </a:r>
            <a:br>
              <a:rPr lang="fr-FR" sz="2200" dirty="0" smtClean="0"/>
            </a:br>
            <a:r>
              <a:rPr lang="fr-FR" sz="2200" dirty="0" smtClean="0"/>
              <a:t>4.1.2 </a:t>
            </a:r>
            <a:r>
              <a:rPr lang="fr-FR" sz="2000" dirty="0" smtClean="0"/>
              <a:t>Implémentation</a:t>
            </a:r>
          </a:p>
        </p:txBody>
      </p:sp>
      <p:sp>
        <p:nvSpPr>
          <p:cNvPr id="3" name="Espace réservé du contenu 2"/>
          <p:cNvSpPr>
            <a:spLocks noGrp="1"/>
          </p:cNvSpPr>
          <p:nvPr>
            <p:ph idx="1"/>
          </p:nvPr>
        </p:nvSpPr>
        <p:spPr>
          <a:xfrm>
            <a:off x="428596" y="1857364"/>
            <a:ext cx="8229600" cy="4396550"/>
          </a:xfrm>
        </p:spPr>
        <p:txBody>
          <a:bodyPr>
            <a:normAutofit/>
          </a:bodyPr>
          <a:lstStyle/>
          <a:p>
            <a:r>
              <a:rPr lang="fr-FR" sz="1800" dirty="0" smtClean="0"/>
              <a:t>Compter le nombre de fois qu'un mot apparaît dans un titre de produit et utiliser cette valeur comme poids.</a:t>
            </a:r>
          </a:p>
          <a:p>
            <a:pPr>
              <a:buNone/>
            </a:pPr>
            <a:endParaRPr lang="fr-FR" sz="1800" dirty="0" smtClean="0"/>
          </a:p>
          <a:p>
            <a:pPr>
              <a:buNone/>
            </a:pPr>
            <a:endParaRPr lang="fr-FR" sz="1800" dirty="0" smtClean="0"/>
          </a:p>
          <a:p>
            <a:endParaRPr lang="fr-FR" sz="1800" dirty="0" smtClean="0"/>
          </a:p>
          <a:p>
            <a:endParaRPr lang="fr-FR" sz="1800" dirty="0" smtClean="0"/>
          </a:p>
          <a:p>
            <a:endParaRPr lang="fr-FR" sz="1800" dirty="0" smtClean="0"/>
          </a:p>
          <a:p>
            <a:endParaRPr lang="fr-FR" sz="1800" dirty="0" smtClean="0"/>
          </a:p>
          <a:p>
            <a:endParaRPr lang="fr-FR" sz="1800" dirty="0" smtClean="0"/>
          </a:p>
          <a:p>
            <a:r>
              <a:rPr lang="fr-FR" sz="1800" dirty="0" smtClean="0"/>
              <a:t>Calculer la distance entre le produit d'entrée donné et tous les produits restants en se basant sur les poids obtenus précédemment.</a:t>
            </a:r>
          </a:p>
          <a:p>
            <a:pPr algn="ctr">
              <a:buNone/>
            </a:pPr>
            <a:r>
              <a:rPr lang="es-ES" sz="1800" b="1" dirty="0" err="1" smtClean="0"/>
              <a:t>Distance</a:t>
            </a:r>
            <a:r>
              <a:rPr lang="es-ES" sz="1800" b="1" dirty="0" smtClean="0"/>
              <a:t> (X, Y) = &lt;X, Y&gt; / (||X||*||Y||)</a:t>
            </a:r>
          </a:p>
          <a:p>
            <a:pPr>
              <a:buNone/>
            </a:pPr>
            <a:endParaRPr lang="fr-FR" sz="1800" dirty="0" smtClean="0"/>
          </a:p>
          <a:p>
            <a:r>
              <a:rPr lang="fr-FR" sz="1800" dirty="0" smtClean="0"/>
              <a:t>Recommander les articles avec les plus petites distances.</a:t>
            </a:r>
          </a:p>
          <a:p>
            <a:pPr algn="ctr">
              <a:buNone/>
            </a:pPr>
            <a:endParaRPr lang="es-ES" sz="1600" b="1" dirty="0" smtClean="0"/>
          </a:p>
          <a:p>
            <a:pPr>
              <a:buNone/>
            </a:pPr>
            <a:endParaRPr lang="fr-FR" sz="1600" b="1" dirty="0" smtClean="0"/>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A505CF67-E6AF-4D1E-A88B-AD219EFB455D}" type="slidenum">
              <a:rPr lang="fr-FR" smtClean="0"/>
              <a:t>8</a:t>
            </a:fld>
            <a:endParaRPr lang="fr-FR"/>
          </a:p>
        </p:txBody>
      </p:sp>
      <p:pic>
        <p:nvPicPr>
          <p:cNvPr id="5" name="Picture 1"/>
          <p:cNvPicPr>
            <a:picLocks noChangeAspect="1" noChangeArrowheads="1"/>
          </p:cNvPicPr>
          <p:nvPr/>
        </p:nvPicPr>
        <p:blipFill>
          <a:blip r:embed="rId3"/>
          <a:srcRect/>
          <a:stretch>
            <a:fillRect/>
          </a:stretch>
        </p:blipFill>
        <p:spPr bwMode="auto">
          <a:xfrm>
            <a:off x="1285852" y="2714620"/>
            <a:ext cx="6634804" cy="1500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714356"/>
            <a:ext cx="8229600" cy="1066800"/>
          </a:xfrm>
        </p:spPr>
        <p:txBody>
          <a:bodyPr>
            <a:normAutofit fontScale="90000"/>
          </a:bodyPr>
          <a:lstStyle/>
          <a:p>
            <a:r>
              <a:rPr lang="fr-FR" sz="3100" dirty="0" smtClean="0"/>
              <a:t>4. Recommandations</a:t>
            </a:r>
            <a:r>
              <a:rPr lang="fr-FR" dirty="0" smtClean="0"/>
              <a:t/>
            </a:r>
            <a:br>
              <a:rPr lang="fr-FR" dirty="0" smtClean="0"/>
            </a:br>
            <a:r>
              <a:rPr lang="fr-FR" sz="2200" dirty="0" smtClean="0"/>
              <a:t>4.1 Bag of </a:t>
            </a:r>
            <a:r>
              <a:rPr lang="fr-FR" sz="2200" dirty="0" err="1" smtClean="0"/>
              <a:t>Words</a:t>
            </a:r>
            <a:r>
              <a:rPr lang="fr-FR" sz="2200" dirty="0" smtClean="0"/>
              <a:t> sur les titres des produits  </a:t>
            </a:r>
            <a:r>
              <a:rPr lang="fr-FR" dirty="0" smtClean="0"/>
              <a:t/>
            </a:r>
            <a:br>
              <a:rPr lang="fr-FR" dirty="0" smtClean="0"/>
            </a:br>
            <a:r>
              <a:rPr lang="fr-FR" sz="2000" dirty="0" smtClean="0"/>
              <a:t>4.1.3 Résultats</a:t>
            </a:r>
            <a:endParaRPr lang="fr-FR" sz="2000" dirty="0"/>
          </a:p>
        </p:txBody>
      </p:sp>
      <p:sp>
        <p:nvSpPr>
          <p:cNvPr id="4" name="Espace réservé du numéro de diapositive 3"/>
          <p:cNvSpPr>
            <a:spLocks noGrp="1"/>
          </p:cNvSpPr>
          <p:nvPr>
            <p:ph type="sldNum" sz="quarter" idx="12"/>
          </p:nvPr>
        </p:nvSpPr>
        <p:spPr/>
        <p:txBody>
          <a:bodyPr/>
          <a:lstStyle/>
          <a:p>
            <a:fld id="{A505CF67-E6AF-4D1E-A88B-AD219EFB455D}" type="slidenum">
              <a:rPr lang="fr-FR" smtClean="0"/>
              <a:t>9</a:t>
            </a:fld>
            <a:endParaRPr lang="fr-FR"/>
          </a:p>
        </p:txBody>
      </p:sp>
      <p:pic>
        <p:nvPicPr>
          <p:cNvPr id="18435" name="Picture 3"/>
          <p:cNvPicPr>
            <a:picLocks noChangeAspect="1" noChangeArrowheads="1"/>
          </p:cNvPicPr>
          <p:nvPr/>
        </p:nvPicPr>
        <p:blipFill>
          <a:blip r:embed="rId2"/>
          <a:srcRect/>
          <a:stretch>
            <a:fillRect/>
          </a:stretch>
        </p:blipFill>
        <p:spPr bwMode="auto">
          <a:xfrm>
            <a:off x="2643174" y="1857364"/>
            <a:ext cx="1057275" cy="1504950"/>
          </a:xfrm>
          <a:prstGeom prst="rect">
            <a:avLst/>
          </a:prstGeom>
          <a:noFill/>
          <a:ln w="9525">
            <a:noFill/>
            <a:miter lim="800000"/>
            <a:headEnd/>
            <a:tailEnd/>
          </a:ln>
          <a:effectLst/>
        </p:spPr>
      </p:pic>
      <p:pic>
        <p:nvPicPr>
          <p:cNvPr id="18436" name="Picture 4"/>
          <p:cNvPicPr>
            <a:picLocks noChangeAspect="1" noChangeArrowheads="1"/>
          </p:cNvPicPr>
          <p:nvPr/>
        </p:nvPicPr>
        <p:blipFill>
          <a:blip r:embed="rId3"/>
          <a:srcRect/>
          <a:stretch>
            <a:fillRect/>
          </a:stretch>
        </p:blipFill>
        <p:spPr bwMode="auto">
          <a:xfrm>
            <a:off x="2571736" y="3429000"/>
            <a:ext cx="1095375" cy="1495425"/>
          </a:xfrm>
          <a:prstGeom prst="rect">
            <a:avLst/>
          </a:prstGeom>
          <a:noFill/>
          <a:ln w="9525">
            <a:noFill/>
            <a:miter lim="800000"/>
            <a:headEnd/>
            <a:tailEnd/>
          </a:ln>
          <a:effectLst/>
        </p:spPr>
      </p:pic>
      <p:pic>
        <p:nvPicPr>
          <p:cNvPr id="18437" name="Picture 5"/>
          <p:cNvPicPr>
            <a:picLocks noChangeAspect="1" noChangeArrowheads="1"/>
          </p:cNvPicPr>
          <p:nvPr/>
        </p:nvPicPr>
        <p:blipFill>
          <a:blip r:embed="rId4"/>
          <a:srcRect/>
          <a:stretch>
            <a:fillRect/>
          </a:stretch>
        </p:blipFill>
        <p:spPr bwMode="auto">
          <a:xfrm>
            <a:off x="357158" y="3357562"/>
            <a:ext cx="1066800" cy="1438275"/>
          </a:xfrm>
          <a:prstGeom prst="rect">
            <a:avLst/>
          </a:prstGeom>
          <a:noFill/>
          <a:ln w="9525">
            <a:noFill/>
            <a:miter lim="800000"/>
            <a:headEnd/>
            <a:tailEnd/>
          </a:ln>
          <a:effectLst/>
        </p:spPr>
      </p:pic>
      <p:pic>
        <p:nvPicPr>
          <p:cNvPr id="18438" name="Picture 6"/>
          <p:cNvPicPr>
            <a:picLocks noChangeAspect="1" noChangeArrowheads="1"/>
          </p:cNvPicPr>
          <p:nvPr/>
        </p:nvPicPr>
        <p:blipFill>
          <a:blip r:embed="rId5"/>
          <a:srcRect/>
          <a:stretch>
            <a:fillRect/>
          </a:stretch>
        </p:blipFill>
        <p:spPr bwMode="auto">
          <a:xfrm>
            <a:off x="2500298" y="5000636"/>
            <a:ext cx="1143000" cy="1428750"/>
          </a:xfrm>
          <a:prstGeom prst="rect">
            <a:avLst/>
          </a:prstGeom>
          <a:noFill/>
          <a:ln w="9525">
            <a:noFill/>
            <a:miter lim="800000"/>
            <a:headEnd/>
            <a:tailEnd/>
          </a:ln>
          <a:effectLst/>
        </p:spPr>
      </p:pic>
      <p:pic>
        <p:nvPicPr>
          <p:cNvPr id="18439" name="Picture 7"/>
          <p:cNvPicPr>
            <a:picLocks noChangeAspect="1" noChangeArrowheads="1"/>
          </p:cNvPicPr>
          <p:nvPr/>
        </p:nvPicPr>
        <p:blipFill>
          <a:blip r:embed="rId6"/>
          <a:srcRect/>
          <a:stretch>
            <a:fillRect/>
          </a:stretch>
        </p:blipFill>
        <p:spPr bwMode="auto">
          <a:xfrm>
            <a:off x="4214810" y="1928802"/>
            <a:ext cx="1190625" cy="1447800"/>
          </a:xfrm>
          <a:prstGeom prst="rect">
            <a:avLst/>
          </a:prstGeom>
          <a:noFill/>
          <a:ln w="9525">
            <a:noFill/>
            <a:miter lim="800000"/>
            <a:headEnd/>
            <a:tailEnd/>
          </a:ln>
          <a:effectLst/>
        </p:spPr>
      </p:pic>
      <p:pic>
        <p:nvPicPr>
          <p:cNvPr id="18440" name="Picture 8"/>
          <p:cNvPicPr>
            <a:picLocks noChangeAspect="1" noChangeArrowheads="1"/>
          </p:cNvPicPr>
          <p:nvPr/>
        </p:nvPicPr>
        <p:blipFill>
          <a:blip r:embed="rId7"/>
          <a:srcRect/>
          <a:stretch>
            <a:fillRect/>
          </a:stretch>
        </p:blipFill>
        <p:spPr bwMode="auto">
          <a:xfrm>
            <a:off x="4214810" y="3500438"/>
            <a:ext cx="1143000" cy="1447800"/>
          </a:xfrm>
          <a:prstGeom prst="rect">
            <a:avLst/>
          </a:prstGeom>
          <a:noFill/>
          <a:ln w="9525">
            <a:noFill/>
            <a:miter lim="800000"/>
            <a:headEnd/>
            <a:tailEnd/>
          </a:ln>
          <a:effectLst/>
        </p:spPr>
      </p:pic>
      <p:pic>
        <p:nvPicPr>
          <p:cNvPr id="18441" name="Picture 9"/>
          <p:cNvPicPr>
            <a:picLocks noChangeAspect="1" noChangeArrowheads="1"/>
          </p:cNvPicPr>
          <p:nvPr/>
        </p:nvPicPr>
        <p:blipFill>
          <a:blip r:embed="rId8"/>
          <a:srcRect/>
          <a:stretch>
            <a:fillRect/>
          </a:stretch>
        </p:blipFill>
        <p:spPr bwMode="auto">
          <a:xfrm>
            <a:off x="4286248" y="5072074"/>
            <a:ext cx="1028700" cy="1390650"/>
          </a:xfrm>
          <a:prstGeom prst="rect">
            <a:avLst/>
          </a:prstGeom>
          <a:noFill/>
          <a:ln w="9525">
            <a:noFill/>
            <a:miter lim="800000"/>
            <a:headEnd/>
            <a:tailEnd/>
          </a:ln>
          <a:effectLst/>
        </p:spPr>
      </p:pic>
      <p:pic>
        <p:nvPicPr>
          <p:cNvPr id="18442" name="Picture 10"/>
          <p:cNvPicPr>
            <a:picLocks noChangeAspect="1" noChangeArrowheads="1"/>
          </p:cNvPicPr>
          <p:nvPr/>
        </p:nvPicPr>
        <p:blipFill>
          <a:blip r:embed="rId9"/>
          <a:srcRect/>
          <a:stretch>
            <a:fillRect/>
          </a:stretch>
        </p:blipFill>
        <p:spPr bwMode="auto">
          <a:xfrm>
            <a:off x="5786446" y="1928802"/>
            <a:ext cx="1409700" cy="1457325"/>
          </a:xfrm>
          <a:prstGeom prst="rect">
            <a:avLst/>
          </a:prstGeom>
          <a:noFill/>
          <a:ln w="9525">
            <a:noFill/>
            <a:miter lim="800000"/>
            <a:headEnd/>
            <a:tailEnd/>
          </a:ln>
          <a:effectLst/>
        </p:spPr>
      </p:pic>
      <p:pic>
        <p:nvPicPr>
          <p:cNvPr id="18443" name="Picture 11"/>
          <p:cNvPicPr>
            <a:picLocks noChangeAspect="1" noChangeArrowheads="1"/>
          </p:cNvPicPr>
          <p:nvPr/>
        </p:nvPicPr>
        <p:blipFill>
          <a:blip r:embed="rId10"/>
          <a:srcRect/>
          <a:stretch>
            <a:fillRect/>
          </a:stretch>
        </p:blipFill>
        <p:spPr bwMode="auto">
          <a:xfrm>
            <a:off x="5857884" y="3429000"/>
            <a:ext cx="1390650" cy="1476375"/>
          </a:xfrm>
          <a:prstGeom prst="rect">
            <a:avLst/>
          </a:prstGeom>
          <a:noFill/>
          <a:ln w="9525">
            <a:noFill/>
            <a:miter lim="800000"/>
            <a:headEnd/>
            <a:tailEnd/>
          </a:ln>
          <a:effectLst/>
        </p:spPr>
      </p:pic>
      <p:pic>
        <p:nvPicPr>
          <p:cNvPr id="18444" name="Picture 12"/>
          <p:cNvPicPr>
            <a:picLocks noChangeAspect="1" noChangeArrowheads="1"/>
          </p:cNvPicPr>
          <p:nvPr/>
        </p:nvPicPr>
        <p:blipFill>
          <a:blip r:embed="rId11"/>
          <a:srcRect/>
          <a:stretch>
            <a:fillRect/>
          </a:stretch>
        </p:blipFill>
        <p:spPr bwMode="auto">
          <a:xfrm>
            <a:off x="6000760" y="5000636"/>
            <a:ext cx="1181100" cy="1485900"/>
          </a:xfrm>
          <a:prstGeom prst="rect">
            <a:avLst/>
          </a:prstGeom>
          <a:noFill/>
          <a:ln w="9525">
            <a:noFill/>
            <a:miter lim="800000"/>
            <a:headEnd/>
            <a:tailEnd/>
          </a:ln>
          <a:effectLst/>
        </p:spPr>
      </p:pic>
      <p:sp>
        <p:nvSpPr>
          <p:cNvPr id="19" name="Flèche droite 18"/>
          <p:cNvSpPr/>
          <p:nvPr/>
        </p:nvSpPr>
        <p:spPr>
          <a:xfrm>
            <a:off x="1714480" y="4143380"/>
            <a:ext cx="35719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p:cNvSpPr txBox="1"/>
          <p:nvPr/>
        </p:nvSpPr>
        <p:spPr>
          <a:xfrm>
            <a:off x="2500298" y="1928802"/>
            <a:ext cx="142876" cy="369332"/>
          </a:xfrm>
          <a:prstGeom prst="rect">
            <a:avLst/>
          </a:prstGeom>
          <a:noFill/>
        </p:spPr>
        <p:txBody>
          <a:bodyPr wrap="square" rtlCol="0">
            <a:spAutoFit/>
          </a:bodyPr>
          <a:lstStyle/>
          <a:p>
            <a:r>
              <a:rPr lang="fr-FR" dirty="0" smtClean="0"/>
              <a:t>1</a:t>
            </a:r>
            <a:endParaRPr lang="fr-FR" dirty="0"/>
          </a:p>
        </p:txBody>
      </p:sp>
      <p:sp>
        <p:nvSpPr>
          <p:cNvPr id="23" name="ZoneTexte 22"/>
          <p:cNvSpPr txBox="1"/>
          <p:nvPr/>
        </p:nvSpPr>
        <p:spPr>
          <a:xfrm>
            <a:off x="2428860" y="3357562"/>
            <a:ext cx="142876" cy="369332"/>
          </a:xfrm>
          <a:prstGeom prst="rect">
            <a:avLst/>
          </a:prstGeom>
          <a:noFill/>
        </p:spPr>
        <p:txBody>
          <a:bodyPr wrap="square" rtlCol="0">
            <a:spAutoFit/>
          </a:bodyPr>
          <a:lstStyle/>
          <a:p>
            <a:r>
              <a:rPr lang="fr-FR" dirty="0" smtClean="0"/>
              <a:t>2</a:t>
            </a:r>
            <a:endParaRPr lang="fr-FR" dirty="0"/>
          </a:p>
        </p:txBody>
      </p:sp>
      <p:sp>
        <p:nvSpPr>
          <p:cNvPr id="24" name="ZoneTexte 23"/>
          <p:cNvSpPr txBox="1"/>
          <p:nvPr/>
        </p:nvSpPr>
        <p:spPr>
          <a:xfrm>
            <a:off x="2428860" y="5000636"/>
            <a:ext cx="142876" cy="369332"/>
          </a:xfrm>
          <a:prstGeom prst="rect">
            <a:avLst/>
          </a:prstGeom>
          <a:noFill/>
        </p:spPr>
        <p:txBody>
          <a:bodyPr wrap="square" rtlCol="0">
            <a:spAutoFit/>
          </a:bodyPr>
          <a:lstStyle/>
          <a:p>
            <a:r>
              <a:rPr lang="fr-FR" dirty="0" smtClean="0"/>
              <a:t>3</a:t>
            </a:r>
            <a:endParaRPr lang="fr-FR" dirty="0"/>
          </a:p>
        </p:txBody>
      </p:sp>
      <p:sp>
        <p:nvSpPr>
          <p:cNvPr id="25" name="ZoneTexte 24"/>
          <p:cNvSpPr txBox="1"/>
          <p:nvPr/>
        </p:nvSpPr>
        <p:spPr>
          <a:xfrm>
            <a:off x="4071934" y="2000240"/>
            <a:ext cx="142876" cy="369332"/>
          </a:xfrm>
          <a:prstGeom prst="rect">
            <a:avLst/>
          </a:prstGeom>
          <a:noFill/>
        </p:spPr>
        <p:txBody>
          <a:bodyPr wrap="square" rtlCol="0">
            <a:spAutoFit/>
          </a:bodyPr>
          <a:lstStyle/>
          <a:p>
            <a:r>
              <a:rPr lang="fr-FR" dirty="0" smtClean="0"/>
              <a:t>4</a:t>
            </a:r>
            <a:endParaRPr lang="fr-FR" dirty="0"/>
          </a:p>
        </p:txBody>
      </p:sp>
      <p:sp>
        <p:nvSpPr>
          <p:cNvPr id="26" name="ZoneTexte 25"/>
          <p:cNvSpPr txBox="1"/>
          <p:nvPr/>
        </p:nvSpPr>
        <p:spPr>
          <a:xfrm>
            <a:off x="4071934" y="3500438"/>
            <a:ext cx="142876" cy="369332"/>
          </a:xfrm>
          <a:prstGeom prst="rect">
            <a:avLst/>
          </a:prstGeom>
          <a:noFill/>
        </p:spPr>
        <p:txBody>
          <a:bodyPr wrap="square" rtlCol="0">
            <a:spAutoFit/>
          </a:bodyPr>
          <a:lstStyle/>
          <a:p>
            <a:r>
              <a:rPr lang="fr-FR" dirty="0" smtClean="0"/>
              <a:t>5</a:t>
            </a:r>
            <a:endParaRPr lang="fr-FR" dirty="0"/>
          </a:p>
        </p:txBody>
      </p:sp>
      <p:sp>
        <p:nvSpPr>
          <p:cNvPr id="27" name="ZoneTexte 26"/>
          <p:cNvSpPr txBox="1"/>
          <p:nvPr/>
        </p:nvSpPr>
        <p:spPr>
          <a:xfrm>
            <a:off x="4143372" y="5072074"/>
            <a:ext cx="142876" cy="369332"/>
          </a:xfrm>
          <a:prstGeom prst="rect">
            <a:avLst/>
          </a:prstGeom>
          <a:noFill/>
        </p:spPr>
        <p:txBody>
          <a:bodyPr wrap="square" rtlCol="0">
            <a:spAutoFit/>
          </a:bodyPr>
          <a:lstStyle/>
          <a:p>
            <a:r>
              <a:rPr lang="fr-FR" dirty="0" smtClean="0"/>
              <a:t>6</a:t>
            </a:r>
            <a:endParaRPr lang="fr-FR" dirty="0"/>
          </a:p>
        </p:txBody>
      </p:sp>
      <p:sp>
        <p:nvSpPr>
          <p:cNvPr id="28" name="ZoneTexte 27"/>
          <p:cNvSpPr txBox="1"/>
          <p:nvPr/>
        </p:nvSpPr>
        <p:spPr>
          <a:xfrm>
            <a:off x="5715008" y="3500438"/>
            <a:ext cx="142876" cy="369332"/>
          </a:xfrm>
          <a:prstGeom prst="rect">
            <a:avLst/>
          </a:prstGeom>
          <a:noFill/>
        </p:spPr>
        <p:txBody>
          <a:bodyPr wrap="square" rtlCol="0">
            <a:spAutoFit/>
          </a:bodyPr>
          <a:lstStyle/>
          <a:p>
            <a:r>
              <a:rPr lang="fr-FR" dirty="0" smtClean="0"/>
              <a:t>8</a:t>
            </a:r>
            <a:endParaRPr lang="fr-FR" dirty="0"/>
          </a:p>
        </p:txBody>
      </p:sp>
      <p:sp>
        <p:nvSpPr>
          <p:cNvPr id="29" name="ZoneTexte 28"/>
          <p:cNvSpPr txBox="1"/>
          <p:nvPr/>
        </p:nvSpPr>
        <p:spPr>
          <a:xfrm>
            <a:off x="5857884" y="5072074"/>
            <a:ext cx="142876" cy="369332"/>
          </a:xfrm>
          <a:prstGeom prst="rect">
            <a:avLst/>
          </a:prstGeom>
          <a:noFill/>
        </p:spPr>
        <p:txBody>
          <a:bodyPr wrap="square" rtlCol="0">
            <a:spAutoFit/>
          </a:bodyPr>
          <a:lstStyle/>
          <a:p>
            <a:r>
              <a:rPr lang="fr-FR" dirty="0"/>
              <a:t>9</a:t>
            </a:r>
          </a:p>
        </p:txBody>
      </p:sp>
      <p:sp>
        <p:nvSpPr>
          <p:cNvPr id="30" name="ZoneTexte 29"/>
          <p:cNvSpPr txBox="1"/>
          <p:nvPr/>
        </p:nvSpPr>
        <p:spPr>
          <a:xfrm>
            <a:off x="5643570" y="2000240"/>
            <a:ext cx="142876" cy="369332"/>
          </a:xfrm>
          <a:prstGeom prst="rect">
            <a:avLst/>
          </a:prstGeom>
          <a:noFill/>
        </p:spPr>
        <p:txBody>
          <a:bodyPr wrap="square" rtlCol="0">
            <a:spAutoFit/>
          </a:bodyPr>
          <a:lstStyle/>
          <a:p>
            <a:r>
              <a:rPr lang="fr-FR" dirty="0" smtClean="0"/>
              <a:t>7</a:t>
            </a:r>
            <a:endParaRPr lang="fr-F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in">
  <a:themeElements>
    <a:clrScheme name="Urbai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i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i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1288</TotalTime>
  <Words>1527</Words>
  <Application>Microsoft Office PowerPoint</Application>
  <PresentationFormat>Affichage à l'écran (4:3)</PresentationFormat>
  <Paragraphs>299</Paragraphs>
  <Slides>22</Slides>
  <Notes>13</Notes>
  <HiddenSlides>0</HiddenSlides>
  <MMClips>0</MMClips>
  <ScaleCrop>false</ScaleCrop>
  <HeadingPairs>
    <vt:vector size="4" baseType="variant">
      <vt:variant>
        <vt:lpstr>Thème</vt:lpstr>
      </vt:variant>
      <vt:variant>
        <vt:i4>1</vt:i4>
      </vt:variant>
      <vt:variant>
        <vt:lpstr>Titres des diapositives</vt:lpstr>
      </vt:variant>
      <vt:variant>
        <vt:i4>22</vt:i4>
      </vt:variant>
    </vt:vector>
  </HeadingPairs>
  <TitlesOfParts>
    <vt:vector size="23" baseType="lpstr">
      <vt:lpstr>Urbain</vt:lpstr>
      <vt:lpstr>Projet-LOG6308   Approche contenu pour la recommandation des produits Amazon</vt:lpstr>
      <vt:lpstr>Plan</vt:lpstr>
      <vt:lpstr>1. INTRODUCTION</vt:lpstr>
      <vt:lpstr>2. Compréhension de l’ensemble de données</vt:lpstr>
      <vt:lpstr>2. Compréhension de l’ensemble de données     STATISTIQUES DESCRIPTIVES</vt:lpstr>
      <vt:lpstr>3. Nettoyage de l’ensemble de données</vt:lpstr>
      <vt:lpstr>4. Recommandations 4.1 Bag of Words sur les titres des produits   4.1.1 Principe</vt:lpstr>
      <vt:lpstr>4. Recommandations 4.1 Bag of Words sur les titres des produits   4.1.2 Implémentation</vt:lpstr>
      <vt:lpstr>4. Recommandations 4.1 Bag of Words sur les titres des produits   4.1.3 Résultats</vt:lpstr>
      <vt:lpstr>4. Recommandations 4.2 TF-IDF  4.2.1 Principe </vt:lpstr>
      <vt:lpstr>4. Recommandations 4.2 TF-IDF 4.2.2 Implémentation</vt:lpstr>
      <vt:lpstr>4. Recommandations 4.2 TF-IDF  4.2.3 Résultats</vt:lpstr>
      <vt:lpstr>4. Recommandations 4.3 IDF seulement 4.3.1 Principe </vt:lpstr>
      <vt:lpstr>4. Recommandations 4.3 IDF seulement 4.3.2 Implémentation</vt:lpstr>
      <vt:lpstr>4. Recommandations 4.3 IDF seulement  4.3.3 Résultats</vt:lpstr>
      <vt:lpstr>4. Recommandations 4.4 CNN 4.4.1 Implémentation </vt:lpstr>
      <vt:lpstr>4. Recommandations 4.4 CNN  4.4.2 Résultats</vt:lpstr>
      <vt:lpstr>Comparaisons des méthodes</vt:lpstr>
      <vt:lpstr>Conclusion</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Utilisateur Windows</dc:creator>
  <cp:lastModifiedBy>salha</cp:lastModifiedBy>
  <cp:revision>103</cp:revision>
  <dcterms:created xsi:type="dcterms:W3CDTF">2018-11-19T16:21:18Z</dcterms:created>
  <dcterms:modified xsi:type="dcterms:W3CDTF">2019-05-10T22:49:04Z</dcterms:modified>
</cp:coreProperties>
</file>