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73" r:id="rId5"/>
    <p:sldId id="286" r:id="rId6"/>
    <p:sldId id="274" r:id="rId7"/>
    <p:sldId id="275" r:id="rId8"/>
    <p:sldId id="276" r:id="rId9"/>
    <p:sldId id="277" r:id="rId10"/>
    <p:sldId id="258" r:id="rId11"/>
    <p:sldId id="259" r:id="rId12"/>
    <p:sldId id="260" r:id="rId13"/>
    <p:sldId id="261" r:id="rId14"/>
    <p:sldId id="262" r:id="rId15"/>
    <p:sldId id="263" r:id="rId16"/>
    <p:sldId id="264" r:id="rId17"/>
    <p:sldId id="265" r:id="rId18"/>
    <p:sldId id="266" r:id="rId19"/>
    <p:sldId id="267" r:id="rId20"/>
    <p:sldId id="278" r:id="rId21"/>
    <p:sldId id="279" r:id="rId22"/>
    <p:sldId id="280" r:id="rId23"/>
    <p:sldId id="281" r:id="rId24"/>
    <p:sldId id="282" r:id="rId25"/>
    <p:sldId id="283" r:id="rId26"/>
    <p:sldId id="284" r:id="rId27"/>
    <p:sldId id="285" r:id="rId28"/>
    <p:sldId id="268" r:id="rId29"/>
    <p:sldId id="2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84"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42BCC5-1A52-4230-AFE4-0535BFAAD415}"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1BBAC-B0D0-4B40-A978-A00EEA459E3F}" type="slidenum">
              <a:rPr lang="en-US" smtClean="0"/>
              <a:t>‹#›</a:t>
            </a:fld>
            <a:endParaRPr lang="en-US"/>
          </a:p>
        </p:txBody>
      </p:sp>
    </p:spTree>
    <p:extLst>
      <p:ext uri="{BB962C8B-B14F-4D97-AF65-F5344CB8AC3E}">
        <p14:creationId xmlns:p14="http://schemas.microsoft.com/office/powerpoint/2010/main" val="1127374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42BCC5-1A52-4230-AFE4-0535BFAAD415}"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1BBAC-B0D0-4B40-A978-A00EEA459E3F}" type="slidenum">
              <a:rPr lang="en-US" smtClean="0"/>
              <a:t>‹#›</a:t>
            </a:fld>
            <a:endParaRPr lang="en-US"/>
          </a:p>
        </p:txBody>
      </p:sp>
    </p:spTree>
    <p:extLst>
      <p:ext uri="{BB962C8B-B14F-4D97-AF65-F5344CB8AC3E}">
        <p14:creationId xmlns:p14="http://schemas.microsoft.com/office/powerpoint/2010/main" val="85982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42BCC5-1A52-4230-AFE4-0535BFAAD415}"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1BBAC-B0D0-4B40-A978-A00EEA459E3F}" type="slidenum">
              <a:rPr lang="en-US" smtClean="0"/>
              <a:t>‹#›</a:t>
            </a:fld>
            <a:endParaRPr lang="en-US"/>
          </a:p>
        </p:txBody>
      </p:sp>
    </p:spTree>
    <p:extLst>
      <p:ext uri="{BB962C8B-B14F-4D97-AF65-F5344CB8AC3E}">
        <p14:creationId xmlns:p14="http://schemas.microsoft.com/office/powerpoint/2010/main" val="520516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42BCC5-1A52-4230-AFE4-0535BFAAD415}"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1BBAC-B0D0-4B40-A978-A00EEA459E3F}" type="slidenum">
              <a:rPr lang="en-US" smtClean="0"/>
              <a:t>‹#›</a:t>
            </a:fld>
            <a:endParaRPr lang="en-US"/>
          </a:p>
        </p:txBody>
      </p:sp>
    </p:spTree>
    <p:extLst>
      <p:ext uri="{BB962C8B-B14F-4D97-AF65-F5344CB8AC3E}">
        <p14:creationId xmlns:p14="http://schemas.microsoft.com/office/powerpoint/2010/main" val="1760733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42BCC5-1A52-4230-AFE4-0535BFAAD415}"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1BBAC-B0D0-4B40-A978-A00EEA459E3F}" type="slidenum">
              <a:rPr lang="en-US" smtClean="0"/>
              <a:t>‹#›</a:t>
            </a:fld>
            <a:endParaRPr lang="en-US"/>
          </a:p>
        </p:txBody>
      </p:sp>
    </p:spTree>
    <p:extLst>
      <p:ext uri="{BB962C8B-B14F-4D97-AF65-F5344CB8AC3E}">
        <p14:creationId xmlns:p14="http://schemas.microsoft.com/office/powerpoint/2010/main" val="1371884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42BCC5-1A52-4230-AFE4-0535BFAAD415}"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F1BBAC-B0D0-4B40-A978-A00EEA459E3F}" type="slidenum">
              <a:rPr lang="en-US" smtClean="0"/>
              <a:t>‹#›</a:t>
            </a:fld>
            <a:endParaRPr lang="en-US"/>
          </a:p>
        </p:txBody>
      </p:sp>
    </p:spTree>
    <p:extLst>
      <p:ext uri="{BB962C8B-B14F-4D97-AF65-F5344CB8AC3E}">
        <p14:creationId xmlns:p14="http://schemas.microsoft.com/office/powerpoint/2010/main" val="3604579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42BCC5-1A52-4230-AFE4-0535BFAAD415}" type="datetimeFigureOut">
              <a:rPr lang="en-US" smtClean="0"/>
              <a:t>11/19/2018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F1BBAC-B0D0-4B40-A978-A00EEA459E3F}" type="slidenum">
              <a:rPr lang="en-US" smtClean="0"/>
              <a:t>‹#›</a:t>
            </a:fld>
            <a:endParaRPr lang="en-US"/>
          </a:p>
        </p:txBody>
      </p:sp>
    </p:spTree>
    <p:extLst>
      <p:ext uri="{BB962C8B-B14F-4D97-AF65-F5344CB8AC3E}">
        <p14:creationId xmlns:p14="http://schemas.microsoft.com/office/powerpoint/2010/main" val="2992372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42BCC5-1A52-4230-AFE4-0535BFAAD415}" type="datetimeFigureOut">
              <a:rPr lang="en-US" smtClean="0"/>
              <a:t>11/19/2018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F1BBAC-B0D0-4B40-A978-A00EEA459E3F}" type="slidenum">
              <a:rPr lang="en-US" smtClean="0"/>
              <a:t>‹#›</a:t>
            </a:fld>
            <a:endParaRPr lang="en-US"/>
          </a:p>
        </p:txBody>
      </p:sp>
    </p:spTree>
    <p:extLst>
      <p:ext uri="{BB962C8B-B14F-4D97-AF65-F5344CB8AC3E}">
        <p14:creationId xmlns:p14="http://schemas.microsoft.com/office/powerpoint/2010/main" val="502158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42BCC5-1A52-4230-AFE4-0535BFAAD415}" type="datetimeFigureOut">
              <a:rPr lang="en-US" smtClean="0"/>
              <a:t>11/19/2018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F1BBAC-B0D0-4B40-A978-A00EEA459E3F}" type="slidenum">
              <a:rPr lang="en-US" smtClean="0"/>
              <a:t>‹#›</a:t>
            </a:fld>
            <a:endParaRPr lang="en-US"/>
          </a:p>
        </p:txBody>
      </p:sp>
    </p:spTree>
    <p:extLst>
      <p:ext uri="{BB962C8B-B14F-4D97-AF65-F5344CB8AC3E}">
        <p14:creationId xmlns:p14="http://schemas.microsoft.com/office/powerpoint/2010/main" val="1646113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42BCC5-1A52-4230-AFE4-0535BFAAD415}"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F1BBAC-B0D0-4B40-A978-A00EEA459E3F}" type="slidenum">
              <a:rPr lang="en-US" smtClean="0"/>
              <a:t>‹#›</a:t>
            </a:fld>
            <a:endParaRPr lang="en-US"/>
          </a:p>
        </p:txBody>
      </p:sp>
    </p:spTree>
    <p:extLst>
      <p:ext uri="{BB962C8B-B14F-4D97-AF65-F5344CB8AC3E}">
        <p14:creationId xmlns:p14="http://schemas.microsoft.com/office/powerpoint/2010/main" val="22305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42BCC5-1A52-4230-AFE4-0535BFAAD415}"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F1BBAC-B0D0-4B40-A978-A00EEA459E3F}" type="slidenum">
              <a:rPr lang="en-US" smtClean="0"/>
              <a:t>‹#›</a:t>
            </a:fld>
            <a:endParaRPr lang="en-US"/>
          </a:p>
        </p:txBody>
      </p:sp>
    </p:spTree>
    <p:extLst>
      <p:ext uri="{BB962C8B-B14F-4D97-AF65-F5344CB8AC3E}">
        <p14:creationId xmlns:p14="http://schemas.microsoft.com/office/powerpoint/2010/main" val="1414462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42BCC5-1A52-4230-AFE4-0535BFAAD415}" type="datetimeFigureOut">
              <a:rPr lang="en-US" smtClean="0"/>
              <a:t>11/19/2018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1BBAC-B0D0-4B40-A978-A00EEA459E3F}" type="slidenum">
              <a:rPr lang="en-US" smtClean="0"/>
              <a:t>‹#›</a:t>
            </a:fld>
            <a:endParaRPr lang="en-US"/>
          </a:p>
        </p:txBody>
      </p:sp>
    </p:spTree>
    <p:extLst>
      <p:ext uri="{BB962C8B-B14F-4D97-AF65-F5344CB8AC3E}">
        <p14:creationId xmlns:p14="http://schemas.microsoft.com/office/powerpoint/2010/main" val="707324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979" y="1606890"/>
            <a:ext cx="10140042" cy="3002643"/>
          </a:xfrm>
          <a:prstGeom prst="rect">
            <a:avLst/>
          </a:prstGeom>
        </p:spPr>
      </p:pic>
    </p:spTree>
    <p:extLst>
      <p:ext uri="{BB962C8B-B14F-4D97-AF65-F5344CB8AC3E}">
        <p14:creationId xmlns:p14="http://schemas.microsoft.com/office/powerpoint/2010/main" val="1558767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5835" y="0"/>
            <a:ext cx="9160329" cy="6858001"/>
          </a:xfrm>
        </p:spPr>
      </p:pic>
    </p:spTree>
    <p:extLst>
      <p:ext uri="{BB962C8B-B14F-4D97-AF65-F5344CB8AC3E}">
        <p14:creationId xmlns:p14="http://schemas.microsoft.com/office/powerpoint/2010/main" val="21901644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5657" y="0"/>
            <a:ext cx="9388929" cy="1690688"/>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235" y="1690688"/>
            <a:ext cx="5598886" cy="516731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8530" y="1690689"/>
            <a:ext cx="5871028" cy="4987698"/>
          </a:xfrm>
          <a:prstGeom prst="rect">
            <a:avLst/>
          </a:prstGeom>
        </p:spPr>
      </p:pic>
    </p:spTree>
    <p:extLst>
      <p:ext uri="{BB962C8B-B14F-4D97-AF65-F5344CB8AC3E}">
        <p14:creationId xmlns:p14="http://schemas.microsoft.com/office/powerpoint/2010/main" val="1384485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15886" y="633637"/>
            <a:ext cx="8360228" cy="5587547"/>
          </a:xfrm>
        </p:spPr>
      </p:pic>
    </p:spTree>
    <p:extLst>
      <p:ext uri="{BB962C8B-B14F-4D97-AF65-F5344CB8AC3E}">
        <p14:creationId xmlns:p14="http://schemas.microsoft.com/office/powerpoint/2010/main" val="265935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7285" y="0"/>
            <a:ext cx="5689600" cy="151855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370" y="1355272"/>
            <a:ext cx="5987144" cy="550272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7890" y="1355272"/>
            <a:ext cx="5453740" cy="5225142"/>
          </a:xfrm>
          <a:prstGeom prst="rect">
            <a:avLst/>
          </a:prstGeom>
        </p:spPr>
      </p:pic>
    </p:spTree>
    <p:extLst>
      <p:ext uri="{BB962C8B-B14F-4D97-AF65-F5344CB8AC3E}">
        <p14:creationId xmlns:p14="http://schemas.microsoft.com/office/powerpoint/2010/main" val="1876622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1949" y="2416629"/>
            <a:ext cx="9102686" cy="1870415"/>
          </a:xfrm>
        </p:spPr>
      </p:pic>
    </p:spTree>
    <p:extLst>
      <p:ext uri="{BB962C8B-B14F-4D97-AF65-F5344CB8AC3E}">
        <p14:creationId xmlns:p14="http://schemas.microsoft.com/office/powerpoint/2010/main" val="23055218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2820" y="435655"/>
            <a:ext cx="5293180" cy="574765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8209" y="435655"/>
            <a:ext cx="5419724" cy="6215290"/>
          </a:xfrm>
          <a:prstGeom prst="rect">
            <a:avLst/>
          </a:prstGeom>
        </p:spPr>
      </p:pic>
    </p:spTree>
    <p:extLst>
      <p:ext uri="{BB962C8B-B14F-4D97-AF65-F5344CB8AC3E}">
        <p14:creationId xmlns:p14="http://schemas.microsoft.com/office/powerpoint/2010/main" val="2018375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681" y="512082"/>
            <a:ext cx="11606638" cy="5709104"/>
          </a:xfrm>
        </p:spPr>
      </p:pic>
    </p:spTree>
    <p:extLst>
      <p:ext uri="{BB962C8B-B14F-4D97-AF65-F5344CB8AC3E}">
        <p14:creationId xmlns:p14="http://schemas.microsoft.com/office/powerpoint/2010/main" val="1654426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65125"/>
            <a:ext cx="6131832" cy="607944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225" y="220663"/>
            <a:ext cx="6098775" cy="6223906"/>
          </a:xfrm>
          <a:prstGeom prst="rect">
            <a:avLst/>
          </a:prstGeom>
        </p:spPr>
      </p:pic>
    </p:spTree>
    <p:extLst>
      <p:ext uri="{BB962C8B-B14F-4D97-AF65-F5344CB8AC3E}">
        <p14:creationId xmlns:p14="http://schemas.microsoft.com/office/powerpoint/2010/main" val="20683809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2277" y="215050"/>
            <a:ext cx="6043386" cy="127306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9740" y="365125"/>
            <a:ext cx="2936874" cy="97291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9671" y="1488112"/>
            <a:ext cx="8343900" cy="5369888"/>
          </a:xfrm>
          <a:prstGeom prst="rect">
            <a:avLst/>
          </a:prstGeom>
        </p:spPr>
      </p:pic>
    </p:spTree>
    <p:extLst>
      <p:ext uri="{BB962C8B-B14F-4D97-AF65-F5344CB8AC3E}">
        <p14:creationId xmlns:p14="http://schemas.microsoft.com/office/powerpoint/2010/main" val="7760217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838" y="163286"/>
            <a:ext cx="12008162" cy="6449785"/>
          </a:xfrm>
        </p:spPr>
      </p:pic>
    </p:spTree>
    <p:extLst>
      <p:ext uri="{BB962C8B-B14F-4D97-AF65-F5344CB8AC3E}">
        <p14:creationId xmlns:p14="http://schemas.microsoft.com/office/powerpoint/2010/main" val="1664581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951" y="365126"/>
            <a:ext cx="11384098" cy="6100988"/>
          </a:xfrm>
        </p:spPr>
      </p:pic>
    </p:spTree>
    <p:extLst>
      <p:ext uri="{BB962C8B-B14F-4D97-AF65-F5344CB8AC3E}">
        <p14:creationId xmlns:p14="http://schemas.microsoft.com/office/powerpoint/2010/main" val="41014016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4379"/>
            <a:ext cx="10515600" cy="6978316"/>
          </a:xfrm>
        </p:spPr>
        <p:txBody>
          <a:bodyPr>
            <a:normAutofit lnSpcReduction="10000"/>
          </a:bodyPr>
          <a:lstStyle/>
          <a:p>
            <a:r>
              <a:rPr lang="en-US" dirty="0">
                <a:solidFill>
                  <a:schemeClr val="accent5"/>
                </a:solidFill>
              </a:rPr>
              <a:t>USB 2.0 </a:t>
            </a:r>
            <a:endParaRPr lang="en-US" dirty="0" smtClean="0">
              <a:solidFill>
                <a:schemeClr val="accent5"/>
              </a:solidFill>
            </a:endParaRPr>
          </a:p>
          <a:p>
            <a:pPr marL="0" indent="0">
              <a:buNone/>
            </a:pPr>
            <a:r>
              <a:rPr lang="en-US" dirty="0" smtClean="0">
                <a:solidFill>
                  <a:schemeClr val="bg2">
                    <a:lumMod val="50000"/>
                  </a:schemeClr>
                </a:solidFill>
              </a:rPr>
              <a:t> 1</a:t>
            </a:r>
            <a:r>
              <a:rPr lang="en-US" dirty="0">
                <a:solidFill>
                  <a:schemeClr val="bg2">
                    <a:lumMod val="50000"/>
                  </a:schemeClr>
                </a:solidFill>
              </a:rPr>
              <a:t>. 1.5 Mbps, 12Mbps, 480 Mbps supported. </a:t>
            </a:r>
            <a:endParaRPr lang="en-US" dirty="0" smtClean="0">
              <a:solidFill>
                <a:schemeClr val="bg2">
                  <a:lumMod val="50000"/>
                </a:schemeClr>
              </a:solidFill>
            </a:endParaRPr>
          </a:p>
          <a:p>
            <a:pPr marL="0" indent="0">
              <a:buNone/>
            </a:pPr>
            <a:r>
              <a:rPr lang="en-US" dirty="0">
                <a:solidFill>
                  <a:schemeClr val="bg2">
                    <a:lumMod val="50000"/>
                  </a:schemeClr>
                </a:solidFill>
              </a:rPr>
              <a:t> </a:t>
            </a:r>
            <a:r>
              <a:rPr lang="en-US" dirty="0" smtClean="0">
                <a:solidFill>
                  <a:schemeClr val="bg2">
                    <a:lumMod val="50000"/>
                  </a:schemeClr>
                </a:solidFill>
              </a:rPr>
              <a:t>2</a:t>
            </a:r>
            <a:r>
              <a:rPr lang="en-US" dirty="0">
                <a:solidFill>
                  <a:schemeClr val="bg2">
                    <a:lumMod val="50000"/>
                  </a:schemeClr>
                </a:solidFill>
              </a:rPr>
              <a:t>. USB controller is required to control the bus and data transfer. </a:t>
            </a:r>
            <a:endParaRPr lang="en-US" dirty="0" smtClean="0">
              <a:solidFill>
                <a:schemeClr val="bg2">
                  <a:lumMod val="50000"/>
                </a:schemeClr>
              </a:solidFill>
            </a:endParaRPr>
          </a:p>
          <a:p>
            <a:pPr marL="0" indent="0">
              <a:buNone/>
            </a:pPr>
            <a:r>
              <a:rPr lang="en-US" dirty="0">
                <a:solidFill>
                  <a:schemeClr val="bg2">
                    <a:lumMod val="50000"/>
                  </a:schemeClr>
                </a:solidFill>
              </a:rPr>
              <a:t> </a:t>
            </a:r>
            <a:r>
              <a:rPr lang="en-US" dirty="0" smtClean="0">
                <a:solidFill>
                  <a:schemeClr val="bg2">
                    <a:lumMod val="50000"/>
                  </a:schemeClr>
                </a:solidFill>
              </a:rPr>
              <a:t>3</a:t>
            </a:r>
            <a:r>
              <a:rPr lang="en-US" dirty="0">
                <a:solidFill>
                  <a:schemeClr val="bg2">
                    <a:lumMod val="50000"/>
                  </a:schemeClr>
                </a:solidFill>
              </a:rPr>
              <a:t>. Cable up to 5m. </a:t>
            </a:r>
            <a:endParaRPr lang="en-US" dirty="0" smtClean="0">
              <a:solidFill>
                <a:schemeClr val="bg2">
                  <a:lumMod val="50000"/>
                </a:schemeClr>
              </a:solidFill>
            </a:endParaRPr>
          </a:p>
          <a:p>
            <a:pPr marL="0" indent="0">
              <a:buNone/>
            </a:pPr>
            <a:r>
              <a:rPr lang="en-US" dirty="0">
                <a:solidFill>
                  <a:schemeClr val="bg2">
                    <a:lumMod val="50000"/>
                  </a:schemeClr>
                </a:solidFill>
              </a:rPr>
              <a:t> </a:t>
            </a:r>
            <a:r>
              <a:rPr lang="en-US" dirty="0" smtClean="0">
                <a:solidFill>
                  <a:schemeClr val="bg2">
                    <a:lumMod val="50000"/>
                  </a:schemeClr>
                </a:solidFill>
              </a:rPr>
              <a:t>4</a:t>
            </a:r>
            <a:r>
              <a:rPr lang="en-US" dirty="0">
                <a:solidFill>
                  <a:schemeClr val="bg2">
                    <a:lumMod val="50000"/>
                  </a:schemeClr>
                </a:solidFill>
              </a:rPr>
              <a:t>. Up to 127 devices supported</a:t>
            </a:r>
            <a:r>
              <a:rPr lang="en-US" dirty="0" smtClean="0">
                <a:solidFill>
                  <a:schemeClr val="bg2">
                    <a:lumMod val="50000"/>
                  </a:schemeClr>
                </a:solidFill>
              </a:rPr>
              <a:t>.</a:t>
            </a:r>
          </a:p>
          <a:p>
            <a:pPr marL="0" indent="0">
              <a:buNone/>
            </a:pPr>
            <a:r>
              <a:rPr lang="en-US" dirty="0" smtClean="0">
                <a:solidFill>
                  <a:schemeClr val="bg2">
                    <a:lumMod val="50000"/>
                  </a:schemeClr>
                </a:solidFill>
              </a:rPr>
              <a:t> </a:t>
            </a:r>
            <a:r>
              <a:rPr lang="en-US" dirty="0">
                <a:solidFill>
                  <a:schemeClr val="bg2">
                    <a:lumMod val="50000"/>
                  </a:schemeClr>
                </a:solidFill>
              </a:rPr>
              <a:t>5. Power supply to external devices is 500 mA/5V (max</a:t>
            </a:r>
            <a:r>
              <a:rPr lang="en-US" dirty="0" smtClean="0">
                <a:solidFill>
                  <a:schemeClr val="bg2">
                    <a:lumMod val="50000"/>
                  </a:schemeClr>
                </a:solidFill>
              </a:rPr>
              <a:t>).</a:t>
            </a:r>
          </a:p>
          <a:p>
            <a:pPr marL="0" indent="0">
              <a:buNone/>
            </a:pPr>
            <a:r>
              <a:rPr lang="en-US" dirty="0" smtClean="0">
                <a:solidFill>
                  <a:schemeClr val="bg2">
                    <a:lumMod val="50000"/>
                  </a:schemeClr>
                </a:solidFill>
              </a:rPr>
              <a:t> </a:t>
            </a:r>
            <a:r>
              <a:rPr lang="en-US" dirty="0">
                <a:solidFill>
                  <a:schemeClr val="bg2">
                    <a:lumMod val="50000"/>
                  </a:schemeClr>
                </a:solidFill>
              </a:rPr>
              <a:t>6. Full compatibility with USB 1.1 devices. </a:t>
            </a:r>
            <a:endParaRPr lang="en-US" dirty="0" smtClean="0">
              <a:solidFill>
                <a:schemeClr val="bg2">
                  <a:lumMod val="50000"/>
                </a:schemeClr>
              </a:solidFill>
            </a:endParaRPr>
          </a:p>
          <a:p>
            <a:r>
              <a:rPr lang="en-US" dirty="0" smtClean="0">
                <a:solidFill>
                  <a:schemeClr val="accent5"/>
                </a:solidFill>
              </a:rPr>
              <a:t>FireWire </a:t>
            </a:r>
            <a:r>
              <a:rPr lang="en-US" dirty="0">
                <a:solidFill>
                  <a:schemeClr val="accent5"/>
                </a:solidFill>
              </a:rPr>
              <a:t>(IEEE 1394</a:t>
            </a:r>
            <a:r>
              <a:rPr lang="en-US" dirty="0" smtClean="0">
                <a:solidFill>
                  <a:schemeClr val="accent5"/>
                </a:solidFill>
              </a:rPr>
              <a:t>)</a:t>
            </a:r>
          </a:p>
          <a:p>
            <a:pPr marL="0" indent="0">
              <a:buNone/>
            </a:pPr>
            <a:r>
              <a:rPr lang="en-US" dirty="0" smtClean="0">
                <a:solidFill>
                  <a:schemeClr val="bg2">
                    <a:lumMod val="50000"/>
                  </a:schemeClr>
                </a:solidFill>
              </a:rPr>
              <a:t> </a:t>
            </a:r>
            <a:r>
              <a:rPr lang="en-US" dirty="0">
                <a:solidFill>
                  <a:schemeClr val="bg2">
                    <a:lumMod val="50000"/>
                  </a:schemeClr>
                </a:solidFill>
              </a:rPr>
              <a:t>1. 100 Mbps, 200Mbps, 400 Mbps supported. </a:t>
            </a:r>
            <a:endParaRPr lang="en-US" dirty="0" smtClean="0">
              <a:solidFill>
                <a:schemeClr val="bg2">
                  <a:lumMod val="50000"/>
                </a:schemeClr>
              </a:solidFill>
            </a:endParaRPr>
          </a:p>
          <a:p>
            <a:pPr marL="0" indent="0">
              <a:buNone/>
            </a:pPr>
            <a:r>
              <a:rPr lang="en-US" dirty="0">
                <a:solidFill>
                  <a:schemeClr val="bg2">
                    <a:lumMod val="50000"/>
                  </a:schemeClr>
                </a:solidFill>
              </a:rPr>
              <a:t> </a:t>
            </a:r>
            <a:r>
              <a:rPr lang="en-US" dirty="0" smtClean="0">
                <a:solidFill>
                  <a:schemeClr val="bg2">
                    <a:lumMod val="50000"/>
                  </a:schemeClr>
                </a:solidFill>
              </a:rPr>
              <a:t>2</a:t>
            </a:r>
            <a:r>
              <a:rPr lang="en-US" dirty="0">
                <a:solidFill>
                  <a:schemeClr val="bg2">
                    <a:lumMod val="50000"/>
                  </a:schemeClr>
                </a:solidFill>
              </a:rPr>
              <a:t>. Works without control, devices communicate peer-to-peer</a:t>
            </a:r>
            <a:r>
              <a:rPr lang="en-US" dirty="0" smtClean="0">
                <a:solidFill>
                  <a:schemeClr val="bg2">
                    <a:lumMod val="50000"/>
                  </a:schemeClr>
                </a:solidFill>
              </a:rPr>
              <a:t>. </a:t>
            </a:r>
          </a:p>
          <a:p>
            <a:pPr marL="0" indent="0">
              <a:buNone/>
            </a:pPr>
            <a:r>
              <a:rPr lang="en-US" dirty="0" smtClean="0">
                <a:solidFill>
                  <a:schemeClr val="bg2">
                    <a:lumMod val="50000"/>
                  </a:schemeClr>
                </a:solidFill>
              </a:rPr>
              <a:t> </a:t>
            </a:r>
            <a:r>
              <a:rPr lang="en-US" dirty="0">
                <a:solidFill>
                  <a:schemeClr val="bg2">
                    <a:lumMod val="50000"/>
                  </a:schemeClr>
                </a:solidFill>
              </a:rPr>
              <a:t>3. Cable up to 4.5m</a:t>
            </a:r>
            <a:r>
              <a:rPr lang="en-US" dirty="0" smtClean="0">
                <a:solidFill>
                  <a:schemeClr val="bg2">
                    <a:lumMod val="50000"/>
                  </a:schemeClr>
                </a:solidFill>
              </a:rPr>
              <a:t>.</a:t>
            </a:r>
          </a:p>
          <a:p>
            <a:pPr marL="0" indent="0">
              <a:buNone/>
            </a:pPr>
            <a:r>
              <a:rPr lang="en-US" dirty="0" smtClean="0">
                <a:solidFill>
                  <a:schemeClr val="bg2">
                    <a:lumMod val="50000"/>
                  </a:schemeClr>
                </a:solidFill>
              </a:rPr>
              <a:t> </a:t>
            </a:r>
            <a:r>
              <a:rPr lang="en-US" dirty="0">
                <a:solidFill>
                  <a:schemeClr val="bg2">
                    <a:lumMod val="50000"/>
                  </a:schemeClr>
                </a:solidFill>
              </a:rPr>
              <a:t>4. Up to 63 devices supported</a:t>
            </a:r>
            <a:r>
              <a:rPr lang="en-US" dirty="0" smtClean="0">
                <a:solidFill>
                  <a:schemeClr val="bg2">
                    <a:lumMod val="50000"/>
                  </a:schemeClr>
                </a:solidFill>
              </a:rPr>
              <a:t>.</a:t>
            </a:r>
          </a:p>
          <a:p>
            <a:pPr marL="0" indent="0">
              <a:buNone/>
            </a:pPr>
            <a:r>
              <a:rPr lang="en-US" dirty="0" smtClean="0">
                <a:solidFill>
                  <a:schemeClr val="bg2">
                    <a:lumMod val="50000"/>
                  </a:schemeClr>
                </a:solidFill>
              </a:rPr>
              <a:t> </a:t>
            </a:r>
            <a:r>
              <a:rPr lang="en-US" dirty="0">
                <a:solidFill>
                  <a:schemeClr val="bg2">
                    <a:lumMod val="50000"/>
                  </a:schemeClr>
                </a:solidFill>
              </a:rPr>
              <a:t>5. Power supply to external devices is 1.25A/12V (max</a:t>
            </a:r>
            <a:r>
              <a:rPr lang="en-US" dirty="0" smtClean="0">
                <a:solidFill>
                  <a:schemeClr val="bg2">
                    <a:lumMod val="50000"/>
                  </a:schemeClr>
                </a:solidFill>
              </a:rPr>
              <a:t>).</a:t>
            </a:r>
          </a:p>
          <a:p>
            <a:pPr marL="0" indent="0">
              <a:buNone/>
            </a:pPr>
            <a:r>
              <a:rPr lang="en-US" dirty="0" smtClean="0">
                <a:solidFill>
                  <a:schemeClr val="bg2">
                    <a:lumMod val="50000"/>
                  </a:schemeClr>
                </a:solidFill>
              </a:rPr>
              <a:t> </a:t>
            </a:r>
            <a:r>
              <a:rPr lang="en-US" dirty="0">
                <a:solidFill>
                  <a:schemeClr val="bg2">
                    <a:lumMod val="50000"/>
                  </a:schemeClr>
                </a:solidFill>
              </a:rPr>
              <a:t>6. The only computer bus used in digital video cameras</a:t>
            </a:r>
          </a:p>
        </p:txBody>
      </p:sp>
    </p:spTree>
    <p:extLst>
      <p:ext uri="{BB962C8B-B14F-4D97-AF65-F5344CB8AC3E}">
        <p14:creationId xmlns:p14="http://schemas.microsoft.com/office/powerpoint/2010/main" val="1473024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5"/>
                </a:solidFill>
              </a:rPr>
              <a:t>Speed: </a:t>
            </a:r>
          </a:p>
        </p:txBody>
      </p:sp>
      <p:sp>
        <p:nvSpPr>
          <p:cNvPr id="3" name="Content Placeholder 2"/>
          <p:cNvSpPr>
            <a:spLocks noGrp="1"/>
          </p:cNvSpPr>
          <p:nvPr>
            <p:ph idx="1"/>
          </p:nvPr>
        </p:nvSpPr>
        <p:spPr/>
        <p:txBody>
          <a:bodyPr/>
          <a:lstStyle/>
          <a:p>
            <a:r>
              <a:rPr lang="en-US" dirty="0" smtClean="0">
                <a:solidFill>
                  <a:schemeClr val="bg2">
                    <a:lumMod val="50000"/>
                  </a:schemeClr>
                </a:solidFill>
              </a:rPr>
              <a:t>USB </a:t>
            </a:r>
            <a:r>
              <a:rPr lang="en-US" dirty="0">
                <a:solidFill>
                  <a:schemeClr val="bg2">
                    <a:lumMod val="50000"/>
                  </a:schemeClr>
                </a:solidFill>
              </a:rPr>
              <a:t>offers speeds ranging from 1 Mbps to 480 Mbps. In contrast, the current IEEE specification 1394 offers speeds starting at 100 Mbps and going up to 400 Mbps. P 1394b will start at 800 Mbps and is defining speeds of up to 3200 Mbps. </a:t>
            </a:r>
          </a:p>
        </p:txBody>
      </p:sp>
    </p:spTree>
    <p:extLst>
      <p:ext uri="{BB962C8B-B14F-4D97-AF65-F5344CB8AC3E}">
        <p14:creationId xmlns:p14="http://schemas.microsoft.com/office/powerpoint/2010/main" val="31712426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5"/>
                </a:solidFill>
              </a:rPr>
              <a:t>Application</a:t>
            </a:r>
            <a:r>
              <a:rPr lang="en-US" dirty="0"/>
              <a:t>: </a:t>
            </a:r>
          </a:p>
        </p:txBody>
      </p:sp>
      <p:sp>
        <p:nvSpPr>
          <p:cNvPr id="3" name="Content Placeholder 2"/>
          <p:cNvSpPr>
            <a:spLocks noGrp="1"/>
          </p:cNvSpPr>
          <p:nvPr>
            <p:ph idx="1"/>
          </p:nvPr>
        </p:nvSpPr>
        <p:spPr/>
        <p:txBody>
          <a:bodyPr/>
          <a:lstStyle/>
          <a:p>
            <a:r>
              <a:rPr lang="en-US" dirty="0">
                <a:solidFill>
                  <a:schemeClr val="bg2">
                    <a:lumMod val="50000"/>
                  </a:schemeClr>
                </a:solidFill>
              </a:rPr>
              <a:t>IEEE 1394 and USB are complimentary technologies. USB is a small and medium bandwidth connection for telephony products, digital still cameras, monitors, keyboards, mice, and other similar I/O devices. In contrast, IEEE 1394 is a high-speed bus designed for digital video cameras, DVD players, mass storage devices, and other peripherals that require greater bandwidth. </a:t>
            </a:r>
          </a:p>
        </p:txBody>
      </p:sp>
    </p:spTree>
    <p:extLst>
      <p:ext uri="{BB962C8B-B14F-4D97-AF65-F5344CB8AC3E}">
        <p14:creationId xmlns:p14="http://schemas.microsoft.com/office/powerpoint/2010/main" val="12903084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5"/>
                </a:solidFill>
              </a:rPr>
              <a:t>Cost</a:t>
            </a:r>
            <a:r>
              <a:rPr lang="en-US" dirty="0"/>
              <a:t>: </a:t>
            </a:r>
          </a:p>
        </p:txBody>
      </p:sp>
      <p:sp>
        <p:nvSpPr>
          <p:cNvPr id="3" name="Content Placeholder 2"/>
          <p:cNvSpPr>
            <a:spLocks noGrp="1"/>
          </p:cNvSpPr>
          <p:nvPr>
            <p:ph idx="1"/>
          </p:nvPr>
        </p:nvSpPr>
        <p:spPr/>
        <p:txBody>
          <a:bodyPr/>
          <a:lstStyle/>
          <a:p>
            <a:r>
              <a:rPr lang="en-US" dirty="0">
                <a:solidFill>
                  <a:schemeClr val="bg2">
                    <a:lumMod val="50000"/>
                  </a:schemeClr>
                </a:solidFill>
              </a:rPr>
              <a:t>USB2.0 is around $3 in OEM (Original Equipment Manufacturer) quantities. It is a very low-cost interconnected technology. Low-speed USB implementations for devices such as mice and keyboards typically cost less than $1 in OEM quantities, and even the medium-speed implementations for devices like scanners and modems are in the $1-2 range in OEM quantities. Due to relatively lower volumes and higher complexity, IEEE 1394 implementations are currently in the $9 range. This cost is expected to decrease as volume builds over the next few years.</a:t>
            </a:r>
          </a:p>
        </p:txBody>
      </p:sp>
    </p:spTree>
    <p:extLst>
      <p:ext uri="{BB962C8B-B14F-4D97-AF65-F5344CB8AC3E}">
        <p14:creationId xmlns:p14="http://schemas.microsoft.com/office/powerpoint/2010/main" val="35140635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60" y="44768"/>
            <a:ext cx="11514756" cy="6666437"/>
          </a:xfrm>
        </p:spPr>
      </p:pic>
    </p:spTree>
    <p:extLst>
      <p:ext uri="{BB962C8B-B14F-4D97-AF65-F5344CB8AC3E}">
        <p14:creationId xmlns:p14="http://schemas.microsoft.com/office/powerpoint/2010/main" val="37795273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9153" y="153702"/>
            <a:ext cx="10093693" cy="6704298"/>
          </a:xfrm>
        </p:spPr>
      </p:pic>
    </p:spTree>
    <p:extLst>
      <p:ext uri="{BB962C8B-B14F-4D97-AF65-F5344CB8AC3E}">
        <p14:creationId xmlns:p14="http://schemas.microsoft.com/office/powerpoint/2010/main" val="4319352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5"/>
                </a:solidFill>
              </a:rPr>
              <a:t>Meeting the needs for the future: </a:t>
            </a:r>
          </a:p>
        </p:txBody>
      </p:sp>
      <p:sp>
        <p:nvSpPr>
          <p:cNvPr id="3" name="Content Placeholder 2"/>
          <p:cNvSpPr>
            <a:spLocks noGrp="1"/>
          </p:cNvSpPr>
          <p:nvPr>
            <p:ph idx="1"/>
          </p:nvPr>
        </p:nvSpPr>
        <p:spPr>
          <a:xfrm>
            <a:off x="838200" y="1559293"/>
            <a:ext cx="10515600" cy="4887178"/>
          </a:xfrm>
        </p:spPr>
        <p:txBody>
          <a:bodyPr>
            <a:normAutofit fontScale="92500" lnSpcReduction="20000"/>
          </a:bodyPr>
          <a:lstStyle/>
          <a:p>
            <a:r>
              <a:rPr lang="en-US" dirty="0">
                <a:solidFill>
                  <a:schemeClr val="bg2">
                    <a:lumMod val="50000"/>
                  </a:schemeClr>
                </a:solidFill>
              </a:rPr>
              <a:t>As expected after 2001, USB 2.0 dramatically increased its capacity to 480 Mbps, which challenges FireWire (IEEE 1394) as the serial interface of the future. Tomorrow’s PC will have a need for low-cost, low-bandwidth devices like mice, keyboards, and modems. USB provides a good fit for these devices. Tomorrow’s PC will also need a high-speed interface for connecting to high-speed printers, hard drives, and camcorders. IEEE 1394 is the technology that will allow these devices to interoperate with the PC. Both USB and IEEE 1394 will coexist on the future PC platforms to meet a wide range of growing peripheral interconnectivity needs. </a:t>
            </a:r>
            <a:endParaRPr lang="en-US" dirty="0" smtClean="0">
              <a:solidFill>
                <a:schemeClr val="bg2">
                  <a:lumMod val="50000"/>
                </a:schemeClr>
              </a:solidFill>
            </a:endParaRPr>
          </a:p>
          <a:p>
            <a:r>
              <a:rPr lang="en-US" dirty="0" smtClean="0">
                <a:solidFill>
                  <a:schemeClr val="bg2">
                    <a:lumMod val="50000"/>
                  </a:schemeClr>
                </a:solidFill>
              </a:rPr>
              <a:t>In </a:t>
            </a:r>
            <a:r>
              <a:rPr lang="en-US" dirty="0">
                <a:solidFill>
                  <a:schemeClr val="bg2">
                    <a:lumMod val="50000"/>
                  </a:schemeClr>
                </a:solidFill>
              </a:rPr>
              <a:t>general, USB provides slower speed which is usually applied to keyboards, mice, and printers. FireWire provides faster speed; therefore, it is applied to most of the external storage devices such as scanners, hard drives, CD ROMs, DVD-RWs, and CD-RWs. Intel will introduce </a:t>
            </a:r>
            <a:r>
              <a:rPr lang="en-US" dirty="0" err="1">
                <a:solidFill>
                  <a:schemeClr val="bg2">
                    <a:lumMod val="50000"/>
                  </a:schemeClr>
                </a:solidFill>
              </a:rPr>
              <a:t>InfiniBand</a:t>
            </a:r>
            <a:r>
              <a:rPr lang="en-US" dirty="0">
                <a:solidFill>
                  <a:schemeClr val="bg2">
                    <a:lumMod val="50000"/>
                  </a:schemeClr>
                </a:solidFill>
              </a:rPr>
              <a:t> to try to take over the external storage market of USB 2.0 and IEEE 1394 (FireWire) such as hard drives, DVD recorders, cam recorders, etc. </a:t>
            </a:r>
          </a:p>
        </p:txBody>
      </p:sp>
    </p:spTree>
    <p:extLst>
      <p:ext uri="{BB962C8B-B14F-4D97-AF65-F5344CB8AC3E}">
        <p14:creationId xmlns:p14="http://schemas.microsoft.com/office/powerpoint/2010/main" val="30592601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1520"/>
            <a:ext cx="10515600" cy="5445443"/>
          </a:xfrm>
        </p:spPr>
        <p:txBody>
          <a:bodyPr/>
          <a:lstStyle/>
          <a:p>
            <a:r>
              <a:rPr lang="en-US" dirty="0">
                <a:solidFill>
                  <a:schemeClr val="bg2">
                    <a:lumMod val="50000"/>
                  </a:schemeClr>
                </a:solidFill>
              </a:rPr>
              <a:t>The future of USB 2.0 will be </a:t>
            </a:r>
            <a:r>
              <a:rPr lang="en-US" dirty="0" err="1">
                <a:solidFill>
                  <a:schemeClr val="bg2">
                    <a:lumMod val="50000"/>
                  </a:schemeClr>
                </a:solidFill>
              </a:rPr>
              <a:t>InfiniBand</a:t>
            </a:r>
            <a:r>
              <a:rPr lang="en-US" dirty="0">
                <a:solidFill>
                  <a:schemeClr val="bg2">
                    <a:lumMod val="50000"/>
                  </a:schemeClr>
                </a:solidFill>
              </a:rPr>
              <a:t>, under development by Intel and introduced to the market in the next 5 years. The next generation of FireWire is IEEE 1394b. The IEEE 1394b standard covers such elements as cables and connectors for gigabit signaling; detection and resolution of physical loops in bus topology; circuit design for transmitting 8b/10b encoded signals; extension of the PHY/link interface for higher data rates over 12 either an 8-bit parallel or bit-serial bus; protocols to encode bus arbitration signals as symbols; protocols for signals speed negotiation between peer devices; and testing and compliance procedures for gigabit connections. </a:t>
            </a:r>
          </a:p>
        </p:txBody>
      </p:sp>
    </p:spTree>
    <p:extLst>
      <p:ext uri="{BB962C8B-B14F-4D97-AF65-F5344CB8AC3E}">
        <p14:creationId xmlns:p14="http://schemas.microsoft.com/office/powerpoint/2010/main" val="18189674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2286" y="0"/>
            <a:ext cx="4697639" cy="129149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654" y="1438452"/>
            <a:ext cx="5956692" cy="4913361"/>
          </a:xfrm>
          <a:prstGeom prst="rect">
            <a:avLst/>
          </a:prstGeom>
        </p:spPr>
      </p:pic>
    </p:spTree>
    <p:extLst>
      <p:ext uri="{BB962C8B-B14F-4D97-AF65-F5344CB8AC3E}">
        <p14:creationId xmlns:p14="http://schemas.microsoft.com/office/powerpoint/2010/main" val="31228281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417" y="163626"/>
            <a:ext cx="5842453" cy="647774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129" y="172301"/>
            <a:ext cx="5704372" cy="3036774"/>
          </a:xfrm>
          <a:prstGeom prst="rect">
            <a:avLst/>
          </a:prstGeom>
        </p:spPr>
      </p:pic>
    </p:spTree>
    <p:extLst>
      <p:ext uri="{BB962C8B-B14F-4D97-AF65-F5344CB8AC3E}">
        <p14:creationId xmlns:p14="http://schemas.microsoft.com/office/powerpoint/2010/main" val="2158000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5"/>
                </a:solidFill>
              </a:rPr>
              <a:t>USB Technology Considerations </a:t>
            </a:r>
          </a:p>
        </p:txBody>
      </p:sp>
      <p:sp>
        <p:nvSpPr>
          <p:cNvPr id="3" name="Content Placeholder 2"/>
          <p:cNvSpPr>
            <a:spLocks noGrp="1"/>
          </p:cNvSpPr>
          <p:nvPr>
            <p:ph idx="1"/>
          </p:nvPr>
        </p:nvSpPr>
        <p:spPr/>
        <p:txBody>
          <a:bodyPr/>
          <a:lstStyle/>
          <a:p>
            <a:r>
              <a:rPr lang="en-US" dirty="0">
                <a:solidFill>
                  <a:schemeClr val="bg2">
                    <a:lumMod val="50000"/>
                  </a:schemeClr>
                </a:solidFill>
              </a:rPr>
              <a:t>Computers and their peripherals became obsolete quicker than they could be made because they could not handle the fast development of processors and peripherals</a:t>
            </a:r>
            <a:r>
              <a:rPr lang="en-US" dirty="0" smtClean="0">
                <a:solidFill>
                  <a:schemeClr val="bg2">
                    <a:lumMod val="50000"/>
                  </a:schemeClr>
                </a:solidFill>
              </a:rPr>
              <a:t>.</a:t>
            </a:r>
          </a:p>
          <a:p>
            <a:r>
              <a:rPr lang="en-US" dirty="0" smtClean="0">
                <a:solidFill>
                  <a:schemeClr val="bg2">
                    <a:lumMod val="50000"/>
                  </a:schemeClr>
                </a:solidFill>
              </a:rPr>
              <a:t> </a:t>
            </a:r>
            <a:r>
              <a:rPr lang="en-US" dirty="0">
                <a:solidFill>
                  <a:schemeClr val="bg2">
                    <a:lumMod val="50000"/>
                  </a:schemeClr>
                </a:solidFill>
              </a:rPr>
              <a:t>The drastic drop in computer prices made them more disposable and less attractive to upgrade</a:t>
            </a:r>
            <a:r>
              <a:rPr lang="en-US" dirty="0" smtClean="0">
                <a:solidFill>
                  <a:schemeClr val="bg2">
                    <a:lumMod val="50000"/>
                  </a:schemeClr>
                </a:solidFill>
              </a:rPr>
              <a:t>.</a:t>
            </a:r>
          </a:p>
          <a:p>
            <a:r>
              <a:rPr lang="en-US" dirty="0" smtClean="0">
                <a:solidFill>
                  <a:schemeClr val="bg2">
                    <a:lumMod val="50000"/>
                  </a:schemeClr>
                </a:solidFill>
              </a:rPr>
              <a:t> </a:t>
            </a:r>
            <a:r>
              <a:rPr lang="en-US" dirty="0">
                <a:solidFill>
                  <a:schemeClr val="bg2">
                    <a:lumMod val="50000"/>
                  </a:schemeClr>
                </a:solidFill>
              </a:rPr>
              <a:t>Users and manufacturers were taking chances about what to include or exclude in their systems. </a:t>
            </a:r>
            <a:endParaRPr lang="en-US" dirty="0" smtClean="0">
              <a:solidFill>
                <a:schemeClr val="bg2">
                  <a:lumMod val="50000"/>
                </a:schemeClr>
              </a:solidFill>
            </a:endParaRPr>
          </a:p>
          <a:p>
            <a:r>
              <a:rPr lang="en-US" dirty="0" smtClean="0">
                <a:solidFill>
                  <a:schemeClr val="bg2">
                    <a:lumMod val="50000"/>
                  </a:schemeClr>
                </a:solidFill>
              </a:rPr>
              <a:t>Something </a:t>
            </a:r>
            <a:r>
              <a:rPr lang="en-US" dirty="0">
                <a:solidFill>
                  <a:schemeClr val="bg2">
                    <a:lumMod val="50000"/>
                  </a:schemeClr>
                </a:solidFill>
              </a:rPr>
              <a:t>had to be done to make peripherals more compatible and computer systems more versatile and less </a:t>
            </a:r>
            <a:r>
              <a:rPr lang="en-US" dirty="0" smtClean="0">
                <a:solidFill>
                  <a:schemeClr val="bg2">
                    <a:lumMod val="50000"/>
                  </a:schemeClr>
                </a:solidFill>
              </a:rPr>
              <a:t>complex .</a:t>
            </a:r>
            <a:endParaRPr lang="en-US" dirty="0">
              <a:solidFill>
                <a:schemeClr val="bg2">
                  <a:lumMod val="50000"/>
                </a:schemeClr>
              </a:solidFill>
            </a:endParaRPr>
          </a:p>
        </p:txBody>
      </p:sp>
    </p:spTree>
    <p:extLst>
      <p:ext uri="{BB962C8B-B14F-4D97-AF65-F5344CB8AC3E}">
        <p14:creationId xmlns:p14="http://schemas.microsoft.com/office/powerpoint/2010/main" val="260159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5"/>
                </a:solidFill>
              </a:rPr>
              <a:t>USB Development</a:t>
            </a:r>
          </a:p>
        </p:txBody>
      </p:sp>
      <p:sp>
        <p:nvSpPr>
          <p:cNvPr id="3" name="Content Placeholder 2"/>
          <p:cNvSpPr>
            <a:spLocks noGrp="1"/>
          </p:cNvSpPr>
          <p:nvPr>
            <p:ph idx="1"/>
          </p:nvPr>
        </p:nvSpPr>
        <p:spPr/>
        <p:txBody>
          <a:bodyPr/>
          <a:lstStyle/>
          <a:p>
            <a:r>
              <a:rPr lang="en-US" dirty="0">
                <a:solidFill>
                  <a:schemeClr val="bg2">
                    <a:lumMod val="50000"/>
                  </a:schemeClr>
                </a:solidFill>
              </a:rPr>
              <a:t>Since the introduction of the IBM PC in 1983,</a:t>
            </a:r>
            <a:r>
              <a:rPr lang="en-US" dirty="0" smtClean="0">
                <a:solidFill>
                  <a:schemeClr val="bg2">
                    <a:lumMod val="50000"/>
                  </a:schemeClr>
                </a:solidFill>
              </a:rPr>
              <a:t>computers </a:t>
            </a:r>
            <a:r>
              <a:rPr lang="en-US" dirty="0">
                <a:solidFill>
                  <a:schemeClr val="bg2">
                    <a:lumMod val="50000"/>
                  </a:schemeClr>
                </a:solidFill>
              </a:rPr>
              <a:t>came equipped with serial, parallel, keyboard, mouse, SCSI and Ethernet </a:t>
            </a:r>
            <a:r>
              <a:rPr lang="en-US" dirty="0" smtClean="0">
                <a:solidFill>
                  <a:schemeClr val="bg2">
                    <a:lumMod val="50000"/>
                  </a:schemeClr>
                </a:solidFill>
              </a:rPr>
              <a:t>ports.</a:t>
            </a:r>
          </a:p>
          <a:p>
            <a:r>
              <a:rPr lang="en-US" dirty="0">
                <a:solidFill>
                  <a:schemeClr val="accent5"/>
                </a:solidFill>
              </a:rPr>
              <a:t>USB and Operating </a:t>
            </a:r>
            <a:r>
              <a:rPr lang="en-US" dirty="0" smtClean="0">
                <a:solidFill>
                  <a:schemeClr val="accent5"/>
                </a:solidFill>
              </a:rPr>
              <a:t>Systems : </a:t>
            </a:r>
            <a:r>
              <a:rPr lang="en-US" dirty="0" smtClean="0">
                <a:solidFill>
                  <a:schemeClr val="bg2">
                    <a:lumMod val="50000"/>
                  </a:schemeClr>
                </a:solidFill>
              </a:rPr>
              <a:t>The </a:t>
            </a:r>
            <a:r>
              <a:rPr lang="en-US" dirty="0">
                <a:solidFill>
                  <a:schemeClr val="bg2">
                    <a:lumMod val="50000"/>
                  </a:schemeClr>
                </a:solidFill>
              </a:rPr>
              <a:t>USB standard allows peripheral devices — items being plugged into the computer — to be self-configuring. This allows the user to plug in a USB device and lay the burden of installing the proper drivers to support the installed hardware on the operating system. </a:t>
            </a:r>
          </a:p>
        </p:txBody>
      </p:sp>
    </p:spTree>
    <p:extLst>
      <p:ext uri="{BB962C8B-B14F-4D97-AF65-F5344CB8AC3E}">
        <p14:creationId xmlns:p14="http://schemas.microsoft.com/office/powerpoint/2010/main" val="2140070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5"/>
                </a:solidFill>
              </a:rPr>
              <a:t>The Problem with USB </a:t>
            </a:r>
          </a:p>
        </p:txBody>
      </p:sp>
      <p:sp>
        <p:nvSpPr>
          <p:cNvPr id="3" name="Content Placeholder 2"/>
          <p:cNvSpPr>
            <a:spLocks noGrp="1"/>
          </p:cNvSpPr>
          <p:nvPr>
            <p:ph idx="1"/>
          </p:nvPr>
        </p:nvSpPr>
        <p:spPr>
          <a:xfrm>
            <a:off x="838200" y="1328286"/>
            <a:ext cx="10515600" cy="4848677"/>
          </a:xfrm>
        </p:spPr>
        <p:txBody>
          <a:bodyPr>
            <a:normAutofit fontScale="92500" lnSpcReduction="10000"/>
          </a:bodyPr>
          <a:lstStyle/>
          <a:p>
            <a:r>
              <a:rPr lang="en-US" dirty="0">
                <a:solidFill>
                  <a:schemeClr val="bg2">
                    <a:lumMod val="50000"/>
                  </a:schemeClr>
                </a:solidFill>
              </a:rPr>
              <a:t>The biggest problem with USB is that the computer will have a current limit on the USB port. Most USB devices are powered from the USB connector, and the power that each peripheral device demands is not always clear. This means that plugging several peripherals that draw power from the USB may affect the performance of some of the peripherals if one demands more power than the others</a:t>
            </a:r>
            <a:r>
              <a:rPr lang="en-US" dirty="0" smtClean="0">
                <a:solidFill>
                  <a:schemeClr val="bg2">
                    <a:lumMod val="50000"/>
                  </a:schemeClr>
                </a:solidFill>
              </a:rPr>
              <a:t>.</a:t>
            </a:r>
          </a:p>
          <a:p>
            <a:r>
              <a:rPr lang="en-US" dirty="0" smtClean="0">
                <a:solidFill>
                  <a:schemeClr val="bg2">
                    <a:lumMod val="50000"/>
                  </a:schemeClr>
                </a:solidFill>
              </a:rPr>
              <a:t> </a:t>
            </a:r>
            <a:r>
              <a:rPr lang="en-US" dirty="0">
                <a:solidFill>
                  <a:schemeClr val="bg2">
                    <a:lumMod val="50000"/>
                  </a:schemeClr>
                </a:solidFill>
              </a:rPr>
              <a:t>Another problem with USB ports is its speed limit. The USB ports have only 12Mbps speed (USB version 1.1). Even an old SCSI 1 external port is faster than it (SCSI 1 external port’s speed is 40Mbps). When a user tries to connect an external CD-ROM or CD-RW, scanner or a new high-resolution digital camera to a USB port, the transmission speed becomes very slow. As a result, there are still some devices that are utilizing SCSI ports to transmit the data to the computer. Finally, many USB devices run at 1.5Mbps, only a few are rated at 12Mbps. </a:t>
            </a:r>
          </a:p>
        </p:txBody>
      </p:sp>
    </p:spTree>
    <p:extLst>
      <p:ext uri="{BB962C8B-B14F-4D97-AF65-F5344CB8AC3E}">
        <p14:creationId xmlns:p14="http://schemas.microsoft.com/office/powerpoint/2010/main" val="4262513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5"/>
                </a:solidFill>
              </a:rPr>
              <a:t>FireWire Features </a:t>
            </a:r>
          </a:p>
        </p:txBody>
      </p:sp>
      <p:sp>
        <p:nvSpPr>
          <p:cNvPr id="3" name="Content Placeholder 2"/>
          <p:cNvSpPr>
            <a:spLocks noGrp="1"/>
          </p:cNvSpPr>
          <p:nvPr>
            <p:ph idx="1"/>
          </p:nvPr>
        </p:nvSpPr>
        <p:spPr/>
        <p:txBody>
          <a:bodyPr/>
          <a:lstStyle/>
          <a:p>
            <a:r>
              <a:rPr lang="en-US" dirty="0">
                <a:solidFill>
                  <a:schemeClr val="bg2">
                    <a:lumMod val="50000"/>
                  </a:schemeClr>
                </a:solidFill>
              </a:rPr>
              <a:t>FireWire cable has an important feature in that the cable itself provides power supply to its device. </a:t>
            </a:r>
            <a:endParaRPr lang="en-US" dirty="0" smtClean="0">
              <a:solidFill>
                <a:schemeClr val="bg2">
                  <a:lumMod val="50000"/>
                </a:schemeClr>
              </a:solidFill>
            </a:endParaRPr>
          </a:p>
          <a:p>
            <a:r>
              <a:rPr lang="en-US" dirty="0" smtClean="0">
                <a:solidFill>
                  <a:schemeClr val="bg2">
                    <a:lumMod val="50000"/>
                  </a:schemeClr>
                </a:solidFill>
              </a:rPr>
              <a:t>By </a:t>
            </a:r>
            <a:r>
              <a:rPr lang="en-US" dirty="0">
                <a:solidFill>
                  <a:schemeClr val="bg2">
                    <a:lumMod val="50000"/>
                  </a:schemeClr>
                </a:solidFill>
              </a:rPr>
              <a:t>using the 6-pin cable, the device does not need an extra power supply cable. The device will get the power from the computer</a:t>
            </a:r>
            <a:r>
              <a:rPr lang="en-US" dirty="0" smtClean="0">
                <a:solidFill>
                  <a:schemeClr val="bg2">
                    <a:lumMod val="50000"/>
                  </a:schemeClr>
                </a:solidFill>
              </a:rPr>
              <a:t>.</a:t>
            </a:r>
          </a:p>
          <a:p>
            <a:r>
              <a:rPr lang="en-US" dirty="0" smtClean="0">
                <a:solidFill>
                  <a:schemeClr val="bg2">
                    <a:lumMod val="50000"/>
                  </a:schemeClr>
                </a:solidFill>
              </a:rPr>
              <a:t> </a:t>
            </a:r>
            <a:r>
              <a:rPr lang="en-US" dirty="0">
                <a:solidFill>
                  <a:schemeClr val="bg2">
                    <a:lumMod val="50000"/>
                  </a:schemeClr>
                </a:solidFill>
              </a:rPr>
              <a:t>FireWire uses isochronous data transmission that transfers data as a packet in digital form, which provides higher quality and greater reliability</a:t>
            </a:r>
            <a:r>
              <a:rPr lang="en-US" dirty="0" smtClean="0">
                <a:solidFill>
                  <a:schemeClr val="bg2">
                    <a:lumMod val="50000"/>
                  </a:schemeClr>
                </a:solidFill>
              </a:rPr>
              <a:t>.</a:t>
            </a:r>
          </a:p>
          <a:p>
            <a:r>
              <a:rPr lang="en-US" dirty="0" smtClean="0">
                <a:solidFill>
                  <a:schemeClr val="bg2">
                    <a:lumMod val="50000"/>
                  </a:schemeClr>
                </a:solidFill>
              </a:rPr>
              <a:t> </a:t>
            </a:r>
            <a:r>
              <a:rPr lang="en-US" dirty="0">
                <a:solidFill>
                  <a:schemeClr val="bg2">
                    <a:lumMod val="50000"/>
                  </a:schemeClr>
                </a:solidFill>
              </a:rPr>
              <a:t>FireWire is best used in computers for transferring streaming video and audio because of its very high data transfer rate. </a:t>
            </a:r>
          </a:p>
        </p:txBody>
      </p:sp>
    </p:spTree>
    <p:extLst>
      <p:ext uri="{BB962C8B-B14F-4D97-AF65-F5344CB8AC3E}">
        <p14:creationId xmlns:p14="http://schemas.microsoft.com/office/powerpoint/2010/main" val="461637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8008"/>
            <a:ext cx="10515600" cy="5868955"/>
          </a:xfrm>
        </p:spPr>
        <p:txBody>
          <a:bodyPr>
            <a:normAutofit fontScale="92500" lnSpcReduction="10000"/>
          </a:bodyPr>
          <a:lstStyle/>
          <a:p>
            <a:r>
              <a:rPr lang="en-US" dirty="0"/>
              <a:t>FireWire will replace the traditional A/V cable in the near future because of the increasing use of home networking. </a:t>
            </a:r>
            <a:endParaRPr lang="en-US" dirty="0" smtClean="0"/>
          </a:p>
          <a:p>
            <a:r>
              <a:rPr lang="en-US" dirty="0" smtClean="0"/>
              <a:t>With </a:t>
            </a:r>
            <a:r>
              <a:rPr lang="en-US" dirty="0"/>
              <a:t>FireWire, all audiovisual and electronic products in a house can be connected to each other and inter-communicate. </a:t>
            </a:r>
            <a:endParaRPr lang="en-US" dirty="0" smtClean="0"/>
          </a:p>
          <a:p>
            <a:r>
              <a:rPr lang="en-US" dirty="0" smtClean="0"/>
              <a:t>It </a:t>
            </a:r>
            <a:r>
              <a:rPr lang="en-US" dirty="0"/>
              <a:t>will facilitate connecting the stereo system to the computer, the VCR, the DVD player and the HDTV. The data or signals will be sent in high-quality digital form</a:t>
            </a:r>
            <a:r>
              <a:rPr lang="en-US" dirty="0" smtClean="0"/>
              <a:t>.</a:t>
            </a:r>
          </a:p>
          <a:p>
            <a:r>
              <a:rPr lang="en-US" dirty="0" smtClean="0"/>
              <a:t> </a:t>
            </a:r>
            <a:r>
              <a:rPr lang="en-US" dirty="0"/>
              <a:t>In the past, audio and video signals were transmitted in analog form. The environment and the length of the cable easily distorted analog signals. Even when the digital coaxial cable was developed to transfer the data in digital form, there were some limitations. </a:t>
            </a:r>
            <a:endParaRPr lang="en-US" dirty="0" smtClean="0"/>
          </a:p>
          <a:p>
            <a:r>
              <a:rPr lang="en-US" dirty="0" smtClean="0"/>
              <a:t>The </a:t>
            </a:r>
            <a:r>
              <a:rPr lang="en-US" dirty="0"/>
              <a:t>major downside was the signal conversion from digital to analog or vice versa. Another weakness was that the A/V cable needed three lines: one for video signal and two for the left and right audio channels. </a:t>
            </a:r>
            <a:endParaRPr lang="en-US" dirty="0" smtClean="0"/>
          </a:p>
          <a:p>
            <a:r>
              <a:rPr lang="en-US" dirty="0" smtClean="0"/>
              <a:t>Furthermore</a:t>
            </a:r>
            <a:r>
              <a:rPr lang="en-US" dirty="0"/>
              <a:t>, the S-video cable was developed to transfer the video signal in digital form, but it still needed other cables for the audio signal.</a:t>
            </a:r>
          </a:p>
        </p:txBody>
      </p:sp>
    </p:spTree>
    <p:extLst>
      <p:ext uri="{BB962C8B-B14F-4D97-AF65-F5344CB8AC3E}">
        <p14:creationId xmlns:p14="http://schemas.microsoft.com/office/powerpoint/2010/main" val="455588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880"/>
            <a:ext cx="10515600" cy="5994083"/>
          </a:xfrm>
        </p:spPr>
        <p:txBody>
          <a:bodyPr/>
          <a:lstStyle/>
          <a:p>
            <a:r>
              <a:rPr lang="en-US" dirty="0"/>
              <a:t>Nowadays, FireWire technology is the standard for transferring data from digital cameras or camcorders directly to the computer in order to edit, save, or transmit over the network or the Internet</a:t>
            </a:r>
            <a:r>
              <a:rPr lang="en-US" dirty="0" smtClean="0"/>
              <a:t>.</a:t>
            </a:r>
          </a:p>
          <a:p>
            <a:r>
              <a:rPr lang="en-US" dirty="0" smtClean="0"/>
              <a:t> </a:t>
            </a:r>
            <a:r>
              <a:rPr lang="en-US" dirty="0"/>
              <a:t>FireWire makes connection between computers and peripheral devices easier and satisfies consumer needs. FireWire is also used for connecting the computer 8 with the external hard drives or storage </a:t>
            </a:r>
            <a:r>
              <a:rPr lang="en-US" dirty="0" smtClean="0"/>
              <a:t>devices </a:t>
            </a:r>
            <a:r>
              <a:rPr lang="en-US" dirty="0"/>
              <a:t>that require more data reliability, accuracy, and easy access</a:t>
            </a:r>
            <a:r>
              <a:rPr lang="en-US" dirty="0" smtClean="0"/>
              <a:t>.</a:t>
            </a:r>
          </a:p>
          <a:p>
            <a:r>
              <a:rPr lang="en-US" dirty="0" smtClean="0">
                <a:solidFill>
                  <a:schemeClr val="accent5"/>
                </a:solidFill>
              </a:rPr>
              <a:t>FireWire bus provided a great advantage </a:t>
            </a:r>
            <a:r>
              <a:rPr lang="en-US" dirty="0" smtClean="0"/>
              <a:t>over </a:t>
            </a:r>
            <a:r>
              <a:rPr lang="en-US" dirty="0"/>
              <a:t>its rival the SCSI bus which required connecting devices </a:t>
            </a:r>
            <a:r>
              <a:rPr lang="en-US" dirty="0" smtClean="0"/>
              <a:t>serially </a:t>
            </a:r>
            <a:r>
              <a:rPr lang="en-US" dirty="0"/>
              <a:t>(daisy-chain) with a termination point. FireWire did not need a termination point. SCSI also required from the user to assign IDs for each device in order to prevent conflict among devices. FireWire can be connected in multiple configurations and automatically assigns the ID for each device connected to the bus. </a:t>
            </a:r>
          </a:p>
        </p:txBody>
      </p:sp>
    </p:spTree>
    <p:extLst>
      <p:ext uri="{BB962C8B-B14F-4D97-AF65-F5344CB8AC3E}">
        <p14:creationId xmlns:p14="http://schemas.microsoft.com/office/powerpoint/2010/main" val="2402914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9389"/>
            <a:ext cx="10515600" cy="5647574"/>
          </a:xfrm>
        </p:spPr>
        <p:txBody>
          <a:bodyPr/>
          <a:lstStyle/>
          <a:p>
            <a:r>
              <a:rPr lang="en-US" dirty="0"/>
              <a:t>FireWire can send a combination of digital signals, including audio, video, MIDI, and the control commands. </a:t>
            </a:r>
            <a:endParaRPr lang="en-US" dirty="0" smtClean="0"/>
          </a:p>
          <a:p>
            <a:r>
              <a:rPr lang="en-US" dirty="0" smtClean="0"/>
              <a:t>This </a:t>
            </a:r>
            <a:r>
              <a:rPr lang="en-US" dirty="0"/>
              <a:t>distinguishes the FireWire from other systems which transmit only a single signal type</a:t>
            </a:r>
            <a:r>
              <a:rPr lang="en-US" dirty="0" smtClean="0"/>
              <a:t>.</a:t>
            </a:r>
          </a:p>
          <a:p>
            <a:r>
              <a:rPr lang="en-US" dirty="0" smtClean="0"/>
              <a:t> </a:t>
            </a:r>
            <a:r>
              <a:rPr lang="en-US" dirty="0"/>
              <a:t>Digital Video camera use DV format that exceed the quality of S-VHS. </a:t>
            </a:r>
            <a:r>
              <a:rPr lang="en-US" dirty="0" smtClean="0"/>
              <a:t>DV </a:t>
            </a:r>
            <a:r>
              <a:rPr lang="en-US" dirty="0"/>
              <a:t>format gives very high resolution, bright with excellent depth and contrast image. It is stored in digital form, so it can be copied repeatedly without loss</a:t>
            </a:r>
            <a:r>
              <a:rPr lang="en-US" dirty="0" smtClean="0"/>
              <a:t>.</a:t>
            </a:r>
          </a:p>
          <a:p>
            <a:r>
              <a:rPr lang="en-US" dirty="0" smtClean="0"/>
              <a:t> </a:t>
            </a:r>
            <a:r>
              <a:rPr lang="en-US" dirty="0"/>
              <a:t>IEEE 1394 has the protocol that can transfer DV signal data to the PC and give the exact digital copy from the original source. </a:t>
            </a:r>
          </a:p>
        </p:txBody>
      </p:sp>
    </p:spTree>
    <p:extLst>
      <p:ext uri="{BB962C8B-B14F-4D97-AF65-F5344CB8AC3E}">
        <p14:creationId xmlns:p14="http://schemas.microsoft.com/office/powerpoint/2010/main" val="4282305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751</TotalTime>
  <Words>1571</Words>
  <Application>Microsoft Office PowerPoint</Application>
  <PresentationFormat>Widescreen</PresentationFormat>
  <Paragraphs>53</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PowerPoint Presentation</vt:lpstr>
      <vt:lpstr>PowerPoint Presentation</vt:lpstr>
      <vt:lpstr>USB Technology Considerations </vt:lpstr>
      <vt:lpstr>USB Development</vt:lpstr>
      <vt:lpstr>The Problem with USB </vt:lpstr>
      <vt:lpstr>FireWire Features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Speed: </vt:lpstr>
      <vt:lpstr>Application: </vt:lpstr>
      <vt:lpstr>Cost: </vt:lpstr>
      <vt:lpstr>PowerPoint Presentation</vt:lpstr>
      <vt:lpstr>PowerPoint Presentation</vt:lpstr>
      <vt:lpstr>Meeting the needs for the future: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salha</dc:creator>
  <cp:lastModifiedBy>salhaw07@gmail.com</cp:lastModifiedBy>
  <cp:revision>19</cp:revision>
  <dcterms:created xsi:type="dcterms:W3CDTF">2018-11-19T16:47:12Z</dcterms:created>
  <dcterms:modified xsi:type="dcterms:W3CDTF">2018-11-20T05:49:42Z</dcterms:modified>
</cp:coreProperties>
</file>