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565"/>
    <a:srgbClr val="FFA91F"/>
    <a:srgbClr val="F8A067"/>
    <a:srgbClr val="5F2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709DB-2C32-425E-AD02-8F3A07311C39}" type="datetimeFigureOut">
              <a:rPr lang="fr-FR" smtClean="0"/>
              <a:t>25/03/2021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1589D-F583-43B8-B414-C4DE4DE10531}" type="slidenum">
              <a:rPr lang="fr-FR" smtClean="0"/>
              <a:t>‹N°›</a:t>
            </a:fld>
            <a:endParaRPr lang="fr-FR"/>
          </a:p>
        </p:txBody>
      </p:sp>
    </p:spTree>
    <p:extLst>
      <p:ext uri="{BB962C8B-B14F-4D97-AF65-F5344CB8AC3E}">
        <p14:creationId xmlns:p14="http://schemas.microsoft.com/office/powerpoint/2010/main" val="226861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0AF64-AF96-49D1-9A8D-9BDF3EF702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B0052D5-8323-4AFE-AB42-373496EB6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F6B27C-702F-4B1A-B0A3-F81C1776F9BB}"/>
              </a:ext>
            </a:extLst>
          </p:cNvPr>
          <p:cNvSpPr>
            <a:spLocks noGrp="1"/>
          </p:cNvSpPr>
          <p:nvPr>
            <p:ph type="dt" sz="half" idx="10"/>
          </p:nvPr>
        </p:nvSpPr>
        <p:spPr/>
        <p:txBody>
          <a:bodyPr/>
          <a:lstStyle/>
          <a:p>
            <a:fld id="{3DF960FF-14FC-421C-9B73-05DEA032C6D9}" type="datetime1">
              <a:rPr lang="fr-FR" smtClean="0"/>
              <a:t>25/03/2021</a:t>
            </a:fld>
            <a:endParaRPr lang="fr-FR"/>
          </a:p>
        </p:txBody>
      </p:sp>
      <p:sp>
        <p:nvSpPr>
          <p:cNvPr id="5" name="Espace réservé du pied de page 4">
            <a:extLst>
              <a:ext uri="{FF2B5EF4-FFF2-40B4-BE49-F238E27FC236}">
                <a16:creationId xmlns:a16="http://schemas.microsoft.com/office/drawing/2014/main" id="{65221E9E-E383-400E-A599-999552CC2F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B450CD-5752-4A36-86B6-9A7DC3EE81C3}"/>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3925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1D6C8-72EC-4A57-A69B-074F3D6BBD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62F8CCD-B60F-42BA-BD08-ACA254E54C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DD4569-7ADA-4E55-B946-B768ECFED316}"/>
              </a:ext>
            </a:extLst>
          </p:cNvPr>
          <p:cNvSpPr>
            <a:spLocks noGrp="1"/>
          </p:cNvSpPr>
          <p:nvPr>
            <p:ph type="dt" sz="half" idx="10"/>
          </p:nvPr>
        </p:nvSpPr>
        <p:spPr/>
        <p:txBody>
          <a:bodyPr/>
          <a:lstStyle/>
          <a:p>
            <a:fld id="{5DCB6E06-8E7B-4E9D-8D72-C1AC97D34470}" type="datetime1">
              <a:rPr lang="fr-FR" smtClean="0"/>
              <a:t>25/03/2021</a:t>
            </a:fld>
            <a:endParaRPr lang="fr-FR"/>
          </a:p>
        </p:txBody>
      </p:sp>
      <p:sp>
        <p:nvSpPr>
          <p:cNvPr id="5" name="Espace réservé du pied de page 4">
            <a:extLst>
              <a:ext uri="{FF2B5EF4-FFF2-40B4-BE49-F238E27FC236}">
                <a16:creationId xmlns:a16="http://schemas.microsoft.com/office/drawing/2014/main" id="{64F789E2-BD6B-40FF-8C56-2FE3FB36C1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EE08C4-1A51-493E-BA13-C85D47242D0D}"/>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82298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71D49D-FBEF-4F17-8DDA-A40D574E791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123BCB4-B0A7-4BCE-9880-BEF4416CD5C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2538F0-E1C1-45E6-ACA7-4B8A20DF248A}"/>
              </a:ext>
            </a:extLst>
          </p:cNvPr>
          <p:cNvSpPr>
            <a:spLocks noGrp="1"/>
          </p:cNvSpPr>
          <p:nvPr>
            <p:ph type="dt" sz="half" idx="10"/>
          </p:nvPr>
        </p:nvSpPr>
        <p:spPr/>
        <p:txBody>
          <a:bodyPr/>
          <a:lstStyle/>
          <a:p>
            <a:fld id="{B795143B-AC79-48E0-9BCF-06AF55C5B79C}" type="datetime1">
              <a:rPr lang="fr-FR" smtClean="0"/>
              <a:t>25/03/2021</a:t>
            </a:fld>
            <a:endParaRPr lang="fr-FR"/>
          </a:p>
        </p:txBody>
      </p:sp>
      <p:sp>
        <p:nvSpPr>
          <p:cNvPr id="5" name="Espace réservé du pied de page 4">
            <a:extLst>
              <a:ext uri="{FF2B5EF4-FFF2-40B4-BE49-F238E27FC236}">
                <a16:creationId xmlns:a16="http://schemas.microsoft.com/office/drawing/2014/main" id="{5ED0E8A4-40FA-4D22-940E-B04D7EC2B0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3241D5-249C-461D-B817-E5EC7D02CD1C}"/>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377172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FCF5FF-3CDE-49FC-90FC-16C299AD4D7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122779-E251-4BF0-9CEC-0A0D5058BA7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D5E201-8BDA-4C47-908D-0FACC166AA24}"/>
              </a:ext>
            </a:extLst>
          </p:cNvPr>
          <p:cNvSpPr>
            <a:spLocks noGrp="1"/>
          </p:cNvSpPr>
          <p:nvPr>
            <p:ph type="dt" sz="half" idx="10"/>
          </p:nvPr>
        </p:nvSpPr>
        <p:spPr/>
        <p:txBody>
          <a:bodyPr/>
          <a:lstStyle/>
          <a:p>
            <a:fld id="{31CC3DF5-DFD5-4E7B-A164-65742A3984F1}" type="datetime1">
              <a:rPr lang="fr-FR" smtClean="0"/>
              <a:t>25/03/2021</a:t>
            </a:fld>
            <a:endParaRPr lang="fr-FR"/>
          </a:p>
        </p:txBody>
      </p:sp>
      <p:sp>
        <p:nvSpPr>
          <p:cNvPr id="5" name="Espace réservé du pied de page 4">
            <a:extLst>
              <a:ext uri="{FF2B5EF4-FFF2-40B4-BE49-F238E27FC236}">
                <a16:creationId xmlns:a16="http://schemas.microsoft.com/office/drawing/2014/main" id="{8560C8E4-D323-4CE3-9F83-B360EC1D51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C5AC3-B519-4B89-8F2E-36FBD1B3910D}"/>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72751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89A7D-AACF-4516-B7D4-B1CB6CC6B94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7B7C02-B026-4EC6-91FD-6CDEE451F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0E49377-5BA3-4042-9D02-59F4DAD1A4BA}"/>
              </a:ext>
            </a:extLst>
          </p:cNvPr>
          <p:cNvSpPr>
            <a:spLocks noGrp="1"/>
          </p:cNvSpPr>
          <p:nvPr>
            <p:ph type="dt" sz="half" idx="10"/>
          </p:nvPr>
        </p:nvSpPr>
        <p:spPr/>
        <p:txBody>
          <a:bodyPr/>
          <a:lstStyle/>
          <a:p>
            <a:fld id="{511B590B-0ADC-4157-BF71-084BEB1E73A0}" type="datetime1">
              <a:rPr lang="fr-FR" smtClean="0"/>
              <a:t>25/03/2021</a:t>
            </a:fld>
            <a:endParaRPr lang="fr-FR"/>
          </a:p>
        </p:txBody>
      </p:sp>
      <p:sp>
        <p:nvSpPr>
          <p:cNvPr id="5" name="Espace réservé du pied de page 4">
            <a:extLst>
              <a:ext uri="{FF2B5EF4-FFF2-40B4-BE49-F238E27FC236}">
                <a16:creationId xmlns:a16="http://schemas.microsoft.com/office/drawing/2014/main" id="{1E880D0C-E112-4645-96EC-68EC8461D5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2ED538-14EB-4EFB-A6A4-3E11EBD18254}"/>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320358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32CD2F-411C-412E-BC54-C789A80411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7A649C-C1F2-469A-87B0-87193292F8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611AE8F-3BF6-4EBC-86AC-8CB87149DFE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9620C64-B457-43EF-84D8-BACA0CC9B4C2}"/>
              </a:ext>
            </a:extLst>
          </p:cNvPr>
          <p:cNvSpPr>
            <a:spLocks noGrp="1"/>
          </p:cNvSpPr>
          <p:nvPr>
            <p:ph type="dt" sz="half" idx="10"/>
          </p:nvPr>
        </p:nvSpPr>
        <p:spPr/>
        <p:txBody>
          <a:bodyPr/>
          <a:lstStyle/>
          <a:p>
            <a:fld id="{FF0BC483-509D-482B-96F7-2E6007015CA3}" type="datetime1">
              <a:rPr lang="fr-FR" smtClean="0"/>
              <a:t>25/03/2021</a:t>
            </a:fld>
            <a:endParaRPr lang="fr-FR"/>
          </a:p>
        </p:txBody>
      </p:sp>
      <p:sp>
        <p:nvSpPr>
          <p:cNvPr id="6" name="Espace réservé du pied de page 5">
            <a:extLst>
              <a:ext uri="{FF2B5EF4-FFF2-40B4-BE49-F238E27FC236}">
                <a16:creationId xmlns:a16="http://schemas.microsoft.com/office/drawing/2014/main" id="{10C76E13-360F-4682-8C0E-510D76A8A0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ADCB0A-7187-45C4-B2C8-630CB95E9B39}"/>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124109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83CA5-648B-4E6F-B40A-39A2AA263C1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A085442-499A-4B60-BD45-76EF59926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ECC9C1-A7FA-40CF-959C-F3DE866F6D1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33C25B-A191-4BAE-B614-52F0A2335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2D1309F-F3C2-4459-B544-758061C5352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970C2E2-0E83-47F1-9C41-39708C665F6F}"/>
              </a:ext>
            </a:extLst>
          </p:cNvPr>
          <p:cNvSpPr>
            <a:spLocks noGrp="1"/>
          </p:cNvSpPr>
          <p:nvPr>
            <p:ph type="dt" sz="half" idx="10"/>
          </p:nvPr>
        </p:nvSpPr>
        <p:spPr/>
        <p:txBody>
          <a:bodyPr/>
          <a:lstStyle/>
          <a:p>
            <a:fld id="{6FF8FFB9-46EE-4D6F-B415-3B82772130E9}" type="datetime1">
              <a:rPr lang="fr-FR" smtClean="0"/>
              <a:t>25/03/2021</a:t>
            </a:fld>
            <a:endParaRPr lang="fr-FR"/>
          </a:p>
        </p:txBody>
      </p:sp>
      <p:sp>
        <p:nvSpPr>
          <p:cNvPr id="8" name="Espace réservé du pied de page 7">
            <a:extLst>
              <a:ext uri="{FF2B5EF4-FFF2-40B4-BE49-F238E27FC236}">
                <a16:creationId xmlns:a16="http://schemas.microsoft.com/office/drawing/2014/main" id="{2F86AC47-8063-437E-958F-007164A8E58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3D9ECB-A065-429F-9D8C-B5E166F60743}"/>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164731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83290-CE05-4C23-B0DE-F8AC631852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64C2E3-D5A4-49DE-A1FC-332BE21CF8F3}"/>
              </a:ext>
            </a:extLst>
          </p:cNvPr>
          <p:cNvSpPr>
            <a:spLocks noGrp="1"/>
          </p:cNvSpPr>
          <p:nvPr>
            <p:ph type="dt" sz="half" idx="10"/>
          </p:nvPr>
        </p:nvSpPr>
        <p:spPr/>
        <p:txBody>
          <a:bodyPr/>
          <a:lstStyle/>
          <a:p>
            <a:fld id="{343DBE00-DA62-49CB-9EF6-032FFC3EC7EC}" type="datetime1">
              <a:rPr lang="fr-FR" smtClean="0"/>
              <a:t>25/03/2021</a:t>
            </a:fld>
            <a:endParaRPr lang="fr-FR"/>
          </a:p>
        </p:txBody>
      </p:sp>
      <p:sp>
        <p:nvSpPr>
          <p:cNvPr id="4" name="Espace réservé du pied de page 3">
            <a:extLst>
              <a:ext uri="{FF2B5EF4-FFF2-40B4-BE49-F238E27FC236}">
                <a16:creationId xmlns:a16="http://schemas.microsoft.com/office/drawing/2014/main" id="{4B813F00-36E1-434C-AB27-85746BB101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496BE2A-CFA1-4D07-B98D-D25159635C29}"/>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260835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A7F8E4-E54F-4290-AF85-2CCB8549DA99}"/>
              </a:ext>
            </a:extLst>
          </p:cNvPr>
          <p:cNvSpPr>
            <a:spLocks noGrp="1"/>
          </p:cNvSpPr>
          <p:nvPr>
            <p:ph type="dt" sz="half" idx="10"/>
          </p:nvPr>
        </p:nvSpPr>
        <p:spPr/>
        <p:txBody>
          <a:bodyPr/>
          <a:lstStyle/>
          <a:p>
            <a:fld id="{8108A926-1B51-46A0-8584-281CEAC43CB6}" type="datetime1">
              <a:rPr lang="fr-FR" smtClean="0"/>
              <a:t>25/03/2021</a:t>
            </a:fld>
            <a:endParaRPr lang="fr-FR"/>
          </a:p>
        </p:txBody>
      </p:sp>
      <p:sp>
        <p:nvSpPr>
          <p:cNvPr id="3" name="Espace réservé du pied de page 2">
            <a:extLst>
              <a:ext uri="{FF2B5EF4-FFF2-40B4-BE49-F238E27FC236}">
                <a16:creationId xmlns:a16="http://schemas.microsoft.com/office/drawing/2014/main" id="{5CFC2F54-99E0-4AD9-99D9-77DD68B376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A9C29C6-6DF6-4B5A-9A41-14F119BE8F8A}"/>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214277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1E53D-7F5C-4B7E-8747-E49E4B1C76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DE2530-A19C-4BAC-A2DC-56B71A5D3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091B8D8-A95A-4DB0-9A9E-A1E00656F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6E4F74-965F-4D81-9296-6DB18CEBDDB0}"/>
              </a:ext>
            </a:extLst>
          </p:cNvPr>
          <p:cNvSpPr>
            <a:spLocks noGrp="1"/>
          </p:cNvSpPr>
          <p:nvPr>
            <p:ph type="dt" sz="half" idx="10"/>
          </p:nvPr>
        </p:nvSpPr>
        <p:spPr/>
        <p:txBody>
          <a:bodyPr/>
          <a:lstStyle/>
          <a:p>
            <a:fld id="{469BE9F6-2846-464D-ABA5-F215826B41CF}" type="datetime1">
              <a:rPr lang="fr-FR" smtClean="0"/>
              <a:t>25/03/2021</a:t>
            </a:fld>
            <a:endParaRPr lang="fr-FR"/>
          </a:p>
        </p:txBody>
      </p:sp>
      <p:sp>
        <p:nvSpPr>
          <p:cNvPr id="6" name="Espace réservé du pied de page 5">
            <a:extLst>
              <a:ext uri="{FF2B5EF4-FFF2-40B4-BE49-F238E27FC236}">
                <a16:creationId xmlns:a16="http://schemas.microsoft.com/office/drawing/2014/main" id="{16E4BB6B-2DBF-4B2A-9F52-3DCD0A4917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3625B2-81D5-487F-8A02-52C87A3F5125}"/>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193728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98C20-F339-49A0-B426-BCF50A8C33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9E95F14-99D6-43E9-89D8-69C989C5A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F19954F-20BD-4E65-B6EF-2514B6F7A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BCD65C-7062-4831-B926-77BD1385E3EC}"/>
              </a:ext>
            </a:extLst>
          </p:cNvPr>
          <p:cNvSpPr>
            <a:spLocks noGrp="1"/>
          </p:cNvSpPr>
          <p:nvPr>
            <p:ph type="dt" sz="half" idx="10"/>
          </p:nvPr>
        </p:nvSpPr>
        <p:spPr/>
        <p:txBody>
          <a:bodyPr/>
          <a:lstStyle/>
          <a:p>
            <a:fld id="{3DCE1C6D-06AF-4DC8-A6BC-AC15888C955B}" type="datetime1">
              <a:rPr lang="fr-FR" smtClean="0"/>
              <a:t>25/03/2021</a:t>
            </a:fld>
            <a:endParaRPr lang="fr-FR"/>
          </a:p>
        </p:txBody>
      </p:sp>
      <p:sp>
        <p:nvSpPr>
          <p:cNvPr id="6" name="Espace réservé du pied de page 5">
            <a:extLst>
              <a:ext uri="{FF2B5EF4-FFF2-40B4-BE49-F238E27FC236}">
                <a16:creationId xmlns:a16="http://schemas.microsoft.com/office/drawing/2014/main" id="{B85D398D-A360-4212-BA5B-4D797A6324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CE7250-F12B-4686-8B83-4CDA1478C7F2}"/>
              </a:ext>
            </a:extLst>
          </p:cNvPr>
          <p:cNvSpPr>
            <a:spLocks noGrp="1"/>
          </p:cNvSpPr>
          <p:nvPr>
            <p:ph type="sldNum" sz="quarter" idx="12"/>
          </p:nvPr>
        </p:nvSpPr>
        <p:spPr/>
        <p:txBody>
          <a:bodyPr/>
          <a:lstStyle/>
          <a:p>
            <a:fld id="{27067004-87BE-4E62-B8EF-AE7262BEAFB6}" type="slidenum">
              <a:rPr lang="fr-FR" smtClean="0"/>
              <a:t>‹N°›</a:t>
            </a:fld>
            <a:endParaRPr lang="fr-FR"/>
          </a:p>
        </p:txBody>
      </p:sp>
    </p:spTree>
    <p:extLst>
      <p:ext uri="{BB962C8B-B14F-4D97-AF65-F5344CB8AC3E}">
        <p14:creationId xmlns:p14="http://schemas.microsoft.com/office/powerpoint/2010/main" val="404141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B06877-8FDE-411B-A618-9EB207186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4DD0C23-B022-441A-A0F9-2E5B16085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6C3434-F026-409D-A3B0-53D170B1A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F690-1DAD-4B7B-9AA2-CAE9A884F8ED}" type="datetime1">
              <a:rPr lang="fr-FR" smtClean="0"/>
              <a:t>25/03/2021</a:t>
            </a:fld>
            <a:endParaRPr lang="fr-FR"/>
          </a:p>
        </p:txBody>
      </p:sp>
      <p:sp>
        <p:nvSpPr>
          <p:cNvPr id="5" name="Espace réservé du pied de page 4">
            <a:extLst>
              <a:ext uri="{FF2B5EF4-FFF2-40B4-BE49-F238E27FC236}">
                <a16:creationId xmlns:a16="http://schemas.microsoft.com/office/drawing/2014/main" id="{1B7D4C5C-02F0-4391-917A-41AC707D0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5C64CA9-A5B9-496E-B5CB-8C05870A1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67004-87BE-4E62-B8EF-AE7262BEAFB6}" type="slidenum">
              <a:rPr lang="fr-FR" smtClean="0"/>
              <a:t>‹N°›</a:t>
            </a:fld>
            <a:endParaRPr lang="fr-FR"/>
          </a:p>
        </p:txBody>
      </p:sp>
    </p:spTree>
    <p:extLst>
      <p:ext uri="{BB962C8B-B14F-4D97-AF65-F5344CB8AC3E}">
        <p14:creationId xmlns:p14="http://schemas.microsoft.com/office/powerpoint/2010/main" val="29777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Getting_started_with_the_web/How_the_Web_works" TargetMode="External"/><Relationship Id="rId7" Type="http://schemas.openxmlformats.org/officeDocument/2006/relationships/hyperlink" Target="https://careerfoundry.com/en/blog/web-development/what-qualifications-do-you-need-to-become-a-web-developer/"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purplegriffon.com/blog/how-to-become-a-web-developer" TargetMode="External"/><Relationship Id="rId5" Type="http://schemas.openxmlformats.org/officeDocument/2006/relationships/hyperlink" Target="https://www.freecodecamp.org/news/how-the-web-works-a-primer-for-newcomers-to-web-development-or-anyone-really-b4584e63585c/" TargetMode="External"/><Relationship Id="rId4" Type="http://schemas.openxmlformats.org/officeDocument/2006/relationships/hyperlink" Target="https://academind.com/tutorials/how-the-web-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C1B36-3E67-4EDF-B6C1-88F0375FD024}"/>
              </a:ext>
            </a:extLst>
          </p:cNvPr>
          <p:cNvSpPr>
            <a:spLocks noGrp="1"/>
          </p:cNvSpPr>
          <p:nvPr>
            <p:ph type="ctrTitle" idx="4294967295"/>
          </p:nvPr>
        </p:nvSpPr>
        <p:spPr>
          <a:xfrm>
            <a:off x="1843570" y="1717261"/>
            <a:ext cx="8797925" cy="2387600"/>
          </a:xfrm>
          <a:ln/>
        </p:spPr>
        <p:style>
          <a:lnRef idx="3">
            <a:schemeClr val="lt1"/>
          </a:lnRef>
          <a:fillRef idx="1">
            <a:schemeClr val="accent4"/>
          </a:fillRef>
          <a:effectRef idx="1">
            <a:schemeClr val="accent4"/>
          </a:effectRef>
          <a:fontRef idx="minor">
            <a:schemeClr val="lt1"/>
          </a:fontRef>
        </p:style>
        <p:txBody>
          <a:bodyPr>
            <a:normAutofit/>
          </a:bodyPr>
          <a:lstStyle/>
          <a:p>
            <a:pPr algn="ctr"/>
            <a:r>
              <a:rPr lang="fr-FR" sz="3600" b="1" dirty="0">
                <a:solidFill>
                  <a:srgbClr val="0F0F19"/>
                </a:solidFill>
                <a:effectLst/>
                <a:latin typeface="Century Gothic" panose="020B0502020202020204" pitchFamily="34" charset="0"/>
              </a:rPr>
              <a:t>1st CHECKPOINT</a:t>
            </a:r>
            <a:br>
              <a:rPr lang="fr-FR" dirty="0">
                <a:latin typeface="Bodoni MT Black" panose="02070A03080606020203" pitchFamily="18" charset="0"/>
              </a:rPr>
            </a:br>
            <a:r>
              <a:rPr lang="fr-FR" sz="4800" dirty="0">
                <a:latin typeface="Bodoni MT Black" panose="02070A03080606020203" pitchFamily="18" charset="0"/>
              </a:rPr>
              <a:t>WEB FUNDAMENTALS PROJECT</a:t>
            </a:r>
            <a:endParaRPr lang="fr-FR" dirty="0">
              <a:latin typeface="Bodoni MT Black" panose="02070A03080606020203" pitchFamily="18" charset="0"/>
            </a:endParaRPr>
          </a:p>
        </p:txBody>
      </p:sp>
    </p:spTree>
    <p:extLst>
      <p:ext uri="{BB962C8B-B14F-4D97-AF65-F5344CB8AC3E}">
        <p14:creationId xmlns:p14="http://schemas.microsoft.com/office/powerpoint/2010/main" val="120640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E6272077-E6CE-4167-AFD9-849E222C3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02" y="1922701"/>
            <a:ext cx="5092063" cy="5092063"/>
          </a:xfrm>
          <a:prstGeom prst="rect">
            <a:avLst/>
          </a:prstGeom>
        </p:spPr>
      </p:pic>
      <p:sp>
        <p:nvSpPr>
          <p:cNvPr id="18" name="Espace réservé du numéro de diapositive 17">
            <a:extLst>
              <a:ext uri="{FF2B5EF4-FFF2-40B4-BE49-F238E27FC236}">
                <a16:creationId xmlns:a16="http://schemas.microsoft.com/office/drawing/2014/main" id="{A93C69E8-0925-4392-92BC-63C3BDEFEC29}"/>
              </a:ext>
            </a:extLst>
          </p:cNvPr>
          <p:cNvSpPr>
            <a:spLocks noGrp="1"/>
          </p:cNvSpPr>
          <p:nvPr>
            <p:ph type="sldNum" sz="quarter" idx="12"/>
          </p:nvPr>
        </p:nvSpPr>
        <p:spPr/>
        <p:txBody>
          <a:bodyPr/>
          <a:lstStyle/>
          <a:p>
            <a:fld id="{27067004-87BE-4E62-B8EF-AE7262BEAFB6}" type="slidenum">
              <a:rPr lang="fr-FR" smtClean="0"/>
              <a:t>2</a:t>
            </a:fld>
            <a:endParaRPr lang="fr-FR"/>
          </a:p>
        </p:txBody>
      </p:sp>
      <p:sp>
        <p:nvSpPr>
          <p:cNvPr id="2" name="Titre 1">
            <a:extLst>
              <a:ext uri="{FF2B5EF4-FFF2-40B4-BE49-F238E27FC236}">
                <a16:creationId xmlns:a16="http://schemas.microsoft.com/office/drawing/2014/main" id="{14FAC2B1-30D4-4EF1-92C4-10D36A1A13A9}"/>
              </a:ext>
            </a:extLst>
          </p:cNvPr>
          <p:cNvSpPr>
            <a:spLocks noGrp="1"/>
          </p:cNvSpPr>
          <p:nvPr>
            <p:ph type="title" idx="4294967295"/>
          </p:nvPr>
        </p:nvSpPr>
        <p:spPr>
          <a:xfrm>
            <a:off x="0" y="0"/>
            <a:ext cx="10515600" cy="1325563"/>
          </a:xfrm>
        </p:spPr>
        <p:txBody>
          <a:bodyPr>
            <a:normAutofit/>
          </a:bodyPr>
          <a:lstStyle/>
          <a:p>
            <a:r>
              <a:rPr lang="en-US" dirty="0">
                <a:solidFill>
                  <a:srgbClr val="5F2900"/>
                </a:solidFill>
                <a:latin typeface="Bodoni MT Black" panose="02070A03080606020203" pitchFamily="18" charset="0"/>
              </a:rPr>
              <a:t>How does the web works? </a:t>
            </a:r>
            <a:endParaRPr lang="fr-FR" dirty="0">
              <a:solidFill>
                <a:srgbClr val="5F2900"/>
              </a:solidFill>
              <a:latin typeface="Bodoni MT Black" panose="02070A03080606020203" pitchFamily="18" charset="0"/>
            </a:endParaRPr>
          </a:p>
        </p:txBody>
      </p:sp>
      <p:sp>
        <p:nvSpPr>
          <p:cNvPr id="7" name="ZoneTexte 6">
            <a:extLst>
              <a:ext uri="{FF2B5EF4-FFF2-40B4-BE49-F238E27FC236}">
                <a16:creationId xmlns:a16="http://schemas.microsoft.com/office/drawing/2014/main" id="{63CB04FC-5CDF-4E19-9EB9-21AAB00D78F5}"/>
              </a:ext>
            </a:extLst>
          </p:cNvPr>
          <p:cNvSpPr txBox="1"/>
          <p:nvPr/>
        </p:nvSpPr>
        <p:spPr>
          <a:xfrm>
            <a:off x="3048000" y="2970648"/>
            <a:ext cx="6096000" cy="646331"/>
          </a:xfrm>
          <a:prstGeom prst="rect">
            <a:avLst/>
          </a:prstGeom>
          <a:noFill/>
        </p:spPr>
        <p:txBody>
          <a:bodyPr wrap="square">
            <a:spAutoFit/>
          </a:bodyPr>
          <a:lstStyle/>
          <a:p>
            <a:br>
              <a:rPr lang="en-US" dirty="0"/>
            </a:br>
            <a:endParaRPr lang="fr-FR" dirty="0"/>
          </a:p>
        </p:txBody>
      </p:sp>
      <p:sp>
        <p:nvSpPr>
          <p:cNvPr id="5" name="ZoneTexte 4">
            <a:extLst>
              <a:ext uri="{FF2B5EF4-FFF2-40B4-BE49-F238E27FC236}">
                <a16:creationId xmlns:a16="http://schemas.microsoft.com/office/drawing/2014/main" id="{8EC2125C-6090-45EE-A366-C8B3CE5CB5FD}"/>
              </a:ext>
            </a:extLst>
          </p:cNvPr>
          <p:cNvSpPr txBox="1"/>
          <p:nvPr/>
        </p:nvSpPr>
        <p:spPr>
          <a:xfrm>
            <a:off x="477079" y="1033668"/>
            <a:ext cx="11237844" cy="1090555"/>
          </a:xfrm>
          <a:prstGeom prst="rect">
            <a:avLst/>
          </a:prstGeom>
          <a:noFill/>
        </p:spPr>
        <p:txBody>
          <a:bodyPr wrap="square">
            <a:spAutoFit/>
          </a:bodyPr>
          <a:lstStyle/>
          <a:p>
            <a:pPr algn="justLow">
              <a:lnSpc>
                <a:spcPct val="107000"/>
              </a:lnSpc>
              <a:spcAft>
                <a:spcPts val="800"/>
              </a:spcAft>
            </a:pPr>
            <a:r>
              <a:rPr lang="en-US" sz="1800" dirty="0">
                <a:effectLst/>
                <a:latin typeface="Century Gothic" panose="020B0502020202020204" pitchFamily="34" charset="0"/>
                <a:ea typeface="Calibri" panose="020F0502020204030204" pitchFamily="34" charset="0"/>
                <a:cs typeface="Arial" panose="020B0604020202020204" pitchFamily="34" charset="0"/>
              </a:rPr>
              <a:t>The web (World Wide Web) is an information-sharing model that is built on top of the Internet and constitutes a way of accessing it. </a:t>
            </a:r>
            <a:r>
              <a:rPr lang="en-US" sz="18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How Does it work? </a:t>
            </a:r>
            <a:endParaRPr lang="fr-FR" sz="18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endParaRPr>
          </a:p>
          <a:p>
            <a:pPr algn="justLow">
              <a:lnSpc>
                <a:spcPct val="107000"/>
              </a:lnSpc>
              <a:spcAft>
                <a:spcPts val="800"/>
              </a:spcAft>
            </a:pPr>
            <a:r>
              <a:rPr lang="en-US" sz="1800" dirty="0">
                <a:effectLst/>
                <a:latin typeface="Century Gothic" panose="020B0502020202020204" pitchFamily="34" charset="0"/>
                <a:ea typeface="Calibri" panose="020F0502020204030204" pitchFamily="34" charset="0"/>
                <a:cs typeface="Arial" panose="020B0604020202020204" pitchFamily="34" charset="0"/>
              </a:rPr>
              <a:t>It can be summarized as a series of interactions between two types of systems, </a:t>
            </a:r>
            <a:r>
              <a:rPr lang="en-US" sz="20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clients</a:t>
            </a:r>
            <a:r>
              <a:rPr lang="en-US" sz="1800" dirty="0">
                <a:effectLst/>
                <a:latin typeface="Century Gothic" panose="020B0502020202020204" pitchFamily="34" charset="0"/>
                <a:ea typeface="Calibri" panose="020F0502020204030204" pitchFamily="34" charset="0"/>
                <a:cs typeface="Arial" panose="020B0604020202020204" pitchFamily="34" charset="0"/>
              </a:rPr>
              <a:t> and </a:t>
            </a:r>
            <a:r>
              <a:rPr lang="en-US" sz="20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server</a:t>
            </a:r>
            <a:r>
              <a:rPr lang="en-US" sz="1800" dirty="0">
                <a:effectLst/>
                <a:latin typeface="Century Gothic" panose="020B0502020202020204" pitchFamily="34" charset="0"/>
                <a:ea typeface="Calibri" panose="020F0502020204030204" pitchFamily="34" charset="0"/>
                <a:cs typeface="Arial" panose="020B0604020202020204" pitchFamily="34" charset="0"/>
              </a:rPr>
              <a:t>.</a:t>
            </a:r>
            <a:endParaRPr lang="fr-FR" sz="1800" dirty="0">
              <a:effectLst/>
              <a:latin typeface="Century Gothic" panose="020B0502020202020204" pitchFamily="34" charset="0"/>
              <a:ea typeface="Calibri" panose="020F050202020403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720C96D9-23E6-470C-82A5-319691515247}"/>
              </a:ext>
            </a:extLst>
          </p:cNvPr>
          <p:cNvSpPr txBox="1"/>
          <p:nvPr/>
        </p:nvSpPr>
        <p:spPr>
          <a:xfrm>
            <a:off x="2696822" y="4342242"/>
            <a:ext cx="9197007" cy="1477328"/>
          </a:xfrm>
          <a:prstGeom prst="rect">
            <a:avLst/>
          </a:prstGeom>
          <a:noFill/>
        </p:spPr>
        <p:txBody>
          <a:bodyPr wrap="square">
            <a:spAutoFit/>
          </a:bodyPr>
          <a:lstStyle/>
          <a:p>
            <a:r>
              <a:rPr lang="en-US" b="0" i="0" dirty="0">
                <a:solidFill>
                  <a:srgbClr val="212121"/>
                </a:solidFill>
                <a:effectLst/>
                <a:latin typeface="Century Gothic" panose="020B0502020202020204" pitchFamily="34" charset="0"/>
              </a:rPr>
              <a:t>Basically, when a client device wants to access a webpage, a copy of the webpage is downloaded from the server onto the client machine to be displayed in the user's web browser.</a:t>
            </a:r>
          </a:p>
          <a:p>
            <a:endParaRPr lang="en-US" b="0" i="0" dirty="0">
              <a:solidFill>
                <a:srgbClr val="212121"/>
              </a:solidFill>
              <a:effectLst/>
              <a:latin typeface="Century Gothic" panose="020B0502020202020204" pitchFamily="34" charset="0"/>
            </a:endParaRPr>
          </a:p>
          <a:p>
            <a:r>
              <a:rPr lang="en-US" dirty="0">
                <a:solidFill>
                  <a:srgbClr val="212121"/>
                </a:solidFill>
                <a:latin typeface="Century Gothic" panose="020B0502020202020204" pitchFamily="34" charset="0"/>
              </a:rPr>
              <a:t>To simplify things, Let’s ask some simple questions.</a:t>
            </a:r>
            <a:endParaRPr lang="en-US" b="0" i="0" dirty="0">
              <a:solidFill>
                <a:srgbClr val="212121"/>
              </a:solidFill>
              <a:effectLst/>
              <a:latin typeface="Century Gothic" panose="020B0502020202020204" pitchFamily="34" charset="0"/>
            </a:endParaRPr>
          </a:p>
        </p:txBody>
      </p:sp>
      <p:grpSp>
        <p:nvGrpSpPr>
          <p:cNvPr id="17" name="Groupe 16">
            <a:extLst>
              <a:ext uri="{FF2B5EF4-FFF2-40B4-BE49-F238E27FC236}">
                <a16:creationId xmlns:a16="http://schemas.microsoft.com/office/drawing/2014/main" id="{E7BECD69-D897-429E-9FAE-8FE7367B9E49}"/>
              </a:ext>
            </a:extLst>
          </p:cNvPr>
          <p:cNvGrpSpPr/>
          <p:nvPr/>
        </p:nvGrpSpPr>
        <p:grpSpPr>
          <a:xfrm>
            <a:off x="2696822" y="2474903"/>
            <a:ext cx="8541021" cy="1482117"/>
            <a:chOff x="2676941" y="2344620"/>
            <a:chExt cx="8541021" cy="1482117"/>
          </a:xfrm>
        </p:grpSpPr>
        <p:sp>
          <p:nvSpPr>
            <p:cNvPr id="9" name="ZoneTexte 8">
              <a:extLst>
                <a:ext uri="{FF2B5EF4-FFF2-40B4-BE49-F238E27FC236}">
                  <a16:creationId xmlns:a16="http://schemas.microsoft.com/office/drawing/2014/main" id="{E11D223C-7D0B-40A4-B470-BB7BD1851A70}"/>
                </a:ext>
              </a:extLst>
            </p:cNvPr>
            <p:cNvSpPr txBox="1"/>
            <p:nvPr/>
          </p:nvSpPr>
          <p:spPr>
            <a:xfrm>
              <a:off x="2676941" y="2349409"/>
              <a:ext cx="3929265" cy="1477328"/>
            </a:xfrm>
            <a:prstGeom prst="rect">
              <a:avLst/>
            </a:prstGeom>
            <a:solidFill>
              <a:schemeClr val="accent4">
                <a:lumMod val="20000"/>
                <a:lumOff val="80000"/>
              </a:schemeClr>
            </a:solidFill>
            <a:ln w="381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b="1" i="0" dirty="0">
                  <a:solidFill>
                    <a:srgbClr val="FF0000"/>
                  </a:solidFill>
                  <a:effectLst/>
                  <a:latin typeface="Century Gothic" panose="020B0502020202020204" pitchFamily="34" charset="0"/>
                </a:rPr>
                <a:t>Clients: </a:t>
              </a:r>
              <a:r>
                <a:rPr lang="en-US" b="0" i="0" dirty="0">
                  <a:solidFill>
                    <a:srgbClr val="212121"/>
                  </a:solidFill>
                  <a:effectLst/>
                  <a:latin typeface="Century Gothic" panose="020B0502020202020204" pitchFamily="34" charset="0"/>
                </a:rPr>
                <a:t>typical web user's internet-connected devices (computers, phones..) and web-accessing software available on those devices.</a:t>
              </a:r>
            </a:p>
          </p:txBody>
        </p:sp>
        <p:sp>
          <p:nvSpPr>
            <p:cNvPr id="14" name="ZoneTexte 13">
              <a:extLst>
                <a:ext uri="{FF2B5EF4-FFF2-40B4-BE49-F238E27FC236}">
                  <a16:creationId xmlns:a16="http://schemas.microsoft.com/office/drawing/2014/main" id="{B2F1FC7F-03CE-4826-A5A3-FC3E96BCFE4D}"/>
                </a:ext>
              </a:extLst>
            </p:cNvPr>
            <p:cNvSpPr txBox="1"/>
            <p:nvPr/>
          </p:nvSpPr>
          <p:spPr>
            <a:xfrm>
              <a:off x="9515059" y="2344620"/>
              <a:ext cx="1702903" cy="1477328"/>
            </a:xfrm>
            <a:prstGeom prst="rect">
              <a:avLst/>
            </a:prstGeom>
            <a:solidFill>
              <a:schemeClr val="accent4">
                <a:lumMod val="20000"/>
                <a:lumOff val="80000"/>
              </a:schemeClr>
            </a:solidFill>
            <a:ln w="381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b="1" i="0" dirty="0">
                  <a:solidFill>
                    <a:srgbClr val="FF0000"/>
                  </a:solidFill>
                  <a:effectLst/>
                  <a:latin typeface="Century Gothic" panose="020B0502020202020204" pitchFamily="34" charset="0"/>
                </a:rPr>
                <a:t>Servers:</a:t>
              </a:r>
              <a:r>
                <a:rPr lang="en-US" b="0" i="0" dirty="0">
                  <a:solidFill>
                    <a:srgbClr val="212121"/>
                  </a:solidFill>
                  <a:effectLst/>
                  <a:latin typeface="Century Gothic" panose="020B0502020202020204" pitchFamily="34" charset="0"/>
                </a:rPr>
                <a:t> computers that store webpages, sites, or apps. </a:t>
              </a:r>
            </a:p>
          </p:txBody>
        </p:sp>
        <p:sp>
          <p:nvSpPr>
            <p:cNvPr id="15" name="Flèche : droite 14">
              <a:extLst>
                <a:ext uri="{FF2B5EF4-FFF2-40B4-BE49-F238E27FC236}">
                  <a16:creationId xmlns:a16="http://schemas.microsoft.com/office/drawing/2014/main" id="{9EAF6BD6-AA74-4CD0-9FF5-609CAAE891B4}"/>
                </a:ext>
              </a:extLst>
            </p:cNvPr>
            <p:cNvSpPr/>
            <p:nvPr/>
          </p:nvSpPr>
          <p:spPr>
            <a:xfrm>
              <a:off x="7275444" y="2534652"/>
              <a:ext cx="1948070" cy="273422"/>
            </a:xfrm>
            <a:prstGeom prst="rightArrow">
              <a:avLst>
                <a:gd name="adj1" fmla="val 36726"/>
                <a:gd name="adj2" fmla="val 98120"/>
              </a:avLst>
            </a:prstGeom>
            <a:solidFill>
              <a:srgbClr val="FFA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REQUESTS</a:t>
              </a:r>
              <a:endParaRPr lang="fr-FR" b="1" dirty="0">
                <a:solidFill>
                  <a:schemeClr val="tx1"/>
                </a:solidFill>
              </a:endParaRPr>
            </a:p>
          </p:txBody>
        </p:sp>
        <p:sp>
          <p:nvSpPr>
            <p:cNvPr id="16" name="Flèche : droite 15">
              <a:extLst>
                <a:ext uri="{FF2B5EF4-FFF2-40B4-BE49-F238E27FC236}">
                  <a16:creationId xmlns:a16="http://schemas.microsoft.com/office/drawing/2014/main" id="{432A9A54-E8F6-41CA-85ED-A224A638F78D}"/>
                </a:ext>
              </a:extLst>
            </p:cNvPr>
            <p:cNvSpPr/>
            <p:nvPr/>
          </p:nvSpPr>
          <p:spPr>
            <a:xfrm flipH="1">
              <a:off x="7255562" y="3052020"/>
              <a:ext cx="1948070" cy="273422"/>
            </a:xfrm>
            <a:prstGeom prst="rightArrow">
              <a:avLst>
                <a:gd name="adj1" fmla="val 36726"/>
                <a:gd name="adj2" fmla="val 98120"/>
              </a:avLst>
            </a:prstGeom>
            <a:solidFill>
              <a:srgbClr val="FFA9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RESPONSES</a:t>
              </a:r>
            </a:p>
          </p:txBody>
        </p:sp>
      </p:grpSp>
    </p:spTree>
    <p:extLst>
      <p:ext uri="{BB962C8B-B14F-4D97-AF65-F5344CB8AC3E}">
        <p14:creationId xmlns:p14="http://schemas.microsoft.com/office/powerpoint/2010/main" val="365737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E84E30E-1E37-4C29-83E7-2AA0EEB0C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270" y="2582645"/>
            <a:ext cx="4683911" cy="4683911"/>
          </a:xfrm>
          <a:prstGeom prst="rect">
            <a:avLst/>
          </a:prstGeom>
        </p:spPr>
      </p:pic>
      <p:sp>
        <p:nvSpPr>
          <p:cNvPr id="3" name="ZoneTexte 2">
            <a:extLst>
              <a:ext uri="{FF2B5EF4-FFF2-40B4-BE49-F238E27FC236}">
                <a16:creationId xmlns:a16="http://schemas.microsoft.com/office/drawing/2014/main" id="{4EAFA0E2-AE72-483D-9F1D-6CFDE25F9ACF}"/>
              </a:ext>
            </a:extLst>
          </p:cNvPr>
          <p:cNvSpPr txBox="1"/>
          <p:nvPr/>
        </p:nvSpPr>
        <p:spPr>
          <a:xfrm>
            <a:off x="543340" y="240689"/>
            <a:ext cx="10747513" cy="4683911"/>
          </a:xfrm>
          <a:prstGeom prst="rect">
            <a:avLst/>
          </a:prstGeom>
          <a:noFill/>
        </p:spPr>
        <p:txBody>
          <a:bodyPr wrap="square">
            <a:spAutoFit/>
          </a:bodyPr>
          <a:lstStyle/>
          <a:p>
            <a:pPr>
              <a:lnSpc>
                <a:spcPct val="107000"/>
              </a:lnSpc>
              <a:spcAft>
                <a:spcPts val="800"/>
              </a:spcAft>
            </a:pPr>
            <a:r>
              <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Q) How to send and receive data on the web? </a:t>
            </a:r>
          </a:p>
          <a:p>
            <a:pPr lvl="1">
              <a:lnSpc>
                <a:spcPct val="107000"/>
              </a:lnSpc>
              <a:spcAft>
                <a:spcPts val="800"/>
              </a:spcAft>
            </a:pPr>
            <a:r>
              <a:rPr lang="en-GB" sz="1600" b="1" dirty="0">
                <a:effectLst/>
                <a:latin typeface="Century Gothic" panose="020B0502020202020204" pitchFamily="34" charset="0"/>
                <a:ea typeface="Calibri" panose="020F0502020204030204" pitchFamily="34" charset="0"/>
                <a:cs typeface="Arial" panose="020B0604020202020204" pitchFamily="34" charset="0"/>
              </a:rPr>
              <a:t>A) </a:t>
            </a:r>
            <a:r>
              <a:rPr lang="en-GB" sz="1600" dirty="0">
                <a:effectLst/>
                <a:latin typeface="Century Gothic" panose="020B0502020202020204" pitchFamily="34" charset="0"/>
                <a:ea typeface="Calibri" panose="020F0502020204030204" pitchFamily="34" charset="0"/>
                <a:cs typeface="Arial" panose="020B0604020202020204" pitchFamily="34" charset="0"/>
              </a:rPr>
              <a:t>that’s possible via your </a:t>
            </a:r>
            <a:r>
              <a:rPr lang="en-GB" sz="16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internet connection.</a:t>
            </a:r>
            <a:endParaRPr lang="fr-FR" sz="16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Q) How to define how data travels across the internet? </a:t>
            </a:r>
            <a:r>
              <a:rPr lang="en-US"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What are the mechanisms needed? </a:t>
            </a:r>
            <a:endPar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endParaRPr>
          </a:p>
          <a:p>
            <a:pPr lvl="1" algn="justLow">
              <a:lnSpc>
                <a:spcPct val="107000"/>
              </a:lnSpc>
              <a:spcAft>
                <a:spcPts val="800"/>
              </a:spcAft>
            </a:pPr>
            <a:r>
              <a:rPr lang="en-GB" sz="1600" b="1" dirty="0">
                <a:effectLst/>
                <a:latin typeface="Century Gothic" panose="020B0502020202020204" pitchFamily="34" charset="0"/>
                <a:ea typeface="Calibri" panose="020F0502020204030204" pitchFamily="34" charset="0"/>
                <a:cs typeface="Arial" panose="020B0604020202020204" pitchFamily="34" charset="0"/>
              </a:rPr>
              <a:t>A) </a:t>
            </a:r>
            <a:r>
              <a:rPr lang="en-GB" sz="1600" dirty="0">
                <a:effectLst/>
                <a:latin typeface="Century Gothic" panose="020B0502020202020204" pitchFamily="34" charset="0"/>
                <a:ea typeface="Calibri" panose="020F0502020204030204" pitchFamily="34" charset="0"/>
                <a:cs typeface="Arial" panose="020B0604020202020204" pitchFamily="34" charset="0"/>
              </a:rPr>
              <a:t>To achieve that, protocols are needed. </a:t>
            </a:r>
            <a:r>
              <a:rPr lang="en-GB" sz="16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The Transmission Control Protocol (TCP) and Internet Protocol (IP) </a:t>
            </a:r>
            <a:r>
              <a:rPr lang="en-GB" sz="1600" dirty="0">
                <a:effectLst/>
                <a:latin typeface="Century Gothic" panose="020B0502020202020204" pitchFamily="34" charset="0"/>
                <a:ea typeface="Calibri" panose="020F0502020204030204" pitchFamily="34" charset="0"/>
                <a:cs typeface="Arial" panose="020B0604020202020204" pitchFamily="34" charset="0"/>
              </a:rPr>
              <a:t>are communication protocols that govern the data sent between the client and the server, across your internet connection.</a:t>
            </a:r>
            <a:endParaRPr lang="fr-FR" sz="1600" dirty="0">
              <a:effectLst/>
              <a:latin typeface="Century Gothic" panose="020B0502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Q) How to find and identify websites? </a:t>
            </a:r>
          </a:p>
          <a:p>
            <a:pPr lvl="1">
              <a:lnSpc>
                <a:spcPct val="107000"/>
              </a:lnSpc>
              <a:spcAft>
                <a:spcPts val="800"/>
              </a:spcAft>
            </a:pPr>
            <a:r>
              <a:rPr lang="en-GB" sz="1600" b="1" dirty="0">
                <a:effectLst/>
                <a:latin typeface="Century Gothic" panose="020B0502020202020204" pitchFamily="34" charset="0"/>
                <a:ea typeface="Calibri" panose="020F0502020204030204" pitchFamily="34" charset="0"/>
                <a:cs typeface="Arial" panose="020B0604020202020204" pitchFamily="34" charset="0"/>
              </a:rPr>
              <a:t>A) </a:t>
            </a:r>
            <a:r>
              <a:rPr lang="en-GB" sz="1600" dirty="0">
                <a:effectLst/>
                <a:latin typeface="Century Gothic" panose="020B0502020202020204" pitchFamily="34" charset="0"/>
                <a:ea typeface="Calibri" panose="020F0502020204030204" pitchFamily="34" charset="0"/>
                <a:cs typeface="Arial" panose="020B0604020202020204" pitchFamily="34" charset="0"/>
              </a:rPr>
              <a:t>That would be the role of </a:t>
            </a:r>
            <a:r>
              <a:rPr lang="en-GB" sz="16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DNS (Domain Name Servers)</a:t>
            </a:r>
            <a:r>
              <a:rPr lang="en-GB" sz="1600" dirty="0">
                <a:latin typeface="Century Gothic" panose="020B0502020202020204" pitchFamily="34" charset="0"/>
                <a:ea typeface="Calibri" panose="020F0502020204030204" pitchFamily="34" charset="0"/>
                <a:cs typeface="Arial" panose="020B0604020202020204" pitchFamily="34" charset="0"/>
              </a:rPr>
              <a:t>. It is </a:t>
            </a:r>
            <a:r>
              <a:rPr lang="en-GB" sz="1600" dirty="0">
                <a:effectLst/>
                <a:latin typeface="Century Gothic" panose="020B0502020202020204" pitchFamily="34" charset="0"/>
                <a:ea typeface="Calibri" panose="020F0502020204030204" pitchFamily="34" charset="0"/>
                <a:cs typeface="Arial" panose="020B0604020202020204" pitchFamily="34" charset="0"/>
              </a:rPr>
              <a:t>like an address book for websites.</a:t>
            </a:r>
            <a:endParaRPr lang="fr-FR" sz="1600" dirty="0">
              <a:effectLst/>
              <a:latin typeface="Century Gothic" panose="020B0502020202020204" pitchFamily="34" charset="0"/>
              <a:ea typeface="Calibri" panose="020F0502020204030204" pitchFamily="34" charset="0"/>
              <a:cs typeface="Arial" panose="020B0604020202020204" pitchFamily="34" charset="0"/>
            </a:endParaRPr>
          </a:p>
          <a:p>
            <a:pPr lvl="4">
              <a:lnSpc>
                <a:spcPct val="107000"/>
              </a:lnSpc>
              <a:spcAft>
                <a:spcPts val="800"/>
              </a:spcAft>
            </a:pPr>
            <a:r>
              <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Q) We spoke before about servers and clients; how do they communicate?</a:t>
            </a:r>
            <a:r>
              <a:rPr lang="en-GB" sz="1600" dirty="0">
                <a:effectLst/>
                <a:latin typeface="Century Gothic" panose="020B0502020202020204" pitchFamily="34" charset="0"/>
                <a:ea typeface="Calibri" panose="020F0502020204030204" pitchFamily="34" charset="0"/>
                <a:cs typeface="Arial" panose="020B0604020202020204" pitchFamily="34" charset="0"/>
              </a:rPr>
              <a:t> </a:t>
            </a:r>
          </a:p>
          <a:p>
            <a:pPr lvl="5">
              <a:lnSpc>
                <a:spcPct val="107000"/>
              </a:lnSpc>
              <a:spcAft>
                <a:spcPts val="800"/>
              </a:spcAft>
            </a:pPr>
            <a:r>
              <a:rPr lang="en-GB" sz="1600" b="1" dirty="0">
                <a:effectLst/>
                <a:latin typeface="Century Gothic" panose="020B0502020202020204" pitchFamily="34" charset="0"/>
                <a:ea typeface="Calibri" panose="020F0502020204030204" pitchFamily="34" charset="0"/>
                <a:cs typeface="Arial" panose="020B0604020202020204" pitchFamily="34" charset="0"/>
              </a:rPr>
              <a:t>A) </a:t>
            </a:r>
            <a:r>
              <a:rPr lang="en-GB" sz="1600" dirty="0">
                <a:effectLst/>
                <a:latin typeface="Century Gothic" panose="020B0502020202020204" pitchFamily="34" charset="0"/>
                <a:ea typeface="Calibri" panose="020F0502020204030204" pitchFamily="34" charset="0"/>
                <a:cs typeface="Arial" panose="020B0604020202020204" pitchFamily="34" charset="0"/>
              </a:rPr>
              <a:t>That’s achievable via </a:t>
            </a:r>
            <a:r>
              <a:rPr lang="en-GB" sz="1600" b="1" dirty="0">
                <a:solidFill>
                  <a:srgbClr val="FF0000"/>
                </a:solidFill>
                <a:effectLst/>
                <a:latin typeface="Century Gothic" panose="020B0502020202020204" pitchFamily="34" charset="0"/>
                <a:ea typeface="Calibri" panose="020F0502020204030204" pitchFamily="34" charset="0"/>
                <a:cs typeface="Arial" panose="020B0604020202020204" pitchFamily="34" charset="0"/>
              </a:rPr>
              <a:t>HTTP: (Hypertext Transfer Protocol) </a:t>
            </a:r>
            <a:r>
              <a:rPr lang="en-GB" sz="1600" dirty="0">
                <a:effectLst/>
                <a:latin typeface="Century Gothic" panose="020B0502020202020204" pitchFamily="34" charset="0"/>
                <a:ea typeface="Calibri" panose="020F0502020204030204" pitchFamily="34" charset="0"/>
                <a:cs typeface="Arial" panose="020B0604020202020204" pitchFamily="34" charset="0"/>
              </a:rPr>
              <a:t>which is an application protocol that defines a language for clients and servers to speak to each other.</a:t>
            </a:r>
            <a:endParaRPr lang="fr-FR" sz="1600" dirty="0">
              <a:effectLst/>
              <a:latin typeface="Century Gothic" panose="020B0502020202020204" pitchFamily="34" charset="0"/>
              <a:ea typeface="Calibri" panose="020F0502020204030204" pitchFamily="34" charset="0"/>
              <a:cs typeface="Arial" panose="020B0604020202020204" pitchFamily="34" charset="0"/>
            </a:endParaRPr>
          </a:p>
          <a:p>
            <a:pPr lvl="4">
              <a:lnSpc>
                <a:spcPct val="107000"/>
              </a:lnSpc>
              <a:spcAft>
                <a:spcPts val="800"/>
              </a:spcAft>
            </a:pPr>
            <a:r>
              <a:rPr lang="en-GB" sz="1600" b="1" dirty="0">
                <a:solidFill>
                  <a:schemeClr val="accent4"/>
                </a:solidFill>
                <a:effectLst/>
                <a:latin typeface="Century Gothic" panose="020B0502020202020204" pitchFamily="34" charset="0"/>
                <a:ea typeface="Calibri" panose="020F0502020204030204" pitchFamily="34" charset="0"/>
                <a:cs typeface="Arial" panose="020B0604020202020204" pitchFamily="34" charset="0"/>
              </a:rPr>
              <a:t>Q) What’s a website made of?</a:t>
            </a:r>
            <a:r>
              <a:rPr lang="en-GB" sz="1600" dirty="0">
                <a:effectLst/>
                <a:latin typeface="Century Gothic" panose="020B0502020202020204" pitchFamily="34" charset="0"/>
                <a:ea typeface="Calibri" panose="020F0502020204030204" pitchFamily="34" charset="0"/>
                <a:cs typeface="Arial" panose="020B0604020202020204" pitchFamily="34" charset="0"/>
              </a:rPr>
              <a:t> </a:t>
            </a:r>
          </a:p>
          <a:p>
            <a:pPr lvl="5">
              <a:lnSpc>
                <a:spcPct val="107000"/>
              </a:lnSpc>
              <a:spcAft>
                <a:spcPts val="800"/>
              </a:spcAft>
            </a:pPr>
            <a:r>
              <a:rPr lang="en-GB" sz="1600" b="1" dirty="0">
                <a:effectLst/>
                <a:latin typeface="Century Gothic" panose="020B0502020202020204" pitchFamily="34" charset="0"/>
                <a:ea typeface="Calibri" panose="020F0502020204030204" pitchFamily="34" charset="0"/>
                <a:cs typeface="Arial" panose="020B0604020202020204" pitchFamily="34" charset="0"/>
              </a:rPr>
              <a:t>A) </a:t>
            </a:r>
            <a:r>
              <a:rPr lang="en-GB" sz="1600" dirty="0">
                <a:effectLst/>
                <a:latin typeface="Century Gothic" panose="020B0502020202020204" pitchFamily="34" charset="0"/>
                <a:ea typeface="Calibri" panose="020F0502020204030204" pitchFamily="34" charset="0"/>
                <a:cs typeface="Arial" panose="020B0604020202020204" pitchFamily="34" charset="0"/>
              </a:rPr>
              <a:t>A website is made up of many different files, which come in two main types: Code files and Assets ( images, music, video, Word documents,.. etc).</a:t>
            </a:r>
            <a:endParaRPr lang="fr-FR" sz="1600" dirty="0">
              <a:effectLst/>
              <a:latin typeface="Century Gothic" panose="020B0502020202020204" pitchFamily="34" charset="0"/>
              <a:ea typeface="Calibri" panose="020F050202020403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8654D157-C112-4633-8621-60CFADD2DF3F}"/>
              </a:ext>
            </a:extLst>
          </p:cNvPr>
          <p:cNvSpPr txBox="1"/>
          <p:nvPr/>
        </p:nvSpPr>
        <p:spPr>
          <a:xfrm>
            <a:off x="2213114" y="5047651"/>
            <a:ext cx="9700590" cy="1569660"/>
          </a:xfrm>
          <a:prstGeom prst="rect">
            <a:avLst/>
          </a:prstGeom>
          <a:solidFill>
            <a:schemeClr val="accent4">
              <a:lumMod val="20000"/>
              <a:lumOff val="80000"/>
            </a:schemeClr>
          </a:solidFill>
          <a:ln w="381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defPPr>
              <a:defRPr lang="fr-FR"/>
            </a:defPPr>
            <a:lvl1pPr>
              <a:defRPr b="1" i="0">
                <a:solidFill>
                  <a:srgbClr val="FF0000"/>
                </a:solidFill>
                <a:effectLst/>
                <a:latin typeface="Century Gothic" panose="020B0502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justLow"/>
            <a:r>
              <a:rPr lang="en-GB" sz="1600" dirty="0"/>
              <a:t>Finally, to summarise, what happens, in a nutshell?</a:t>
            </a:r>
            <a:endParaRPr lang="fr-FR" sz="1600" dirty="0"/>
          </a:p>
          <a:p>
            <a:pPr algn="justLow"/>
            <a:r>
              <a:rPr lang="en-GB" sz="1600" b="0" dirty="0">
                <a:solidFill>
                  <a:schemeClr val="tx1"/>
                </a:solidFill>
              </a:rPr>
              <a:t>When you type a web address into your browser. The browser goes to the DNS server, and finds the real address of the webpage, sends an HTTP request message to the server, using TCP/IP.</a:t>
            </a:r>
            <a:endParaRPr lang="fr-FR" sz="1600" b="0" dirty="0">
              <a:solidFill>
                <a:schemeClr val="tx1"/>
              </a:solidFill>
            </a:endParaRPr>
          </a:p>
          <a:p>
            <a:pPr algn="justLow"/>
            <a:r>
              <a:rPr lang="en-GB" sz="1600" b="0" dirty="0">
                <a:solidFill>
                  <a:schemeClr val="tx1"/>
                </a:solidFill>
              </a:rPr>
              <a:t>If the server approves the client's request, the server sends the client the website's files to the browser as a series of small chunks </a:t>
            </a:r>
            <a:r>
              <a:rPr lang="fr-FR" sz="1600" b="0" dirty="0" err="1">
                <a:solidFill>
                  <a:schemeClr val="tx1"/>
                </a:solidFill>
              </a:rPr>
              <a:t>that</a:t>
            </a:r>
            <a:r>
              <a:rPr lang="fr-FR" sz="1600" b="0" dirty="0">
                <a:solidFill>
                  <a:schemeClr val="tx1"/>
                </a:solidFill>
              </a:rPr>
              <a:t> the </a:t>
            </a:r>
            <a:r>
              <a:rPr lang="en-GB" sz="1600" b="0" dirty="0">
                <a:solidFill>
                  <a:schemeClr val="tx1"/>
                </a:solidFill>
              </a:rPr>
              <a:t>browser assembles into a complete web page and displays it to you.</a:t>
            </a:r>
            <a:endParaRPr lang="fr-FR" sz="1600" b="0" dirty="0">
              <a:solidFill>
                <a:schemeClr val="tx1"/>
              </a:solidFill>
            </a:endParaRPr>
          </a:p>
        </p:txBody>
      </p:sp>
      <p:sp>
        <p:nvSpPr>
          <p:cNvPr id="7" name="Espace réservé du numéro de diapositive 6">
            <a:extLst>
              <a:ext uri="{FF2B5EF4-FFF2-40B4-BE49-F238E27FC236}">
                <a16:creationId xmlns:a16="http://schemas.microsoft.com/office/drawing/2014/main" id="{3543ADCA-4095-4866-84DC-833AC59C75ED}"/>
              </a:ext>
            </a:extLst>
          </p:cNvPr>
          <p:cNvSpPr>
            <a:spLocks noGrp="1"/>
          </p:cNvSpPr>
          <p:nvPr>
            <p:ph type="sldNum" sz="quarter" idx="12"/>
          </p:nvPr>
        </p:nvSpPr>
        <p:spPr/>
        <p:txBody>
          <a:bodyPr/>
          <a:lstStyle/>
          <a:p>
            <a:fld id="{27067004-87BE-4E62-B8EF-AE7262BEAFB6}" type="slidenum">
              <a:rPr lang="fr-FR" smtClean="0"/>
              <a:t>3</a:t>
            </a:fld>
            <a:endParaRPr lang="fr-FR"/>
          </a:p>
        </p:txBody>
      </p:sp>
    </p:spTree>
    <p:extLst>
      <p:ext uri="{BB962C8B-B14F-4D97-AF65-F5344CB8AC3E}">
        <p14:creationId xmlns:p14="http://schemas.microsoft.com/office/powerpoint/2010/main" val="335876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13">
            <a:extLst>
              <a:ext uri="{FF2B5EF4-FFF2-40B4-BE49-F238E27FC236}">
                <a16:creationId xmlns:a16="http://schemas.microsoft.com/office/drawing/2014/main" id="{999E450C-7A09-4475-BBB1-4B265493C86F}"/>
              </a:ext>
            </a:extLst>
          </p:cNvPr>
          <p:cNvSpPr>
            <a:spLocks noGrp="1"/>
          </p:cNvSpPr>
          <p:nvPr>
            <p:ph type="sldNum" sz="quarter" idx="12"/>
          </p:nvPr>
        </p:nvSpPr>
        <p:spPr/>
        <p:txBody>
          <a:bodyPr/>
          <a:lstStyle/>
          <a:p>
            <a:fld id="{27067004-87BE-4E62-B8EF-AE7262BEAFB6}" type="slidenum">
              <a:rPr lang="fr-FR" smtClean="0"/>
              <a:t>4</a:t>
            </a:fld>
            <a:endParaRPr lang="fr-FR"/>
          </a:p>
        </p:txBody>
      </p:sp>
      <p:sp>
        <p:nvSpPr>
          <p:cNvPr id="2" name="Titre 1">
            <a:extLst>
              <a:ext uri="{FF2B5EF4-FFF2-40B4-BE49-F238E27FC236}">
                <a16:creationId xmlns:a16="http://schemas.microsoft.com/office/drawing/2014/main" id="{14FAC2B1-30D4-4EF1-92C4-10D36A1A13A9}"/>
              </a:ext>
            </a:extLst>
          </p:cNvPr>
          <p:cNvSpPr>
            <a:spLocks noGrp="1"/>
          </p:cNvSpPr>
          <p:nvPr>
            <p:ph type="title" idx="4294967295"/>
          </p:nvPr>
        </p:nvSpPr>
        <p:spPr>
          <a:xfrm>
            <a:off x="0" y="338138"/>
            <a:ext cx="11145838" cy="831850"/>
          </a:xfrm>
        </p:spPr>
        <p:txBody>
          <a:bodyPr>
            <a:normAutofit/>
          </a:bodyPr>
          <a:lstStyle/>
          <a:p>
            <a:pPr algn="ctr"/>
            <a:r>
              <a:rPr lang="en-US" sz="4000" dirty="0">
                <a:latin typeface="Bodoni MT Black" panose="02070A03080606020203" pitchFamily="18" charset="0"/>
              </a:rPr>
              <a:t>What do you need to be a web developer? </a:t>
            </a:r>
            <a:endParaRPr lang="fr-FR" sz="4000" dirty="0">
              <a:latin typeface="Bodoni MT Black" panose="02070A03080606020203" pitchFamily="18" charset="0"/>
            </a:endParaRPr>
          </a:p>
        </p:txBody>
      </p:sp>
      <p:grpSp>
        <p:nvGrpSpPr>
          <p:cNvPr id="7" name="Groupe 6">
            <a:extLst>
              <a:ext uri="{FF2B5EF4-FFF2-40B4-BE49-F238E27FC236}">
                <a16:creationId xmlns:a16="http://schemas.microsoft.com/office/drawing/2014/main" id="{B96D948B-F936-408D-A785-20DC54B7D8B9}"/>
              </a:ext>
            </a:extLst>
          </p:cNvPr>
          <p:cNvGrpSpPr/>
          <p:nvPr/>
        </p:nvGrpSpPr>
        <p:grpSpPr>
          <a:xfrm>
            <a:off x="7779026" y="1855304"/>
            <a:ext cx="4068418" cy="4876800"/>
            <a:chOff x="7779026" y="1855304"/>
            <a:chExt cx="4068418" cy="4876800"/>
          </a:xfrm>
        </p:grpSpPr>
        <p:pic>
          <p:nvPicPr>
            <p:cNvPr id="5" name="Image 4">
              <a:extLst>
                <a:ext uri="{FF2B5EF4-FFF2-40B4-BE49-F238E27FC236}">
                  <a16:creationId xmlns:a16="http://schemas.microsoft.com/office/drawing/2014/main" id="{2F5E65A3-54BA-4930-813B-2A4B9CF8A53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952" b="89936" l="9904" r="89936"/>
                      </a14:imgEffect>
                    </a14:imgLayer>
                  </a14:imgProps>
                </a:ext>
                <a:ext uri="{28A0092B-C50C-407E-A947-70E740481C1C}">
                  <a14:useLocalDpi xmlns:a14="http://schemas.microsoft.com/office/drawing/2010/main" val="0"/>
                </a:ext>
              </a:extLst>
            </a:blip>
            <a:srcRect l="13160" t="9341" r="20148" b="10716"/>
            <a:stretch/>
          </p:blipFill>
          <p:spPr>
            <a:xfrm>
              <a:off x="7779026" y="1855304"/>
              <a:ext cx="4068418" cy="4876800"/>
            </a:xfrm>
            <a:prstGeom prst="rect">
              <a:avLst/>
            </a:prstGeom>
          </p:spPr>
        </p:pic>
        <p:sp>
          <p:nvSpPr>
            <p:cNvPr id="6" name="ZoneTexte 5">
              <a:extLst>
                <a:ext uri="{FF2B5EF4-FFF2-40B4-BE49-F238E27FC236}">
                  <a16:creationId xmlns:a16="http://schemas.microsoft.com/office/drawing/2014/main" id="{FE8BC8F8-861B-43DF-989E-A708FCA7CD78}"/>
                </a:ext>
              </a:extLst>
            </p:cNvPr>
            <p:cNvSpPr txBox="1"/>
            <p:nvPr/>
          </p:nvSpPr>
          <p:spPr>
            <a:xfrm rot="167989">
              <a:off x="7996650" y="2598003"/>
              <a:ext cx="1902724" cy="830997"/>
            </a:xfrm>
            <a:prstGeom prst="rect">
              <a:avLst/>
            </a:prstGeom>
            <a:noFill/>
          </p:spPr>
          <p:txBody>
            <a:bodyPr wrap="square" rtlCol="0">
              <a:spAutoFit/>
            </a:bodyPr>
            <a:lstStyle/>
            <a:p>
              <a:r>
                <a:rPr lang="en-GB" sz="2400" b="1" dirty="0">
                  <a:solidFill>
                    <a:schemeClr val="tx2">
                      <a:lumMod val="60000"/>
                      <a:lumOff val="40000"/>
                    </a:schemeClr>
                  </a:solidFill>
                </a:rPr>
                <a:t>SKILLS AND EXPERIENCE </a:t>
              </a:r>
            </a:p>
          </p:txBody>
        </p:sp>
      </p:grpSp>
      <p:sp>
        <p:nvSpPr>
          <p:cNvPr id="13" name="ZoneTexte 12">
            <a:extLst>
              <a:ext uri="{FF2B5EF4-FFF2-40B4-BE49-F238E27FC236}">
                <a16:creationId xmlns:a16="http://schemas.microsoft.com/office/drawing/2014/main" id="{D4E724D9-9CA5-4189-87E8-1B39BDB0B717}"/>
              </a:ext>
            </a:extLst>
          </p:cNvPr>
          <p:cNvSpPr txBox="1"/>
          <p:nvPr/>
        </p:nvSpPr>
        <p:spPr>
          <a:xfrm>
            <a:off x="421076" y="1277736"/>
            <a:ext cx="7357950" cy="4924425"/>
          </a:xfrm>
          <a:prstGeom prst="rect">
            <a:avLst/>
          </a:prstGeom>
          <a:noFill/>
        </p:spPr>
        <p:txBody>
          <a:bodyPr wrap="square">
            <a:spAutoFit/>
          </a:bodyPr>
          <a:lstStyle/>
          <a:p>
            <a:pPr algn="justLow"/>
            <a:r>
              <a:rPr lang="en-US" sz="1600" dirty="0">
                <a:latin typeface="Century Gothic" panose="020B0502020202020204" pitchFamily="34" charset="0"/>
              </a:rPr>
              <a:t>You’ll need to master the following skills:</a:t>
            </a:r>
          </a:p>
          <a:p>
            <a:pPr algn="justLow"/>
            <a:endParaRPr lang="en-US" sz="1600" dirty="0">
              <a:latin typeface="Century Gothic" panose="020B0502020202020204" pitchFamily="34" charset="0"/>
            </a:endParaRPr>
          </a:p>
          <a:p>
            <a:pPr marL="285750" indent="-285750" algn="justLow">
              <a:buFont typeface="Arial" panose="020B0604020202020204" pitchFamily="34" charset="0"/>
              <a:buChar char="•"/>
            </a:pPr>
            <a:r>
              <a:rPr lang="en-US" sz="1600" b="1" dirty="0">
                <a:solidFill>
                  <a:srgbClr val="FFC000"/>
                </a:solidFill>
                <a:latin typeface="Century Gothic" panose="020B0502020202020204" pitchFamily="34" charset="0"/>
              </a:rPr>
              <a:t>Languages:</a:t>
            </a:r>
            <a:r>
              <a:rPr lang="en-US" sz="1600" dirty="0">
                <a:solidFill>
                  <a:srgbClr val="FFC000"/>
                </a:solidFill>
                <a:latin typeface="Century Gothic" panose="020B0502020202020204" pitchFamily="34" charset="0"/>
              </a:rPr>
              <a:t> </a:t>
            </a:r>
          </a:p>
          <a:p>
            <a:pPr algn="justLow"/>
            <a:r>
              <a:rPr lang="en-US" sz="1600" dirty="0">
                <a:latin typeface="Century Gothic" panose="020B0502020202020204" pitchFamily="34" charset="0"/>
              </a:rPr>
              <a:t>HTML, CSS and JavaScript, If you want to consider to go into a career in web development you’ll need these three core languages:</a:t>
            </a:r>
          </a:p>
          <a:p>
            <a:pPr marL="742950" lvl="1" indent="-285750" algn="justLow">
              <a:buFont typeface="Arial" panose="020B0604020202020204" pitchFamily="34" charset="0"/>
              <a:buChar char="•"/>
            </a:pPr>
            <a:r>
              <a:rPr lang="en-US" sz="1600" dirty="0">
                <a:latin typeface="Century Gothic" panose="020B0502020202020204" pitchFamily="34" charset="0"/>
              </a:rPr>
              <a:t> HTML used to describe the structure of the page.</a:t>
            </a:r>
          </a:p>
          <a:p>
            <a:pPr marL="742950" lvl="1" indent="-285750" algn="justLow">
              <a:buFont typeface="Arial" panose="020B0604020202020204" pitchFamily="34" charset="0"/>
              <a:buChar char="•"/>
            </a:pPr>
            <a:r>
              <a:rPr lang="en-US" sz="1600" dirty="0">
                <a:latin typeface="Century Gothic" panose="020B0502020202020204" pitchFamily="34" charset="0"/>
              </a:rPr>
              <a:t> CSS used to describe the visual presentation of these pages</a:t>
            </a:r>
          </a:p>
          <a:p>
            <a:pPr marL="742950" lvl="1" indent="-285750" algn="justLow">
              <a:buFont typeface="Arial" panose="020B0604020202020204" pitchFamily="34" charset="0"/>
              <a:buChar char="•"/>
            </a:pPr>
            <a:r>
              <a:rPr lang="en-US" sz="1600" dirty="0">
                <a:latin typeface="Century Gothic" panose="020B0502020202020204" pitchFamily="34" charset="0"/>
              </a:rPr>
              <a:t>JavaScript used to make these pages interactive. </a:t>
            </a:r>
          </a:p>
          <a:p>
            <a:pPr algn="justLow"/>
            <a:r>
              <a:rPr lang="en-US" sz="1600" dirty="0">
                <a:latin typeface="Century Gothic" panose="020B0502020202020204" pitchFamily="34" charset="0"/>
              </a:rPr>
              <a:t>These aren’t the only programming languages but they are the most useful for beginners.</a:t>
            </a:r>
          </a:p>
          <a:p>
            <a:pPr marL="285750" indent="-285750">
              <a:buFont typeface="Arial" panose="020B0604020202020204" pitchFamily="34" charset="0"/>
              <a:buChar char="•"/>
            </a:pPr>
            <a:r>
              <a:rPr lang="en-US" sz="1600" b="1" dirty="0">
                <a:solidFill>
                  <a:srgbClr val="FFC000"/>
                </a:solidFill>
                <a:latin typeface="Century Gothic" panose="020B0502020202020204" pitchFamily="34" charset="0"/>
              </a:rPr>
              <a:t>Libraries and Frameworks: </a:t>
            </a:r>
          </a:p>
          <a:p>
            <a:r>
              <a:rPr lang="en-US" sz="1600" dirty="0">
                <a:latin typeface="Century Gothic" panose="020B0502020202020204" pitchFamily="34" charset="0"/>
              </a:rPr>
              <a:t>Once you’ve mastered the basic languages, you can start exploring libraries and frameworks which have essentially been created to simplify and speed-up the way you work with HTML, CSS and JavaScript. </a:t>
            </a:r>
          </a:p>
          <a:p>
            <a:pPr marL="285750" indent="-285750">
              <a:buFont typeface="Arial" panose="020B0604020202020204" pitchFamily="34" charset="0"/>
              <a:buChar char="•"/>
            </a:pPr>
            <a:r>
              <a:rPr lang="en-US" sz="1600" b="1" dirty="0">
                <a:solidFill>
                  <a:srgbClr val="FFC000"/>
                </a:solidFill>
                <a:latin typeface="Century Gothic" panose="020B0502020202020204" pitchFamily="34" charset="0"/>
              </a:rPr>
              <a:t>Optional: Design Software:</a:t>
            </a:r>
          </a:p>
          <a:p>
            <a:pPr algn="justLow"/>
            <a:r>
              <a:rPr lang="en-US" sz="1600" dirty="0">
                <a:latin typeface="Century Gothic" panose="020B0502020202020204" pitchFamily="34" charset="0"/>
              </a:rPr>
              <a:t>It’s not strictly necessary to be familiar with programs like Sketch and Photoshop but it doesn’t hurt. Many designers use these tools to present website mockups and prototypes, this will certainly give you an advantage. </a:t>
            </a:r>
          </a:p>
        </p:txBody>
      </p:sp>
    </p:spTree>
    <p:extLst>
      <p:ext uri="{BB962C8B-B14F-4D97-AF65-F5344CB8AC3E}">
        <p14:creationId xmlns:p14="http://schemas.microsoft.com/office/powerpoint/2010/main" val="413804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AC2B1-30D4-4EF1-92C4-10D36A1A13A9}"/>
              </a:ext>
            </a:extLst>
          </p:cNvPr>
          <p:cNvSpPr>
            <a:spLocks noGrp="1"/>
          </p:cNvSpPr>
          <p:nvPr>
            <p:ph type="title"/>
          </p:nvPr>
        </p:nvSpPr>
        <p:spPr>
          <a:xfrm>
            <a:off x="122582" y="59096"/>
            <a:ext cx="10515600" cy="681797"/>
          </a:xfrm>
        </p:spPr>
        <p:txBody>
          <a:bodyPr>
            <a:normAutofit fontScale="90000"/>
          </a:bodyPr>
          <a:lstStyle/>
          <a:p>
            <a:r>
              <a:rPr lang="en-US" dirty="0">
                <a:latin typeface="Bodoni MT Black" panose="02070A03080606020203" pitchFamily="18" charset="0"/>
              </a:rPr>
              <a:t>What’s the role of a web developer.</a:t>
            </a:r>
            <a:endParaRPr lang="fr-FR" dirty="0">
              <a:latin typeface="Bodoni MT Black" panose="02070A03080606020203" pitchFamily="18" charset="0"/>
            </a:endParaRPr>
          </a:p>
        </p:txBody>
      </p:sp>
      <p:sp>
        <p:nvSpPr>
          <p:cNvPr id="17" name="Espace réservé du numéro de diapositive 16">
            <a:extLst>
              <a:ext uri="{FF2B5EF4-FFF2-40B4-BE49-F238E27FC236}">
                <a16:creationId xmlns:a16="http://schemas.microsoft.com/office/drawing/2014/main" id="{F73E8A66-6BB7-4715-83AC-88BDADFCA611}"/>
              </a:ext>
            </a:extLst>
          </p:cNvPr>
          <p:cNvSpPr>
            <a:spLocks noGrp="1"/>
          </p:cNvSpPr>
          <p:nvPr>
            <p:ph type="sldNum" sz="quarter" idx="12"/>
          </p:nvPr>
        </p:nvSpPr>
        <p:spPr/>
        <p:txBody>
          <a:bodyPr/>
          <a:lstStyle/>
          <a:p>
            <a:fld id="{27067004-87BE-4E62-B8EF-AE7262BEAFB6}" type="slidenum">
              <a:rPr lang="fr-FR" smtClean="0"/>
              <a:t>5</a:t>
            </a:fld>
            <a:endParaRPr lang="fr-FR"/>
          </a:p>
        </p:txBody>
      </p:sp>
      <p:sp>
        <p:nvSpPr>
          <p:cNvPr id="5" name="ZoneTexte 4">
            <a:extLst>
              <a:ext uri="{FF2B5EF4-FFF2-40B4-BE49-F238E27FC236}">
                <a16:creationId xmlns:a16="http://schemas.microsoft.com/office/drawing/2014/main" id="{5D52608D-F090-4BDC-9D10-FDFD0F2D7329}"/>
              </a:ext>
            </a:extLst>
          </p:cNvPr>
          <p:cNvSpPr txBox="1"/>
          <p:nvPr/>
        </p:nvSpPr>
        <p:spPr>
          <a:xfrm>
            <a:off x="419100" y="661636"/>
            <a:ext cx="11353800" cy="584775"/>
          </a:xfrm>
          <a:prstGeom prst="rect">
            <a:avLst/>
          </a:prstGeom>
          <a:noFill/>
        </p:spPr>
        <p:txBody>
          <a:bodyPr wrap="square">
            <a:spAutoFit/>
          </a:bodyPr>
          <a:lstStyle/>
          <a:p>
            <a:r>
              <a:rPr lang="en-US" sz="1600" b="0" i="0" dirty="0">
                <a:solidFill>
                  <a:srgbClr val="333333"/>
                </a:solidFill>
                <a:effectLst/>
                <a:latin typeface="Century Gothic" panose="020B0502020202020204" pitchFamily="34" charset="0"/>
              </a:rPr>
              <a:t>The purpose of the Web Developer is to build and maintain websites with both the client and consumer in mind. Your primary goal as a Web Developer is to create reliable and high performing applications or services. </a:t>
            </a:r>
            <a:endParaRPr lang="fr-FR" sz="1600" dirty="0">
              <a:latin typeface="Century Gothic" panose="020B0502020202020204" pitchFamily="34" charset="0"/>
            </a:endParaRPr>
          </a:p>
        </p:txBody>
      </p:sp>
      <p:pic>
        <p:nvPicPr>
          <p:cNvPr id="9" name="Image 8">
            <a:extLst>
              <a:ext uri="{FF2B5EF4-FFF2-40B4-BE49-F238E27FC236}">
                <a16:creationId xmlns:a16="http://schemas.microsoft.com/office/drawing/2014/main" id="{C9A6ED9B-618F-4CA8-B5F0-00A931453F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43" b="94273" l="9962" r="89943"/>
                    </a14:imgEffect>
                  </a14:imgLayer>
                </a14:imgProps>
              </a:ext>
              <a:ext uri="{28A0092B-C50C-407E-A947-70E740481C1C}">
                <a14:useLocalDpi xmlns:a14="http://schemas.microsoft.com/office/drawing/2010/main" val="0"/>
              </a:ext>
            </a:extLst>
          </a:blip>
          <a:stretch>
            <a:fillRect/>
          </a:stretch>
        </p:blipFill>
        <p:spPr>
          <a:xfrm>
            <a:off x="8557591" y="740893"/>
            <a:ext cx="3966981" cy="5980582"/>
          </a:xfrm>
          <a:prstGeom prst="rect">
            <a:avLst/>
          </a:prstGeom>
        </p:spPr>
      </p:pic>
      <p:grpSp>
        <p:nvGrpSpPr>
          <p:cNvPr id="12" name="Groupe 11">
            <a:extLst>
              <a:ext uri="{FF2B5EF4-FFF2-40B4-BE49-F238E27FC236}">
                <a16:creationId xmlns:a16="http://schemas.microsoft.com/office/drawing/2014/main" id="{DC14B753-5019-46D3-9F31-B5233E07ACEA}"/>
              </a:ext>
            </a:extLst>
          </p:cNvPr>
          <p:cNvGrpSpPr/>
          <p:nvPr/>
        </p:nvGrpSpPr>
        <p:grpSpPr>
          <a:xfrm>
            <a:off x="8083826" y="1498788"/>
            <a:ext cx="2173358" cy="1253338"/>
            <a:chOff x="5565913" y="1459285"/>
            <a:chExt cx="2173358" cy="1253338"/>
          </a:xfrm>
        </p:grpSpPr>
        <p:sp>
          <p:nvSpPr>
            <p:cNvPr id="10" name="Bulle narrative : ronde 9">
              <a:extLst>
                <a:ext uri="{FF2B5EF4-FFF2-40B4-BE49-F238E27FC236}">
                  <a16:creationId xmlns:a16="http://schemas.microsoft.com/office/drawing/2014/main" id="{37ADA30F-7194-4FDF-8889-DE3F5F54A9ED}"/>
                </a:ext>
              </a:extLst>
            </p:cNvPr>
            <p:cNvSpPr/>
            <p:nvPr/>
          </p:nvSpPr>
          <p:spPr>
            <a:xfrm>
              <a:off x="5565913" y="1512294"/>
              <a:ext cx="2120348" cy="1200329"/>
            </a:xfrm>
            <a:prstGeom prst="wedgeEllipseCallout">
              <a:avLst>
                <a:gd name="adj1" fmla="val 43542"/>
                <a:gd name="adj2" fmla="val 51460"/>
              </a:avLst>
            </a:prstGeom>
            <a:solidFill>
              <a:srgbClr val="66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Bulle narrative : ronde 10">
              <a:extLst>
                <a:ext uri="{FF2B5EF4-FFF2-40B4-BE49-F238E27FC236}">
                  <a16:creationId xmlns:a16="http://schemas.microsoft.com/office/drawing/2014/main" id="{32066F61-04B4-459C-820D-8658413DF0FC}"/>
                </a:ext>
              </a:extLst>
            </p:cNvPr>
            <p:cNvSpPr/>
            <p:nvPr/>
          </p:nvSpPr>
          <p:spPr>
            <a:xfrm>
              <a:off x="5618923" y="1459285"/>
              <a:ext cx="2120348" cy="1200329"/>
            </a:xfrm>
            <a:prstGeom prst="wedgeEllipseCallout">
              <a:avLst>
                <a:gd name="adj1" fmla="val 43542"/>
                <a:gd name="adj2" fmla="val 5146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latin typeface="Century Gothic" panose="020B0502020202020204" pitchFamily="34" charset="0"/>
                </a:rPr>
                <a:t>Your role would be to …</a:t>
              </a:r>
            </a:p>
          </p:txBody>
        </p:sp>
      </p:grpSp>
      <p:sp>
        <p:nvSpPr>
          <p:cNvPr id="14" name="ZoneTexte 13">
            <a:extLst>
              <a:ext uri="{FF2B5EF4-FFF2-40B4-BE49-F238E27FC236}">
                <a16:creationId xmlns:a16="http://schemas.microsoft.com/office/drawing/2014/main" id="{74BFD78F-5BA2-4BC8-A695-DFB6B9A003F5}"/>
              </a:ext>
            </a:extLst>
          </p:cNvPr>
          <p:cNvSpPr txBox="1"/>
          <p:nvPr/>
        </p:nvSpPr>
        <p:spPr>
          <a:xfrm>
            <a:off x="419100" y="3084524"/>
            <a:ext cx="8652841" cy="3416320"/>
          </a:xfrm>
          <a:prstGeom prst="rect">
            <a:avLst/>
          </a:prstGeom>
          <a:noFill/>
        </p:spPr>
        <p:txBody>
          <a:bodyPr wrap="square">
            <a:spAutoFit/>
          </a:bodyPr>
          <a:lstStyle/>
          <a:p>
            <a:pPr algn="justLow"/>
            <a:r>
              <a:rPr lang="en-US" b="0" i="0" dirty="0">
                <a:solidFill>
                  <a:srgbClr val="333333"/>
                </a:solidFill>
                <a:effectLst/>
                <a:latin typeface="Century Gothic" panose="020B0502020202020204" pitchFamily="34" charset="0"/>
              </a:rPr>
              <a:t>• Design the architecture of the components of an application</a:t>
            </a:r>
          </a:p>
          <a:p>
            <a:pPr algn="justLow"/>
            <a:r>
              <a:rPr lang="en-US" b="0" i="0" dirty="0">
                <a:solidFill>
                  <a:srgbClr val="333333"/>
                </a:solidFill>
                <a:effectLst/>
                <a:latin typeface="Century Gothic" panose="020B0502020202020204" pitchFamily="34" charset="0"/>
              </a:rPr>
              <a:t>• Choose which technologies and languages best fit the project</a:t>
            </a:r>
          </a:p>
          <a:p>
            <a:pPr algn="justLow"/>
            <a:r>
              <a:rPr lang="en-US" b="0" i="0" dirty="0">
                <a:solidFill>
                  <a:srgbClr val="333333"/>
                </a:solidFill>
                <a:effectLst/>
                <a:latin typeface="Century Gothic" panose="020B0502020202020204" pitchFamily="34" charset="0"/>
              </a:rPr>
              <a:t>• Test websites in different browsers and environments</a:t>
            </a:r>
          </a:p>
          <a:p>
            <a:pPr algn="justLow"/>
            <a:r>
              <a:rPr lang="en-US" b="0" i="0" dirty="0">
                <a:solidFill>
                  <a:srgbClr val="333333"/>
                </a:solidFill>
                <a:effectLst/>
                <a:latin typeface="Century Gothic" panose="020B0502020202020204" pitchFamily="34" charset="0"/>
              </a:rPr>
              <a:t>• Problem solve and fix bugs in existing projects</a:t>
            </a:r>
          </a:p>
          <a:p>
            <a:pPr algn="justLow"/>
            <a:r>
              <a:rPr lang="en-US" b="0" i="0" dirty="0">
                <a:solidFill>
                  <a:srgbClr val="333333"/>
                </a:solidFill>
                <a:effectLst/>
                <a:latin typeface="Century Gothic" panose="020B0502020202020204" pitchFamily="34" charset="0"/>
              </a:rPr>
              <a:t>• Test new features thoroughly to ensure that they are working as expected</a:t>
            </a:r>
          </a:p>
          <a:p>
            <a:pPr algn="justLow"/>
            <a:r>
              <a:rPr lang="en-US" b="0" i="0" dirty="0">
                <a:solidFill>
                  <a:srgbClr val="333333"/>
                </a:solidFill>
                <a:effectLst/>
                <a:latin typeface="Century Gothic" panose="020B0502020202020204" pitchFamily="34" charset="0"/>
              </a:rPr>
              <a:t>• Run benchmarking tests</a:t>
            </a:r>
          </a:p>
          <a:p>
            <a:pPr algn="justLow"/>
            <a:r>
              <a:rPr lang="en-US" b="0" i="0" dirty="0">
                <a:solidFill>
                  <a:srgbClr val="333333"/>
                </a:solidFill>
                <a:effectLst/>
                <a:latin typeface="Century Gothic" panose="020B0502020202020204" pitchFamily="34" charset="0"/>
              </a:rPr>
              <a:t>• Review other Web Developers code</a:t>
            </a:r>
          </a:p>
          <a:p>
            <a:pPr algn="justLow"/>
            <a:r>
              <a:rPr lang="en-US" b="0" i="0" dirty="0">
                <a:solidFill>
                  <a:srgbClr val="333333"/>
                </a:solidFill>
                <a:effectLst/>
                <a:latin typeface="Century Gothic" panose="020B0502020202020204" pitchFamily="34" charset="0"/>
              </a:rPr>
              <a:t>• Build and test APIs for applications to exchange data</a:t>
            </a:r>
          </a:p>
          <a:p>
            <a:pPr algn="justLow"/>
            <a:r>
              <a:rPr lang="en-US" b="0" i="0" dirty="0">
                <a:solidFill>
                  <a:srgbClr val="333333"/>
                </a:solidFill>
                <a:effectLst/>
                <a:latin typeface="Century Gothic" panose="020B0502020202020204" pitchFamily="34" charset="0"/>
              </a:rPr>
              <a:t>• Lead and attend progress update meetings</a:t>
            </a:r>
          </a:p>
          <a:p>
            <a:pPr algn="justLow"/>
            <a:r>
              <a:rPr lang="en-US" b="0" i="0" dirty="0">
                <a:solidFill>
                  <a:srgbClr val="333333"/>
                </a:solidFill>
                <a:effectLst/>
                <a:latin typeface="Century Gothic" panose="020B0502020202020204" pitchFamily="34" charset="0"/>
              </a:rPr>
              <a:t>• Identify client and user requirements in a project</a:t>
            </a:r>
          </a:p>
          <a:p>
            <a:pPr algn="justLow"/>
            <a:r>
              <a:rPr lang="en-US" b="0" i="0" dirty="0">
                <a:solidFill>
                  <a:srgbClr val="333333"/>
                </a:solidFill>
                <a:effectLst/>
                <a:latin typeface="Century Gothic" panose="020B0502020202020204" pitchFamily="34" charset="0"/>
              </a:rPr>
              <a:t>• Refactor and </a:t>
            </a:r>
            <a:r>
              <a:rPr lang="en-US" b="0" i="0" dirty="0" err="1">
                <a:solidFill>
                  <a:srgbClr val="333333"/>
                </a:solidFill>
                <a:effectLst/>
                <a:latin typeface="Century Gothic" panose="020B0502020202020204" pitchFamily="34" charset="0"/>
              </a:rPr>
              <a:t>optimise</a:t>
            </a:r>
            <a:r>
              <a:rPr lang="en-US" b="0" i="0" dirty="0">
                <a:solidFill>
                  <a:srgbClr val="333333"/>
                </a:solidFill>
                <a:effectLst/>
                <a:latin typeface="Century Gothic" panose="020B0502020202020204" pitchFamily="34" charset="0"/>
              </a:rPr>
              <a:t> existing code</a:t>
            </a:r>
          </a:p>
          <a:p>
            <a:pPr algn="justLow"/>
            <a:r>
              <a:rPr lang="en-US" b="0" i="0" dirty="0">
                <a:solidFill>
                  <a:srgbClr val="333333"/>
                </a:solidFill>
                <a:effectLst/>
                <a:latin typeface="Century Gothic" panose="020B0502020202020204" pitchFamily="34" charset="0"/>
              </a:rPr>
              <a:t>• Learn about new technologies, frameworks and languages</a:t>
            </a:r>
          </a:p>
        </p:txBody>
      </p:sp>
      <p:sp>
        <p:nvSpPr>
          <p:cNvPr id="16" name="ZoneTexte 15">
            <a:extLst>
              <a:ext uri="{FF2B5EF4-FFF2-40B4-BE49-F238E27FC236}">
                <a16:creationId xmlns:a16="http://schemas.microsoft.com/office/drawing/2014/main" id="{3E7367B2-00F2-4527-94A6-C89137A436F6}"/>
              </a:ext>
            </a:extLst>
          </p:cNvPr>
          <p:cNvSpPr txBox="1"/>
          <p:nvPr/>
        </p:nvSpPr>
        <p:spPr>
          <a:xfrm>
            <a:off x="432352" y="1699960"/>
            <a:ext cx="6228520" cy="1477328"/>
          </a:xfrm>
          <a:prstGeom prst="rect">
            <a:avLst/>
          </a:prstGeom>
          <a:noFill/>
        </p:spPr>
        <p:txBody>
          <a:bodyPr wrap="square">
            <a:spAutoFit/>
          </a:bodyPr>
          <a:lstStyle/>
          <a:p>
            <a:pPr algn="justLow"/>
            <a:r>
              <a:rPr lang="en-US" b="0" i="0" dirty="0">
                <a:solidFill>
                  <a:srgbClr val="333333"/>
                </a:solidFill>
                <a:effectLst/>
                <a:latin typeface="Century Gothic" panose="020B0502020202020204" pitchFamily="34" charset="0"/>
              </a:rPr>
              <a:t>You will have the following responsibilities:</a:t>
            </a:r>
          </a:p>
          <a:p>
            <a:pPr algn="justLow"/>
            <a:endParaRPr lang="en-US" b="0" i="0" dirty="0">
              <a:solidFill>
                <a:srgbClr val="333333"/>
              </a:solidFill>
              <a:effectLst/>
              <a:latin typeface="Century Gothic" panose="020B0502020202020204" pitchFamily="34" charset="0"/>
            </a:endParaRPr>
          </a:p>
          <a:p>
            <a:pPr algn="justLow"/>
            <a:r>
              <a:rPr lang="en-US" b="0" i="0" dirty="0">
                <a:solidFill>
                  <a:srgbClr val="333333"/>
                </a:solidFill>
                <a:effectLst/>
                <a:latin typeface="Century Gothic" panose="020B0502020202020204" pitchFamily="34" charset="0"/>
              </a:rPr>
              <a:t>• Write code in one or more programming languages, such as HTML, CSS, JavaScript and PHP</a:t>
            </a:r>
          </a:p>
          <a:p>
            <a:pPr algn="justLow"/>
            <a:r>
              <a:rPr lang="en-US" b="0" i="0" dirty="0">
                <a:solidFill>
                  <a:srgbClr val="333333"/>
                </a:solidFill>
                <a:effectLst/>
                <a:latin typeface="Century Gothic" panose="020B0502020202020204" pitchFamily="34" charset="0"/>
              </a:rPr>
              <a:t>• Plan and prototype new applications</a:t>
            </a:r>
          </a:p>
        </p:txBody>
      </p:sp>
    </p:spTree>
    <p:extLst>
      <p:ext uri="{BB962C8B-B14F-4D97-AF65-F5344CB8AC3E}">
        <p14:creationId xmlns:p14="http://schemas.microsoft.com/office/powerpoint/2010/main" val="1188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D2FF8F2-43AD-43A4-9402-D83630A9922E}"/>
              </a:ext>
            </a:extLst>
          </p:cNvPr>
          <p:cNvPicPr>
            <a:picLocks noChangeAspect="1"/>
          </p:cNvPicPr>
          <p:nvPr/>
        </p:nvPicPr>
        <p:blipFill rotWithShape="1">
          <a:blip r:embed="rId2">
            <a:extLst>
              <a:ext uri="{28A0092B-C50C-407E-A947-70E740481C1C}">
                <a14:useLocalDpi xmlns:a14="http://schemas.microsoft.com/office/drawing/2010/main" val="0"/>
              </a:ext>
            </a:extLst>
          </a:blip>
          <a:srcRect l="15389" t="6735" r="17671" b="20093"/>
          <a:stretch/>
        </p:blipFill>
        <p:spPr>
          <a:xfrm>
            <a:off x="202095" y="2417832"/>
            <a:ext cx="3790123" cy="4142969"/>
          </a:xfrm>
          <a:prstGeom prst="rect">
            <a:avLst/>
          </a:prstGeom>
        </p:spPr>
      </p:pic>
      <p:sp>
        <p:nvSpPr>
          <p:cNvPr id="4" name="Titre 1">
            <a:extLst>
              <a:ext uri="{FF2B5EF4-FFF2-40B4-BE49-F238E27FC236}">
                <a16:creationId xmlns:a16="http://schemas.microsoft.com/office/drawing/2014/main" id="{F38DF8EB-5DB8-4C56-B95E-FB186E860A55}"/>
              </a:ext>
            </a:extLst>
          </p:cNvPr>
          <p:cNvSpPr>
            <a:spLocks noGrp="1"/>
          </p:cNvSpPr>
          <p:nvPr>
            <p:ph type="title"/>
          </p:nvPr>
        </p:nvSpPr>
        <p:spPr>
          <a:xfrm>
            <a:off x="3545784" y="623197"/>
            <a:ext cx="5100431" cy="1351377"/>
          </a:xfrm>
        </p:spPr>
        <p:txBody>
          <a:bodyPr>
            <a:normAutofit/>
          </a:bodyPr>
          <a:lstStyle/>
          <a:p>
            <a:pPr algn="ctr"/>
            <a:r>
              <a:rPr lang="en-US" sz="6600" dirty="0">
                <a:latin typeface="Bodoni MT Black" panose="02070A03080606020203" pitchFamily="18" charset="0"/>
              </a:rPr>
              <a:t>Thank you.</a:t>
            </a:r>
            <a:endParaRPr lang="fr-FR" sz="6600" dirty="0">
              <a:latin typeface="Bodoni MT Black" panose="02070A03080606020203" pitchFamily="18" charset="0"/>
            </a:endParaRPr>
          </a:p>
        </p:txBody>
      </p:sp>
      <p:sp>
        <p:nvSpPr>
          <p:cNvPr id="8" name="Espace réservé du numéro de diapositive 7">
            <a:extLst>
              <a:ext uri="{FF2B5EF4-FFF2-40B4-BE49-F238E27FC236}">
                <a16:creationId xmlns:a16="http://schemas.microsoft.com/office/drawing/2014/main" id="{9D2A14B9-635A-48D4-8893-ADF1057A3B76}"/>
              </a:ext>
            </a:extLst>
          </p:cNvPr>
          <p:cNvSpPr>
            <a:spLocks noGrp="1"/>
          </p:cNvSpPr>
          <p:nvPr>
            <p:ph type="sldNum" sz="quarter" idx="12"/>
          </p:nvPr>
        </p:nvSpPr>
        <p:spPr/>
        <p:txBody>
          <a:bodyPr/>
          <a:lstStyle/>
          <a:p>
            <a:fld id="{27067004-87BE-4E62-B8EF-AE7262BEAFB6}" type="slidenum">
              <a:rPr lang="fr-FR" smtClean="0"/>
              <a:t>6</a:t>
            </a:fld>
            <a:endParaRPr lang="fr-FR"/>
          </a:p>
        </p:txBody>
      </p:sp>
      <p:sp>
        <p:nvSpPr>
          <p:cNvPr id="7" name="ZoneTexte 6">
            <a:extLst>
              <a:ext uri="{FF2B5EF4-FFF2-40B4-BE49-F238E27FC236}">
                <a16:creationId xmlns:a16="http://schemas.microsoft.com/office/drawing/2014/main" id="{4BF6732F-F633-47C1-8671-ACF98474B233}"/>
              </a:ext>
            </a:extLst>
          </p:cNvPr>
          <p:cNvSpPr txBox="1"/>
          <p:nvPr/>
        </p:nvSpPr>
        <p:spPr>
          <a:xfrm>
            <a:off x="4772600" y="2595416"/>
            <a:ext cx="6854368" cy="4093428"/>
          </a:xfrm>
          <a:prstGeom prst="rect">
            <a:avLst/>
          </a:prstGeom>
          <a:noFill/>
        </p:spPr>
        <p:txBody>
          <a:bodyPr wrap="square">
            <a:spAutoFit/>
          </a:bodyPr>
          <a:lstStyle/>
          <a:p>
            <a:pPr algn="justLow"/>
            <a:r>
              <a:rPr lang="en-US" sz="2000" b="1" dirty="0">
                <a:latin typeface="Century Gothic" panose="020B0502020202020204" pitchFamily="34" charset="0"/>
              </a:rPr>
              <a:t>References:</a:t>
            </a:r>
          </a:p>
          <a:p>
            <a:pPr algn="justLow"/>
            <a:r>
              <a:rPr lang="en-US" sz="1600" dirty="0">
                <a:latin typeface="Century Gothic" panose="020B0502020202020204" pitchFamily="34" charset="0"/>
                <a:hlinkClick r:id="rId3"/>
              </a:rPr>
              <a:t>https://developer.mozilla.org/en-US/docs/Learn/Getting_started_with_the_web/How_the_Web_works</a:t>
            </a:r>
            <a:endParaRPr lang="en-US" sz="1600" dirty="0">
              <a:latin typeface="Century Gothic" panose="020B0502020202020204" pitchFamily="34" charset="0"/>
            </a:endParaRPr>
          </a:p>
          <a:p>
            <a:pPr algn="justLow"/>
            <a:endParaRPr lang="en-US" sz="1600" dirty="0">
              <a:latin typeface="Century Gothic" panose="020B0502020202020204" pitchFamily="34" charset="0"/>
            </a:endParaRPr>
          </a:p>
          <a:p>
            <a:pPr algn="justLow"/>
            <a:r>
              <a:rPr lang="en-US" sz="1600" dirty="0">
                <a:latin typeface="Century Gothic" panose="020B0502020202020204" pitchFamily="34" charset="0"/>
                <a:hlinkClick r:id="rId4"/>
              </a:rPr>
              <a:t>https://academind.com/tutorials/how-the-web-works/</a:t>
            </a:r>
            <a:endParaRPr lang="en-US" sz="1600" dirty="0">
              <a:latin typeface="Century Gothic" panose="020B0502020202020204" pitchFamily="34" charset="0"/>
            </a:endParaRPr>
          </a:p>
          <a:p>
            <a:pPr algn="justLow"/>
            <a:endParaRPr lang="en-US" sz="1600" dirty="0">
              <a:latin typeface="Century Gothic" panose="020B0502020202020204" pitchFamily="34" charset="0"/>
            </a:endParaRPr>
          </a:p>
          <a:p>
            <a:pPr algn="justLow"/>
            <a:r>
              <a:rPr lang="en-US" sz="1600" dirty="0">
                <a:latin typeface="Century Gothic" panose="020B0502020202020204" pitchFamily="34" charset="0"/>
                <a:hlinkClick r:id="rId5"/>
              </a:rPr>
              <a:t>https://www.freecodecamp.org/news/how-the-web-works-a-primer-for-newcomers-to-web-development-or-anyone-really-b4584e63585c/</a:t>
            </a:r>
            <a:endParaRPr lang="en-US" sz="1600" dirty="0">
              <a:latin typeface="Century Gothic" panose="020B0502020202020204" pitchFamily="34" charset="0"/>
            </a:endParaRPr>
          </a:p>
          <a:p>
            <a:pPr algn="justLow"/>
            <a:endParaRPr lang="en-US" sz="1600" dirty="0">
              <a:latin typeface="Century Gothic" panose="020B0502020202020204" pitchFamily="34" charset="0"/>
            </a:endParaRPr>
          </a:p>
          <a:p>
            <a:pPr algn="justLow"/>
            <a:r>
              <a:rPr lang="en-US" sz="1600" dirty="0">
                <a:latin typeface="Century Gothic" panose="020B0502020202020204" pitchFamily="34" charset="0"/>
                <a:hlinkClick r:id="rId6"/>
              </a:rPr>
              <a:t>https://purplegriffon.com/blog/how-to-become-a-web-developer</a:t>
            </a:r>
            <a:endParaRPr lang="en-US" sz="1600" dirty="0">
              <a:latin typeface="Century Gothic" panose="020B0502020202020204" pitchFamily="34" charset="0"/>
            </a:endParaRPr>
          </a:p>
          <a:p>
            <a:pPr algn="justLow"/>
            <a:endParaRPr lang="en-US" sz="1600" dirty="0">
              <a:latin typeface="Century Gothic" panose="020B0502020202020204" pitchFamily="34" charset="0"/>
            </a:endParaRPr>
          </a:p>
          <a:p>
            <a:pPr algn="justLow"/>
            <a:r>
              <a:rPr lang="en-US" sz="1600" dirty="0">
                <a:latin typeface="Century Gothic" panose="020B0502020202020204" pitchFamily="34" charset="0"/>
                <a:hlinkClick r:id="rId7"/>
              </a:rPr>
              <a:t>https://careerfoundry.com/en/blog/web-development/what-qualifications-do-you-need-to-become-a-web-developer/</a:t>
            </a:r>
            <a:endParaRPr lang="en-US" sz="1600" dirty="0">
              <a:latin typeface="Century Gothic" panose="020B0502020202020204" pitchFamily="34" charset="0"/>
            </a:endParaRPr>
          </a:p>
          <a:p>
            <a:pPr algn="justLow"/>
            <a:endParaRPr lang="en-US" sz="1600" dirty="0">
              <a:latin typeface="Century Gothic" panose="020B0502020202020204" pitchFamily="34" charset="0"/>
            </a:endParaRPr>
          </a:p>
        </p:txBody>
      </p:sp>
    </p:spTree>
    <p:extLst>
      <p:ext uri="{BB962C8B-B14F-4D97-AF65-F5344CB8AC3E}">
        <p14:creationId xmlns:p14="http://schemas.microsoft.com/office/powerpoint/2010/main" val="26388464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886</Words>
  <Application>Microsoft Office PowerPoint</Application>
  <PresentationFormat>Grand écran</PresentationFormat>
  <Paragraphs>74</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Bodoni MT Black</vt:lpstr>
      <vt:lpstr>Calibri</vt:lpstr>
      <vt:lpstr>Calibri Light</vt:lpstr>
      <vt:lpstr>Century Gothic</vt:lpstr>
      <vt:lpstr>Thème Office</vt:lpstr>
      <vt:lpstr>1st CHECKPOINT WEB FUNDAMENTALS PROJECT</vt:lpstr>
      <vt:lpstr>How does the web works? </vt:lpstr>
      <vt:lpstr>Présentation PowerPoint</vt:lpstr>
      <vt:lpstr>What do you need to be a web developer? </vt:lpstr>
      <vt:lpstr>What’s the role of a web developer.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Nada Nsiri</dc:creator>
  <cp:lastModifiedBy>Nada Nsiri</cp:lastModifiedBy>
  <cp:revision>20</cp:revision>
  <dcterms:created xsi:type="dcterms:W3CDTF">2021-03-24T19:30:34Z</dcterms:created>
  <dcterms:modified xsi:type="dcterms:W3CDTF">2021-03-25T11:23:36Z</dcterms:modified>
</cp:coreProperties>
</file>