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90" r:id="rId29"/>
    <p:sldId id="291" r:id="rId30"/>
    <p:sldId id="292" r:id="rId31"/>
    <p:sldId id="282" r:id="rId32"/>
    <p:sldId id="283" r:id="rId33"/>
    <p:sldId id="284" r:id="rId34"/>
    <p:sldId id="287" r:id="rId35"/>
    <p:sldId id="285" r:id="rId36"/>
    <p:sldId id="289"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13CDC4-7B15-4737-91E2-A8A4048F48F9}">
          <p14:sldIdLst>
            <p14:sldId id="256"/>
            <p14:sldId id="257"/>
            <p14:sldId id="258"/>
          </p14:sldIdLst>
        </p14:section>
        <p14:section name="Hello World" id="{327A6B7A-16D8-427A-9075-ED50BDF55951}">
          <p14:sldIdLst>
            <p14:sldId id="259"/>
            <p14:sldId id="260"/>
            <p14:sldId id="261"/>
            <p14:sldId id="262"/>
            <p14:sldId id="263"/>
            <p14:sldId id="264"/>
            <p14:sldId id="265"/>
            <p14:sldId id="266"/>
            <p14:sldId id="267"/>
            <p14:sldId id="268"/>
          </p14:sldIdLst>
        </p14:section>
        <p14:section name="Login page" id="{A7E5F23C-F400-490B-9CD7-7A59FD930CF8}">
          <p14:sldIdLst>
            <p14:sldId id="269"/>
            <p14:sldId id="270"/>
            <p14:sldId id="271"/>
            <p14:sldId id="272"/>
            <p14:sldId id="273"/>
            <p14:sldId id="274"/>
            <p14:sldId id="275"/>
            <p14:sldId id="276"/>
            <p14:sldId id="277"/>
            <p14:sldId id="278"/>
            <p14:sldId id="279"/>
            <p14:sldId id="280"/>
            <p14:sldId id="281"/>
            <p14:sldId id="286"/>
            <p14:sldId id="290"/>
            <p14:sldId id="291"/>
            <p14:sldId id="292"/>
          </p14:sldIdLst>
        </p14:section>
        <p14:section name="Login Using Database" id="{C2FF501F-9493-4BFA-8329-14C6D042C792}">
          <p14:sldIdLst>
            <p14:sldId id="282"/>
            <p14:sldId id="283"/>
            <p14:sldId id="284"/>
          </p14:sldIdLst>
        </p14:section>
        <p14:section name="Logout" id="{5189FC59-AA5A-4AD4-A5C1-653ACE279925}">
          <p14:sldIdLst>
            <p14:sldId id="287"/>
            <p14:sldId id="285"/>
            <p14:sldId id="289"/>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38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33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29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38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43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85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59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86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6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3/26/2014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89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40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3/26/2014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08080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t>
            </a:r>
            <a:r>
              <a:rPr lang="en-US" b="1" dirty="0" smtClean="0"/>
              <a:t>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1661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page</a:t>
            </a:r>
            <a:endParaRPr lang="en-US" dirty="0"/>
          </a:p>
        </p:txBody>
      </p:sp>
      <p:pic>
        <p:nvPicPr>
          <p:cNvPr id="6" name="Picture 5"/>
          <p:cNvPicPr>
            <a:picLocks noChangeAspect="1"/>
          </p:cNvPicPr>
          <p:nvPr/>
        </p:nvPicPr>
        <p:blipFill>
          <a:blip r:embed="rId2"/>
          <a:stretch>
            <a:fillRect/>
          </a:stretch>
        </p:blipFill>
        <p:spPr>
          <a:xfrm>
            <a:off x="2911745" y="2633662"/>
            <a:ext cx="4695825" cy="2505075"/>
          </a:xfrm>
          <a:prstGeom prst="rect">
            <a:avLst/>
          </a:prstGeom>
        </p:spPr>
      </p:pic>
    </p:spTree>
    <p:extLst>
      <p:ext uri="{BB962C8B-B14F-4D97-AF65-F5344CB8AC3E}">
        <p14:creationId xmlns:p14="http://schemas.microsoft.com/office/powerpoint/2010/main" val="222774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5" name="Picture 4"/>
          <p:cNvPicPr>
            <a:picLocks noChangeAspect="1"/>
          </p:cNvPicPr>
          <p:nvPr/>
        </p:nvPicPr>
        <p:blipFill>
          <a:blip r:embed="rId2"/>
          <a:stretch>
            <a:fillRect/>
          </a:stretch>
        </p:blipFill>
        <p:spPr>
          <a:xfrm>
            <a:off x="3748087" y="2176462"/>
            <a:ext cx="4695825" cy="2505075"/>
          </a:xfrm>
          <a:prstGeom prst="rect">
            <a:avLst/>
          </a:prstGeom>
        </p:spPr>
      </p:pic>
    </p:spTree>
    <p:extLst>
      <p:ext uri="{BB962C8B-B14F-4D97-AF65-F5344CB8AC3E}">
        <p14:creationId xmlns:p14="http://schemas.microsoft.com/office/powerpoint/2010/main" val="3302324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page</a:t>
            </a:r>
            <a:endParaRPr lang="en-US" dirty="0"/>
          </a:p>
        </p:txBody>
      </p:sp>
      <p:pic>
        <p:nvPicPr>
          <p:cNvPr id="4" name="Picture 3"/>
          <p:cNvPicPr>
            <a:picLocks noChangeAspect="1"/>
          </p:cNvPicPr>
          <p:nvPr/>
        </p:nvPicPr>
        <p:blipFill>
          <a:blip r:embed="rId2"/>
          <a:stretch>
            <a:fillRect/>
          </a:stretch>
        </p:blipFill>
        <p:spPr>
          <a:xfrm>
            <a:off x="3211830" y="2653526"/>
            <a:ext cx="5829300" cy="2933700"/>
          </a:xfrm>
          <a:prstGeom prst="rect">
            <a:avLst/>
          </a:prstGeom>
        </p:spPr>
      </p:pic>
    </p:spTree>
    <p:extLst>
      <p:ext uri="{BB962C8B-B14F-4D97-AF65-F5344CB8AC3E}">
        <p14:creationId xmlns:p14="http://schemas.microsoft.com/office/powerpoint/2010/main" val="3314211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page</a:t>
            </a:r>
            <a:endParaRPr lang="en-US" dirty="0"/>
          </a:p>
        </p:txBody>
      </p:sp>
      <p:pic>
        <p:nvPicPr>
          <p:cNvPr id="4" name="Picture 3"/>
          <p:cNvPicPr>
            <a:picLocks noChangeAspect="1"/>
          </p:cNvPicPr>
          <p:nvPr/>
        </p:nvPicPr>
        <p:blipFill>
          <a:blip r:embed="rId2"/>
          <a:stretch>
            <a:fillRect/>
          </a:stretch>
        </p:blipFill>
        <p:spPr>
          <a:xfrm>
            <a:off x="2673667" y="2410173"/>
            <a:ext cx="6905625" cy="3152775"/>
          </a:xfrm>
          <a:prstGeom prst="rect">
            <a:avLst/>
          </a:prstGeom>
        </p:spPr>
      </p:pic>
    </p:spTree>
    <p:extLst>
      <p:ext uri="{BB962C8B-B14F-4D97-AF65-F5344CB8AC3E}">
        <p14:creationId xmlns:p14="http://schemas.microsoft.com/office/powerpoint/2010/main" val="1670870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Login page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0594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What does auto-</a:t>
            </a:r>
            <a:r>
              <a:rPr lang="en-US" dirty="0" err="1"/>
              <a:t>config</a:t>
            </a:r>
            <a:r>
              <a:rPr lang="en-US" dirty="0"/>
              <a:t> Include?</a:t>
            </a:r>
          </a:p>
        </p:txBody>
      </p:sp>
      <p:sp>
        <p:nvSpPr>
          <p:cNvPr id="7" name="Прямоугольник 6"/>
          <p:cNvSpPr/>
          <p:nvPr/>
        </p:nvSpPr>
        <p:spPr>
          <a:xfrm>
            <a:off x="979714" y="2249178"/>
            <a:ext cx="10229849" cy="3046988"/>
          </a:xfrm>
          <a:prstGeom prst="rect">
            <a:avLst/>
          </a:prstGeom>
        </p:spPr>
        <p:txBody>
          <a:bodyPr wrap="square">
            <a:spAutoFit/>
          </a:bodyPr>
          <a:lstStyle/>
          <a:p>
            <a:endParaRPr lang="en-US" sz="1600" dirty="0"/>
          </a:p>
          <a:p>
            <a:r>
              <a:rPr lang="en-US" sz="1600" dirty="0"/>
              <a:t>The auto-</a:t>
            </a:r>
            <a:r>
              <a:rPr lang="en-US" sz="1600" dirty="0" err="1"/>
              <a:t>config</a:t>
            </a:r>
            <a:r>
              <a:rPr lang="en-US" sz="1600" dirty="0"/>
              <a:t> attribute, as we have used it above, is just a shorthand syntax for</a:t>
            </a:r>
            <a:r>
              <a:rPr lang="en-US" sz="1600" dirty="0" smtClean="0"/>
              <a:t>:</a:t>
            </a:r>
          </a:p>
          <a:p>
            <a:r>
              <a:rPr lang="en-US" sz="1600" dirty="0"/>
              <a:t>&lt;http&gt;</a:t>
            </a:r>
          </a:p>
          <a:p>
            <a:r>
              <a:rPr lang="en-US" sz="1600" dirty="0"/>
              <a:t>    &lt;form-login /&gt;</a:t>
            </a:r>
          </a:p>
          <a:p>
            <a:r>
              <a:rPr lang="en-US" sz="1600" dirty="0"/>
              <a:t>    &lt;http-basic /&gt;</a:t>
            </a:r>
          </a:p>
          <a:p>
            <a:r>
              <a:rPr lang="en-US" sz="1600" dirty="0"/>
              <a:t>    &lt;logout /&gt;</a:t>
            </a:r>
          </a:p>
          <a:p>
            <a:r>
              <a:rPr lang="en-US" sz="1600" dirty="0"/>
              <a:t>  &lt;/http</a:t>
            </a:r>
            <a:r>
              <a:rPr lang="en-US" sz="1600" dirty="0" smtClean="0"/>
              <a:t>&gt;</a:t>
            </a:r>
          </a:p>
          <a:p>
            <a:endParaRPr lang="en-US" sz="1600" dirty="0"/>
          </a:p>
          <a:p>
            <a:r>
              <a:rPr lang="en-US" sz="1600" dirty="0"/>
              <a:t>You might be wondering where the login form came from when you were prompted to log in, since we made no mention of any HTML files or JSPs. In fact, since we didn't explicitly set a URL for the login page, Spring Security generates one automatically, based on the features that are enabled and using standard values for the URL which processes the submitted login, the default target URL the user will be sent to after </a:t>
            </a:r>
            <a:r>
              <a:rPr lang="en-US" sz="1600" dirty="0" err="1"/>
              <a:t>loggin</a:t>
            </a:r>
            <a:r>
              <a:rPr lang="en-US" sz="1600" dirty="0"/>
              <a:t> in and so on. </a:t>
            </a:r>
          </a:p>
        </p:txBody>
      </p:sp>
    </p:spTree>
    <p:extLst>
      <p:ext uri="{BB962C8B-B14F-4D97-AF65-F5344CB8AC3E}">
        <p14:creationId xmlns:p14="http://schemas.microsoft.com/office/powerpoint/2010/main" val="1360454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Changes in  </a:t>
            </a:r>
            <a:r>
              <a:rPr lang="en-US" dirty="0"/>
              <a:t>application-security.xml</a:t>
            </a:r>
          </a:p>
        </p:txBody>
      </p:sp>
      <p:sp>
        <p:nvSpPr>
          <p:cNvPr id="4" name="Прямоугольник 3"/>
          <p:cNvSpPr/>
          <p:nvPr/>
        </p:nvSpPr>
        <p:spPr>
          <a:xfrm>
            <a:off x="1265465" y="1908329"/>
            <a:ext cx="9772650" cy="3293209"/>
          </a:xfrm>
          <a:prstGeom prst="rect">
            <a:avLst/>
          </a:prstGeom>
        </p:spPr>
        <p:txBody>
          <a:bodyPr wrap="square">
            <a:spAutoFit/>
          </a:bodyPr>
          <a:lstStyle/>
          <a:p>
            <a:endParaRPr lang="en-US" sz="1600" dirty="0"/>
          </a:p>
          <a:p>
            <a:r>
              <a:rPr lang="en-US" sz="1600" dirty="0"/>
              <a:t>	&lt;http auto-</a:t>
            </a:r>
            <a:r>
              <a:rPr lang="en-US" sz="1600" dirty="0" err="1"/>
              <a:t>config</a:t>
            </a:r>
            <a:r>
              <a:rPr lang="en-US" sz="1600" dirty="0"/>
              <a:t>="true"&gt;</a:t>
            </a:r>
          </a:p>
          <a:p>
            <a:r>
              <a:rPr lang="en-US" sz="1600" dirty="0"/>
              <a:t>		&lt;intercept-</a:t>
            </a:r>
            <a:r>
              <a:rPr lang="en-US" sz="1600" dirty="0" err="1"/>
              <a:t>url</a:t>
            </a:r>
            <a:r>
              <a:rPr lang="en-US" sz="1600" dirty="0"/>
              <a:t> pattern="/secure/**" access="ROLE_USER" /&gt;</a:t>
            </a:r>
          </a:p>
          <a:p>
            <a:r>
              <a:rPr lang="en-US" sz="1600" dirty="0"/>
              <a:t>		&lt;intercept-</a:t>
            </a:r>
            <a:r>
              <a:rPr lang="en-US" sz="1600" dirty="0" err="1"/>
              <a:t>url</a:t>
            </a:r>
            <a:r>
              <a:rPr lang="en-US" sz="1600" dirty="0"/>
              <a:t> pattern="/admin/**" access="ROLE_ADMIN" /&gt;</a:t>
            </a:r>
          </a:p>
          <a:p>
            <a:r>
              <a:rPr lang="en-US" sz="1600" dirty="0"/>
              <a:t>		&lt;intercept-</a:t>
            </a:r>
            <a:r>
              <a:rPr lang="en-US" sz="1600" dirty="0" err="1"/>
              <a:t>url</a:t>
            </a:r>
            <a:r>
              <a:rPr lang="en-US" sz="1600" dirty="0"/>
              <a:t> pattern="/login" access="IS_AUTHENTICATED_ANONYMOUSLY" /&gt;</a:t>
            </a:r>
          </a:p>
          <a:p>
            <a:r>
              <a:rPr lang="en-US" sz="1600" dirty="0"/>
              <a:t>		&lt;form-login login-page="/</a:t>
            </a:r>
            <a:r>
              <a:rPr lang="en-US" sz="1600" dirty="0" err="1"/>
              <a:t>signin</a:t>
            </a:r>
            <a:r>
              <a:rPr lang="en-US" sz="1600" dirty="0"/>
              <a:t>"</a:t>
            </a:r>
          </a:p>
          <a:p>
            <a:r>
              <a:rPr lang="en-US" sz="1600" dirty="0"/>
              <a:t>			authentication-failure-</a:t>
            </a:r>
            <a:r>
              <a:rPr lang="en-US" sz="1600" dirty="0" err="1"/>
              <a:t>url</a:t>
            </a:r>
            <a:r>
              <a:rPr lang="en-US" sz="1600" dirty="0"/>
              <a:t>="/</a:t>
            </a:r>
            <a:r>
              <a:rPr lang="en-US" sz="1600" dirty="0" err="1"/>
              <a:t>signin</a:t>
            </a:r>
            <a:r>
              <a:rPr lang="en-US" sz="1600" dirty="0"/>
              <a:t>-failure" default-target-</a:t>
            </a:r>
            <a:r>
              <a:rPr lang="en-US" sz="1600" dirty="0" err="1"/>
              <a:t>url</a:t>
            </a:r>
            <a:r>
              <a:rPr lang="en-US" sz="1600" dirty="0"/>
              <a:t>="/" /&gt;</a:t>
            </a:r>
          </a:p>
          <a:p>
            <a:r>
              <a:rPr lang="en-US" sz="1600" dirty="0"/>
              <a:t>	&lt;/http&gt;</a:t>
            </a:r>
          </a:p>
          <a:p>
            <a:endParaRPr lang="en-US" sz="1600" dirty="0"/>
          </a:p>
          <a:p>
            <a:r>
              <a:rPr lang="en-US" sz="1600" dirty="0"/>
              <a:t>	&lt;authentication-manager&gt;</a:t>
            </a:r>
          </a:p>
          <a:p>
            <a:r>
              <a:rPr lang="en-US" sz="1600" dirty="0"/>
              <a:t>		&lt;authentication-provider user-service-ref="</a:t>
            </a:r>
            <a:r>
              <a:rPr lang="en-US" sz="1600" dirty="0" err="1"/>
              <a:t>customUserDetailsService</a:t>
            </a:r>
            <a:r>
              <a:rPr lang="en-US" sz="1600" dirty="0"/>
              <a:t>"&gt;</a:t>
            </a:r>
          </a:p>
          <a:p>
            <a:r>
              <a:rPr lang="en-US" sz="1600" dirty="0"/>
              <a:t>		&lt;/authentication-provider&gt;</a:t>
            </a:r>
          </a:p>
          <a:p>
            <a:r>
              <a:rPr lang="en-US" sz="1600" dirty="0"/>
              <a:t>	&lt;/authentication-manager&gt;</a:t>
            </a:r>
            <a:endParaRPr lang="en-US" sz="1600" dirty="0" smtClean="0"/>
          </a:p>
        </p:txBody>
      </p:sp>
    </p:spTree>
    <p:extLst>
      <p:ext uri="{BB962C8B-B14F-4D97-AF65-F5344CB8AC3E}">
        <p14:creationId xmlns:p14="http://schemas.microsoft.com/office/powerpoint/2010/main" val="3140108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133600" y="0"/>
            <a:ext cx="10058400" cy="863600"/>
          </a:xfrm>
        </p:spPr>
        <p:txBody>
          <a:bodyPr/>
          <a:lstStyle/>
          <a:p>
            <a:r>
              <a:rPr lang="en-US" dirty="0" smtClean="0"/>
              <a:t>Structure of project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643" y="786221"/>
            <a:ext cx="8686800" cy="5485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24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CustomUserDetailsService</a:t>
            </a:r>
            <a:endParaRPr lang="en-US" dirty="0"/>
          </a:p>
        </p:txBody>
      </p:sp>
      <p:sp>
        <p:nvSpPr>
          <p:cNvPr id="4" name="Прямоугольник 3"/>
          <p:cNvSpPr/>
          <p:nvPr/>
        </p:nvSpPr>
        <p:spPr>
          <a:xfrm>
            <a:off x="1219200" y="1843599"/>
            <a:ext cx="10031186" cy="3416320"/>
          </a:xfrm>
          <a:prstGeom prst="rect">
            <a:avLst/>
          </a:prstGeom>
        </p:spPr>
        <p:txBody>
          <a:bodyPr wrap="square">
            <a:spAutoFit/>
          </a:bodyPr>
          <a:lstStyle/>
          <a:p>
            <a:r>
              <a:rPr lang="en-US" dirty="0"/>
              <a:t>@Service</a:t>
            </a:r>
          </a:p>
          <a:p>
            <a:r>
              <a:rPr lang="en-US" dirty="0"/>
              <a:t>public class </a:t>
            </a:r>
            <a:r>
              <a:rPr lang="en-US" dirty="0" err="1"/>
              <a:t>CustomUserDetailsService</a:t>
            </a:r>
            <a:r>
              <a:rPr lang="en-US" dirty="0"/>
              <a:t> implements </a:t>
            </a:r>
            <a:r>
              <a:rPr lang="en-US" dirty="0" err="1"/>
              <a:t>UserDetailsService</a:t>
            </a:r>
            <a:r>
              <a:rPr lang="en-US" dirty="0"/>
              <a:t>{</a:t>
            </a:r>
          </a:p>
          <a:p>
            <a:r>
              <a:rPr lang="en-US" dirty="0"/>
              <a:t>	</a:t>
            </a:r>
          </a:p>
          <a:p>
            <a:r>
              <a:rPr lang="en-US" dirty="0"/>
              <a:t>	@</a:t>
            </a:r>
            <a:r>
              <a:rPr lang="en-US" dirty="0" err="1"/>
              <a:t>Autowired</a:t>
            </a:r>
            <a:endParaRPr lang="en-US" dirty="0"/>
          </a:p>
          <a:p>
            <a:r>
              <a:rPr lang="en-US" dirty="0"/>
              <a:t>	private </a:t>
            </a:r>
            <a:r>
              <a:rPr lang="en-US" dirty="0" err="1"/>
              <a:t>UserManager</a:t>
            </a:r>
            <a:r>
              <a:rPr lang="en-US" dirty="0"/>
              <a:t> </a:t>
            </a:r>
            <a:r>
              <a:rPr lang="en-US" dirty="0" err="1"/>
              <a:t>userManager</a:t>
            </a:r>
            <a:r>
              <a:rPr lang="en-US" dirty="0"/>
              <a:t>;</a:t>
            </a:r>
          </a:p>
          <a:p>
            <a:r>
              <a:rPr lang="en-US" dirty="0"/>
              <a:t>	</a:t>
            </a:r>
          </a:p>
          <a:p>
            <a:r>
              <a:rPr lang="en-US" dirty="0"/>
              <a:t>	public </a:t>
            </a:r>
            <a:r>
              <a:rPr lang="en-US" dirty="0" err="1"/>
              <a:t>UserDetails</a:t>
            </a:r>
            <a:r>
              <a:rPr lang="en-US" dirty="0"/>
              <a:t> </a:t>
            </a:r>
            <a:r>
              <a:rPr lang="en-US" dirty="0" err="1"/>
              <a:t>loadUserByUsername</a:t>
            </a:r>
            <a:r>
              <a:rPr lang="en-US" dirty="0"/>
              <a:t>(String username)</a:t>
            </a:r>
          </a:p>
          <a:p>
            <a:r>
              <a:rPr lang="en-US" dirty="0"/>
              <a:t>			throws </a:t>
            </a:r>
            <a:r>
              <a:rPr lang="en-US" dirty="0" err="1"/>
              <a:t>UsernameNotFoundException</a:t>
            </a:r>
            <a:r>
              <a:rPr lang="en-US" dirty="0"/>
              <a:t> {</a:t>
            </a:r>
          </a:p>
          <a:p>
            <a:r>
              <a:rPr lang="en-US" dirty="0"/>
              <a:t>		return </a:t>
            </a:r>
            <a:r>
              <a:rPr lang="en-US" dirty="0" err="1"/>
              <a:t>userManager.getUser</a:t>
            </a:r>
            <a:r>
              <a:rPr lang="en-US" dirty="0"/>
              <a:t>(username);</a:t>
            </a:r>
          </a:p>
          <a:p>
            <a:r>
              <a:rPr lang="en-US" dirty="0"/>
              <a:t>	}</a:t>
            </a:r>
          </a:p>
          <a:p>
            <a:endParaRPr lang="en-US" dirty="0"/>
          </a:p>
          <a:p>
            <a:r>
              <a:rPr lang="en-US" dirty="0"/>
              <a:t>}</a:t>
            </a:r>
          </a:p>
        </p:txBody>
      </p:sp>
    </p:spTree>
    <p:extLst>
      <p:ext uri="{BB962C8B-B14F-4D97-AF65-F5344CB8AC3E}">
        <p14:creationId xmlns:p14="http://schemas.microsoft.com/office/powerpoint/2010/main" val="3003796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 </a:t>
            </a:r>
            <a:r>
              <a:rPr lang="en-US" dirty="0" err="1" smtClean="0"/>
              <a:t>UserMahager</a:t>
            </a:r>
            <a:endParaRPr lang="en-US" dirty="0"/>
          </a:p>
        </p:txBody>
      </p:sp>
      <p:sp>
        <p:nvSpPr>
          <p:cNvPr id="4" name="Прямоугольник 3"/>
          <p:cNvSpPr/>
          <p:nvPr/>
        </p:nvSpPr>
        <p:spPr>
          <a:xfrm>
            <a:off x="947054" y="1789088"/>
            <a:ext cx="10989129" cy="4524315"/>
          </a:xfrm>
          <a:prstGeom prst="rect">
            <a:avLst/>
          </a:prstGeom>
        </p:spPr>
        <p:txBody>
          <a:bodyPr wrap="square">
            <a:spAutoFit/>
          </a:bodyPr>
          <a:lstStyle/>
          <a:p>
            <a:r>
              <a:rPr lang="en-US" sz="1600" dirty="0"/>
              <a:t>@Service</a:t>
            </a:r>
          </a:p>
          <a:p>
            <a:r>
              <a:rPr lang="en-US" sz="1600" dirty="0"/>
              <a:t>public class </a:t>
            </a:r>
            <a:r>
              <a:rPr lang="en-US" sz="1600" dirty="0" err="1"/>
              <a:t>UserManager</a:t>
            </a:r>
            <a:r>
              <a:rPr lang="en-US" sz="1600" dirty="0"/>
              <a:t> {</a:t>
            </a:r>
          </a:p>
          <a:p>
            <a:r>
              <a:rPr lang="en-US" sz="1600" dirty="0"/>
              <a:t>	private </a:t>
            </a:r>
            <a:r>
              <a:rPr lang="en-US" sz="1600" dirty="0" err="1"/>
              <a:t>HashMap</a:t>
            </a:r>
            <a:r>
              <a:rPr lang="en-US" sz="1600" dirty="0"/>
              <a:t>&lt;String, User&gt; users;</a:t>
            </a:r>
          </a:p>
          <a:p>
            <a:endParaRPr lang="en-US" sz="1600" dirty="0"/>
          </a:p>
          <a:p>
            <a:r>
              <a:rPr lang="en-US" sz="1600" dirty="0"/>
              <a:t>	public </a:t>
            </a:r>
            <a:r>
              <a:rPr lang="en-US" sz="1600" dirty="0" err="1"/>
              <a:t>UserManager</a:t>
            </a:r>
            <a:r>
              <a:rPr lang="en-US" sz="1600" dirty="0"/>
              <a:t>() {</a:t>
            </a:r>
          </a:p>
          <a:p>
            <a:r>
              <a:rPr lang="en-US" sz="1600" dirty="0"/>
              <a:t>		users = new </a:t>
            </a:r>
            <a:r>
              <a:rPr lang="en-US" sz="1600" dirty="0" err="1"/>
              <a:t>HashMap</a:t>
            </a:r>
            <a:r>
              <a:rPr lang="en-US" sz="1600" dirty="0"/>
              <a:t>&lt;String, User&gt;();</a:t>
            </a:r>
          </a:p>
          <a:p>
            <a:r>
              <a:rPr lang="en-US" sz="1600" dirty="0"/>
              <a:t>		</a:t>
            </a:r>
            <a:r>
              <a:rPr lang="en-US" sz="1600" dirty="0" err="1"/>
              <a:t>users.put</a:t>
            </a:r>
            <a:r>
              <a:rPr lang="en-US" sz="1600" dirty="0"/>
              <a:t>("john", new User("john", "1", "ROLE_USER"));</a:t>
            </a:r>
          </a:p>
          <a:p>
            <a:r>
              <a:rPr lang="en-US" sz="1600" dirty="0"/>
              <a:t>		</a:t>
            </a:r>
            <a:r>
              <a:rPr lang="en-US" sz="1600" dirty="0" err="1"/>
              <a:t>users.put</a:t>
            </a:r>
            <a:r>
              <a:rPr lang="en-US" sz="1600" dirty="0"/>
              <a:t>("bob", new User("bob", "2", "ROLE_USER, ROLE_ADMIN"));</a:t>
            </a:r>
          </a:p>
          <a:p>
            <a:r>
              <a:rPr lang="en-US" sz="1600" dirty="0"/>
              <a:t>	}</a:t>
            </a:r>
          </a:p>
          <a:p>
            <a:r>
              <a:rPr lang="en-US" sz="1600" dirty="0"/>
              <a:t>	</a:t>
            </a:r>
          </a:p>
          <a:p>
            <a:r>
              <a:rPr lang="en-US" sz="1600" dirty="0"/>
              <a:t>	public User </a:t>
            </a:r>
            <a:r>
              <a:rPr lang="en-US" sz="1600" dirty="0" err="1"/>
              <a:t>getUser</a:t>
            </a:r>
            <a:r>
              <a:rPr lang="en-US" sz="1600" dirty="0"/>
              <a:t>(String username) throws </a:t>
            </a:r>
            <a:r>
              <a:rPr lang="en-US" sz="1600" dirty="0" err="1"/>
              <a:t>UsernameNotFoundException</a:t>
            </a:r>
            <a:r>
              <a:rPr lang="en-US" sz="1600" dirty="0"/>
              <a:t>{</a:t>
            </a:r>
          </a:p>
          <a:p>
            <a:r>
              <a:rPr lang="en-US" sz="1600" dirty="0"/>
              <a:t>		if( !</a:t>
            </a:r>
            <a:r>
              <a:rPr lang="en-US" sz="1600" dirty="0" err="1"/>
              <a:t>users.containsKey</a:t>
            </a:r>
            <a:r>
              <a:rPr lang="en-US" sz="1600" dirty="0"/>
              <a:t>( username ) ){</a:t>
            </a:r>
          </a:p>
          <a:p>
            <a:r>
              <a:rPr lang="en-US" sz="1600" dirty="0"/>
              <a:t>			throw new </a:t>
            </a:r>
            <a:r>
              <a:rPr lang="en-US" sz="1600" dirty="0" err="1"/>
              <a:t>UsernameNotFoundException</a:t>
            </a:r>
            <a:r>
              <a:rPr lang="en-US" sz="1600" dirty="0"/>
              <a:t>( username + " not found" );</a:t>
            </a:r>
          </a:p>
          <a:p>
            <a:r>
              <a:rPr lang="en-US" sz="1600" dirty="0"/>
              <a:t>		}</a:t>
            </a:r>
          </a:p>
          <a:p>
            <a:r>
              <a:rPr lang="en-US" sz="1600" dirty="0"/>
              <a:t>		</a:t>
            </a:r>
          </a:p>
          <a:p>
            <a:r>
              <a:rPr lang="en-US" sz="1600" dirty="0"/>
              <a:t>		return </a:t>
            </a:r>
            <a:r>
              <a:rPr lang="en-US" sz="1600" dirty="0" err="1"/>
              <a:t>users.get</a:t>
            </a:r>
            <a:r>
              <a:rPr lang="en-US" sz="1600" dirty="0"/>
              <a:t>( username );		</a:t>
            </a:r>
          </a:p>
          <a:p>
            <a:r>
              <a:rPr lang="en-US" sz="1600" dirty="0"/>
              <a:t>	}</a:t>
            </a:r>
          </a:p>
          <a:p>
            <a:r>
              <a:rPr lang="en-US" sz="1600" dirty="0"/>
              <a:t>}</a:t>
            </a:r>
          </a:p>
        </p:txBody>
      </p:sp>
    </p:spTree>
    <p:extLst>
      <p:ext uri="{BB962C8B-B14F-4D97-AF65-F5344CB8AC3E}">
        <p14:creationId xmlns:p14="http://schemas.microsoft.com/office/powerpoint/2010/main" val="381542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961053"/>
            <a:ext cx="10058400" cy="776307"/>
          </a:xfrm>
        </p:spPr>
        <p:txBody>
          <a:bodyPr/>
          <a:lstStyle/>
          <a:p>
            <a:r>
              <a:rPr lang="en-US" b="1" dirty="0"/>
              <a:t>What is Spring Security</a:t>
            </a:r>
            <a:r>
              <a:rPr lang="en-US" b="1" dirty="0" smtClean="0"/>
              <a:t>?</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q"/>
            </a:pPr>
            <a:r>
              <a:rPr lang="en-US" dirty="0"/>
              <a:t>Spring Security provides comprehensive security services for J2EE-based enterprise software applications. </a:t>
            </a:r>
            <a:endParaRPr lang="en-US" dirty="0" smtClean="0"/>
          </a:p>
          <a:p>
            <a:pPr>
              <a:buFont typeface="Wingdings" panose="05000000000000000000" pitchFamily="2" charset="2"/>
              <a:buChar char="q"/>
            </a:pPr>
            <a:r>
              <a:rPr lang="en-US" dirty="0"/>
              <a:t>People use Spring Security for many reasons, but most are drawn to the project after finding the security features of J2EE's Servlet Specification or EJB Specification lack the depth required for typical enterprise application scenarios. Therefore, if you switch server environments, it is typically a lot of work to reconfigure your application's security in the new target environment. </a:t>
            </a:r>
            <a:endParaRPr lang="en-US" dirty="0" smtClean="0"/>
          </a:p>
          <a:p>
            <a:pPr>
              <a:buFont typeface="Wingdings" panose="05000000000000000000" pitchFamily="2" charset="2"/>
              <a:buChar char="q"/>
            </a:pPr>
            <a:r>
              <a:rPr lang="en-US" dirty="0"/>
              <a:t>Using Spring Security overcomes these problems, and also brings you dozens of other useful, </a:t>
            </a:r>
            <a:r>
              <a:rPr lang="en-US" dirty="0" err="1"/>
              <a:t>customisable</a:t>
            </a:r>
            <a:r>
              <a:rPr lang="en-US" dirty="0"/>
              <a:t> security features</a:t>
            </a:r>
            <a:r>
              <a:rPr lang="en-US" dirty="0" smtClean="0"/>
              <a:t>.</a:t>
            </a:r>
          </a:p>
          <a:p>
            <a:pPr>
              <a:buFont typeface="Wingdings" panose="05000000000000000000" pitchFamily="2" charset="2"/>
              <a:buChar char="q"/>
            </a:pPr>
            <a:r>
              <a:rPr lang="en-US" dirty="0"/>
              <a:t>“Authentication” and “authorization”  are the two main areas that Spring Security targets.</a:t>
            </a:r>
            <a:endParaRPr lang="en-US" dirty="0" smtClean="0"/>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1522632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 User</a:t>
            </a:r>
            <a:endParaRPr lang="en-US" dirty="0"/>
          </a:p>
        </p:txBody>
      </p:sp>
      <p:sp>
        <p:nvSpPr>
          <p:cNvPr id="5" name="Прямоугольник 4"/>
          <p:cNvSpPr/>
          <p:nvPr/>
        </p:nvSpPr>
        <p:spPr>
          <a:xfrm>
            <a:off x="1232807" y="2162299"/>
            <a:ext cx="9723664" cy="3416320"/>
          </a:xfrm>
          <a:prstGeom prst="rect">
            <a:avLst/>
          </a:prstGeom>
        </p:spPr>
        <p:txBody>
          <a:bodyPr wrap="square">
            <a:spAutoFit/>
          </a:bodyPr>
          <a:lstStyle/>
          <a:p>
            <a:r>
              <a:rPr lang="en-US" dirty="0"/>
              <a:t>public class User implements </a:t>
            </a:r>
            <a:r>
              <a:rPr lang="en-US" dirty="0" err="1"/>
              <a:t>UserDetails</a:t>
            </a:r>
            <a:r>
              <a:rPr lang="en-US" dirty="0"/>
              <a:t> {</a:t>
            </a:r>
          </a:p>
          <a:p>
            <a:r>
              <a:rPr lang="en-US" dirty="0"/>
              <a:t>	private static final long </a:t>
            </a:r>
            <a:r>
              <a:rPr lang="en-US" dirty="0" err="1"/>
              <a:t>serialVersionUID</a:t>
            </a:r>
            <a:r>
              <a:rPr lang="en-US" dirty="0"/>
              <a:t> = 8266525488057072269L;</a:t>
            </a:r>
          </a:p>
          <a:p>
            <a:r>
              <a:rPr lang="en-US" dirty="0"/>
              <a:t>	private String username;</a:t>
            </a:r>
          </a:p>
          <a:p>
            <a:r>
              <a:rPr lang="en-US" dirty="0"/>
              <a:t>	private String password;</a:t>
            </a:r>
          </a:p>
          <a:p>
            <a:r>
              <a:rPr lang="en-US" dirty="0"/>
              <a:t>	private Collection&lt;</a:t>
            </a:r>
            <a:r>
              <a:rPr lang="en-US" dirty="0" err="1"/>
              <a:t>GrantedAuthority</a:t>
            </a:r>
            <a:r>
              <a:rPr lang="en-US" dirty="0"/>
              <a:t>&gt; authorities;</a:t>
            </a:r>
          </a:p>
          <a:p>
            <a:endParaRPr lang="en-US" dirty="0"/>
          </a:p>
          <a:p>
            <a:r>
              <a:rPr lang="en-US" dirty="0"/>
              <a:t>	public User(String username, String password, String roles) {</a:t>
            </a:r>
          </a:p>
          <a:p>
            <a:r>
              <a:rPr lang="en-US" dirty="0"/>
              <a:t>		super();</a:t>
            </a:r>
          </a:p>
          <a:p>
            <a:r>
              <a:rPr lang="en-US" dirty="0"/>
              <a:t>		</a:t>
            </a:r>
            <a:r>
              <a:rPr lang="en-US" dirty="0" err="1"/>
              <a:t>this.username</a:t>
            </a:r>
            <a:r>
              <a:rPr lang="en-US" dirty="0"/>
              <a:t> = username;</a:t>
            </a:r>
          </a:p>
          <a:p>
            <a:r>
              <a:rPr lang="en-US" dirty="0"/>
              <a:t>		</a:t>
            </a:r>
            <a:r>
              <a:rPr lang="en-US" dirty="0" err="1"/>
              <a:t>this.password</a:t>
            </a:r>
            <a:r>
              <a:rPr lang="en-US" dirty="0"/>
              <a:t> = password;</a:t>
            </a:r>
          </a:p>
          <a:p>
            <a:r>
              <a:rPr lang="en-US" dirty="0"/>
              <a:t>		</a:t>
            </a:r>
            <a:r>
              <a:rPr lang="en-US" dirty="0" err="1"/>
              <a:t>this.setRoles</a:t>
            </a:r>
            <a:r>
              <a:rPr lang="en-US" dirty="0"/>
              <a:t>(roles);</a:t>
            </a:r>
          </a:p>
          <a:p>
            <a:r>
              <a:rPr lang="en-US" dirty="0"/>
              <a:t>	}</a:t>
            </a:r>
          </a:p>
        </p:txBody>
      </p:sp>
    </p:spTree>
    <p:extLst>
      <p:ext uri="{BB962C8B-B14F-4D97-AF65-F5344CB8AC3E}">
        <p14:creationId xmlns:p14="http://schemas.microsoft.com/office/powerpoint/2010/main" val="685715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 User. Method </a:t>
            </a:r>
            <a:r>
              <a:rPr lang="en-US" dirty="0" err="1" smtClean="0"/>
              <a:t>SetRoles</a:t>
            </a:r>
            <a:endParaRPr lang="en-US" dirty="0"/>
          </a:p>
        </p:txBody>
      </p:sp>
      <p:sp>
        <p:nvSpPr>
          <p:cNvPr id="3" name="Прямоугольник 2"/>
          <p:cNvSpPr/>
          <p:nvPr/>
        </p:nvSpPr>
        <p:spPr>
          <a:xfrm>
            <a:off x="1191986" y="1885593"/>
            <a:ext cx="9886950" cy="4247317"/>
          </a:xfrm>
          <a:prstGeom prst="rect">
            <a:avLst/>
          </a:prstGeom>
        </p:spPr>
        <p:txBody>
          <a:bodyPr wrap="square">
            <a:spAutoFit/>
          </a:bodyPr>
          <a:lstStyle/>
          <a:p>
            <a:r>
              <a:rPr lang="en-US" dirty="0"/>
              <a:t>public void </a:t>
            </a:r>
            <a:r>
              <a:rPr lang="en-US" dirty="0" err="1"/>
              <a:t>setRoles</a:t>
            </a:r>
            <a:r>
              <a:rPr lang="en-US" dirty="0"/>
              <a:t>(String roles) {</a:t>
            </a:r>
          </a:p>
          <a:p>
            <a:r>
              <a:rPr lang="en-US" dirty="0"/>
              <a:t>		</a:t>
            </a:r>
            <a:r>
              <a:rPr lang="en-US" dirty="0" err="1"/>
              <a:t>this.authorities</a:t>
            </a:r>
            <a:r>
              <a:rPr lang="en-US" dirty="0"/>
              <a:t> = new </a:t>
            </a:r>
            <a:r>
              <a:rPr lang="en-US" dirty="0" err="1"/>
              <a:t>HashSet</a:t>
            </a:r>
            <a:r>
              <a:rPr lang="en-US" dirty="0"/>
              <a:t>&lt;</a:t>
            </a:r>
            <a:r>
              <a:rPr lang="en-US" dirty="0" err="1"/>
              <a:t>GrantedAuthority</a:t>
            </a:r>
            <a:r>
              <a:rPr lang="en-US" dirty="0"/>
              <a:t>&gt;();</a:t>
            </a:r>
          </a:p>
          <a:p>
            <a:r>
              <a:rPr lang="en-US" dirty="0"/>
              <a:t>		for (final String role : </a:t>
            </a:r>
            <a:r>
              <a:rPr lang="en-US" dirty="0" err="1"/>
              <a:t>roles.split</a:t>
            </a:r>
            <a:r>
              <a:rPr lang="en-US" dirty="0"/>
              <a:t>(",")) {</a:t>
            </a:r>
          </a:p>
          <a:p>
            <a:r>
              <a:rPr lang="en-US" dirty="0"/>
              <a:t>			if (role != null &amp;&amp; !"".equals(</a:t>
            </a:r>
            <a:r>
              <a:rPr lang="en-US" dirty="0" err="1"/>
              <a:t>role.trim</a:t>
            </a:r>
            <a:r>
              <a:rPr lang="en-US" dirty="0"/>
              <a:t>())) {</a:t>
            </a:r>
          </a:p>
          <a:p>
            <a:r>
              <a:rPr lang="en-US" dirty="0"/>
              <a:t>				</a:t>
            </a:r>
            <a:r>
              <a:rPr lang="en-US" dirty="0" err="1"/>
              <a:t>GrantedAuthority</a:t>
            </a:r>
            <a:r>
              <a:rPr lang="en-US" dirty="0"/>
              <a:t> </a:t>
            </a:r>
            <a:r>
              <a:rPr lang="en-US" dirty="0" err="1"/>
              <a:t>grandAuthority</a:t>
            </a:r>
            <a:r>
              <a:rPr lang="en-US" dirty="0"/>
              <a:t> = new </a:t>
            </a:r>
            <a:r>
              <a:rPr lang="en-US" dirty="0" err="1"/>
              <a:t>GrantedAuthority</a:t>
            </a:r>
            <a:r>
              <a:rPr lang="en-US" dirty="0"/>
              <a:t>() {</a:t>
            </a:r>
          </a:p>
          <a:p>
            <a:r>
              <a:rPr lang="en-US" dirty="0"/>
              <a:t>					private static final long </a:t>
            </a:r>
            <a:r>
              <a:rPr lang="en-US" dirty="0" err="1"/>
              <a:t>serialVersionUID</a:t>
            </a:r>
            <a:r>
              <a:rPr lang="en-US" dirty="0"/>
              <a:t> = 3958183417696804555L;</a:t>
            </a:r>
          </a:p>
          <a:p>
            <a:endParaRPr lang="en-US" dirty="0"/>
          </a:p>
          <a:p>
            <a:r>
              <a:rPr lang="en-US" dirty="0"/>
              <a:t>					public String </a:t>
            </a:r>
            <a:r>
              <a:rPr lang="en-US" dirty="0" err="1"/>
              <a:t>getAuthority</a:t>
            </a:r>
            <a:r>
              <a:rPr lang="en-US" dirty="0"/>
              <a:t>() {</a:t>
            </a:r>
          </a:p>
          <a:p>
            <a:r>
              <a:rPr lang="en-US" dirty="0"/>
              <a:t>						return </a:t>
            </a:r>
            <a:r>
              <a:rPr lang="en-US" dirty="0" err="1"/>
              <a:t>role.trim</a:t>
            </a:r>
            <a:r>
              <a:rPr lang="en-US" dirty="0"/>
              <a:t>();</a:t>
            </a:r>
          </a:p>
          <a:p>
            <a:r>
              <a:rPr lang="en-US" dirty="0"/>
              <a:t>					}</a:t>
            </a:r>
          </a:p>
          <a:p>
            <a:r>
              <a:rPr lang="en-US" dirty="0"/>
              <a:t>				};</a:t>
            </a:r>
          </a:p>
          <a:p>
            <a:r>
              <a:rPr lang="en-US" dirty="0"/>
              <a:t>				</a:t>
            </a:r>
            <a:r>
              <a:rPr lang="en-US" dirty="0" err="1"/>
              <a:t>this.authorities.add</a:t>
            </a:r>
            <a:r>
              <a:rPr lang="en-US" dirty="0"/>
              <a:t>(</a:t>
            </a:r>
            <a:r>
              <a:rPr lang="en-US" dirty="0" err="1"/>
              <a:t>grandAuthority</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1012237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Class User. Another methods</a:t>
            </a:r>
            <a:endParaRPr lang="en-US" dirty="0"/>
          </a:p>
        </p:txBody>
      </p:sp>
      <p:sp>
        <p:nvSpPr>
          <p:cNvPr id="4" name="Прямоугольник 3"/>
          <p:cNvSpPr/>
          <p:nvPr/>
        </p:nvSpPr>
        <p:spPr>
          <a:xfrm>
            <a:off x="1249134" y="2348368"/>
            <a:ext cx="10099221" cy="2585323"/>
          </a:xfrm>
          <a:prstGeom prst="rect">
            <a:avLst/>
          </a:prstGeom>
        </p:spPr>
        <p:txBody>
          <a:bodyPr wrap="square">
            <a:spAutoFit/>
          </a:bodyPr>
          <a:lstStyle/>
          <a:p>
            <a:r>
              <a:rPr lang="en-US" dirty="0"/>
              <a:t>public void </a:t>
            </a:r>
            <a:r>
              <a:rPr lang="en-US" dirty="0" err="1"/>
              <a:t>setUsername</a:t>
            </a:r>
            <a:r>
              <a:rPr lang="en-US" dirty="0"/>
              <a:t>(String username) </a:t>
            </a:r>
            <a:r>
              <a:rPr lang="en-US" dirty="0" smtClean="0"/>
              <a:t>{</a:t>
            </a:r>
            <a:r>
              <a:rPr lang="en-US" dirty="0" err="1" smtClean="0"/>
              <a:t>this.username</a:t>
            </a:r>
            <a:r>
              <a:rPr lang="en-US" dirty="0" smtClean="0"/>
              <a:t> </a:t>
            </a:r>
            <a:r>
              <a:rPr lang="en-US" dirty="0"/>
              <a:t>= username</a:t>
            </a:r>
            <a:r>
              <a:rPr lang="en-US" dirty="0" smtClean="0"/>
              <a:t>;}</a:t>
            </a:r>
            <a:endParaRPr lang="en-US" dirty="0"/>
          </a:p>
          <a:p>
            <a:r>
              <a:rPr lang="en-US" dirty="0" smtClean="0"/>
              <a:t>public </a:t>
            </a:r>
            <a:r>
              <a:rPr lang="en-US" dirty="0"/>
              <a:t>void </a:t>
            </a:r>
            <a:r>
              <a:rPr lang="en-US" dirty="0" err="1"/>
              <a:t>setPassword</a:t>
            </a:r>
            <a:r>
              <a:rPr lang="en-US" dirty="0"/>
              <a:t>(String password) </a:t>
            </a:r>
            <a:r>
              <a:rPr lang="en-US" dirty="0" smtClean="0"/>
              <a:t>{</a:t>
            </a:r>
            <a:r>
              <a:rPr lang="en-US" dirty="0" err="1" smtClean="0"/>
              <a:t>this.password</a:t>
            </a:r>
            <a:r>
              <a:rPr lang="en-US" dirty="0" smtClean="0"/>
              <a:t> </a:t>
            </a:r>
            <a:r>
              <a:rPr lang="en-US" dirty="0"/>
              <a:t>= password</a:t>
            </a:r>
            <a:r>
              <a:rPr lang="en-US" dirty="0" smtClean="0"/>
              <a:t>;}</a:t>
            </a:r>
            <a:endParaRPr lang="en-US" dirty="0"/>
          </a:p>
          <a:p>
            <a:r>
              <a:rPr lang="en-US" dirty="0" smtClean="0"/>
              <a:t>public </a:t>
            </a:r>
            <a:r>
              <a:rPr lang="en-US" dirty="0"/>
              <a:t>Collection&lt;? extends </a:t>
            </a:r>
            <a:r>
              <a:rPr lang="en-US" dirty="0" err="1"/>
              <a:t>GrantedAuthority</a:t>
            </a:r>
            <a:r>
              <a:rPr lang="en-US" dirty="0"/>
              <a:t>&gt; </a:t>
            </a:r>
            <a:r>
              <a:rPr lang="en-US" dirty="0" err="1"/>
              <a:t>getAuthorities</a:t>
            </a:r>
            <a:r>
              <a:rPr lang="en-US" dirty="0"/>
              <a:t>() </a:t>
            </a:r>
            <a:r>
              <a:rPr lang="en-US" dirty="0" smtClean="0"/>
              <a:t>{return </a:t>
            </a:r>
            <a:r>
              <a:rPr lang="en-US" dirty="0" err="1"/>
              <a:t>this.authorities</a:t>
            </a:r>
            <a:r>
              <a:rPr lang="en-US" dirty="0" smtClean="0"/>
              <a:t>;}</a:t>
            </a:r>
            <a:endParaRPr lang="en-US" dirty="0"/>
          </a:p>
          <a:p>
            <a:r>
              <a:rPr lang="en-US" dirty="0" smtClean="0"/>
              <a:t>public </a:t>
            </a:r>
            <a:r>
              <a:rPr lang="en-US" dirty="0"/>
              <a:t>String </a:t>
            </a:r>
            <a:r>
              <a:rPr lang="en-US" dirty="0" err="1"/>
              <a:t>getPassword</a:t>
            </a:r>
            <a:r>
              <a:rPr lang="en-US" dirty="0"/>
              <a:t>() </a:t>
            </a:r>
            <a:r>
              <a:rPr lang="en-US" dirty="0" smtClean="0"/>
              <a:t>{return </a:t>
            </a:r>
            <a:r>
              <a:rPr lang="en-US" dirty="0"/>
              <a:t>password</a:t>
            </a:r>
            <a:r>
              <a:rPr lang="en-US" dirty="0" smtClean="0"/>
              <a:t>;}</a:t>
            </a:r>
            <a:endParaRPr lang="en-US" dirty="0"/>
          </a:p>
          <a:p>
            <a:r>
              <a:rPr lang="en-US" dirty="0" smtClean="0"/>
              <a:t>public </a:t>
            </a:r>
            <a:r>
              <a:rPr lang="en-US" dirty="0"/>
              <a:t>String </a:t>
            </a:r>
            <a:r>
              <a:rPr lang="en-US" dirty="0" err="1"/>
              <a:t>getUsername</a:t>
            </a:r>
            <a:r>
              <a:rPr lang="en-US" dirty="0"/>
              <a:t>() </a:t>
            </a:r>
            <a:r>
              <a:rPr lang="en-US" dirty="0" smtClean="0"/>
              <a:t>{</a:t>
            </a:r>
            <a:r>
              <a:rPr lang="en-US" dirty="0"/>
              <a:t>	return username</a:t>
            </a:r>
            <a:r>
              <a:rPr lang="en-US" dirty="0" smtClean="0"/>
              <a:t>;}</a:t>
            </a:r>
            <a:endParaRPr lang="en-US" dirty="0"/>
          </a:p>
          <a:p>
            <a:r>
              <a:rPr lang="en-US" dirty="0" smtClean="0"/>
              <a:t>public </a:t>
            </a:r>
            <a:r>
              <a:rPr lang="en-US" dirty="0" err="1"/>
              <a:t>boolean</a:t>
            </a:r>
            <a:r>
              <a:rPr lang="en-US" dirty="0"/>
              <a:t> </a:t>
            </a:r>
            <a:r>
              <a:rPr lang="en-US" dirty="0" err="1"/>
              <a:t>isAccountNonExpired</a:t>
            </a:r>
            <a:r>
              <a:rPr lang="en-US" dirty="0"/>
              <a:t>() </a:t>
            </a:r>
            <a:r>
              <a:rPr lang="en-US" dirty="0" smtClean="0"/>
              <a:t>{return </a:t>
            </a:r>
            <a:r>
              <a:rPr lang="en-US" dirty="0"/>
              <a:t>true</a:t>
            </a:r>
            <a:r>
              <a:rPr lang="en-US" dirty="0" smtClean="0"/>
              <a:t>;}</a:t>
            </a:r>
            <a:endParaRPr lang="en-US" dirty="0"/>
          </a:p>
          <a:p>
            <a:r>
              <a:rPr lang="en-US" dirty="0" smtClean="0"/>
              <a:t>public </a:t>
            </a:r>
            <a:r>
              <a:rPr lang="en-US" dirty="0" err="1"/>
              <a:t>boolean</a:t>
            </a:r>
            <a:r>
              <a:rPr lang="en-US" dirty="0"/>
              <a:t> </a:t>
            </a:r>
            <a:r>
              <a:rPr lang="en-US" dirty="0" err="1"/>
              <a:t>isAccountNonLocked</a:t>
            </a:r>
            <a:r>
              <a:rPr lang="en-US" dirty="0"/>
              <a:t>() </a:t>
            </a:r>
            <a:r>
              <a:rPr lang="en-US" dirty="0" smtClean="0"/>
              <a:t>{</a:t>
            </a:r>
            <a:r>
              <a:rPr lang="en-US" dirty="0"/>
              <a:t>	return true</a:t>
            </a:r>
            <a:r>
              <a:rPr lang="en-US" dirty="0" smtClean="0"/>
              <a:t>;}</a:t>
            </a:r>
            <a:endParaRPr lang="en-US" dirty="0"/>
          </a:p>
          <a:p>
            <a:r>
              <a:rPr lang="en-US" dirty="0" smtClean="0"/>
              <a:t>public </a:t>
            </a:r>
            <a:r>
              <a:rPr lang="en-US" dirty="0" err="1"/>
              <a:t>boolean</a:t>
            </a:r>
            <a:r>
              <a:rPr lang="en-US" dirty="0"/>
              <a:t> </a:t>
            </a:r>
            <a:r>
              <a:rPr lang="en-US" dirty="0" err="1"/>
              <a:t>isCredentialsNonExpired</a:t>
            </a:r>
            <a:r>
              <a:rPr lang="en-US" dirty="0"/>
              <a:t>() </a:t>
            </a:r>
            <a:r>
              <a:rPr lang="en-US" dirty="0" smtClean="0"/>
              <a:t>{</a:t>
            </a:r>
            <a:r>
              <a:rPr lang="en-US" dirty="0"/>
              <a:t>	return true</a:t>
            </a:r>
            <a:r>
              <a:rPr lang="en-US" dirty="0" smtClean="0"/>
              <a:t>;}</a:t>
            </a:r>
            <a:endParaRPr lang="en-US" dirty="0"/>
          </a:p>
          <a:p>
            <a:r>
              <a:rPr lang="en-US" dirty="0" smtClean="0"/>
              <a:t>public </a:t>
            </a:r>
            <a:r>
              <a:rPr lang="en-US" dirty="0" err="1"/>
              <a:t>boolean</a:t>
            </a:r>
            <a:r>
              <a:rPr lang="en-US" dirty="0"/>
              <a:t> </a:t>
            </a:r>
            <a:r>
              <a:rPr lang="en-US" dirty="0" err="1"/>
              <a:t>isEnabled</a:t>
            </a:r>
            <a:r>
              <a:rPr lang="en-US" dirty="0"/>
              <a:t>() </a:t>
            </a:r>
            <a:r>
              <a:rPr lang="en-US" dirty="0" smtClean="0"/>
              <a:t>{return </a:t>
            </a:r>
            <a:r>
              <a:rPr lang="en-US" dirty="0"/>
              <a:t>true</a:t>
            </a:r>
            <a:r>
              <a:rPr lang="en-US" dirty="0" smtClean="0"/>
              <a:t>;}</a:t>
            </a:r>
            <a:endParaRPr lang="en-US" dirty="0"/>
          </a:p>
        </p:txBody>
      </p:sp>
    </p:spTree>
    <p:extLst>
      <p:ext uri="{BB962C8B-B14F-4D97-AF65-F5344CB8AC3E}">
        <p14:creationId xmlns:p14="http://schemas.microsoft.com/office/powerpoint/2010/main" val="4286298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SigninController</a:t>
            </a:r>
            <a:endParaRPr lang="en-US" dirty="0"/>
          </a:p>
        </p:txBody>
      </p:sp>
      <p:sp>
        <p:nvSpPr>
          <p:cNvPr id="4" name="Прямоугольник 3"/>
          <p:cNvSpPr/>
          <p:nvPr/>
        </p:nvSpPr>
        <p:spPr>
          <a:xfrm>
            <a:off x="1151163" y="2105442"/>
            <a:ext cx="10033907" cy="3693319"/>
          </a:xfrm>
          <a:prstGeom prst="rect">
            <a:avLst/>
          </a:prstGeom>
        </p:spPr>
        <p:txBody>
          <a:bodyPr wrap="square">
            <a:spAutoFit/>
          </a:bodyPr>
          <a:lstStyle/>
          <a:p>
            <a:endParaRPr lang="en-US" dirty="0"/>
          </a:p>
          <a:p>
            <a:r>
              <a:rPr lang="en-US" dirty="0"/>
              <a:t>@Controller</a:t>
            </a:r>
          </a:p>
          <a:p>
            <a:r>
              <a:rPr lang="en-US" dirty="0"/>
              <a:t>public class </a:t>
            </a:r>
            <a:r>
              <a:rPr lang="en-US" dirty="0" err="1"/>
              <a:t>SigninController</a:t>
            </a:r>
            <a:r>
              <a:rPr lang="en-US" dirty="0"/>
              <a:t> {</a:t>
            </a:r>
          </a:p>
          <a:p>
            <a:r>
              <a:rPr lang="en-US" dirty="0"/>
              <a:t>	@</a:t>
            </a:r>
            <a:r>
              <a:rPr lang="en-US" dirty="0" err="1"/>
              <a:t>RequestMapping</a:t>
            </a:r>
            <a:r>
              <a:rPr lang="en-US" dirty="0"/>
              <a:t>(value = "/</a:t>
            </a:r>
            <a:r>
              <a:rPr lang="en-US" dirty="0" err="1"/>
              <a:t>signin</a:t>
            </a:r>
            <a:r>
              <a:rPr lang="en-US" dirty="0"/>
              <a:t>", method = </a:t>
            </a:r>
            <a:r>
              <a:rPr lang="en-US" dirty="0" err="1"/>
              <a:t>RequestMethod.GET</a:t>
            </a:r>
            <a:r>
              <a:rPr lang="en-US" dirty="0"/>
              <a:t>)</a:t>
            </a:r>
          </a:p>
          <a:p>
            <a:r>
              <a:rPr lang="en-US" dirty="0"/>
              <a:t>	public String </a:t>
            </a:r>
            <a:r>
              <a:rPr lang="en-US" dirty="0" err="1"/>
              <a:t>signin</a:t>
            </a:r>
            <a:r>
              <a:rPr lang="en-US" dirty="0"/>
              <a:t>() {</a:t>
            </a:r>
          </a:p>
          <a:p>
            <a:r>
              <a:rPr lang="en-US" dirty="0"/>
              <a:t>		return "user/</a:t>
            </a:r>
            <a:r>
              <a:rPr lang="en-US" dirty="0" err="1"/>
              <a:t>signin</a:t>
            </a:r>
            <a:r>
              <a:rPr lang="en-US" dirty="0"/>
              <a:t>";</a:t>
            </a:r>
          </a:p>
          <a:p>
            <a:r>
              <a:rPr lang="en-US" dirty="0"/>
              <a:t>	}</a:t>
            </a:r>
          </a:p>
          <a:p>
            <a:r>
              <a:rPr lang="en-US" dirty="0"/>
              <a:t>	</a:t>
            </a:r>
          </a:p>
          <a:p>
            <a:r>
              <a:rPr lang="en-US" dirty="0"/>
              <a:t>	@</a:t>
            </a:r>
            <a:r>
              <a:rPr lang="en-US" dirty="0" err="1"/>
              <a:t>RequestMapping</a:t>
            </a:r>
            <a:r>
              <a:rPr lang="en-US" dirty="0"/>
              <a:t>(value = "/</a:t>
            </a:r>
            <a:r>
              <a:rPr lang="en-US" dirty="0" err="1"/>
              <a:t>signin</a:t>
            </a:r>
            <a:r>
              <a:rPr lang="en-US" dirty="0"/>
              <a:t>-failure", method = </a:t>
            </a:r>
            <a:r>
              <a:rPr lang="en-US" dirty="0" err="1"/>
              <a:t>RequestMethod.GET</a:t>
            </a:r>
            <a:r>
              <a:rPr lang="en-US" dirty="0"/>
              <a:t>)</a:t>
            </a:r>
          </a:p>
          <a:p>
            <a:r>
              <a:rPr lang="en-US" dirty="0"/>
              <a:t>	public String </a:t>
            </a:r>
            <a:r>
              <a:rPr lang="en-US" dirty="0" err="1"/>
              <a:t>signinFailure</a:t>
            </a:r>
            <a:r>
              <a:rPr lang="en-US" dirty="0"/>
              <a:t>() {</a:t>
            </a:r>
          </a:p>
          <a:p>
            <a:r>
              <a:rPr lang="en-US" dirty="0"/>
              <a:t>		return "user/</a:t>
            </a:r>
            <a:r>
              <a:rPr lang="en-US" dirty="0" err="1"/>
              <a:t>signin_failure</a:t>
            </a:r>
            <a:r>
              <a:rPr lang="en-US" dirty="0"/>
              <a:t>";</a:t>
            </a:r>
          </a:p>
          <a:p>
            <a:r>
              <a:rPr lang="en-US" dirty="0"/>
              <a:t>	}</a:t>
            </a:r>
          </a:p>
          <a:p>
            <a:r>
              <a:rPr lang="en-US" dirty="0"/>
              <a:t>	</a:t>
            </a:r>
          </a:p>
        </p:txBody>
      </p:sp>
    </p:spTree>
    <p:extLst>
      <p:ext uri="{BB962C8B-B14F-4D97-AF65-F5344CB8AC3E}">
        <p14:creationId xmlns:p14="http://schemas.microsoft.com/office/powerpoint/2010/main" val="3235759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2368" y="4310"/>
            <a:ext cx="10058400" cy="709440"/>
          </a:xfrm>
        </p:spPr>
        <p:txBody>
          <a:bodyPr>
            <a:normAutofit fontScale="90000"/>
          </a:bodyPr>
          <a:lstStyle/>
          <a:p>
            <a:r>
              <a:rPr lang="en-US" dirty="0" err="1" smtClean="0"/>
              <a:t>Signin.jsp</a:t>
            </a:r>
            <a:endParaRPr lang="en-US" dirty="0"/>
          </a:p>
        </p:txBody>
      </p:sp>
      <p:sp>
        <p:nvSpPr>
          <p:cNvPr id="4" name="Прямоугольник 3"/>
          <p:cNvSpPr/>
          <p:nvPr/>
        </p:nvSpPr>
        <p:spPr>
          <a:xfrm>
            <a:off x="1012368" y="713750"/>
            <a:ext cx="10303329" cy="5016758"/>
          </a:xfrm>
          <a:prstGeom prst="rect">
            <a:avLst/>
          </a:prstGeom>
        </p:spPr>
        <p:txBody>
          <a:bodyPr wrap="square">
            <a:spAutoFit/>
          </a:bodyPr>
          <a:lstStyle/>
          <a:p>
            <a:r>
              <a:rPr lang="en-US" sz="1600" dirty="0"/>
              <a:t>&lt;%@ </a:t>
            </a:r>
            <a:r>
              <a:rPr lang="en-US" sz="1600" dirty="0" err="1"/>
              <a:t>taglib</a:t>
            </a:r>
            <a:r>
              <a:rPr lang="en-US" sz="1600" dirty="0"/>
              <a:t> </a:t>
            </a:r>
            <a:r>
              <a:rPr lang="en-US" sz="1600" dirty="0" err="1"/>
              <a:t>uri</a:t>
            </a:r>
            <a:r>
              <a:rPr lang="en-US" sz="1600" dirty="0"/>
              <a:t>="http://java.sun.com/</a:t>
            </a:r>
            <a:r>
              <a:rPr lang="en-US" sz="1600" dirty="0" err="1"/>
              <a:t>jsp</a:t>
            </a:r>
            <a:r>
              <a:rPr lang="en-US" sz="1600" dirty="0"/>
              <a:t>/</a:t>
            </a:r>
            <a:r>
              <a:rPr lang="en-US" sz="1600" dirty="0" err="1"/>
              <a:t>jstl</a:t>
            </a:r>
            <a:r>
              <a:rPr lang="en-US" sz="1600" dirty="0"/>
              <a:t>/core" prefix="c"%&gt;</a:t>
            </a:r>
          </a:p>
          <a:p>
            <a:r>
              <a:rPr lang="en-US" sz="1600" dirty="0"/>
              <a:t>&lt;%@ </a:t>
            </a:r>
            <a:r>
              <a:rPr lang="en-US" sz="1600" dirty="0" err="1"/>
              <a:t>taglib</a:t>
            </a:r>
            <a:r>
              <a:rPr lang="en-US" sz="1600" dirty="0"/>
              <a:t> </a:t>
            </a:r>
            <a:r>
              <a:rPr lang="en-US" sz="1600" dirty="0" err="1"/>
              <a:t>uri</a:t>
            </a:r>
            <a:r>
              <a:rPr lang="en-US" sz="1600" dirty="0"/>
              <a:t>="http://www.springframework.org/tags/form" prefix="form"%&gt;</a:t>
            </a:r>
          </a:p>
          <a:p>
            <a:r>
              <a:rPr lang="en-US" sz="1600" dirty="0"/>
              <a:t>&lt;%@ </a:t>
            </a:r>
            <a:r>
              <a:rPr lang="en-US" sz="1600" dirty="0" err="1"/>
              <a:t>taglib</a:t>
            </a:r>
            <a:r>
              <a:rPr lang="en-US" sz="1600" dirty="0"/>
              <a:t> </a:t>
            </a:r>
            <a:r>
              <a:rPr lang="en-US" sz="1600" dirty="0" err="1"/>
              <a:t>uri</a:t>
            </a:r>
            <a:r>
              <a:rPr lang="en-US" sz="1600" dirty="0"/>
              <a:t>="http://www.springframework.org/tags" prefix="spring"%&gt;</a:t>
            </a:r>
          </a:p>
          <a:p>
            <a:r>
              <a:rPr lang="en-US" sz="1600" dirty="0"/>
              <a:t>&lt;%@ page session="true"%&gt;</a:t>
            </a:r>
          </a:p>
          <a:p>
            <a:r>
              <a:rPr lang="en-US" sz="1600" dirty="0"/>
              <a:t>&lt;html&gt;</a:t>
            </a:r>
          </a:p>
          <a:p>
            <a:r>
              <a:rPr lang="en-US" sz="1600" dirty="0"/>
              <a:t>&lt;head&gt;</a:t>
            </a:r>
          </a:p>
          <a:p>
            <a:r>
              <a:rPr lang="en-US" sz="1600" dirty="0"/>
              <a:t>&lt;title&gt;Sign In&lt;/title&gt;</a:t>
            </a:r>
          </a:p>
          <a:p>
            <a:r>
              <a:rPr lang="en-US" sz="1600" dirty="0"/>
              <a:t>&lt;/head&gt;</a:t>
            </a:r>
          </a:p>
          <a:p>
            <a:r>
              <a:rPr lang="en-US" sz="1600" dirty="0"/>
              <a:t>&lt;body&gt;</a:t>
            </a:r>
          </a:p>
          <a:p>
            <a:r>
              <a:rPr lang="en-US" sz="1600" dirty="0"/>
              <a:t>	&lt;h1&gt;Spring Security - Sign In&lt;/h1&gt;</a:t>
            </a:r>
          </a:p>
          <a:p>
            <a:r>
              <a:rPr lang="en-US" sz="1600" dirty="0"/>
              <a:t>	&lt;div style="color: red"&gt;${message}&lt;/div</a:t>
            </a:r>
            <a:r>
              <a:rPr lang="en-US" sz="1600" dirty="0" smtClean="0"/>
              <a:t>&gt;</a:t>
            </a:r>
            <a:endParaRPr lang="en-US" sz="1600" dirty="0"/>
          </a:p>
          <a:p>
            <a:r>
              <a:rPr lang="en-US" sz="1600" dirty="0"/>
              <a:t>	&lt;form class="login-form" action="</a:t>
            </a:r>
            <a:r>
              <a:rPr lang="en-US" sz="1600" dirty="0" err="1"/>
              <a:t>j_spring_security_check</a:t>
            </a:r>
            <a:r>
              <a:rPr lang="en-US" sz="1600" dirty="0"/>
              <a:t>" method="post"&gt;</a:t>
            </a:r>
          </a:p>
          <a:p>
            <a:r>
              <a:rPr lang="en-US" sz="1600" dirty="0"/>
              <a:t>			&lt;label for="</a:t>
            </a:r>
            <a:r>
              <a:rPr lang="en-US" sz="1600" dirty="0" err="1"/>
              <a:t>j_username</a:t>
            </a:r>
            <a:r>
              <a:rPr lang="en-US" sz="1600" dirty="0"/>
              <a:t>"&gt;Username: &lt;/label&gt;</a:t>
            </a:r>
          </a:p>
          <a:p>
            <a:r>
              <a:rPr lang="en-US" sz="1600" dirty="0"/>
              <a:t>		 	&lt;input id="</a:t>
            </a:r>
            <a:r>
              <a:rPr lang="en-US" sz="1600" dirty="0" err="1"/>
              <a:t>j_username</a:t>
            </a:r>
            <a:r>
              <a:rPr lang="en-US" sz="1600" dirty="0"/>
              <a:t>" name="</a:t>
            </a:r>
            <a:r>
              <a:rPr lang="en-US" sz="1600" dirty="0" err="1"/>
              <a:t>j_username</a:t>
            </a:r>
            <a:r>
              <a:rPr lang="en-US" sz="1600" dirty="0"/>
              <a:t>" size="20" </a:t>
            </a:r>
            <a:r>
              <a:rPr lang="en-US" sz="1600" dirty="0" err="1"/>
              <a:t>maxlength</a:t>
            </a:r>
            <a:r>
              <a:rPr lang="en-US" sz="1600" dirty="0"/>
              <a:t>="50" type="text" </a:t>
            </a:r>
            <a:r>
              <a:rPr lang="en-US" sz="1600" dirty="0" smtClean="0"/>
              <a:t>/&gt;</a:t>
            </a:r>
            <a:endParaRPr lang="en-US" sz="1600" dirty="0"/>
          </a:p>
          <a:p>
            <a:r>
              <a:rPr lang="en-US" sz="1600" dirty="0"/>
              <a:t>			&lt;label for="</a:t>
            </a:r>
            <a:r>
              <a:rPr lang="en-US" sz="1600" dirty="0" err="1"/>
              <a:t>j_password</a:t>
            </a:r>
            <a:r>
              <a:rPr lang="en-US" sz="1600" dirty="0"/>
              <a:t>"&gt;Password: &lt;/label&gt;</a:t>
            </a:r>
          </a:p>
          <a:p>
            <a:r>
              <a:rPr lang="en-US" sz="1600" dirty="0"/>
              <a:t>			&lt;input id="</a:t>
            </a:r>
            <a:r>
              <a:rPr lang="en-US" sz="1600" dirty="0" err="1"/>
              <a:t>j_password</a:t>
            </a:r>
            <a:r>
              <a:rPr lang="en-US" sz="1600" dirty="0"/>
              <a:t>" name="</a:t>
            </a:r>
            <a:r>
              <a:rPr lang="en-US" sz="1600" dirty="0" err="1"/>
              <a:t>j_password</a:t>
            </a:r>
            <a:r>
              <a:rPr lang="en-US" sz="1600" dirty="0"/>
              <a:t>" size="20" </a:t>
            </a:r>
            <a:r>
              <a:rPr lang="en-US" sz="1600" dirty="0" err="1"/>
              <a:t>maxlength</a:t>
            </a:r>
            <a:r>
              <a:rPr lang="en-US" sz="1600" dirty="0"/>
              <a:t>="50" type="password" </a:t>
            </a:r>
            <a:r>
              <a:rPr lang="en-US" sz="1600" dirty="0" smtClean="0"/>
              <a:t>/&gt;</a:t>
            </a:r>
            <a:r>
              <a:rPr lang="en-US" sz="1600" dirty="0"/>
              <a:t>			</a:t>
            </a:r>
          </a:p>
          <a:p>
            <a:r>
              <a:rPr lang="en-US" sz="1600" dirty="0"/>
              <a:t>			&lt;input type="submit" value="Login" /&gt;</a:t>
            </a:r>
          </a:p>
          <a:p>
            <a:r>
              <a:rPr lang="en-US" sz="1600" dirty="0"/>
              <a:t>	&lt;/form&gt;</a:t>
            </a:r>
          </a:p>
          <a:p>
            <a:r>
              <a:rPr lang="en-US" sz="1600" dirty="0"/>
              <a:t>&lt;/body&gt;</a:t>
            </a:r>
          </a:p>
          <a:p>
            <a:r>
              <a:rPr lang="en-US" sz="1600" dirty="0"/>
              <a:t>&lt;/html&gt;</a:t>
            </a:r>
          </a:p>
        </p:txBody>
      </p:sp>
    </p:spTree>
    <p:extLst>
      <p:ext uri="{BB962C8B-B14F-4D97-AF65-F5344CB8AC3E}">
        <p14:creationId xmlns:p14="http://schemas.microsoft.com/office/powerpoint/2010/main" val="297626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Custom login form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89" y="2138363"/>
            <a:ext cx="53530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308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Secure page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511" y="2132920"/>
            <a:ext cx="63436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343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Interface Authentication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571" y="2094827"/>
            <a:ext cx="85629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618571" y="5783427"/>
            <a:ext cx="8464625" cy="369332"/>
          </a:xfrm>
          <a:prstGeom prst="rect">
            <a:avLst/>
          </a:prstGeom>
          <a:noFill/>
        </p:spPr>
        <p:txBody>
          <a:bodyPr wrap="none" rtlCol="0">
            <a:spAutoFit/>
          </a:bodyPr>
          <a:lstStyle/>
          <a:p>
            <a:r>
              <a:rPr lang="en-US" dirty="0"/>
              <a:t>User </a:t>
            </a:r>
            <a:r>
              <a:rPr lang="en-US" dirty="0" err="1"/>
              <a:t>user</a:t>
            </a:r>
            <a:r>
              <a:rPr lang="en-US" dirty="0"/>
              <a:t> = (User)</a:t>
            </a:r>
            <a:r>
              <a:rPr lang="en-US" dirty="0" err="1"/>
              <a:t>SecurityContextHolder.getContext</a:t>
            </a:r>
            <a:r>
              <a:rPr lang="en-US" dirty="0"/>
              <a:t>().</a:t>
            </a:r>
            <a:r>
              <a:rPr lang="en-US" dirty="0" err="1"/>
              <a:t>getAuthentication</a:t>
            </a:r>
            <a:r>
              <a:rPr lang="en-US" dirty="0"/>
              <a:t>().</a:t>
            </a:r>
            <a:r>
              <a:rPr lang="en-US" dirty="0" err="1"/>
              <a:t>getPrincipal</a:t>
            </a:r>
            <a:r>
              <a:rPr lang="en-US" dirty="0"/>
              <a:t>();</a:t>
            </a:r>
          </a:p>
        </p:txBody>
      </p:sp>
    </p:spTree>
    <p:extLst>
      <p:ext uri="{BB962C8B-B14F-4D97-AF65-F5344CB8AC3E}">
        <p14:creationId xmlns:p14="http://schemas.microsoft.com/office/powerpoint/2010/main" val="1513960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Customize HTTP 403 Access Denied </a:t>
            </a:r>
            <a:r>
              <a:rPr lang="en-US" b="1" dirty="0" smtClean="0"/>
              <a:t>Page</a:t>
            </a:r>
            <a:endParaRPr lang="en-US" dirty="0"/>
          </a:p>
        </p:txBody>
      </p:sp>
      <p:sp>
        <p:nvSpPr>
          <p:cNvPr id="3" name="Content Placeholder 2"/>
          <p:cNvSpPr>
            <a:spLocks noGrp="1"/>
          </p:cNvSpPr>
          <p:nvPr>
            <p:ph idx="1"/>
          </p:nvPr>
        </p:nvSpPr>
        <p:spPr/>
        <p:txBody>
          <a:bodyPr/>
          <a:lstStyle/>
          <a:p>
            <a:r>
              <a:rPr lang="en-US" dirty="0"/>
              <a:t>The easiest way is uses “access-denied-handler‘ tag, and put your 403 page in “error-page” </a:t>
            </a:r>
            <a:r>
              <a:rPr lang="en-US" dirty="0" smtClean="0"/>
              <a:t>attribute:</a:t>
            </a:r>
          </a:p>
          <a:p>
            <a:endParaRPr lang="en-US" dirty="0"/>
          </a:p>
          <a:p>
            <a:pPr>
              <a:spcBef>
                <a:spcPts val="0"/>
              </a:spcBef>
              <a:spcAft>
                <a:spcPts val="0"/>
              </a:spcAft>
            </a:pPr>
            <a:r>
              <a:rPr lang="en-US" dirty="0"/>
              <a:t> &lt;http auto-</a:t>
            </a:r>
            <a:r>
              <a:rPr lang="en-US" dirty="0" err="1"/>
              <a:t>config</a:t>
            </a:r>
            <a:r>
              <a:rPr lang="en-US" dirty="0"/>
              <a:t>="true"&gt;</a:t>
            </a:r>
          </a:p>
          <a:p>
            <a:pPr>
              <a:spcBef>
                <a:spcPts val="0"/>
              </a:spcBef>
              <a:spcAft>
                <a:spcPts val="0"/>
              </a:spcAft>
            </a:pPr>
            <a:r>
              <a:rPr lang="en-US" dirty="0"/>
              <a:t>	&lt;intercept-</a:t>
            </a:r>
            <a:r>
              <a:rPr lang="en-US" dirty="0" err="1"/>
              <a:t>url</a:t>
            </a:r>
            <a:r>
              <a:rPr lang="en-US" dirty="0"/>
              <a:t> pattern="/admin*" access="ROLE_ADMIN" /&gt;</a:t>
            </a:r>
          </a:p>
          <a:p>
            <a:pPr>
              <a:spcBef>
                <a:spcPts val="0"/>
              </a:spcBef>
              <a:spcAft>
                <a:spcPts val="0"/>
              </a:spcAft>
            </a:pPr>
            <a:r>
              <a:rPr lang="en-US" dirty="0"/>
              <a:t>	&lt;access-denied-handler error-page</a:t>
            </a:r>
            <a:r>
              <a:rPr lang="en-US" dirty="0" smtClean="0"/>
              <a:t>=“/</a:t>
            </a:r>
            <a:r>
              <a:rPr lang="en-US" dirty="0" err="1" smtClean="0"/>
              <a:t>accessDenied</a:t>
            </a:r>
            <a:r>
              <a:rPr lang="en-US" dirty="0" smtClean="0"/>
              <a:t>"/&gt;</a:t>
            </a:r>
            <a:endParaRPr lang="en-US" dirty="0"/>
          </a:p>
          <a:p>
            <a:pPr>
              <a:spcBef>
                <a:spcPts val="0"/>
              </a:spcBef>
              <a:spcAft>
                <a:spcPts val="0"/>
              </a:spcAft>
            </a:pPr>
            <a:r>
              <a:rPr lang="en-US" dirty="0"/>
              <a:t>  &lt;/http&gt;</a:t>
            </a:r>
          </a:p>
          <a:p>
            <a:endParaRPr lang="en-US" dirty="0"/>
          </a:p>
        </p:txBody>
      </p:sp>
    </p:spTree>
    <p:extLst>
      <p:ext uri="{BB962C8B-B14F-4D97-AF65-F5344CB8AC3E}">
        <p14:creationId xmlns:p14="http://schemas.microsoft.com/office/powerpoint/2010/main" val="3457656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AccessDeniedHandler</a:t>
            </a:r>
            <a:endParaRPr lang="en-US" dirty="0"/>
          </a:p>
        </p:txBody>
      </p:sp>
      <p:sp>
        <p:nvSpPr>
          <p:cNvPr id="3" name="Content Placeholder 2"/>
          <p:cNvSpPr>
            <a:spLocks noGrp="1"/>
          </p:cNvSpPr>
          <p:nvPr>
            <p:ph idx="1"/>
          </p:nvPr>
        </p:nvSpPr>
        <p:spPr>
          <a:xfrm>
            <a:off x="531845" y="1845734"/>
            <a:ext cx="11094098" cy="4023360"/>
          </a:xfrm>
        </p:spPr>
        <p:txBody>
          <a:bodyPr>
            <a:noAutofit/>
          </a:bodyPr>
          <a:lstStyle/>
          <a:p>
            <a:pPr>
              <a:spcBef>
                <a:spcPts val="0"/>
              </a:spcBef>
              <a:spcAft>
                <a:spcPts val="0"/>
              </a:spcAft>
            </a:pPr>
            <a:r>
              <a:rPr lang="en-US" sz="1600" dirty="0"/>
              <a:t>public class </a:t>
            </a:r>
            <a:r>
              <a:rPr lang="en-US" sz="1600" dirty="0" err="1"/>
              <a:t>MyAccessDeniedHandler</a:t>
            </a:r>
            <a:r>
              <a:rPr lang="en-US" sz="1600" dirty="0"/>
              <a:t> implements </a:t>
            </a:r>
            <a:r>
              <a:rPr lang="en-US" sz="1600" dirty="0" err="1"/>
              <a:t>AccessDeniedHandler</a:t>
            </a:r>
            <a:r>
              <a:rPr lang="en-US" sz="1600" dirty="0"/>
              <a:t> {</a:t>
            </a:r>
          </a:p>
          <a:p>
            <a:pPr>
              <a:spcBef>
                <a:spcPts val="0"/>
              </a:spcBef>
              <a:spcAft>
                <a:spcPts val="0"/>
              </a:spcAft>
            </a:pPr>
            <a:r>
              <a:rPr lang="en-US" sz="1600" dirty="0"/>
              <a:t>	private String </a:t>
            </a:r>
            <a:r>
              <a:rPr lang="en-US" sz="1600" dirty="0" err="1"/>
              <a:t>accessDeniedUrl</a:t>
            </a:r>
            <a:r>
              <a:rPr lang="en-US" sz="1600" dirty="0"/>
              <a:t>;</a:t>
            </a:r>
          </a:p>
          <a:p>
            <a:pPr>
              <a:spcBef>
                <a:spcPts val="0"/>
              </a:spcBef>
              <a:spcAft>
                <a:spcPts val="0"/>
              </a:spcAft>
            </a:pPr>
            <a:r>
              <a:rPr lang="en-US" sz="1600" dirty="0"/>
              <a:t> 	public </a:t>
            </a:r>
            <a:r>
              <a:rPr lang="en-US" sz="1600" dirty="0" err="1"/>
              <a:t>MyAccessDeniedHandler</a:t>
            </a:r>
            <a:r>
              <a:rPr lang="en-US" sz="1600" dirty="0"/>
              <a:t>() </a:t>
            </a:r>
            <a:r>
              <a:rPr lang="en-US" sz="1600" dirty="0" smtClean="0"/>
              <a:t>{}</a:t>
            </a:r>
            <a:endParaRPr lang="en-US" sz="1600" dirty="0"/>
          </a:p>
          <a:p>
            <a:pPr>
              <a:spcBef>
                <a:spcPts val="0"/>
              </a:spcBef>
              <a:spcAft>
                <a:spcPts val="0"/>
              </a:spcAft>
            </a:pPr>
            <a:r>
              <a:rPr lang="en-US" sz="1600" dirty="0"/>
              <a:t> 	public </a:t>
            </a:r>
            <a:r>
              <a:rPr lang="en-US" sz="1600" dirty="0" err="1"/>
              <a:t>MyAccessDeniedHandler</a:t>
            </a:r>
            <a:r>
              <a:rPr lang="en-US" sz="1600" dirty="0"/>
              <a:t>(String </a:t>
            </a:r>
            <a:r>
              <a:rPr lang="en-US" sz="1600" dirty="0" err="1"/>
              <a:t>accessDeniedUrl</a:t>
            </a:r>
            <a:r>
              <a:rPr lang="en-US" sz="1600" dirty="0"/>
              <a:t>) {</a:t>
            </a:r>
          </a:p>
          <a:p>
            <a:pPr>
              <a:spcBef>
                <a:spcPts val="0"/>
              </a:spcBef>
              <a:spcAft>
                <a:spcPts val="0"/>
              </a:spcAft>
            </a:pPr>
            <a:r>
              <a:rPr lang="en-US" sz="1600" dirty="0"/>
              <a:t>		</a:t>
            </a:r>
            <a:r>
              <a:rPr lang="en-US" sz="1600" dirty="0" err="1"/>
              <a:t>this.accessDeniedUrl</a:t>
            </a:r>
            <a:r>
              <a:rPr lang="en-US" sz="1600" dirty="0"/>
              <a:t> = </a:t>
            </a:r>
            <a:r>
              <a:rPr lang="en-US" sz="1600" dirty="0" err="1"/>
              <a:t>accessDeniedUrl</a:t>
            </a:r>
            <a:r>
              <a:rPr lang="en-US" sz="1600" dirty="0"/>
              <a:t>;</a:t>
            </a:r>
          </a:p>
          <a:p>
            <a:pPr>
              <a:spcBef>
                <a:spcPts val="0"/>
              </a:spcBef>
              <a:spcAft>
                <a:spcPts val="0"/>
              </a:spcAft>
            </a:pPr>
            <a:r>
              <a:rPr lang="en-US" sz="1600" dirty="0"/>
              <a:t>	}</a:t>
            </a:r>
          </a:p>
          <a:p>
            <a:pPr>
              <a:spcBef>
                <a:spcPts val="0"/>
              </a:spcBef>
              <a:spcAft>
                <a:spcPts val="0"/>
              </a:spcAft>
            </a:pPr>
            <a:r>
              <a:rPr lang="en-US" sz="1600" dirty="0"/>
              <a:t> 	@Override</a:t>
            </a:r>
          </a:p>
          <a:p>
            <a:pPr>
              <a:spcBef>
                <a:spcPts val="0"/>
              </a:spcBef>
              <a:spcAft>
                <a:spcPts val="0"/>
              </a:spcAft>
            </a:pPr>
            <a:r>
              <a:rPr lang="en-US" sz="1600" dirty="0"/>
              <a:t>	public void handle(</a:t>
            </a:r>
            <a:r>
              <a:rPr lang="en-US" sz="1600" dirty="0" err="1"/>
              <a:t>HttpServletRequest</a:t>
            </a:r>
            <a:r>
              <a:rPr lang="en-US" sz="1600" dirty="0"/>
              <a:t> </a:t>
            </a:r>
            <a:r>
              <a:rPr lang="en-US" sz="1600" dirty="0" smtClean="0"/>
              <a:t>request, </a:t>
            </a:r>
            <a:r>
              <a:rPr lang="en-US" sz="1600" dirty="0" err="1" smtClean="0"/>
              <a:t>HttpServletResponse</a:t>
            </a:r>
            <a:r>
              <a:rPr lang="en-US" sz="1600" dirty="0" smtClean="0"/>
              <a:t> response, </a:t>
            </a:r>
            <a:br>
              <a:rPr lang="en-US" sz="1600" dirty="0" smtClean="0"/>
            </a:br>
            <a:r>
              <a:rPr lang="en-US" sz="1600" dirty="0" smtClean="0"/>
              <a:t>		</a:t>
            </a:r>
            <a:r>
              <a:rPr lang="en-US" sz="1600" dirty="0" err="1" smtClean="0"/>
              <a:t>AccessDeniedException</a:t>
            </a:r>
            <a:r>
              <a:rPr lang="en-US" sz="1600" dirty="0" smtClean="0"/>
              <a:t> </a:t>
            </a:r>
            <a:r>
              <a:rPr lang="en-US" sz="1600" dirty="0" err="1"/>
              <a:t>accessDeniedException</a:t>
            </a:r>
            <a:r>
              <a:rPr lang="en-US" sz="1600" dirty="0"/>
              <a:t>) throws </a:t>
            </a:r>
            <a:r>
              <a:rPr lang="en-US" sz="1600" dirty="0" err="1" smtClean="0"/>
              <a:t>IOException</a:t>
            </a:r>
            <a:r>
              <a:rPr lang="en-US" sz="1600" dirty="0" smtClean="0"/>
              <a:t>, </a:t>
            </a:r>
            <a:r>
              <a:rPr lang="en-US" sz="1600" dirty="0" err="1" smtClean="0"/>
              <a:t>ServletException</a:t>
            </a:r>
            <a:r>
              <a:rPr lang="en-US" sz="1600" dirty="0" smtClean="0"/>
              <a:t> </a:t>
            </a:r>
            <a:r>
              <a:rPr lang="en-US" sz="1600" dirty="0"/>
              <a:t>{</a:t>
            </a:r>
          </a:p>
          <a:p>
            <a:pPr>
              <a:spcBef>
                <a:spcPts val="0"/>
              </a:spcBef>
              <a:spcAft>
                <a:spcPts val="0"/>
              </a:spcAft>
            </a:pPr>
            <a:r>
              <a:rPr lang="en-US" sz="1600" dirty="0"/>
              <a:t> 	   </a:t>
            </a:r>
            <a:r>
              <a:rPr lang="en-US" sz="1600" dirty="0" err="1"/>
              <a:t>response.sendRedirect</a:t>
            </a:r>
            <a:r>
              <a:rPr lang="en-US" sz="1600" dirty="0"/>
              <a:t>(</a:t>
            </a:r>
            <a:r>
              <a:rPr lang="en-US" sz="1600" dirty="0" err="1"/>
              <a:t>accessDeniedUrl</a:t>
            </a:r>
            <a:r>
              <a:rPr lang="en-US" sz="1600" dirty="0"/>
              <a:t>);</a:t>
            </a:r>
          </a:p>
          <a:p>
            <a:pPr>
              <a:spcBef>
                <a:spcPts val="0"/>
              </a:spcBef>
              <a:spcAft>
                <a:spcPts val="0"/>
              </a:spcAft>
            </a:pPr>
            <a:r>
              <a:rPr lang="en-US" sz="1600" dirty="0"/>
              <a:t>	   </a:t>
            </a:r>
            <a:r>
              <a:rPr lang="en-US" sz="1600" dirty="0" err="1"/>
              <a:t>request.getSession</a:t>
            </a:r>
            <a:r>
              <a:rPr lang="en-US" sz="1600" dirty="0"/>
              <a:t>().</a:t>
            </a:r>
            <a:r>
              <a:rPr lang="en-US" sz="1600" dirty="0" err="1"/>
              <a:t>setAttribute</a:t>
            </a:r>
            <a:r>
              <a:rPr lang="en-US" sz="1600" dirty="0"/>
              <a:t>("message",</a:t>
            </a:r>
          </a:p>
          <a:p>
            <a:pPr>
              <a:spcBef>
                <a:spcPts val="0"/>
              </a:spcBef>
              <a:spcAft>
                <a:spcPts val="0"/>
              </a:spcAft>
            </a:pPr>
            <a:r>
              <a:rPr lang="en-US" sz="1600" dirty="0"/>
              <a:t>		"You do not have permission to access this page</a:t>
            </a:r>
            <a:r>
              <a:rPr lang="en-US" sz="1600" dirty="0" smtClean="0"/>
              <a:t>!"); </a:t>
            </a:r>
            <a:endParaRPr lang="en-US" sz="1600" dirty="0"/>
          </a:p>
          <a:p>
            <a:pPr>
              <a:spcBef>
                <a:spcPts val="0"/>
              </a:spcBef>
              <a:spcAft>
                <a:spcPts val="0"/>
              </a:spcAft>
            </a:pPr>
            <a:r>
              <a:rPr lang="en-US" sz="1600" dirty="0"/>
              <a:t>	}</a:t>
            </a:r>
          </a:p>
          <a:p>
            <a:pPr>
              <a:spcBef>
                <a:spcPts val="0"/>
              </a:spcBef>
              <a:spcAft>
                <a:spcPts val="0"/>
              </a:spcAft>
            </a:pPr>
            <a:r>
              <a:rPr lang="en-US" sz="1600" dirty="0"/>
              <a:t> 	public String </a:t>
            </a:r>
            <a:r>
              <a:rPr lang="en-US" sz="1600" dirty="0" err="1"/>
              <a:t>getAccessDeniedUrl</a:t>
            </a:r>
            <a:r>
              <a:rPr lang="en-US" sz="1600" dirty="0"/>
              <a:t>() </a:t>
            </a:r>
            <a:r>
              <a:rPr lang="en-US" sz="1600" dirty="0" smtClean="0"/>
              <a:t>{return </a:t>
            </a:r>
            <a:r>
              <a:rPr lang="en-US" sz="1600" dirty="0" err="1"/>
              <a:t>accessDeniedUrl</a:t>
            </a:r>
            <a:r>
              <a:rPr lang="en-US" sz="1600" dirty="0" smtClean="0"/>
              <a:t>;}</a:t>
            </a:r>
            <a:endParaRPr lang="en-US" sz="1600" dirty="0"/>
          </a:p>
          <a:p>
            <a:pPr>
              <a:spcBef>
                <a:spcPts val="0"/>
              </a:spcBef>
              <a:spcAft>
                <a:spcPts val="0"/>
              </a:spcAft>
            </a:pPr>
            <a:r>
              <a:rPr lang="en-US" sz="1600" dirty="0"/>
              <a:t> 	public void </a:t>
            </a:r>
            <a:r>
              <a:rPr lang="en-US" sz="1600" dirty="0" err="1"/>
              <a:t>setAccessDeniedUrl</a:t>
            </a:r>
            <a:r>
              <a:rPr lang="en-US" sz="1600" dirty="0"/>
              <a:t>(String </a:t>
            </a:r>
            <a:r>
              <a:rPr lang="en-US" sz="1600" dirty="0" err="1"/>
              <a:t>accessDeniedUrl</a:t>
            </a:r>
            <a:r>
              <a:rPr lang="en-US" sz="1600" dirty="0"/>
              <a:t>) {</a:t>
            </a:r>
          </a:p>
          <a:p>
            <a:pPr>
              <a:spcBef>
                <a:spcPts val="0"/>
              </a:spcBef>
              <a:spcAft>
                <a:spcPts val="0"/>
              </a:spcAft>
            </a:pPr>
            <a:r>
              <a:rPr lang="en-US" sz="1600" dirty="0"/>
              <a:t>		</a:t>
            </a:r>
            <a:r>
              <a:rPr lang="en-US" sz="1600" dirty="0" err="1"/>
              <a:t>this.accessDeniedUrl</a:t>
            </a:r>
            <a:r>
              <a:rPr lang="en-US" sz="1600" dirty="0"/>
              <a:t> = </a:t>
            </a:r>
            <a:r>
              <a:rPr lang="en-US" sz="1600" dirty="0" err="1"/>
              <a:t>accessDeniedUrl</a:t>
            </a:r>
            <a:r>
              <a:rPr lang="en-US" sz="1600" dirty="0"/>
              <a:t>;</a:t>
            </a:r>
          </a:p>
          <a:p>
            <a:pPr>
              <a:spcBef>
                <a:spcPts val="0"/>
              </a:spcBef>
              <a:spcAft>
                <a:spcPts val="0"/>
              </a:spcAft>
            </a:pPr>
            <a:r>
              <a:rPr lang="en-US" sz="1600" dirty="0"/>
              <a:t>	}</a:t>
            </a:r>
          </a:p>
          <a:p>
            <a:pPr>
              <a:spcBef>
                <a:spcPts val="0"/>
              </a:spcBef>
              <a:spcAft>
                <a:spcPts val="0"/>
              </a:spcAft>
            </a:pPr>
            <a:r>
              <a:rPr lang="en-US" sz="1600" dirty="0"/>
              <a:t>}</a:t>
            </a:r>
          </a:p>
        </p:txBody>
      </p:sp>
    </p:spTree>
    <p:extLst>
      <p:ext uri="{BB962C8B-B14F-4D97-AF65-F5344CB8AC3E}">
        <p14:creationId xmlns:p14="http://schemas.microsoft.com/office/powerpoint/2010/main" val="180873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Hystory</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dirty="0"/>
              <a:t>Spring Security began in late 2003 as “The </a:t>
            </a:r>
            <a:r>
              <a:rPr lang="en-US" dirty="0" err="1"/>
              <a:t>Acegi</a:t>
            </a:r>
            <a:r>
              <a:rPr lang="en-US" dirty="0"/>
              <a:t> Security System for Spring”. </a:t>
            </a:r>
            <a:endParaRPr lang="en-US" dirty="0" smtClean="0"/>
          </a:p>
          <a:p>
            <a:pPr>
              <a:buFont typeface="Wingdings" panose="05000000000000000000" pitchFamily="2" charset="2"/>
              <a:buChar char="q"/>
            </a:pPr>
            <a:r>
              <a:rPr lang="en-US" dirty="0" smtClean="0"/>
              <a:t>With </a:t>
            </a:r>
            <a:r>
              <a:rPr lang="en-US" dirty="0"/>
              <a:t>that in mind, a simple security implementation was built and not released. A few weeks later another member of the Spring community inquired about security, and at the time this code was offered to them. Several other requests followed, and by January 2004 around twenty people were using the code. These pioneering users were joined by others who suggested a </a:t>
            </a:r>
            <a:r>
              <a:rPr lang="en-US" dirty="0" err="1"/>
              <a:t>SourceForge</a:t>
            </a:r>
            <a:r>
              <a:rPr lang="en-US" dirty="0"/>
              <a:t> project was in order, which was duly established in March 2004</a:t>
            </a:r>
            <a:r>
              <a:rPr lang="en-US" dirty="0" smtClean="0"/>
              <a:t>.</a:t>
            </a:r>
            <a:endParaRPr lang="en-US" dirty="0"/>
          </a:p>
          <a:p>
            <a:pPr>
              <a:buFont typeface="Wingdings" panose="05000000000000000000" pitchFamily="2" charset="2"/>
              <a:buChar char="q"/>
            </a:pPr>
            <a:r>
              <a:rPr lang="en-US" dirty="0"/>
              <a:t>In those early days, the project didn't have any of its own authentication modules. Container Managed Security was relied upon for the authentication process, with </a:t>
            </a:r>
            <a:r>
              <a:rPr lang="en-US" dirty="0" err="1"/>
              <a:t>Acegi</a:t>
            </a:r>
            <a:r>
              <a:rPr lang="en-US" dirty="0"/>
              <a:t> Security instead focusing on authorization. This was suitable at first, but as more and more users requested additional container support, the fundamental limitation of container-specific authentication realm interfaces became clear. There was also a related issue of adding new JARs to the container's </a:t>
            </a:r>
            <a:r>
              <a:rPr lang="en-US" dirty="0" err="1"/>
              <a:t>classpath</a:t>
            </a:r>
            <a:r>
              <a:rPr lang="en-US" dirty="0"/>
              <a:t>, which was a common source of end user confusion and misconfiguration</a:t>
            </a:r>
            <a:r>
              <a:rPr lang="en-US" dirty="0" smtClean="0"/>
              <a:t>.</a:t>
            </a:r>
            <a:endParaRPr lang="en-US" dirty="0"/>
          </a:p>
          <a:p>
            <a:pPr>
              <a:buFont typeface="Wingdings" panose="05000000000000000000" pitchFamily="2" charset="2"/>
              <a:buChar char="q"/>
            </a:pPr>
            <a:r>
              <a:rPr lang="en-US" dirty="0" err="1"/>
              <a:t>Acegi</a:t>
            </a:r>
            <a:r>
              <a:rPr lang="en-US" dirty="0"/>
              <a:t> Security-specific authentication services were subsequently introduced. Around a year later, </a:t>
            </a:r>
            <a:r>
              <a:rPr lang="en-US" dirty="0" err="1"/>
              <a:t>Acegi</a:t>
            </a:r>
            <a:r>
              <a:rPr lang="en-US" dirty="0"/>
              <a:t> Security became an official Spring Framework subproject. The 1.0.0 final release was published in May 2006 - after more than two and a half years of active use in numerous production software projects and many hundreds of improvements and community contributions</a:t>
            </a:r>
            <a:r>
              <a:rPr lang="en-US" dirty="0" smtClean="0"/>
              <a:t>.</a:t>
            </a:r>
            <a:endParaRPr lang="en-US" dirty="0"/>
          </a:p>
          <a:p>
            <a:pPr>
              <a:buFont typeface="Wingdings" panose="05000000000000000000" pitchFamily="2" charset="2"/>
              <a:buChar char="q"/>
            </a:pPr>
            <a:r>
              <a:rPr lang="en-US" dirty="0" err="1"/>
              <a:t>Acegi</a:t>
            </a:r>
            <a:r>
              <a:rPr lang="en-US" dirty="0"/>
              <a:t> Security became an official Spring Portfolio project towards the end of 2007 and was rebranded as “Spring Security</a:t>
            </a:r>
            <a:r>
              <a:rPr lang="en-US" dirty="0" smtClean="0"/>
              <a:t>”.</a:t>
            </a:r>
            <a:endParaRPr lang="en-US" dirty="0"/>
          </a:p>
          <a:p>
            <a:pPr>
              <a:buFont typeface="Wingdings" panose="05000000000000000000" pitchFamily="2" charset="2"/>
              <a:buChar char="q"/>
            </a:pPr>
            <a:r>
              <a:rPr lang="en-US" dirty="0"/>
              <a:t>Today Spring Security enjoys a strong and active open source community. There are thousands of messages about Spring Security on the support forums. There is an active core of developers who work on the code itself and an active community which also regularly share patches and support their peers.</a:t>
            </a:r>
          </a:p>
        </p:txBody>
      </p:sp>
    </p:spTree>
    <p:extLst>
      <p:ext uri="{BB962C8B-B14F-4D97-AF65-F5344CB8AC3E}">
        <p14:creationId xmlns:p14="http://schemas.microsoft.com/office/powerpoint/2010/main" val="1747278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context and security configuration </a:t>
            </a:r>
            <a:endParaRPr lang="en-US" dirty="0"/>
          </a:p>
        </p:txBody>
      </p:sp>
      <p:sp>
        <p:nvSpPr>
          <p:cNvPr id="3" name="Content Placeholder 2"/>
          <p:cNvSpPr>
            <a:spLocks noGrp="1"/>
          </p:cNvSpPr>
          <p:nvPr>
            <p:ph idx="1"/>
          </p:nvPr>
        </p:nvSpPr>
        <p:spPr/>
        <p:txBody>
          <a:bodyPr/>
          <a:lstStyle/>
          <a:p>
            <a:pPr marL="0">
              <a:spcBef>
                <a:spcPts val="0"/>
              </a:spcBef>
              <a:spcAft>
                <a:spcPts val="0"/>
              </a:spcAft>
            </a:pPr>
            <a:r>
              <a:rPr lang="en-US" dirty="0"/>
              <a:t>&lt;bean id="</a:t>
            </a:r>
            <a:r>
              <a:rPr lang="en-US" dirty="0" err="1"/>
              <a:t>accessDeniedHandler</a:t>
            </a:r>
            <a:r>
              <a:rPr lang="en-US" dirty="0"/>
              <a:t>" </a:t>
            </a:r>
          </a:p>
          <a:p>
            <a:pPr marL="0">
              <a:spcBef>
                <a:spcPts val="0"/>
              </a:spcBef>
              <a:spcAft>
                <a:spcPts val="0"/>
              </a:spcAft>
            </a:pPr>
            <a:r>
              <a:rPr lang="en-US" dirty="0"/>
              <a:t>	class="</a:t>
            </a:r>
            <a:r>
              <a:rPr lang="en-US" dirty="0" err="1" smtClean="0"/>
              <a:t>com.common.handler.MyAccessDeniedHandler</a:t>
            </a:r>
            <a:r>
              <a:rPr lang="en-US" dirty="0"/>
              <a:t>"&gt;</a:t>
            </a:r>
          </a:p>
          <a:p>
            <a:pPr marL="0">
              <a:spcBef>
                <a:spcPts val="0"/>
              </a:spcBef>
              <a:spcAft>
                <a:spcPts val="0"/>
              </a:spcAft>
            </a:pPr>
            <a:r>
              <a:rPr lang="en-US" dirty="0"/>
              <a:t>	&lt;property name="</a:t>
            </a:r>
            <a:r>
              <a:rPr lang="en-US" dirty="0" err="1"/>
              <a:t>accessDeniedUrl</a:t>
            </a:r>
            <a:r>
              <a:rPr lang="en-US" dirty="0"/>
              <a:t>" value="403" /&gt;</a:t>
            </a:r>
          </a:p>
          <a:p>
            <a:pPr marL="0">
              <a:spcBef>
                <a:spcPts val="0"/>
              </a:spcBef>
              <a:spcAft>
                <a:spcPts val="0"/>
              </a:spcAft>
            </a:pPr>
            <a:r>
              <a:rPr lang="en-US" dirty="0" smtClean="0"/>
              <a:t>&lt;/</a:t>
            </a:r>
            <a:r>
              <a:rPr lang="en-US" dirty="0"/>
              <a:t>bean</a:t>
            </a:r>
            <a:r>
              <a:rPr lang="en-US" dirty="0" smtClean="0"/>
              <a:t>&gt;</a:t>
            </a:r>
          </a:p>
          <a:p>
            <a:pPr marL="0">
              <a:spcBef>
                <a:spcPts val="0"/>
              </a:spcBef>
              <a:spcAft>
                <a:spcPts val="0"/>
              </a:spcAft>
            </a:pPr>
            <a:endParaRPr lang="en-US" dirty="0"/>
          </a:p>
          <a:p>
            <a:pPr marL="0">
              <a:spcBef>
                <a:spcPts val="0"/>
              </a:spcBef>
              <a:spcAft>
                <a:spcPts val="0"/>
              </a:spcAft>
            </a:pPr>
            <a:r>
              <a:rPr lang="en-US" dirty="0"/>
              <a:t>&lt;http auto-</a:t>
            </a:r>
            <a:r>
              <a:rPr lang="en-US" dirty="0" err="1"/>
              <a:t>config</a:t>
            </a:r>
            <a:r>
              <a:rPr lang="en-US" dirty="0"/>
              <a:t>="true"&gt;</a:t>
            </a:r>
          </a:p>
          <a:p>
            <a:pPr marL="0">
              <a:spcBef>
                <a:spcPts val="0"/>
              </a:spcBef>
              <a:spcAft>
                <a:spcPts val="0"/>
              </a:spcAft>
            </a:pPr>
            <a:r>
              <a:rPr lang="en-US" dirty="0"/>
              <a:t>	&lt;intercept-</a:t>
            </a:r>
            <a:r>
              <a:rPr lang="en-US" dirty="0" err="1"/>
              <a:t>url</a:t>
            </a:r>
            <a:r>
              <a:rPr lang="en-US" dirty="0"/>
              <a:t> pattern="/admin*" access="ROLE_ADMIN" /&gt;</a:t>
            </a:r>
          </a:p>
          <a:p>
            <a:pPr marL="0">
              <a:spcBef>
                <a:spcPts val="0"/>
              </a:spcBef>
              <a:spcAft>
                <a:spcPts val="0"/>
              </a:spcAft>
            </a:pPr>
            <a:r>
              <a:rPr lang="en-US" dirty="0"/>
              <a:t>	&lt;access-denied-handler ref="</a:t>
            </a:r>
            <a:r>
              <a:rPr lang="en-US" dirty="0" err="1"/>
              <a:t>accessDeniedHandler</a:t>
            </a:r>
            <a:r>
              <a:rPr lang="en-US" dirty="0"/>
              <a:t>"/&gt;</a:t>
            </a:r>
          </a:p>
          <a:p>
            <a:pPr marL="0">
              <a:spcBef>
                <a:spcPts val="0"/>
              </a:spcBef>
              <a:spcAft>
                <a:spcPts val="0"/>
              </a:spcAft>
            </a:pPr>
            <a:r>
              <a:rPr lang="en-US" dirty="0" smtClean="0"/>
              <a:t>&lt;/</a:t>
            </a:r>
            <a:r>
              <a:rPr lang="en-US" dirty="0"/>
              <a:t>http&gt;</a:t>
            </a:r>
          </a:p>
        </p:txBody>
      </p:sp>
    </p:spTree>
    <p:extLst>
      <p:ext uri="{BB962C8B-B14F-4D97-AF65-F5344CB8AC3E}">
        <p14:creationId xmlns:p14="http://schemas.microsoft.com/office/powerpoint/2010/main" val="2352795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Database </a:t>
            </a:r>
            <a:r>
              <a:rPr lang="en-US" b="1" dirty="0" smtClean="0"/>
              <a:t>Tables</a:t>
            </a:r>
            <a:endParaRPr lang="en-US" dirty="0"/>
          </a:p>
        </p:txBody>
      </p:sp>
      <p:sp>
        <p:nvSpPr>
          <p:cNvPr id="3" name="Объект 2"/>
          <p:cNvSpPr>
            <a:spLocks noGrp="1"/>
          </p:cNvSpPr>
          <p:nvPr>
            <p:ph idx="1"/>
          </p:nvPr>
        </p:nvSpPr>
        <p:spPr/>
        <p:txBody>
          <a:bodyPr numCol="2">
            <a:normAutofit/>
          </a:bodyPr>
          <a:lstStyle/>
          <a:p>
            <a:pPr marL="108000">
              <a:spcBef>
                <a:spcPts val="0"/>
              </a:spcBef>
              <a:spcAft>
                <a:spcPts val="0"/>
              </a:spcAft>
            </a:pPr>
            <a:r>
              <a:rPr lang="en-US" sz="1800" dirty="0"/>
              <a:t>CREATE TABLE `users` (</a:t>
            </a:r>
          </a:p>
          <a:p>
            <a:pPr marL="108000">
              <a:spcBef>
                <a:spcPts val="0"/>
              </a:spcBef>
              <a:spcAft>
                <a:spcPts val="0"/>
              </a:spcAft>
            </a:pPr>
            <a:r>
              <a:rPr lang="en-US" sz="1800" dirty="0"/>
              <a:t>  `USER_ID` INT(10) UNSIGNED NOT NULL,</a:t>
            </a:r>
          </a:p>
          <a:p>
            <a:pPr marL="108000">
              <a:spcBef>
                <a:spcPts val="0"/>
              </a:spcBef>
              <a:spcAft>
                <a:spcPts val="0"/>
              </a:spcAft>
            </a:pPr>
            <a:r>
              <a:rPr lang="en-US" sz="1800" dirty="0"/>
              <a:t>  `USERNAME` VARCHAR(45) NOT NULL,</a:t>
            </a:r>
          </a:p>
          <a:p>
            <a:pPr marL="108000">
              <a:spcBef>
                <a:spcPts val="0"/>
              </a:spcBef>
              <a:spcAft>
                <a:spcPts val="0"/>
              </a:spcAft>
            </a:pPr>
            <a:r>
              <a:rPr lang="en-US" sz="1800" dirty="0"/>
              <a:t>  `PASSWORD` VARCHAR(45) NOT NULL,</a:t>
            </a:r>
          </a:p>
          <a:p>
            <a:pPr marL="108000">
              <a:spcBef>
                <a:spcPts val="0"/>
              </a:spcBef>
              <a:spcAft>
                <a:spcPts val="0"/>
              </a:spcAft>
            </a:pPr>
            <a:r>
              <a:rPr lang="en-US" sz="1800" dirty="0"/>
              <a:t>  `ENABLED` </a:t>
            </a:r>
            <a:r>
              <a:rPr lang="en-US" sz="1800" dirty="0" err="1"/>
              <a:t>tinyint</a:t>
            </a:r>
            <a:r>
              <a:rPr lang="en-US" sz="1800" dirty="0"/>
              <a:t>(1) NOT NULL,</a:t>
            </a:r>
          </a:p>
          <a:p>
            <a:pPr marL="108000">
              <a:spcBef>
                <a:spcPts val="0"/>
              </a:spcBef>
              <a:spcAft>
                <a:spcPts val="0"/>
              </a:spcAft>
            </a:pPr>
            <a:r>
              <a:rPr lang="en-US" sz="1800" dirty="0"/>
              <a:t>  PRIMARY KEY (`USER_ID`)</a:t>
            </a:r>
          </a:p>
          <a:p>
            <a:pPr marL="108000">
              <a:spcBef>
                <a:spcPts val="0"/>
              </a:spcBef>
              <a:spcAft>
                <a:spcPts val="0"/>
              </a:spcAft>
            </a:pPr>
            <a:r>
              <a:rPr lang="en-US" sz="1800" dirty="0"/>
              <a:t>) ENGINE=</a:t>
            </a:r>
            <a:r>
              <a:rPr lang="en-US" sz="1800" dirty="0" err="1"/>
              <a:t>InnoDB</a:t>
            </a:r>
            <a:r>
              <a:rPr lang="en-US" sz="1800" dirty="0"/>
              <a:t> DEFAULT CHARSET=utf8</a:t>
            </a:r>
            <a:r>
              <a:rPr lang="en-US" sz="1800" dirty="0" smtClean="0"/>
              <a:t>;	</a:t>
            </a:r>
          </a:p>
          <a:p>
            <a:pPr marL="16560" indent="0">
              <a:spcBef>
                <a:spcPts val="0"/>
              </a:spcBef>
              <a:spcAft>
                <a:spcPts val="0"/>
              </a:spcAft>
              <a:buNone/>
            </a:pPr>
            <a:endParaRPr lang="en-US" sz="1800" dirty="0" smtClean="0"/>
          </a:p>
          <a:p>
            <a:pPr marL="108000">
              <a:spcBef>
                <a:spcPts val="0"/>
              </a:spcBef>
              <a:spcAft>
                <a:spcPts val="0"/>
              </a:spcAft>
            </a:pPr>
            <a:endParaRPr lang="en-US" sz="1800" dirty="0" smtClean="0"/>
          </a:p>
          <a:p>
            <a:pPr marL="108000">
              <a:spcBef>
                <a:spcPts val="0"/>
              </a:spcBef>
              <a:spcAft>
                <a:spcPts val="0"/>
              </a:spcAft>
            </a:pPr>
            <a:endParaRPr lang="en-US" sz="1800" dirty="0"/>
          </a:p>
          <a:p>
            <a:pPr marL="108000">
              <a:spcBef>
                <a:spcPts val="0"/>
              </a:spcBef>
              <a:spcAft>
                <a:spcPts val="0"/>
              </a:spcAft>
            </a:pPr>
            <a:endParaRPr lang="en-US" sz="1800" dirty="0" smtClean="0"/>
          </a:p>
          <a:p>
            <a:pPr marL="108000">
              <a:spcBef>
                <a:spcPts val="0"/>
              </a:spcBef>
              <a:spcAft>
                <a:spcPts val="0"/>
              </a:spcAft>
            </a:pPr>
            <a:endParaRPr lang="en-US" sz="1800" dirty="0"/>
          </a:p>
          <a:p>
            <a:pPr marL="108000">
              <a:spcBef>
                <a:spcPts val="0"/>
              </a:spcBef>
              <a:spcAft>
                <a:spcPts val="0"/>
              </a:spcAft>
            </a:pPr>
            <a:endParaRPr lang="en-US" sz="1800" dirty="0" smtClean="0"/>
          </a:p>
          <a:p>
            <a:pPr marL="108000">
              <a:spcBef>
                <a:spcPts val="0"/>
              </a:spcBef>
              <a:spcAft>
                <a:spcPts val="0"/>
              </a:spcAft>
            </a:pPr>
            <a:endParaRPr lang="en-US" sz="1800" dirty="0"/>
          </a:p>
          <a:p>
            <a:pPr marL="108000">
              <a:spcBef>
                <a:spcPts val="0"/>
              </a:spcBef>
              <a:spcAft>
                <a:spcPts val="0"/>
              </a:spcAft>
            </a:pPr>
            <a:endParaRPr lang="en-US" sz="1800" dirty="0" smtClean="0"/>
          </a:p>
          <a:p>
            <a:pPr marL="108000">
              <a:spcBef>
                <a:spcPts val="0"/>
              </a:spcBef>
              <a:spcAft>
                <a:spcPts val="0"/>
              </a:spcAft>
            </a:pPr>
            <a:r>
              <a:rPr lang="en-US" sz="1800" dirty="0" smtClean="0"/>
              <a:t>CREATE </a:t>
            </a:r>
            <a:r>
              <a:rPr lang="en-US" sz="1800" dirty="0"/>
              <a:t>TABLE `</a:t>
            </a:r>
            <a:r>
              <a:rPr lang="en-US" sz="1800" dirty="0" err="1"/>
              <a:t>user_roles</a:t>
            </a:r>
            <a:r>
              <a:rPr lang="en-US" sz="1800" dirty="0"/>
              <a:t>` (</a:t>
            </a:r>
          </a:p>
          <a:p>
            <a:pPr marL="108000">
              <a:spcBef>
                <a:spcPts val="0"/>
              </a:spcBef>
              <a:spcAft>
                <a:spcPts val="0"/>
              </a:spcAft>
            </a:pPr>
            <a:r>
              <a:rPr lang="en-US" sz="1800" dirty="0"/>
              <a:t>  `USER_ROLE_ID` INT(10) UNSIGNED NOT NULL,</a:t>
            </a:r>
          </a:p>
          <a:p>
            <a:pPr marL="108000">
              <a:spcBef>
                <a:spcPts val="0"/>
              </a:spcBef>
              <a:spcAft>
                <a:spcPts val="0"/>
              </a:spcAft>
            </a:pPr>
            <a:r>
              <a:rPr lang="en-US" sz="1800" dirty="0"/>
              <a:t>  `USER_ID` INT(10) UNSIGNED NOT NULL,</a:t>
            </a:r>
          </a:p>
          <a:p>
            <a:pPr marL="108000">
              <a:spcBef>
                <a:spcPts val="0"/>
              </a:spcBef>
              <a:spcAft>
                <a:spcPts val="0"/>
              </a:spcAft>
            </a:pPr>
            <a:r>
              <a:rPr lang="en-US" sz="1800" dirty="0"/>
              <a:t>  `AUTHORITY` VARCHAR(45) NOT NULL,</a:t>
            </a:r>
          </a:p>
          <a:p>
            <a:pPr marL="108000">
              <a:spcBef>
                <a:spcPts val="0"/>
              </a:spcBef>
              <a:spcAft>
                <a:spcPts val="0"/>
              </a:spcAft>
            </a:pPr>
            <a:r>
              <a:rPr lang="en-US" sz="1800" dirty="0"/>
              <a:t>  PRIMARY KEY (`USER_ROLE_ID`),</a:t>
            </a:r>
          </a:p>
          <a:p>
            <a:pPr marL="108000">
              <a:spcBef>
                <a:spcPts val="0"/>
              </a:spcBef>
              <a:spcAft>
                <a:spcPts val="0"/>
              </a:spcAft>
            </a:pPr>
            <a:r>
              <a:rPr lang="en-US" sz="1800" dirty="0"/>
              <a:t>  KEY `</a:t>
            </a:r>
            <a:r>
              <a:rPr lang="en-US" sz="1800" dirty="0" err="1"/>
              <a:t>FK_user_roles</a:t>
            </a:r>
            <a:r>
              <a:rPr lang="en-US" sz="1800" dirty="0"/>
              <a:t>` (`USER_ID`),</a:t>
            </a:r>
          </a:p>
          <a:p>
            <a:pPr marL="108000">
              <a:spcBef>
                <a:spcPts val="0"/>
              </a:spcBef>
              <a:spcAft>
                <a:spcPts val="0"/>
              </a:spcAft>
            </a:pPr>
            <a:r>
              <a:rPr lang="en-US" sz="1800" dirty="0"/>
              <a:t>  CONSTRAINT `</a:t>
            </a:r>
            <a:r>
              <a:rPr lang="en-US" sz="1800" dirty="0" err="1"/>
              <a:t>FK_user_roles</a:t>
            </a:r>
            <a:r>
              <a:rPr lang="en-US" sz="1800" dirty="0"/>
              <a:t>` FOREIGN KEY (`USER_ID`) REFERENCES `users` (`USER_ID`)</a:t>
            </a:r>
          </a:p>
          <a:p>
            <a:pPr marL="108000">
              <a:spcBef>
                <a:spcPts val="0"/>
              </a:spcBef>
              <a:spcAft>
                <a:spcPts val="0"/>
              </a:spcAft>
            </a:pPr>
            <a:r>
              <a:rPr lang="en-US" sz="1800" dirty="0"/>
              <a:t>) ENGINE=</a:t>
            </a:r>
            <a:r>
              <a:rPr lang="en-US" sz="1800" dirty="0" err="1"/>
              <a:t>InnoDB</a:t>
            </a:r>
            <a:r>
              <a:rPr lang="en-US" sz="1800" dirty="0"/>
              <a:t> DEFAULT CHARSET=utf8;</a:t>
            </a:r>
          </a:p>
        </p:txBody>
      </p:sp>
      <p:sp>
        <p:nvSpPr>
          <p:cNvPr id="4" name="TextBox 3"/>
          <p:cNvSpPr txBox="1"/>
          <p:nvPr/>
        </p:nvSpPr>
        <p:spPr>
          <a:xfrm>
            <a:off x="1143000" y="4359728"/>
            <a:ext cx="9527721" cy="1815882"/>
          </a:xfrm>
          <a:prstGeom prst="rect">
            <a:avLst/>
          </a:prstGeom>
          <a:noFill/>
        </p:spPr>
        <p:txBody>
          <a:bodyPr wrap="square" rtlCol="0">
            <a:spAutoFit/>
          </a:bodyPr>
          <a:lstStyle/>
          <a:p>
            <a:r>
              <a:rPr lang="en-US" sz="1600" dirty="0"/>
              <a:t>INSERT INTO </a:t>
            </a:r>
            <a:r>
              <a:rPr lang="en-US" sz="1600" dirty="0" smtClean="0"/>
              <a:t>users </a:t>
            </a:r>
            <a:r>
              <a:rPr lang="en-US" sz="1600" dirty="0"/>
              <a:t>(USER_ID, USERNAME,PASSWORD, </a:t>
            </a:r>
            <a:r>
              <a:rPr lang="en-US" sz="1600" dirty="0" smtClean="0"/>
              <a:t>ENABLED) VALUES </a:t>
            </a:r>
            <a:r>
              <a:rPr lang="en-US" sz="1600" dirty="0"/>
              <a:t>(100, </a:t>
            </a:r>
            <a:r>
              <a:rPr lang="en-US" sz="1600" dirty="0" smtClean="0"/>
              <a:t>‘user1', </a:t>
            </a:r>
            <a:r>
              <a:rPr lang="en-US" sz="1600" dirty="0"/>
              <a:t>'123456', TRUE);</a:t>
            </a:r>
          </a:p>
          <a:p>
            <a:r>
              <a:rPr lang="en-US" sz="1600" dirty="0"/>
              <a:t>INSERT INTO users (USER_ID, USERNAME,PASSWORD, ENABLED) VALUES (</a:t>
            </a:r>
            <a:r>
              <a:rPr lang="en-US" sz="1600" dirty="0" smtClean="0"/>
              <a:t>101, </a:t>
            </a:r>
            <a:r>
              <a:rPr lang="en-US" sz="1600" dirty="0"/>
              <a:t>‘</a:t>
            </a:r>
            <a:r>
              <a:rPr lang="en-US" sz="1600" dirty="0" smtClean="0"/>
              <a:t>user2', '654321', </a:t>
            </a:r>
            <a:r>
              <a:rPr lang="en-US" sz="1600" dirty="0"/>
              <a:t>TRUE</a:t>
            </a:r>
            <a:r>
              <a:rPr lang="en-US" sz="1600" dirty="0" smtClean="0"/>
              <a:t>);</a:t>
            </a:r>
          </a:p>
          <a:p>
            <a:r>
              <a:rPr lang="en-US" sz="1600" dirty="0" smtClean="0"/>
              <a:t> </a:t>
            </a:r>
            <a:endParaRPr lang="en-US" sz="1600" dirty="0"/>
          </a:p>
          <a:p>
            <a:r>
              <a:rPr lang="en-US" sz="1600" dirty="0"/>
              <a:t>INSERT INTO </a:t>
            </a:r>
            <a:r>
              <a:rPr lang="en-US" sz="1600" dirty="0" err="1" smtClean="0"/>
              <a:t>user_roles</a:t>
            </a:r>
            <a:r>
              <a:rPr lang="en-US" sz="1600" dirty="0" smtClean="0"/>
              <a:t> </a:t>
            </a:r>
            <a:r>
              <a:rPr lang="en-US" sz="1600" dirty="0"/>
              <a:t>(USER_ROLE_ID, </a:t>
            </a:r>
            <a:r>
              <a:rPr lang="en-US" sz="1600" dirty="0" smtClean="0"/>
              <a:t>USER_ID,AUTHORITY) VALUES </a:t>
            </a:r>
            <a:r>
              <a:rPr lang="en-US" sz="1600" dirty="0"/>
              <a:t>(1, 100, 'ROLE_USER</a:t>
            </a:r>
            <a:r>
              <a:rPr lang="en-US" sz="1600" dirty="0" smtClean="0"/>
              <a:t>');</a:t>
            </a:r>
          </a:p>
          <a:p>
            <a:r>
              <a:rPr lang="en-US" sz="1600" dirty="0"/>
              <a:t>INSERT INTO </a:t>
            </a:r>
            <a:r>
              <a:rPr lang="en-US" sz="1600" dirty="0" err="1"/>
              <a:t>user_roles</a:t>
            </a:r>
            <a:r>
              <a:rPr lang="en-US" sz="1600" dirty="0"/>
              <a:t> (USER_ROLE_ID, USER_ID,AUTHORITY) VALUES </a:t>
            </a:r>
            <a:r>
              <a:rPr lang="en-US" sz="1600" dirty="0" smtClean="0"/>
              <a:t>(2, </a:t>
            </a:r>
            <a:r>
              <a:rPr lang="en-US" sz="1600" dirty="0"/>
              <a:t>100, </a:t>
            </a:r>
            <a:r>
              <a:rPr lang="en-US" sz="1600" dirty="0" smtClean="0"/>
              <a:t>'ROLE_ADMIN');</a:t>
            </a:r>
            <a:endParaRPr lang="en-US" sz="1600" dirty="0"/>
          </a:p>
          <a:p>
            <a:r>
              <a:rPr lang="en-US" sz="1600" dirty="0"/>
              <a:t>INSERT INTO </a:t>
            </a:r>
            <a:r>
              <a:rPr lang="en-US" sz="1600" dirty="0" err="1"/>
              <a:t>user_roles</a:t>
            </a:r>
            <a:r>
              <a:rPr lang="en-US" sz="1600" dirty="0"/>
              <a:t> (USER_ROLE_ID, USER_ID,AUTHORITY) VALUES (1, </a:t>
            </a:r>
            <a:r>
              <a:rPr lang="en-US" sz="1600" dirty="0" smtClean="0"/>
              <a:t>101, </a:t>
            </a:r>
            <a:r>
              <a:rPr lang="en-US" sz="1600" dirty="0"/>
              <a:t>'ROLE_USER');</a:t>
            </a:r>
          </a:p>
          <a:p>
            <a:endParaRPr lang="en-US" sz="1600" dirty="0"/>
          </a:p>
        </p:txBody>
      </p:sp>
    </p:spTree>
    <p:extLst>
      <p:ext uri="{BB962C8B-B14F-4D97-AF65-F5344CB8AC3E}">
        <p14:creationId xmlns:p14="http://schemas.microsoft.com/office/powerpoint/2010/main" val="390585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Spring </a:t>
            </a:r>
            <a:r>
              <a:rPr lang="en-US" b="1" dirty="0" smtClean="0"/>
              <a:t>JDBC</a:t>
            </a:r>
            <a:endParaRPr lang="en-US" dirty="0"/>
          </a:p>
        </p:txBody>
      </p:sp>
      <p:sp>
        <p:nvSpPr>
          <p:cNvPr id="3" name="Объект 2"/>
          <p:cNvSpPr>
            <a:spLocks noGrp="1"/>
          </p:cNvSpPr>
          <p:nvPr>
            <p:ph idx="1"/>
          </p:nvPr>
        </p:nvSpPr>
        <p:spPr/>
        <p:txBody>
          <a:bodyPr/>
          <a:lstStyle/>
          <a:p>
            <a:pPr>
              <a:spcBef>
                <a:spcPts val="0"/>
              </a:spcBef>
              <a:spcAft>
                <a:spcPts val="0"/>
              </a:spcAft>
            </a:pPr>
            <a:r>
              <a:rPr lang="en-US" dirty="0"/>
              <a:t>&lt;bean id="</a:t>
            </a:r>
            <a:r>
              <a:rPr lang="en-US" dirty="0" err="1"/>
              <a:t>dataSource</a:t>
            </a:r>
            <a:r>
              <a:rPr lang="en-US" dirty="0"/>
              <a:t>"</a:t>
            </a:r>
          </a:p>
          <a:p>
            <a:pPr>
              <a:spcBef>
                <a:spcPts val="0"/>
              </a:spcBef>
              <a:spcAft>
                <a:spcPts val="0"/>
              </a:spcAft>
            </a:pPr>
            <a:r>
              <a:rPr lang="en-US" dirty="0"/>
              <a:t>	class="</a:t>
            </a:r>
            <a:r>
              <a:rPr lang="en-US" dirty="0" err="1"/>
              <a:t>org.springframework.jdbc.datasource.DriverManagerDataSource</a:t>
            </a:r>
            <a:r>
              <a:rPr lang="en-US" dirty="0"/>
              <a:t>"&gt;</a:t>
            </a:r>
          </a:p>
          <a:p>
            <a:pPr>
              <a:spcBef>
                <a:spcPts val="0"/>
              </a:spcBef>
              <a:spcAft>
                <a:spcPts val="0"/>
              </a:spcAft>
            </a:pPr>
            <a:r>
              <a:rPr lang="en-US" dirty="0"/>
              <a:t> 	&lt;property name="</a:t>
            </a:r>
            <a:r>
              <a:rPr lang="en-US" dirty="0" err="1"/>
              <a:t>driverClassName</a:t>
            </a:r>
            <a:r>
              <a:rPr lang="en-US" dirty="0"/>
              <a:t>" value="</a:t>
            </a:r>
            <a:r>
              <a:rPr lang="en-US" dirty="0" err="1"/>
              <a:t>com.mysql.jdbc.Driver</a:t>
            </a:r>
            <a:r>
              <a:rPr lang="en-US" dirty="0"/>
              <a:t>" /&gt;</a:t>
            </a:r>
          </a:p>
          <a:p>
            <a:pPr>
              <a:spcBef>
                <a:spcPts val="0"/>
              </a:spcBef>
              <a:spcAft>
                <a:spcPts val="0"/>
              </a:spcAft>
            </a:pPr>
            <a:r>
              <a:rPr lang="en-US" dirty="0"/>
              <a:t>	&lt;property name="</a:t>
            </a:r>
            <a:r>
              <a:rPr lang="en-US" dirty="0" err="1"/>
              <a:t>url</a:t>
            </a:r>
            <a:r>
              <a:rPr lang="en-US" dirty="0"/>
              <a:t>" value="</a:t>
            </a:r>
            <a:r>
              <a:rPr lang="en-US" dirty="0" err="1"/>
              <a:t>jdbc:mysql</a:t>
            </a:r>
            <a:r>
              <a:rPr lang="en-US" dirty="0"/>
              <a:t>://</a:t>
            </a:r>
            <a:r>
              <a:rPr lang="en-US" dirty="0" smtClean="0"/>
              <a:t>localhost:3306/</a:t>
            </a:r>
            <a:r>
              <a:rPr lang="en-US" dirty="0" err="1" smtClean="0"/>
              <a:t>testSpringSecurity</a:t>
            </a:r>
            <a:r>
              <a:rPr lang="en-US" dirty="0" smtClean="0"/>
              <a:t>" </a:t>
            </a:r>
            <a:r>
              <a:rPr lang="en-US" dirty="0"/>
              <a:t>/&gt;</a:t>
            </a:r>
          </a:p>
          <a:p>
            <a:pPr>
              <a:spcBef>
                <a:spcPts val="0"/>
              </a:spcBef>
              <a:spcAft>
                <a:spcPts val="0"/>
              </a:spcAft>
            </a:pPr>
            <a:r>
              <a:rPr lang="en-US" dirty="0"/>
              <a:t>	&lt;property name="username" value="root" /&gt;</a:t>
            </a:r>
          </a:p>
          <a:p>
            <a:pPr>
              <a:spcBef>
                <a:spcPts val="0"/>
              </a:spcBef>
              <a:spcAft>
                <a:spcPts val="0"/>
              </a:spcAft>
            </a:pPr>
            <a:r>
              <a:rPr lang="en-US" dirty="0"/>
              <a:t>	&lt;property name="password" value="password" /&gt;</a:t>
            </a:r>
          </a:p>
          <a:p>
            <a:pPr>
              <a:spcBef>
                <a:spcPts val="0"/>
              </a:spcBef>
              <a:spcAft>
                <a:spcPts val="0"/>
              </a:spcAft>
            </a:pPr>
            <a:r>
              <a:rPr lang="en-US" dirty="0"/>
              <a:t>   &lt;/bean&gt;</a:t>
            </a:r>
          </a:p>
        </p:txBody>
      </p:sp>
    </p:spTree>
    <p:extLst>
      <p:ext uri="{BB962C8B-B14F-4D97-AF65-F5344CB8AC3E}">
        <p14:creationId xmlns:p14="http://schemas.microsoft.com/office/powerpoint/2010/main" val="428137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application-security.xml</a:t>
            </a:r>
          </a:p>
        </p:txBody>
      </p:sp>
      <p:sp>
        <p:nvSpPr>
          <p:cNvPr id="3" name="Объект 2"/>
          <p:cNvSpPr>
            <a:spLocks noGrp="1"/>
          </p:cNvSpPr>
          <p:nvPr>
            <p:ph idx="1"/>
          </p:nvPr>
        </p:nvSpPr>
        <p:spPr/>
        <p:txBody>
          <a:bodyPr>
            <a:normAutofit/>
          </a:bodyPr>
          <a:lstStyle/>
          <a:p>
            <a:pPr>
              <a:spcBef>
                <a:spcPts val="0"/>
              </a:spcBef>
              <a:spcAft>
                <a:spcPts val="0"/>
              </a:spcAft>
            </a:pPr>
            <a:r>
              <a:rPr lang="en-US" dirty="0"/>
              <a:t>&lt;authentication-manager&gt;</a:t>
            </a:r>
          </a:p>
          <a:p>
            <a:pPr>
              <a:spcBef>
                <a:spcPts val="0"/>
              </a:spcBef>
              <a:spcAft>
                <a:spcPts val="0"/>
              </a:spcAft>
            </a:pPr>
            <a:r>
              <a:rPr lang="en-US" dirty="0"/>
              <a:t>	   &lt;authentication-provider&gt;</a:t>
            </a:r>
          </a:p>
          <a:p>
            <a:pPr>
              <a:spcBef>
                <a:spcPts val="0"/>
              </a:spcBef>
              <a:spcAft>
                <a:spcPts val="0"/>
              </a:spcAft>
            </a:pPr>
            <a:r>
              <a:rPr lang="en-US" dirty="0"/>
              <a:t>		&lt;</a:t>
            </a:r>
            <a:r>
              <a:rPr lang="en-US" dirty="0" err="1"/>
              <a:t>jdbc</a:t>
            </a:r>
            <a:r>
              <a:rPr lang="en-US" dirty="0"/>
              <a:t>-user-service data-source-ref="</a:t>
            </a:r>
            <a:r>
              <a:rPr lang="en-US" dirty="0" err="1"/>
              <a:t>dataSource</a:t>
            </a:r>
            <a:r>
              <a:rPr lang="en-US" dirty="0"/>
              <a:t>"</a:t>
            </a:r>
          </a:p>
          <a:p>
            <a:pPr>
              <a:spcBef>
                <a:spcPts val="0"/>
              </a:spcBef>
              <a:spcAft>
                <a:spcPts val="0"/>
              </a:spcAft>
            </a:pPr>
            <a:r>
              <a:rPr lang="en-US" dirty="0"/>
              <a:t> 		   users-by-username-query="</a:t>
            </a:r>
          </a:p>
          <a:p>
            <a:pPr>
              <a:spcBef>
                <a:spcPts val="0"/>
              </a:spcBef>
              <a:spcAft>
                <a:spcPts val="0"/>
              </a:spcAft>
            </a:pPr>
            <a:r>
              <a:rPr lang="en-US" dirty="0"/>
              <a:t>		      select </a:t>
            </a:r>
            <a:r>
              <a:rPr lang="en-US" dirty="0" err="1"/>
              <a:t>username,password</a:t>
            </a:r>
            <a:r>
              <a:rPr lang="en-US" dirty="0"/>
              <a:t>, enabled </a:t>
            </a:r>
          </a:p>
          <a:p>
            <a:pPr>
              <a:spcBef>
                <a:spcPts val="0"/>
              </a:spcBef>
              <a:spcAft>
                <a:spcPts val="0"/>
              </a:spcAft>
            </a:pPr>
            <a:r>
              <a:rPr lang="en-US" dirty="0"/>
              <a:t>		      from users where username=?" </a:t>
            </a:r>
          </a:p>
          <a:p>
            <a:pPr>
              <a:spcBef>
                <a:spcPts val="0"/>
              </a:spcBef>
              <a:spcAft>
                <a:spcPts val="0"/>
              </a:spcAft>
            </a:pPr>
            <a:r>
              <a:rPr lang="en-US" dirty="0"/>
              <a:t> 		   authorities-by-username-query="</a:t>
            </a:r>
          </a:p>
          <a:p>
            <a:pPr>
              <a:spcBef>
                <a:spcPts val="0"/>
              </a:spcBef>
              <a:spcAft>
                <a:spcPts val="0"/>
              </a:spcAft>
            </a:pPr>
            <a:r>
              <a:rPr lang="en-US" dirty="0"/>
              <a:t>		      select </a:t>
            </a:r>
            <a:r>
              <a:rPr lang="en-US" dirty="0" err="1"/>
              <a:t>u.username</a:t>
            </a:r>
            <a:r>
              <a:rPr lang="en-US" dirty="0"/>
              <a:t>, </a:t>
            </a:r>
            <a:r>
              <a:rPr lang="en-US" dirty="0" err="1"/>
              <a:t>ur.authority</a:t>
            </a:r>
            <a:r>
              <a:rPr lang="en-US" dirty="0"/>
              <a:t> from users u, </a:t>
            </a:r>
            <a:r>
              <a:rPr lang="en-US" dirty="0" err="1"/>
              <a:t>user_roles</a:t>
            </a:r>
            <a:r>
              <a:rPr lang="en-US" dirty="0"/>
              <a:t> </a:t>
            </a:r>
            <a:r>
              <a:rPr lang="en-US" dirty="0" err="1"/>
              <a:t>ur</a:t>
            </a:r>
            <a:r>
              <a:rPr lang="en-US" dirty="0"/>
              <a:t> </a:t>
            </a:r>
          </a:p>
          <a:p>
            <a:pPr>
              <a:spcBef>
                <a:spcPts val="0"/>
              </a:spcBef>
              <a:spcAft>
                <a:spcPts val="0"/>
              </a:spcAft>
            </a:pPr>
            <a:r>
              <a:rPr lang="en-US" dirty="0"/>
              <a:t>		      where </a:t>
            </a:r>
            <a:r>
              <a:rPr lang="en-US" dirty="0" err="1"/>
              <a:t>u.user_id</a:t>
            </a:r>
            <a:r>
              <a:rPr lang="en-US" dirty="0"/>
              <a:t> = </a:t>
            </a:r>
            <a:r>
              <a:rPr lang="en-US" dirty="0" err="1"/>
              <a:t>ur.user_id</a:t>
            </a:r>
            <a:r>
              <a:rPr lang="en-US" dirty="0"/>
              <a:t> and </a:t>
            </a:r>
            <a:r>
              <a:rPr lang="en-US" dirty="0" err="1"/>
              <a:t>u.username</a:t>
            </a:r>
            <a:r>
              <a:rPr lang="en-US" dirty="0"/>
              <a:t> =?  " </a:t>
            </a:r>
          </a:p>
          <a:p>
            <a:pPr>
              <a:spcBef>
                <a:spcPts val="0"/>
              </a:spcBef>
              <a:spcAft>
                <a:spcPts val="0"/>
              </a:spcAft>
            </a:pPr>
            <a:r>
              <a:rPr lang="en-US" dirty="0"/>
              <a:t> 		/&gt;</a:t>
            </a:r>
          </a:p>
          <a:p>
            <a:pPr>
              <a:spcBef>
                <a:spcPts val="0"/>
              </a:spcBef>
              <a:spcAft>
                <a:spcPts val="0"/>
              </a:spcAft>
            </a:pPr>
            <a:r>
              <a:rPr lang="en-US" dirty="0"/>
              <a:t>	   &lt;/authentication-provider&gt;</a:t>
            </a:r>
          </a:p>
          <a:p>
            <a:pPr>
              <a:spcBef>
                <a:spcPts val="0"/>
              </a:spcBef>
              <a:spcAft>
                <a:spcPts val="0"/>
              </a:spcAft>
            </a:pPr>
            <a:r>
              <a:rPr lang="en-US" dirty="0" smtClean="0"/>
              <a:t>&lt;/</a:t>
            </a:r>
            <a:r>
              <a:rPr lang="en-US" dirty="0"/>
              <a:t>authentication-manager&gt;</a:t>
            </a:r>
          </a:p>
        </p:txBody>
      </p:sp>
    </p:spTree>
    <p:extLst>
      <p:ext uri="{BB962C8B-B14F-4D97-AF65-F5344CB8AC3E}">
        <p14:creationId xmlns:p14="http://schemas.microsoft.com/office/powerpoint/2010/main" val="1914365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Logout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3230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j_spring_security_logout</a:t>
            </a:r>
            <a:endParaRPr lang="en-US" dirty="0"/>
          </a:p>
        </p:txBody>
      </p:sp>
      <p:sp>
        <p:nvSpPr>
          <p:cNvPr id="3" name="Объект 2"/>
          <p:cNvSpPr>
            <a:spLocks noGrp="1"/>
          </p:cNvSpPr>
          <p:nvPr>
            <p:ph idx="1"/>
          </p:nvPr>
        </p:nvSpPr>
        <p:spPr>
          <a:xfrm>
            <a:off x="1097280" y="1845734"/>
            <a:ext cx="10058400" cy="4326466"/>
          </a:xfrm>
        </p:spPr>
        <p:txBody>
          <a:bodyPr>
            <a:normAutofit/>
          </a:bodyPr>
          <a:lstStyle/>
          <a:p>
            <a:r>
              <a:rPr lang="en-US" sz="1800" dirty="0"/>
              <a:t>In Spring Security, to log out, just add a link to </a:t>
            </a:r>
            <a:r>
              <a:rPr lang="en-US" sz="1800" dirty="0" err="1"/>
              <a:t>url</a:t>
            </a:r>
            <a:r>
              <a:rPr lang="en-US" sz="1800" dirty="0"/>
              <a:t> “</a:t>
            </a:r>
            <a:r>
              <a:rPr lang="en-US" sz="1800" b="1" dirty="0" err="1"/>
              <a:t>j_spring_security_logout</a:t>
            </a:r>
            <a:r>
              <a:rPr lang="en-US" sz="1800" dirty="0"/>
              <a:t>“, for example </a:t>
            </a:r>
            <a:r>
              <a:rPr lang="en-US" sz="1800" dirty="0" smtClean="0"/>
              <a:t>:</a:t>
            </a:r>
          </a:p>
          <a:p>
            <a:pPr>
              <a:spcBef>
                <a:spcPts val="0"/>
              </a:spcBef>
              <a:spcAft>
                <a:spcPts val="0"/>
              </a:spcAft>
            </a:pPr>
            <a:r>
              <a:rPr lang="en-US" sz="1800" dirty="0" smtClean="0"/>
              <a:t>&lt;%@ </a:t>
            </a:r>
            <a:r>
              <a:rPr lang="en-US" sz="1800" dirty="0" err="1"/>
              <a:t>taglib</a:t>
            </a:r>
            <a:r>
              <a:rPr lang="en-US" sz="1800" dirty="0"/>
              <a:t> prefix="c" </a:t>
            </a:r>
            <a:r>
              <a:rPr lang="en-US" sz="1800" dirty="0" err="1"/>
              <a:t>uri</a:t>
            </a:r>
            <a:r>
              <a:rPr lang="en-US" sz="1800" dirty="0"/>
              <a:t>="http://java.sun.com/</a:t>
            </a:r>
            <a:r>
              <a:rPr lang="en-US" sz="1800" dirty="0" err="1"/>
              <a:t>jsp</a:t>
            </a:r>
            <a:r>
              <a:rPr lang="en-US" sz="1800" dirty="0"/>
              <a:t>/</a:t>
            </a:r>
            <a:r>
              <a:rPr lang="en-US" sz="1800" dirty="0" err="1"/>
              <a:t>jstl</a:t>
            </a:r>
            <a:r>
              <a:rPr lang="en-US" sz="1800" dirty="0"/>
              <a:t>/core"%&gt;</a:t>
            </a:r>
          </a:p>
          <a:p>
            <a:pPr>
              <a:spcBef>
                <a:spcPts val="0"/>
              </a:spcBef>
              <a:spcAft>
                <a:spcPts val="0"/>
              </a:spcAft>
            </a:pPr>
            <a:r>
              <a:rPr lang="en-US" sz="1800" dirty="0"/>
              <a:t>&lt;html&gt;</a:t>
            </a:r>
          </a:p>
          <a:p>
            <a:pPr>
              <a:spcBef>
                <a:spcPts val="0"/>
              </a:spcBef>
              <a:spcAft>
                <a:spcPts val="0"/>
              </a:spcAft>
            </a:pPr>
            <a:r>
              <a:rPr lang="en-US" sz="1800" dirty="0"/>
              <a:t>&lt;body&gt;</a:t>
            </a:r>
          </a:p>
          <a:p>
            <a:pPr>
              <a:spcBef>
                <a:spcPts val="0"/>
              </a:spcBef>
              <a:spcAft>
                <a:spcPts val="0"/>
              </a:spcAft>
            </a:pPr>
            <a:r>
              <a:rPr lang="en-US" sz="1800" dirty="0"/>
              <a:t>	&lt;h3&gt;messages, whatever&lt;/h3&gt;	</a:t>
            </a:r>
          </a:p>
          <a:p>
            <a:pPr>
              <a:spcBef>
                <a:spcPts val="0"/>
              </a:spcBef>
              <a:spcAft>
                <a:spcPts val="0"/>
              </a:spcAft>
            </a:pPr>
            <a:r>
              <a:rPr lang="en-US" sz="1800" dirty="0"/>
              <a:t>	&lt;a </a:t>
            </a:r>
            <a:r>
              <a:rPr lang="en-US" sz="1800" dirty="0" err="1"/>
              <a:t>href</a:t>
            </a:r>
            <a:r>
              <a:rPr lang="en-US" sz="1800" dirty="0"/>
              <a:t>="&lt;</a:t>
            </a:r>
            <a:r>
              <a:rPr lang="en-US" sz="1800" dirty="0" err="1"/>
              <a:t>c:url</a:t>
            </a:r>
            <a:r>
              <a:rPr lang="en-US" sz="1800" dirty="0"/>
              <a:t> value="</a:t>
            </a:r>
            <a:r>
              <a:rPr lang="en-US" sz="1800" dirty="0" err="1"/>
              <a:t>j_spring_security_logout</a:t>
            </a:r>
            <a:r>
              <a:rPr lang="en-US" sz="1800" dirty="0"/>
              <a:t>" /&gt;" &gt; Logout&lt;/a&gt;</a:t>
            </a:r>
          </a:p>
          <a:p>
            <a:pPr>
              <a:spcBef>
                <a:spcPts val="0"/>
              </a:spcBef>
              <a:spcAft>
                <a:spcPts val="0"/>
              </a:spcAft>
            </a:pPr>
            <a:r>
              <a:rPr lang="en-US" sz="1800" dirty="0"/>
              <a:t>&lt;/body&gt;</a:t>
            </a:r>
          </a:p>
          <a:p>
            <a:pPr>
              <a:spcBef>
                <a:spcPts val="0"/>
              </a:spcBef>
              <a:spcAft>
                <a:spcPts val="0"/>
              </a:spcAft>
            </a:pPr>
            <a:r>
              <a:rPr lang="en-US" sz="1800" dirty="0"/>
              <a:t>&lt;/html</a:t>
            </a:r>
            <a:r>
              <a:rPr lang="en-US" sz="1800" dirty="0" smtClean="0"/>
              <a:t>&gt;</a:t>
            </a:r>
          </a:p>
          <a:p>
            <a:pPr>
              <a:spcBef>
                <a:spcPts val="0"/>
              </a:spcBef>
              <a:spcAft>
                <a:spcPts val="0"/>
              </a:spcAft>
            </a:pPr>
            <a:endParaRPr lang="en-US" sz="1800" dirty="0"/>
          </a:p>
        </p:txBody>
      </p:sp>
    </p:spTree>
    <p:extLst>
      <p:ext uri="{BB962C8B-B14F-4D97-AF65-F5344CB8AC3E}">
        <p14:creationId xmlns:p14="http://schemas.microsoft.com/office/powerpoint/2010/main" val="1261281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j_spring_security_logout</a:t>
            </a:r>
            <a:endParaRPr lang="en-US" dirty="0"/>
          </a:p>
        </p:txBody>
      </p:sp>
      <p:sp>
        <p:nvSpPr>
          <p:cNvPr id="3" name="Объект 2"/>
          <p:cNvSpPr>
            <a:spLocks noGrp="1"/>
          </p:cNvSpPr>
          <p:nvPr>
            <p:ph idx="1"/>
          </p:nvPr>
        </p:nvSpPr>
        <p:spPr>
          <a:xfrm>
            <a:off x="1097280" y="1845734"/>
            <a:ext cx="10058400" cy="4326466"/>
          </a:xfrm>
        </p:spPr>
        <p:txBody>
          <a:bodyPr>
            <a:normAutofit/>
          </a:bodyPr>
          <a:lstStyle/>
          <a:p>
            <a:pPr>
              <a:spcBef>
                <a:spcPts val="0"/>
              </a:spcBef>
              <a:spcAft>
                <a:spcPts val="0"/>
              </a:spcAft>
            </a:pPr>
            <a:r>
              <a:rPr lang="en-US" sz="1800" dirty="0"/>
              <a:t>You </a:t>
            </a:r>
            <a:r>
              <a:rPr lang="en-US" sz="1800" dirty="0" err="1"/>
              <a:t>myght</a:t>
            </a:r>
            <a:r>
              <a:rPr lang="en-US" sz="1800" dirty="0"/>
              <a:t> add dependency to pom.xml</a:t>
            </a:r>
          </a:p>
          <a:p>
            <a:pPr>
              <a:spcBef>
                <a:spcPts val="0"/>
              </a:spcBef>
              <a:spcAft>
                <a:spcPts val="0"/>
              </a:spcAft>
            </a:pPr>
            <a:r>
              <a:rPr lang="en-US" sz="1800" dirty="0"/>
              <a:t>&lt;dependency&gt;</a:t>
            </a:r>
          </a:p>
          <a:p>
            <a:pPr>
              <a:spcBef>
                <a:spcPts val="0"/>
              </a:spcBef>
              <a:spcAft>
                <a:spcPts val="0"/>
              </a:spcAft>
            </a:pPr>
            <a:r>
              <a:rPr lang="en-US" sz="1800" dirty="0"/>
              <a:t>	&lt;</a:t>
            </a:r>
            <a:r>
              <a:rPr lang="en-US" sz="1800" dirty="0" err="1"/>
              <a:t>groupId</a:t>
            </a:r>
            <a:r>
              <a:rPr lang="en-US" sz="1800" dirty="0"/>
              <a:t>&gt;</a:t>
            </a:r>
            <a:r>
              <a:rPr lang="en-US" sz="1800" dirty="0" err="1"/>
              <a:t>org.springframework.security</a:t>
            </a:r>
            <a:r>
              <a:rPr lang="en-US" sz="1800" dirty="0"/>
              <a:t>&lt;/</a:t>
            </a:r>
            <a:r>
              <a:rPr lang="en-US" sz="1800" dirty="0" err="1"/>
              <a:t>groupId</a:t>
            </a:r>
            <a:r>
              <a:rPr lang="en-US" sz="1800" dirty="0"/>
              <a:t>&gt;</a:t>
            </a:r>
          </a:p>
          <a:p>
            <a:pPr>
              <a:spcBef>
                <a:spcPts val="0"/>
              </a:spcBef>
              <a:spcAft>
                <a:spcPts val="0"/>
              </a:spcAft>
            </a:pPr>
            <a:r>
              <a:rPr lang="en-US" sz="1800" dirty="0"/>
              <a:t>	&lt;</a:t>
            </a:r>
            <a:r>
              <a:rPr lang="en-US" sz="1800" dirty="0" err="1"/>
              <a:t>artifactId</a:t>
            </a:r>
            <a:r>
              <a:rPr lang="en-US" sz="1800" dirty="0"/>
              <a:t>&gt;spring-security-</a:t>
            </a:r>
            <a:r>
              <a:rPr lang="en-US" sz="1800" dirty="0" err="1"/>
              <a:t>taglibs</a:t>
            </a:r>
            <a:r>
              <a:rPr lang="en-US" sz="1800" dirty="0"/>
              <a:t>&lt;/</a:t>
            </a:r>
            <a:r>
              <a:rPr lang="en-US" sz="1800" dirty="0" err="1"/>
              <a:t>artifactId</a:t>
            </a:r>
            <a:r>
              <a:rPr lang="en-US" sz="1800" dirty="0"/>
              <a:t>&gt;</a:t>
            </a:r>
          </a:p>
          <a:p>
            <a:pPr>
              <a:spcBef>
                <a:spcPts val="0"/>
              </a:spcBef>
              <a:spcAft>
                <a:spcPts val="0"/>
              </a:spcAft>
            </a:pPr>
            <a:r>
              <a:rPr lang="en-US" sz="1800" dirty="0"/>
              <a:t>	&lt;version&gt;${</a:t>
            </a:r>
            <a:r>
              <a:rPr lang="en-US" sz="1800" dirty="0" err="1"/>
              <a:t>org.springframework</a:t>
            </a:r>
            <a:r>
              <a:rPr lang="en-US" sz="1800" dirty="0"/>
              <a:t>-version}&lt;/version&gt;</a:t>
            </a:r>
          </a:p>
          <a:p>
            <a:pPr>
              <a:spcBef>
                <a:spcPts val="0"/>
              </a:spcBef>
              <a:spcAft>
                <a:spcPts val="0"/>
              </a:spcAft>
            </a:pPr>
            <a:r>
              <a:rPr lang="en-US" sz="1800" dirty="0"/>
              <a:t>&lt;/dependency&gt;</a:t>
            </a:r>
          </a:p>
          <a:p>
            <a:pPr>
              <a:spcBef>
                <a:spcPts val="0"/>
              </a:spcBef>
              <a:spcAft>
                <a:spcPts val="0"/>
              </a:spcAft>
            </a:pPr>
            <a:endParaRPr lang="en-US" sz="1800" dirty="0"/>
          </a:p>
          <a:p>
            <a:pPr>
              <a:spcBef>
                <a:spcPts val="0"/>
              </a:spcBef>
              <a:spcAft>
                <a:spcPts val="0"/>
              </a:spcAft>
            </a:pPr>
            <a:r>
              <a:rPr lang="en-US" sz="1800" dirty="0"/>
              <a:t>Then you can use Spring security tags in the </a:t>
            </a:r>
            <a:r>
              <a:rPr lang="en-US" sz="1800" dirty="0" err="1"/>
              <a:t>jsp</a:t>
            </a:r>
            <a:endParaRPr lang="en-US" sz="1800" dirty="0"/>
          </a:p>
          <a:p>
            <a:pPr>
              <a:spcBef>
                <a:spcPts val="0"/>
              </a:spcBef>
              <a:spcAft>
                <a:spcPts val="0"/>
              </a:spcAft>
            </a:pPr>
            <a:r>
              <a:rPr lang="en-US" sz="1800" dirty="0" smtClean="0"/>
              <a:t>  &lt;</a:t>
            </a:r>
            <a:r>
              <a:rPr lang="en-US" sz="1800" dirty="0" err="1"/>
              <a:t>sec:authorize</a:t>
            </a:r>
            <a:r>
              <a:rPr lang="en-US" sz="1800" dirty="0"/>
              <a:t> access="</a:t>
            </a:r>
            <a:r>
              <a:rPr lang="en-US" sz="1800" dirty="0" err="1"/>
              <a:t>isAuthenticated</a:t>
            </a:r>
            <a:r>
              <a:rPr lang="en-US" sz="1800" dirty="0"/>
              <a:t>()"&gt; </a:t>
            </a:r>
            <a:endParaRPr lang="en-US" sz="1800" dirty="0" smtClean="0"/>
          </a:p>
          <a:p>
            <a:pPr marL="201168" lvl="1" indent="0">
              <a:spcBef>
                <a:spcPts val="0"/>
              </a:spcBef>
              <a:spcAft>
                <a:spcPts val="0"/>
              </a:spcAft>
              <a:buNone/>
            </a:pPr>
            <a:r>
              <a:rPr lang="en-US" sz="1600" dirty="0" smtClean="0"/>
              <a:t>	&lt;</a:t>
            </a:r>
            <a:r>
              <a:rPr lang="en-US" sz="1600" dirty="0"/>
              <a:t>a </a:t>
            </a:r>
            <a:r>
              <a:rPr lang="en-US" sz="1600" dirty="0" err="1"/>
              <a:t>href</a:t>
            </a:r>
            <a:r>
              <a:rPr lang="en-US" sz="1600" dirty="0"/>
              <a:t>="&lt;</a:t>
            </a:r>
            <a:r>
              <a:rPr lang="en-US" sz="1600" dirty="0" err="1"/>
              <a:t>c:url</a:t>
            </a:r>
            <a:r>
              <a:rPr lang="en-US" sz="1600" dirty="0"/>
              <a:t> value="/</a:t>
            </a:r>
            <a:r>
              <a:rPr lang="en-US" sz="1600" dirty="0" err="1"/>
              <a:t>j_spring_security_logout</a:t>
            </a:r>
            <a:r>
              <a:rPr lang="en-US" sz="1600" dirty="0"/>
              <a:t>"/&gt;"&gt;Logout&lt;/a&gt; </a:t>
            </a:r>
          </a:p>
          <a:p>
            <a:pPr marL="201168" lvl="1" indent="0">
              <a:spcBef>
                <a:spcPts val="0"/>
              </a:spcBef>
              <a:spcAft>
                <a:spcPts val="0"/>
              </a:spcAft>
              <a:buNone/>
            </a:pPr>
            <a:r>
              <a:rPr lang="en-US" sz="1600" dirty="0" smtClean="0"/>
              <a:t>&lt;/</a:t>
            </a:r>
            <a:r>
              <a:rPr lang="en-US" sz="1600" dirty="0" err="1"/>
              <a:t>sec:authorize</a:t>
            </a:r>
            <a:r>
              <a:rPr lang="en-US" sz="1600" dirty="0"/>
              <a:t>&gt;</a:t>
            </a:r>
          </a:p>
          <a:p>
            <a:pPr>
              <a:spcBef>
                <a:spcPts val="0"/>
              </a:spcBef>
              <a:spcAft>
                <a:spcPts val="0"/>
              </a:spcAft>
            </a:pPr>
            <a:endParaRPr lang="en-US" sz="1800" dirty="0"/>
          </a:p>
          <a:p>
            <a:pPr>
              <a:spcBef>
                <a:spcPts val="0"/>
              </a:spcBef>
              <a:spcAft>
                <a:spcPts val="0"/>
              </a:spcAft>
            </a:pPr>
            <a:endParaRPr lang="en-US" sz="1800" dirty="0"/>
          </a:p>
        </p:txBody>
      </p:sp>
    </p:spTree>
    <p:extLst>
      <p:ext uri="{BB962C8B-B14F-4D97-AF65-F5344CB8AC3E}">
        <p14:creationId xmlns:p14="http://schemas.microsoft.com/office/powerpoint/2010/main" val="494985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24000"/>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91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world!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074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dependency into pom.xml</a:t>
            </a:r>
            <a:endParaRPr lang="en-US" dirty="0"/>
          </a:p>
        </p:txBody>
      </p:sp>
      <p:sp>
        <p:nvSpPr>
          <p:cNvPr id="6" name="Rectangle 5"/>
          <p:cNvSpPr/>
          <p:nvPr/>
        </p:nvSpPr>
        <p:spPr>
          <a:xfrm>
            <a:off x="2735765" y="1737360"/>
            <a:ext cx="6096000" cy="4524315"/>
          </a:xfrm>
          <a:prstGeom prst="rect">
            <a:avLst/>
          </a:prstGeom>
        </p:spPr>
        <p:txBody>
          <a:bodyPr>
            <a:spAutoFit/>
          </a:bodyPr>
          <a:lstStyle/>
          <a:p>
            <a:r>
              <a:rPr lang="en-US" sz="1600" dirty="0"/>
              <a:t>&lt;!-- Spring Security --&gt;</a:t>
            </a:r>
          </a:p>
          <a:p>
            <a:r>
              <a:rPr lang="en-US" sz="1600" dirty="0"/>
              <a:t>&lt;dependency&gt;</a:t>
            </a:r>
          </a:p>
          <a:p>
            <a:r>
              <a:rPr lang="en-US" sz="1600" dirty="0"/>
              <a:t>	&lt;</a:t>
            </a:r>
            <a:r>
              <a:rPr lang="en-US" sz="1600" dirty="0" err="1"/>
              <a:t>groupId</a:t>
            </a:r>
            <a:r>
              <a:rPr lang="en-US" sz="1600" dirty="0"/>
              <a:t>&gt;</a:t>
            </a:r>
            <a:r>
              <a:rPr lang="en-US" sz="1600" dirty="0" err="1"/>
              <a:t>org.springframework.security</a:t>
            </a:r>
            <a:r>
              <a:rPr lang="en-US" sz="1600" dirty="0"/>
              <a:t>&lt;/</a:t>
            </a:r>
            <a:r>
              <a:rPr lang="en-US" sz="1600" dirty="0" err="1"/>
              <a:t>groupId</a:t>
            </a:r>
            <a:r>
              <a:rPr lang="en-US" sz="1600" dirty="0"/>
              <a:t>&gt;</a:t>
            </a:r>
          </a:p>
          <a:p>
            <a:r>
              <a:rPr lang="en-US" sz="1600" dirty="0"/>
              <a:t>	&lt;</a:t>
            </a:r>
            <a:r>
              <a:rPr lang="en-US" sz="1600" dirty="0" err="1"/>
              <a:t>artifactId</a:t>
            </a:r>
            <a:r>
              <a:rPr lang="en-US" sz="1600" dirty="0"/>
              <a:t>&gt;spring-security-core&lt;/</a:t>
            </a:r>
            <a:r>
              <a:rPr lang="en-US" sz="1600" dirty="0" err="1"/>
              <a:t>artifactId</a:t>
            </a:r>
            <a:r>
              <a:rPr lang="en-US" sz="1600" dirty="0"/>
              <a:t>&gt;</a:t>
            </a:r>
          </a:p>
          <a:p>
            <a:r>
              <a:rPr lang="en-US" sz="1600" dirty="0"/>
              <a:t>	&lt;version&gt;3.1.0.RELEASE&lt;/version&gt;</a:t>
            </a:r>
          </a:p>
          <a:p>
            <a:r>
              <a:rPr lang="en-US" sz="1600" dirty="0"/>
              <a:t>&lt;/dependency&gt;</a:t>
            </a:r>
          </a:p>
          <a:p>
            <a:endParaRPr lang="en-US" sz="1600" dirty="0"/>
          </a:p>
          <a:p>
            <a:r>
              <a:rPr lang="en-US" sz="1600" dirty="0"/>
              <a:t>&lt;dependency&gt;</a:t>
            </a:r>
          </a:p>
          <a:p>
            <a:r>
              <a:rPr lang="en-US" sz="1600" dirty="0"/>
              <a:t>	&lt;</a:t>
            </a:r>
            <a:r>
              <a:rPr lang="en-US" sz="1600" dirty="0" err="1"/>
              <a:t>groupId</a:t>
            </a:r>
            <a:r>
              <a:rPr lang="en-US" sz="1600" dirty="0"/>
              <a:t>&gt;</a:t>
            </a:r>
            <a:r>
              <a:rPr lang="en-US" sz="1600" dirty="0" err="1"/>
              <a:t>org.springframework.security</a:t>
            </a:r>
            <a:r>
              <a:rPr lang="en-US" sz="1600" dirty="0"/>
              <a:t>&lt;/</a:t>
            </a:r>
            <a:r>
              <a:rPr lang="en-US" sz="1600" dirty="0" err="1"/>
              <a:t>groupId</a:t>
            </a:r>
            <a:r>
              <a:rPr lang="en-US" sz="1600" dirty="0"/>
              <a:t>&gt;</a:t>
            </a:r>
          </a:p>
          <a:p>
            <a:r>
              <a:rPr lang="en-US" sz="1600" dirty="0"/>
              <a:t>	&lt;</a:t>
            </a:r>
            <a:r>
              <a:rPr lang="en-US" sz="1600" dirty="0" err="1"/>
              <a:t>artifactId</a:t>
            </a:r>
            <a:r>
              <a:rPr lang="en-US" sz="1600" dirty="0"/>
              <a:t>&gt;spring-security-web&lt;/</a:t>
            </a:r>
            <a:r>
              <a:rPr lang="en-US" sz="1600" dirty="0" err="1"/>
              <a:t>artifactId</a:t>
            </a:r>
            <a:r>
              <a:rPr lang="en-US" sz="1600" dirty="0"/>
              <a:t>&gt;</a:t>
            </a:r>
          </a:p>
          <a:p>
            <a:r>
              <a:rPr lang="en-US" sz="1600" dirty="0"/>
              <a:t>	&lt;version&gt;3.1.0.RELEASE&lt;/version&gt;</a:t>
            </a:r>
          </a:p>
          <a:p>
            <a:r>
              <a:rPr lang="en-US" sz="1600" dirty="0"/>
              <a:t>&lt;/dependency&gt;</a:t>
            </a:r>
          </a:p>
          <a:p>
            <a:endParaRPr lang="en-US" sz="1600" dirty="0"/>
          </a:p>
          <a:p>
            <a:r>
              <a:rPr lang="en-US" sz="1600" dirty="0"/>
              <a:t>&lt;dependency&gt;</a:t>
            </a:r>
          </a:p>
          <a:p>
            <a:r>
              <a:rPr lang="en-US" sz="1600" dirty="0"/>
              <a:t>	&lt;</a:t>
            </a:r>
            <a:r>
              <a:rPr lang="en-US" sz="1600" dirty="0" err="1"/>
              <a:t>groupId</a:t>
            </a:r>
            <a:r>
              <a:rPr lang="en-US" sz="1600" dirty="0"/>
              <a:t>&gt;</a:t>
            </a:r>
            <a:r>
              <a:rPr lang="en-US" sz="1600" dirty="0" err="1"/>
              <a:t>org.springframework.security</a:t>
            </a:r>
            <a:r>
              <a:rPr lang="en-US" sz="1600" dirty="0"/>
              <a:t>&lt;/</a:t>
            </a:r>
            <a:r>
              <a:rPr lang="en-US" sz="1600" dirty="0" err="1"/>
              <a:t>groupId</a:t>
            </a:r>
            <a:r>
              <a:rPr lang="en-US" sz="1600" dirty="0"/>
              <a:t>&gt;</a:t>
            </a:r>
          </a:p>
          <a:p>
            <a:r>
              <a:rPr lang="en-US" sz="1600" dirty="0"/>
              <a:t>	&lt;</a:t>
            </a:r>
            <a:r>
              <a:rPr lang="en-US" sz="1600" dirty="0" err="1"/>
              <a:t>artifactId</a:t>
            </a:r>
            <a:r>
              <a:rPr lang="en-US" sz="1600" dirty="0"/>
              <a:t>&gt;spring-security-</a:t>
            </a:r>
            <a:r>
              <a:rPr lang="en-US" sz="1600" dirty="0" err="1"/>
              <a:t>config</a:t>
            </a:r>
            <a:r>
              <a:rPr lang="en-US" sz="1600" dirty="0"/>
              <a:t>&lt;/</a:t>
            </a:r>
            <a:r>
              <a:rPr lang="en-US" sz="1600" dirty="0" err="1"/>
              <a:t>artifactId</a:t>
            </a:r>
            <a:r>
              <a:rPr lang="en-US" sz="1600" dirty="0"/>
              <a:t>&gt;</a:t>
            </a:r>
          </a:p>
          <a:p>
            <a:r>
              <a:rPr lang="en-US" sz="1600" dirty="0"/>
              <a:t>	&lt;version&gt;3.1.0.RELEASE&lt;/version&gt;</a:t>
            </a:r>
          </a:p>
          <a:p>
            <a:r>
              <a:rPr lang="en-US" sz="1600" dirty="0"/>
              <a:t>&lt;/dependency&gt;</a:t>
            </a:r>
          </a:p>
        </p:txBody>
      </p:sp>
    </p:spTree>
    <p:extLst>
      <p:ext uri="{BB962C8B-B14F-4D97-AF65-F5344CB8AC3E}">
        <p14:creationId xmlns:p14="http://schemas.microsoft.com/office/powerpoint/2010/main" val="3084119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Web.xml</a:t>
            </a:r>
            <a:endParaRPr lang="en-US" dirty="0"/>
          </a:p>
        </p:txBody>
      </p:sp>
      <p:sp>
        <p:nvSpPr>
          <p:cNvPr id="3" name="Rectangle 2"/>
          <p:cNvSpPr/>
          <p:nvPr/>
        </p:nvSpPr>
        <p:spPr>
          <a:xfrm>
            <a:off x="1353013" y="1718944"/>
            <a:ext cx="7344937" cy="2062103"/>
          </a:xfrm>
          <a:prstGeom prst="rect">
            <a:avLst/>
          </a:prstGeom>
        </p:spPr>
        <p:txBody>
          <a:bodyPr wrap="square">
            <a:spAutoFit/>
          </a:bodyPr>
          <a:lstStyle/>
          <a:p>
            <a:r>
              <a:rPr lang="en-US" sz="1600" dirty="0"/>
              <a:t>&lt;context-</a:t>
            </a:r>
            <a:r>
              <a:rPr lang="en-US" sz="1600" dirty="0" err="1"/>
              <a:t>param</a:t>
            </a:r>
            <a:r>
              <a:rPr lang="en-US" sz="1600" dirty="0"/>
              <a:t>&gt;</a:t>
            </a:r>
          </a:p>
          <a:p>
            <a:r>
              <a:rPr lang="en-US" sz="1600" dirty="0"/>
              <a:t>	&lt;</a:t>
            </a:r>
            <a:r>
              <a:rPr lang="en-US" sz="1600" dirty="0" err="1"/>
              <a:t>param</a:t>
            </a:r>
            <a:r>
              <a:rPr lang="en-US" sz="1600" dirty="0"/>
              <a:t>-name&gt;</a:t>
            </a:r>
            <a:r>
              <a:rPr lang="en-US" sz="1600" dirty="0" err="1"/>
              <a:t>contextConfigLocation</a:t>
            </a:r>
            <a:r>
              <a:rPr lang="en-US" sz="1600" dirty="0"/>
              <a:t>&lt;/</a:t>
            </a:r>
            <a:r>
              <a:rPr lang="en-US" sz="1600" dirty="0" err="1"/>
              <a:t>param</a:t>
            </a:r>
            <a:r>
              <a:rPr lang="en-US" sz="1600" dirty="0"/>
              <a:t>-name&gt;</a:t>
            </a:r>
          </a:p>
          <a:p>
            <a:r>
              <a:rPr lang="en-US" sz="1600" dirty="0"/>
              <a:t>	&lt;</a:t>
            </a:r>
            <a:r>
              <a:rPr lang="en-US" sz="1600" dirty="0" err="1"/>
              <a:t>param</a:t>
            </a:r>
            <a:r>
              <a:rPr lang="en-US" sz="1600" dirty="0"/>
              <a:t>-value&gt;</a:t>
            </a:r>
          </a:p>
          <a:p>
            <a:r>
              <a:rPr lang="en-US" sz="1600" dirty="0"/>
              <a:t>		/WEB-INF/spring/root-context.xml</a:t>
            </a:r>
          </a:p>
          <a:p>
            <a:r>
              <a:rPr lang="en-US" sz="1600" dirty="0"/>
              <a:t>		/WEB-INF/spring/application-security.xml</a:t>
            </a:r>
          </a:p>
          <a:p>
            <a:r>
              <a:rPr lang="en-US" sz="1600" dirty="0"/>
              <a:t>	&lt;/</a:t>
            </a:r>
            <a:r>
              <a:rPr lang="en-US" sz="1600" dirty="0" err="1"/>
              <a:t>param</a:t>
            </a:r>
            <a:r>
              <a:rPr lang="en-US" sz="1600" dirty="0"/>
              <a:t>-value&gt;</a:t>
            </a:r>
          </a:p>
          <a:p>
            <a:r>
              <a:rPr lang="en-US" sz="1600" dirty="0"/>
              <a:t>&lt;/context-</a:t>
            </a:r>
            <a:r>
              <a:rPr lang="en-US" sz="1600" dirty="0" err="1"/>
              <a:t>param</a:t>
            </a:r>
            <a:r>
              <a:rPr lang="en-US" sz="1600" dirty="0" smtClean="0"/>
              <a:t>&gt;</a:t>
            </a:r>
          </a:p>
          <a:p>
            <a:r>
              <a:rPr lang="en-US" sz="1600" dirty="0" smtClean="0"/>
              <a:t>…</a:t>
            </a:r>
            <a:endParaRPr lang="en-US" sz="1600" dirty="0"/>
          </a:p>
        </p:txBody>
      </p:sp>
      <p:sp>
        <p:nvSpPr>
          <p:cNvPr id="4" name="Rectangle 3"/>
          <p:cNvSpPr/>
          <p:nvPr/>
        </p:nvSpPr>
        <p:spPr>
          <a:xfrm>
            <a:off x="1353014" y="3610081"/>
            <a:ext cx="8526966" cy="2308324"/>
          </a:xfrm>
          <a:prstGeom prst="rect">
            <a:avLst/>
          </a:prstGeom>
        </p:spPr>
        <p:txBody>
          <a:bodyPr wrap="square">
            <a:spAutoFit/>
          </a:bodyPr>
          <a:lstStyle/>
          <a:p>
            <a:r>
              <a:rPr lang="en-US" sz="1600" dirty="0"/>
              <a:t>&lt;filter&gt;</a:t>
            </a:r>
          </a:p>
          <a:p>
            <a:r>
              <a:rPr lang="en-US" sz="1600" dirty="0"/>
              <a:t>	&lt;filter-name&gt;</a:t>
            </a:r>
            <a:r>
              <a:rPr lang="en-US" sz="1600" dirty="0" err="1"/>
              <a:t>springSecurityFilterChain</a:t>
            </a:r>
            <a:r>
              <a:rPr lang="en-US" sz="1600" dirty="0"/>
              <a:t>&lt;/filter-name&gt;</a:t>
            </a:r>
          </a:p>
          <a:p>
            <a:r>
              <a:rPr lang="en-US" sz="1600" dirty="0"/>
              <a:t>	&lt;filter-class&gt;</a:t>
            </a:r>
            <a:r>
              <a:rPr lang="en-US" sz="1600" dirty="0" err="1"/>
              <a:t>org.springframework.web.filter.DelegatingFilterProxy</a:t>
            </a:r>
            <a:r>
              <a:rPr lang="en-US" sz="1600" dirty="0"/>
              <a:t>&lt;/filter-class&gt;</a:t>
            </a:r>
          </a:p>
          <a:p>
            <a:r>
              <a:rPr lang="en-US" sz="1600" dirty="0"/>
              <a:t>&lt;/filter&gt;</a:t>
            </a:r>
          </a:p>
          <a:p>
            <a:endParaRPr lang="en-US" sz="1600" dirty="0"/>
          </a:p>
          <a:p>
            <a:r>
              <a:rPr lang="en-US" sz="1600" dirty="0"/>
              <a:t>&lt;filter-mapping&gt;</a:t>
            </a:r>
          </a:p>
          <a:p>
            <a:r>
              <a:rPr lang="en-US" sz="1600" dirty="0"/>
              <a:t>	&lt;filter-name&gt;</a:t>
            </a:r>
            <a:r>
              <a:rPr lang="en-US" sz="1600" dirty="0" err="1"/>
              <a:t>springSecurityFilterChain</a:t>
            </a:r>
            <a:r>
              <a:rPr lang="en-US" sz="1600" dirty="0"/>
              <a:t>&lt;/filter-name&gt;</a:t>
            </a:r>
          </a:p>
          <a:p>
            <a:r>
              <a:rPr lang="en-US" sz="1600" dirty="0"/>
              <a:t>	&lt;</a:t>
            </a:r>
            <a:r>
              <a:rPr lang="en-US" sz="1600" dirty="0" err="1"/>
              <a:t>url</a:t>
            </a:r>
            <a:r>
              <a:rPr lang="en-US" sz="1600" dirty="0"/>
              <a:t>-pattern&gt;/*&lt;/</a:t>
            </a:r>
            <a:r>
              <a:rPr lang="en-US" sz="1600" dirty="0" err="1"/>
              <a:t>url</a:t>
            </a:r>
            <a:r>
              <a:rPr lang="en-US" sz="1600" dirty="0"/>
              <a:t>-pattern&gt;</a:t>
            </a:r>
          </a:p>
          <a:p>
            <a:r>
              <a:rPr lang="en-US" sz="1600" dirty="0"/>
              <a:t>&lt;/filter-mapping&gt;</a:t>
            </a:r>
          </a:p>
        </p:txBody>
      </p:sp>
    </p:spTree>
    <p:extLst>
      <p:ext uri="{BB962C8B-B14F-4D97-AF65-F5344CB8AC3E}">
        <p14:creationId xmlns:p14="http://schemas.microsoft.com/office/powerpoint/2010/main" val="408193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a:t>Create application-security.xml</a:t>
            </a:r>
          </a:p>
        </p:txBody>
      </p:sp>
      <p:sp>
        <p:nvSpPr>
          <p:cNvPr id="5" name="Rectangle 4"/>
          <p:cNvSpPr/>
          <p:nvPr/>
        </p:nvSpPr>
        <p:spPr>
          <a:xfrm>
            <a:off x="684685" y="2930541"/>
            <a:ext cx="10883590" cy="2554545"/>
          </a:xfrm>
          <a:prstGeom prst="rect">
            <a:avLst/>
          </a:prstGeom>
        </p:spPr>
        <p:txBody>
          <a:bodyPr wrap="square">
            <a:spAutoFit/>
          </a:bodyPr>
          <a:lstStyle/>
          <a:p>
            <a:r>
              <a:rPr lang="en-US" sz="1600" dirty="0"/>
              <a:t>&lt;?xml version="1.0" encoding="UTF-8"?&gt;</a:t>
            </a:r>
          </a:p>
          <a:p>
            <a:r>
              <a:rPr lang="en-US" sz="1600" dirty="0"/>
              <a:t>&lt;</a:t>
            </a:r>
            <a:r>
              <a:rPr lang="en-US" sz="1600" dirty="0" err="1"/>
              <a:t>beans:beans</a:t>
            </a:r>
            <a:r>
              <a:rPr lang="en-US" sz="1600" dirty="0"/>
              <a:t> </a:t>
            </a:r>
            <a:r>
              <a:rPr lang="en-US" sz="1600" dirty="0" err="1"/>
              <a:t>xmlns</a:t>
            </a:r>
            <a:r>
              <a:rPr lang="en-US" sz="1600" dirty="0"/>
              <a:t>="http://www.springframework.org/schema/security"</a:t>
            </a:r>
          </a:p>
          <a:p>
            <a:r>
              <a:rPr lang="en-US" sz="1600" dirty="0"/>
              <a:t>	</a:t>
            </a:r>
            <a:r>
              <a:rPr lang="en-US" sz="1600" dirty="0" err="1"/>
              <a:t>xmlns:beans</a:t>
            </a:r>
            <a:r>
              <a:rPr lang="en-US" sz="1600" dirty="0"/>
              <a:t>="http://www.springframework.org/schema/beans" </a:t>
            </a:r>
            <a:r>
              <a:rPr lang="en-US" sz="1600" dirty="0" err="1"/>
              <a:t>xmlns:xsi</a:t>
            </a:r>
            <a:r>
              <a:rPr lang="en-US" sz="1600" dirty="0"/>
              <a:t>="http://www.w3.org/2001/XMLSchema-instance"</a:t>
            </a:r>
          </a:p>
          <a:p>
            <a:r>
              <a:rPr lang="en-US" sz="1600" dirty="0"/>
              <a:t>	</a:t>
            </a:r>
            <a:r>
              <a:rPr lang="en-US" sz="1600" dirty="0" err="1"/>
              <a:t>xsi:schemaLocation</a:t>
            </a:r>
            <a:r>
              <a:rPr lang="en-US" sz="1600" dirty="0"/>
              <a:t>="http://www.springframework.org/schema/beans </a:t>
            </a:r>
          </a:p>
          <a:p>
            <a:r>
              <a:rPr lang="en-US" sz="1600" dirty="0"/>
              <a:t>                    http://www.springframework.org/schema/beans/spring-beans-3.0.xsd</a:t>
            </a:r>
          </a:p>
          <a:p>
            <a:r>
              <a:rPr lang="en-US" sz="1600" dirty="0"/>
              <a:t>                    http://www.springframework.org/schema/security </a:t>
            </a:r>
          </a:p>
          <a:p>
            <a:r>
              <a:rPr lang="en-US" sz="1600" dirty="0"/>
              <a:t>                    http://www.springframework.org/schema/security/spring-security-3.1.xsd"&gt;</a:t>
            </a:r>
          </a:p>
          <a:p>
            <a:endParaRPr lang="en-US" sz="1600" dirty="0"/>
          </a:p>
          <a:p>
            <a:r>
              <a:rPr lang="en-US" sz="1600" dirty="0"/>
              <a:t>	</a:t>
            </a:r>
          </a:p>
        </p:txBody>
      </p:sp>
      <p:sp>
        <p:nvSpPr>
          <p:cNvPr id="6" name="TextBox 5"/>
          <p:cNvSpPr txBox="1"/>
          <p:nvPr/>
        </p:nvSpPr>
        <p:spPr>
          <a:xfrm>
            <a:off x="684685" y="2174488"/>
            <a:ext cx="1317990" cy="369332"/>
          </a:xfrm>
          <a:prstGeom prst="rect">
            <a:avLst/>
          </a:prstGeom>
          <a:noFill/>
        </p:spPr>
        <p:txBody>
          <a:bodyPr wrap="none" rtlCol="0">
            <a:spAutoFit/>
          </a:bodyPr>
          <a:lstStyle/>
          <a:p>
            <a:r>
              <a:rPr lang="en-US" dirty="0" smtClean="0"/>
              <a:t>XML header</a:t>
            </a:r>
            <a:endParaRPr lang="en-US" dirty="0"/>
          </a:p>
        </p:txBody>
      </p:sp>
    </p:spTree>
    <p:extLst>
      <p:ext uri="{BB962C8B-B14F-4D97-AF65-F5344CB8AC3E}">
        <p14:creationId xmlns:p14="http://schemas.microsoft.com/office/powerpoint/2010/main" val="517114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a:t>Create application-security.xml</a:t>
            </a:r>
          </a:p>
        </p:txBody>
      </p:sp>
      <p:sp>
        <p:nvSpPr>
          <p:cNvPr id="6" name="TextBox 5"/>
          <p:cNvSpPr txBox="1"/>
          <p:nvPr/>
        </p:nvSpPr>
        <p:spPr>
          <a:xfrm>
            <a:off x="684685" y="1812622"/>
            <a:ext cx="1122423" cy="369332"/>
          </a:xfrm>
          <a:prstGeom prst="rect">
            <a:avLst/>
          </a:prstGeom>
          <a:noFill/>
        </p:spPr>
        <p:txBody>
          <a:bodyPr wrap="none" rtlCol="0">
            <a:spAutoFit/>
          </a:bodyPr>
          <a:lstStyle/>
          <a:p>
            <a:r>
              <a:rPr lang="en-US" dirty="0" smtClean="0"/>
              <a:t>XML body</a:t>
            </a:r>
            <a:endParaRPr lang="en-US" dirty="0"/>
          </a:p>
        </p:txBody>
      </p:sp>
      <p:sp>
        <p:nvSpPr>
          <p:cNvPr id="3" name="Rectangle 2"/>
          <p:cNvSpPr/>
          <p:nvPr/>
        </p:nvSpPr>
        <p:spPr>
          <a:xfrm>
            <a:off x="684685" y="2287342"/>
            <a:ext cx="11496907" cy="4031873"/>
          </a:xfrm>
          <a:prstGeom prst="rect">
            <a:avLst/>
          </a:prstGeom>
        </p:spPr>
        <p:txBody>
          <a:bodyPr wrap="square">
            <a:spAutoFit/>
          </a:bodyPr>
          <a:lstStyle/>
          <a:p>
            <a:r>
              <a:rPr lang="en-US" sz="1600" dirty="0"/>
              <a:t>&lt;http pattern="/</a:t>
            </a:r>
            <a:r>
              <a:rPr lang="en-US" sz="1600" dirty="0" err="1"/>
              <a:t>css</a:t>
            </a:r>
            <a:r>
              <a:rPr lang="en-US" sz="1600" dirty="0"/>
              <a:t>/**" security="none" /&gt;</a:t>
            </a:r>
          </a:p>
          <a:p>
            <a:r>
              <a:rPr lang="en-US" sz="1600" dirty="0"/>
              <a:t>	</a:t>
            </a:r>
          </a:p>
          <a:p>
            <a:r>
              <a:rPr lang="en-US" sz="1600" dirty="0"/>
              <a:t>	&lt;http auto-</a:t>
            </a:r>
            <a:r>
              <a:rPr lang="en-US" sz="1600" dirty="0" err="1"/>
              <a:t>config</a:t>
            </a:r>
            <a:r>
              <a:rPr lang="en-US" sz="1600" dirty="0"/>
              <a:t>="true"&gt;</a:t>
            </a:r>
          </a:p>
          <a:p>
            <a:r>
              <a:rPr lang="en-US" sz="1600" dirty="0"/>
              <a:t>		&lt;intercept-</a:t>
            </a:r>
            <a:r>
              <a:rPr lang="en-US" sz="1600" dirty="0" err="1"/>
              <a:t>url</a:t>
            </a:r>
            <a:r>
              <a:rPr lang="en-US" sz="1600" dirty="0"/>
              <a:t> pattern="/secure/**" access="ROLE_USER" /&gt;</a:t>
            </a:r>
          </a:p>
          <a:p>
            <a:r>
              <a:rPr lang="en-US" sz="1600" dirty="0"/>
              <a:t>		&lt;intercept-</a:t>
            </a:r>
            <a:r>
              <a:rPr lang="en-US" sz="1600" dirty="0" err="1"/>
              <a:t>url</a:t>
            </a:r>
            <a:r>
              <a:rPr lang="en-US" sz="1600" dirty="0"/>
              <a:t> pattern="/admin/**" access="ROLE_ADMIN" /&gt;</a:t>
            </a:r>
          </a:p>
          <a:p>
            <a:r>
              <a:rPr lang="en-US" sz="1600" dirty="0"/>
              <a:t>	&lt;/http&gt;	</a:t>
            </a:r>
          </a:p>
          <a:p>
            <a:endParaRPr lang="en-US" sz="1600" dirty="0"/>
          </a:p>
          <a:p>
            <a:r>
              <a:rPr lang="en-US" sz="1600" dirty="0"/>
              <a:t>	&lt;authentication-manager&gt;</a:t>
            </a:r>
          </a:p>
          <a:p>
            <a:r>
              <a:rPr lang="en-US" sz="1600" dirty="0"/>
              <a:t>		&lt;authentication-provider&gt;</a:t>
            </a:r>
          </a:p>
          <a:p>
            <a:r>
              <a:rPr lang="en-US" sz="1600" dirty="0"/>
              <a:t>			&lt;user-service&gt;</a:t>
            </a:r>
          </a:p>
          <a:p>
            <a:r>
              <a:rPr lang="en-US" sz="1600" dirty="0"/>
              <a:t>				&lt;user name="admin" password="</a:t>
            </a:r>
            <a:r>
              <a:rPr lang="en-US" sz="1600" dirty="0" err="1"/>
              <a:t>adminpassword</a:t>
            </a:r>
            <a:r>
              <a:rPr lang="en-US" sz="1600" dirty="0"/>
              <a:t>" authorities="ROLE_USER, ROLE_ADMIN" /&gt;</a:t>
            </a:r>
          </a:p>
          <a:p>
            <a:r>
              <a:rPr lang="en-US" sz="1600" dirty="0"/>
              <a:t>				&lt;user name="user" password="</a:t>
            </a:r>
            <a:r>
              <a:rPr lang="en-US" sz="1600" dirty="0" err="1"/>
              <a:t>userpassword</a:t>
            </a:r>
            <a:r>
              <a:rPr lang="en-US" sz="1600" dirty="0"/>
              <a:t>" authorities="ROLE_USER" /&gt;</a:t>
            </a:r>
          </a:p>
          <a:p>
            <a:r>
              <a:rPr lang="en-US" sz="1600" dirty="0"/>
              <a:t>			&lt;/user-service&gt;</a:t>
            </a:r>
          </a:p>
          <a:p>
            <a:r>
              <a:rPr lang="en-US" sz="1600" dirty="0"/>
              <a:t>		&lt;/authentication-provider&gt;</a:t>
            </a:r>
          </a:p>
          <a:p>
            <a:r>
              <a:rPr lang="en-US" sz="1600" dirty="0"/>
              <a:t>	&lt;/authentication-manager&gt;</a:t>
            </a:r>
          </a:p>
          <a:p>
            <a:r>
              <a:rPr lang="en-US" sz="1600" dirty="0"/>
              <a:t>&lt;/</a:t>
            </a:r>
            <a:r>
              <a:rPr lang="en-US" sz="1600" dirty="0" err="1"/>
              <a:t>beans:beans</a:t>
            </a:r>
            <a:r>
              <a:rPr lang="en-US" sz="1600" dirty="0"/>
              <a:t>&gt; </a:t>
            </a:r>
          </a:p>
        </p:txBody>
      </p:sp>
    </p:spTree>
    <p:extLst>
      <p:ext uri="{BB962C8B-B14F-4D97-AF65-F5344CB8AC3E}">
        <p14:creationId xmlns:p14="http://schemas.microsoft.com/office/powerpoint/2010/main" val="174644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22864" y="138113"/>
            <a:ext cx="5919107" cy="712787"/>
          </a:xfrm>
        </p:spPr>
        <p:txBody>
          <a:bodyPr>
            <a:normAutofit fontScale="90000"/>
          </a:bodyPr>
          <a:lstStyle/>
          <a:p>
            <a:r>
              <a:rPr lang="en-US" dirty="0" smtClean="0"/>
              <a:t>Project structure</a:t>
            </a:r>
            <a:endParaRPr lang="en-US" dirty="0"/>
          </a:p>
        </p:txBody>
      </p:sp>
      <p:pic>
        <p:nvPicPr>
          <p:cNvPr id="5" name="Picture 4"/>
          <p:cNvPicPr>
            <a:picLocks noChangeAspect="1"/>
          </p:cNvPicPr>
          <p:nvPr/>
        </p:nvPicPr>
        <p:blipFill>
          <a:blip r:embed="rId2"/>
          <a:stretch>
            <a:fillRect/>
          </a:stretch>
        </p:blipFill>
        <p:spPr>
          <a:xfrm>
            <a:off x="1048214" y="850281"/>
            <a:ext cx="9376642" cy="5416703"/>
          </a:xfrm>
          <a:prstGeom prst="rect">
            <a:avLst/>
          </a:prstGeom>
        </p:spPr>
      </p:pic>
    </p:spTree>
    <p:extLst>
      <p:ext uri="{BB962C8B-B14F-4D97-AF65-F5344CB8AC3E}">
        <p14:creationId xmlns:p14="http://schemas.microsoft.com/office/powerpoint/2010/main" val="1295722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noFill/>
      </a:spPr>
      <a:bodyPr rtlCol="0" anchor="ctr"/>
      <a:lstStyle>
        <a:defPPr>
          <a:defRPr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832</TotalTime>
  <Words>1076</Words>
  <Application>Microsoft Office PowerPoint</Application>
  <PresentationFormat>Widescreen</PresentationFormat>
  <Paragraphs>329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Calibri Light</vt:lpstr>
      <vt:lpstr>Wingdings</vt:lpstr>
      <vt:lpstr>Retrospect</vt:lpstr>
      <vt:lpstr>Spring Security</vt:lpstr>
      <vt:lpstr>What is Spring Security?</vt:lpstr>
      <vt:lpstr>Hystory</vt:lpstr>
      <vt:lpstr>Hello world!</vt:lpstr>
      <vt:lpstr>Include dependency into pom.xml</vt:lpstr>
      <vt:lpstr>Change Web.xml</vt:lpstr>
      <vt:lpstr>Create application-security.xml</vt:lpstr>
      <vt:lpstr>Create application-security.xml</vt:lpstr>
      <vt:lpstr>Project structure</vt:lpstr>
      <vt:lpstr>Title page</vt:lpstr>
      <vt:lpstr>Login page</vt:lpstr>
      <vt:lpstr>Secure page</vt:lpstr>
      <vt:lpstr>Admin page</vt:lpstr>
      <vt:lpstr>Login page</vt:lpstr>
      <vt:lpstr>What does auto-config Include?</vt:lpstr>
      <vt:lpstr>Changes in  application-security.xml</vt:lpstr>
      <vt:lpstr>Structure of project</vt:lpstr>
      <vt:lpstr>CustomUserDetailsService</vt:lpstr>
      <vt:lpstr>Class UserMahager</vt:lpstr>
      <vt:lpstr>Class User</vt:lpstr>
      <vt:lpstr>Class User. Method SetRoles</vt:lpstr>
      <vt:lpstr>Class User. Another methods</vt:lpstr>
      <vt:lpstr>SigninController</vt:lpstr>
      <vt:lpstr>Signin.jsp</vt:lpstr>
      <vt:lpstr>Custom login form</vt:lpstr>
      <vt:lpstr>Secure page</vt:lpstr>
      <vt:lpstr>Interface Authentication</vt:lpstr>
      <vt:lpstr>Customize HTTP 403 Access Denied Page</vt:lpstr>
      <vt:lpstr>AccessDeniedHandler</vt:lpstr>
      <vt:lpstr>Changes in context and security configuration </vt:lpstr>
      <vt:lpstr>Database Tables</vt:lpstr>
      <vt:lpstr>Spring JDBC</vt:lpstr>
      <vt:lpstr>application-security.xml</vt:lpstr>
      <vt:lpstr>Logout</vt:lpstr>
      <vt:lpstr>j_spring_security_logout</vt:lpstr>
      <vt:lpstr>j_spring_security_logout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Heorhii Serheiev</dc:creator>
  <cp:lastModifiedBy>Heorhii Serheiev</cp:lastModifiedBy>
  <cp:revision>25</cp:revision>
  <dcterms:created xsi:type="dcterms:W3CDTF">2014-03-24T08:45:15Z</dcterms:created>
  <dcterms:modified xsi:type="dcterms:W3CDTF">2014-03-26T12:10:57Z</dcterms:modified>
</cp:coreProperties>
</file>