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6e0815ea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e0815ea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6e0815ea6_0_1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6e0815ea6_0_1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6e0815ea6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6e0815ea6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e0815ea6_0_1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e0815ea6_0_1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6e0815ea6_0_1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6e0815ea6_0_1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7482fbb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7482fbb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7076971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7076971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Certification Management System</a:t>
            </a:r>
            <a:endParaRPr sz="28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Syed Salif Moin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Certification Management System</a:t>
            </a:r>
            <a:r>
              <a:rPr lang="en">
                <a:solidFill>
                  <a:srgbClr val="000000"/>
                </a:solidFill>
              </a:rPr>
              <a:t> is an application designed to manage, organize and track Certifications by Employees. The system can be accessed by two types of users who manages the whole certification requests process, starting from creating record for Employees to generating Certification Request for them, keeping track of the status of the Certification Request </a:t>
            </a:r>
            <a:r>
              <a:rPr lang="en">
                <a:solidFill>
                  <a:srgbClr val="000000"/>
                </a:solidFill>
              </a:rPr>
              <a:t>whether</a:t>
            </a:r>
            <a:r>
              <a:rPr lang="en">
                <a:solidFill>
                  <a:srgbClr val="000000"/>
                </a:solidFill>
              </a:rPr>
              <a:t> it has been approved or not till marking the final status as pass or fail for that Certification Request.</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Team Collaboration : </a:t>
            </a:r>
            <a:r>
              <a:rPr lang="en">
                <a:solidFill>
                  <a:srgbClr val="000000"/>
                </a:solidFill>
                <a:highlight>
                  <a:srgbClr val="FFFFFF"/>
                </a:highlight>
              </a:rPr>
              <a:t>Salesforce also lets you easily communicate with the other members of your team. The “Chatter” feature lets you talk with individuals or groups about work-related information.</a:t>
            </a:r>
            <a:endParaRPr b="1">
              <a:solidFill>
                <a:srgbClr val="000000"/>
              </a:solidFill>
            </a:endParaRPr>
          </a:p>
          <a:p>
            <a:pPr indent="0" lvl="0" marL="0" rtl="0" algn="l">
              <a:spcBef>
                <a:spcPts val="1600"/>
              </a:spcBef>
              <a:spcAft>
                <a:spcPts val="0"/>
              </a:spcAft>
              <a:buNone/>
            </a:pPr>
            <a:r>
              <a:rPr b="1" lang="en">
                <a:solidFill>
                  <a:srgbClr val="000000"/>
                </a:solidFill>
              </a:rPr>
              <a:t>Flexibility : </a:t>
            </a:r>
            <a:r>
              <a:rPr lang="en">
                <a:solidFill>
                  <a:srgbClr val="000000"/>
                </a:solidFill>
              </a:rPr>
              <a:t>The system is easily </a:t>
            </a:r>
            <a:r>
              <a:rPr lang="en">
                <a:solidFill>
                  <a:srgbClr val="000000"/>
                </a:solidFill>
              </a:rPr>
              <a:t>modifiable</a:t>
            </a:r>
            <a:r>
              <a:rPr lang="en">
                <a:solidFill>
                  <a:srgbClr val="000000"/>
                </a:solidFill>
              </a:rPr>
              <a:t> depending on the changing need of the users.</a:t>
            </a:r>
            <a:endParaRPr>
              <a:solidFill>
                <a:srgbClr val="000000"/>
              </a:solidFill>
            </a:endParaRPr>
          </a:p>
          <a:p>
            <a:pPr indent="0" lvl="0" marL="0" rtl="0" algn="l">
              <a:spcBef>
                <a:spcPts val="1600"/>
              </a:spcBef>
              <a:spcAft>
                <a:spcPts val="1600"/>
              </a:spcAft>
              <a:buNone/>
            </a:pPr>
            <a:r>
              <a:rPr b="1" lang="en">
                <a:solidFill>
                  <a:srgbClr val="000000"/>
                </a:solidFill>
              </a:rPr>
              <a:t>Accessibility : </a:t>
            </a:r>
            <a:r>
              <a:rPr lang="en">
                <a:solidFill>
                  <a:srgbClr val="000000"/>
                </a:solidFill>
              </a:rPr>
              <a:t>Salesforce being a cloud platform, the application will be </a:t>
            </a:r>
            <a:r>
              <a:rPr lang="en">
                <a:solidFill>
                  <a:srgbClr val="000000"/>
                </a:solidFill>
                <a:highlight>
                  <a:srgbClr val="FFFFFF"/>
                </a:highlight>
              </a:rPr>
              <a:t>wherever you have Internet access</a:t>
            </a:r>
            <a:r>
              <a:rPr lang="en">
                <a:solidFill>
                  <a:srgbClr val="000000"/>
                </a:solidFill>
                <a:highlight>
                  <a:srgbClr val="FFFFFF"/>
                </a:highlight>
                <a:latin typeface="Arial"/>
                <a:ea typeface="Arial"/>
                <a:cs typeface="Arial"/>
                <a:sym typeface="Arial"/>
              </a:rPr>
              <a:t>.</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Used</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Apex</a:t>
            </a:r>
            <a:endParaRPr/>
          </a:p>
          <a:p>
            <a:pPr indent="-342900" lvl="0" marL="457200" rtl="0" algn="l">
              <a:spcBef>
                <a:spcPts val="0"/>
              </a:spcBef>
              <a:spcAft>
                <a:spcPts val="0"/>
              </a:spcAft>
              <a:buSzPts val="1800"/>
              <a:buChar char="●"/>
            </a:pPr>
            <a:r>
              <a:rPr lang="en"/>
              <a:t>HTML and CSS</a:t>
            </a:r>
            <a:endParaRPr/>
          </a:p>
          <a:p>
            <a:pPr indent="-342900" lvl="0" marL="457200" rtl="0" algn="l">
              <a:spcBef>
                <a:spcPts val="0"/>
              </a:spcBef>
              <a:spcAft>
                <a:spcPts val="0"/>
              </a:spcAft>
              <a:buSzPts val="1800"/>
              <a:buChar char="●"/>
            </a:pPr>
            <a:r>
              <a:rPr lang="en"/>
              <a:t>XML</a:t>
            </a:r>
            <a:endParaRPr/>
          </a:p>
          <a:p>
            <a:pPr indent="-342900" lvl="0" marL="457200" rtl="0" algn="l">
              <a:spcBef>
                <a:spcPts val="0"/>
              </a:spcBef>
              <a:spcAft>
                <a:spcPts val="0"/>
              </a:spcAft>
              <a:buSzPts val="1800"/>
              <a:buChar char="●"/>
            </a:pPr>
            <a:r>
              <a:rPr lang="en"/>
              <a:t>AURA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Inscope</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a:solidFill>
                  <a:srgbClr val="000000"/>
                </a:solidFill>
              </a:rPr>
              <a:t>There are two categories of users who would access the system:</a:t>
            </a:r>
            <a:endParaRPr>
              <a:solidFill>
                <a:srgbClr val="000000"/>
              </a:solidFill>
            </a:endParaRPr>
          </a:p>
          <a:p>
            <a:pPr indent="0" lvl="0" marL="0" rtl="0" algn="l">
              <a:lnSpc>
                <a:spcPct val="120000"/>
              </a:lnSpc>
              <a:spcBef>
                <a:spcPts val="600"/>
              </a:spcBef>
              <a:spcAft>
                <a:spcPts val="0"/>
              </a:spcAft>
              <a:buNone/>
            </a:pPr>
            <a:r>
              <a:rPr lang="en">
                <a:solidFill>
                  <a:srgbClr val="000000"/>
                </a:solidFill>
              </a:rPr>
              <a:t>The </a:t>
            </a:r>
            <a:r>
              <a:rPr b="1" lang="en">
                <a:solidFill>
                  <a:srgbClr val="000000"/>
                </a:solidFill>
              </a:rPr>
              <a:t>App Admin :</a:t>
            </a:r>
            <a:endParaRPr b="1">
              <a:solidFill>
                <a:srgbClr val="000000"/>
              </a:solidFill>
            </a:endParaRPr>
          </a:p>
          <a:p>
            <a:pPr indent="-298450" lvl="0" marL="457200" rtl="0" algn="l">
              <a:lnSpc>
                <a:spcPct val="120000"/>
              </a:lnSpc>
              <a:spcBef>
                <a:spcPts val="600"/>
              </a:spcBef>
              <a:spcAft>
                <a:spcPts val="0"/>
              </a:spcAft>
              <a:buClr>
                <a:srgbClr val="000000"/>
              </a:buClr>
              <a:buSzPts val="1100"/>
              <a:buChar char="●"/>
            </a:pPr>
            <a:r>
              <a:rPr lang="en" sz="1100">
                <a:solidFill>
                  <a:srgbClr val="000000"/>
                </a:solidFill>
              </a:rPr>
              <a:t>Registers and manages Vouchers</a:t>
            </a:r>
            <a:endParaRPr sz="1100">
              <a:solidFill>
                <a:srgbClr val="000000"/>
              </a:solidFill>
            </a:endParaRPr>
          </a:p>
          <a:p>
            <a:pPr indent="-298450" lvl="0" marL="457200" rtl="0" algn="l">
              <a:lnSpc>
                <a:spcPct val="120000"/>
              </a:lnSpc>
              <a:spcBef>
                <a:spcPts val="0"/>
              </a:spcBef>
              <a:spcAft>
                <a:spcPts val="0"/>
              </a:spcAft>
              <a:buClr>
                <a:srgbClr val="000000"/>
              </a:buClr>
              <a:buSzPts val="1100"/>
              <a:buChar char="●"/>
            </a:pPr>
            <a:r>
              <a:rPr lang="en" sz="1100">
                <a:solidFill>
                  <a:srgbClr val="000000"/>
                </a:solidFill>
              </a:rPr>
              <a:t>Registers and manages Certifications</a:t>
            </a:r>
            <a:endParaRPr sz="1100">
              <a:solidFill>
                <a:srgbClr val="000000"/>
              </a:solidFill>
            </a:endParaRPr>
          </a:p>
          <a:p>
            <a:pPr indent="-298450" lvl="0" marL="457200" rtl="0" algn="l">
              <a:lnSpc>
                <a:spcPct val="120000"/>
              </a:lnSpc>
              <a:spcBef>
                <a:spcPts val="0"/>
              </a:spcBef>
              <a:spcAft>
                <a:spcPts val="0"/>
              </a:spcAft>
              <a:buClr>
                <a:srgbClr val="000000"/>
              </a:buClr>
              <a:buSzPts val="1100"/>
              <a:buChar char="●"/>
            </a:pPr>
            <a:r>
              <a:rPr lang="en" sz="1100">
                <a:solidFill>
                  <a:srgbClr val="000000"/>
                </a:solidFill>
              </a:rPr>
              <a:t>Approves or Rejects the Certification Request Approval Request by App Users</a:t>
            </a:r>
            <a:endParaRPr sz="1100">
              <a:solidFill>
                <a:srgbClr val="000000"/>
              </a:solidFill>
            </a:endParaRPr>
          </a:p>
          <a:p>
            <a:pPr indent="-298450" lvl="0" marL="457200" rtl="0" algn="l">
              <a:lnSpc>
                <a:spcPct val="120000"/>
              </a:lnSpc>
              <a:spcBef>
                <a:spcPts val="0"/>
              </a:spcBef>
              <a:spcAft>
                <a:spcPts val="0"/>
              </a:spcAft>
              <a:buClr>
                <a:srgbClr val="000000"/>
              </a:buClr>
              <a:buSzPts val="1100"/>
              <a:buChar char="●"/>
            </a:pPr>
            <a:r>
              <a:rPr lang="en" sz="1100">
                <a:solidFill>
                  <a:srgbClr val="000000"/>
                </a:solidFill>
              </a:rPr>
              <a:t>View reports and dashboards</a:t>
            </a:r>
            <a:endParaRPr sz="1100">
              <a:solidFill>
                <a:srgbClr val="000000"/>
              </a:solidFill>
            </a:endParaRPr>
          </a:p>
          <a:p>
            <a:pPr indent="-298450" lvl="0" marL="457200" rtl="0" algn="l">
              <a:lnSpc>
                <a:spcPct val="120000"/>
              </a:lnSpc>
              <a:spcBef>
                <a:spcPts val="0"/>
              </a:spcBef>
              <a:spcAft>
                <a:spcPts val="0"/>
              </a:spcAft>
              <a:buClr>
                <a:srgbClr val="000000"/>
              </a:buClr>
              <a:buSzPts val="1100"/>
              <a:buChar char="●"/>
            </a:pPr>
            <a:r>
              <a:rPr lang="en" sz="1100">
                <a:solidFill>
                  <a:srgbClr val="000000"/>
                </a:solidFill>
              </a:rPr>
              <a:t>Views charts</a:t>
            </a:r>
            <a:endParaRPr sz="1100">
              <a:solidFill>
                <a:srgbClr val="000000"/>
              </a:solidFill>
            </a:endParaRPr>
          </a:p>
          <a:p>
            <a:pPr indent="0" lvl="0" marL="0" rtl="0" algn="l">
              <a:lnSpc>
                <a:spcPct val="120000"/>
              </a:lnSpc>
              <a:spcBef>
                <a:spcPts val="600"/>
              </a:spcBef>
              <a:spcAft>
                <a:spcPts val="0"/>
              </a:spcAft>
              <a:buNone/>
            </a:pPr>
            <a:r>
              <a:rPr lang="en">
                <a:solidFill>
                  <a:srgbClr val="000000"/>
                </a:solidFill>
              </a:rPr>
              <a:t>The </a:t>
            </a:r>
            <a:r>
              <a:rPr b="1" lang="en">
                <a:solidFill>
                  <a:srgbClr val="000000"/>
                </a:solidFill>
              </a:rPr>
              <a:t>App User :</a:t>
            </a:r>
            <a:endParaRPr b="1">
              <a:solidFill>
                <a:srgbClr val="000000"/>
              </a:solidFill>
            </a:endParaRPr>
          </a:p>
          <a:p>
            <a:pPr indent="-298450" lvl="0" marL="457200" rtl="0" algn="l">
              <a:lnSpc>
                <a:spcPct val="120000"/>
              </a:lnSpc>
              <a:spcBef>
                <a:spcPts val="600"/>
              </a:spcBef>
              <a:spcAft>
                <a:spcPts val="0"/>
              </a:spcAft>
              <a:buClr>
                <a:srgbClr val="000000"/>
              </a:buClr>
              <a:buSzPts val="1100"/>
              <a:buChar char="●"/>
            </a:pPr>
            <a:r>
              <a:rPr lang="en" sz="1100">
                <a:solidFill>
                  <a:srgbClr val="000000"/>
                </a:solidFill>
              </a:rPr>
              <a:t>Registers and manages Employees</a:t>
            </a:r>
            <a:endParaRPr sz="1100">
              <a:solidFill>
                <a:srgbClr val="000000"/>
              </a:solidFill>
            </a:endParaRPr>
          </a:p>
          <a:p>
            <a:pPr indent="-298450" lvl="0" marL="457200" rtl="0" algn="l">
              <a:lnSpc>
                <a:spcPct val="120000"/>
              </a:lnSpc>
              <a:spcBef>
                <a:spcPts val="0"/>
              </a:spcBef>
              <a:spcAft>
                <a:spcPts val="0"/>
              </a:spcAft>
              <a:buClr>
                <a:srgbClr val="000000"/>
              </a:buClr>
              <a:buSzPts val="1100"/>
              <a:buChar char="●"/>
            </a:pPr>
            <a:r>
              <a:rPr lang="en" sz="1100">
                <a:solidFill>
                  <a:srgbClr val="000000"/>
                </a:solidFill>
              </a:rPr>
              <a:t>Registers and manages Certification Requests</a:t>
            </a:r>
            <a:endParaRPr sz="1100">
              <a:solidFill>
                <a:srgbClr val="000000"/>
              </a:solidFill>
            </a:endParaRPr>
          </a:p>
          <a:p>
            <a:pPr indent="-298450" lvl="0" marL="457200" rtl="0" algn="l">
              <a:lnSpc>
                <a:spcPct val="120000"/>
              </a:lnSpc>
              <a:spcBef>
                <a:spcPts val="0"/>
              </a:spcBef>
              <a:spcAft>
                <a:spcPts val="0"/>
              </a:spcAft>
              <a:buClr>
                <a:srgbClr val="000000"/>
              </a:buClr>
              <a:buSzPts val="1100"/>
              <a:buChar char="●"/>
            </a:pPr>
            <a:r>
              <a:rPr lang="en" sz="1100">
                <a:solidFill>
                  <a:srgbClr val="000000"/>
                </a:solidFill>
              </a:rPr>
              <a:t>Raises a Certification Request Approval Request</a:t>
            </a:r>
            <a:endParaRPr sz="1100">
              <a:solidFill>
                <a:srgbClr val="000000"/>
              </a:solidFill>
            </a:endParaRPr>
          </a:p>
          <a:p>
            <a:pPr indent="-298450" lvl="0" marL="457200" rtl="0" algn="l">
              <a:lnSpc>
                <a:spcPct val="120000"/>
              </a:lnSpc>
              <a:spcBef>
                <a:spcPts val="0"/>
              </a:spcBef>
              <a:spcAft>
                <a:spcPts val="0"/>
              </a:spcAft>
              <a:buClr>
                <a:srgbClr val="000000"/>
              </a:buClr>
              <a:buSzPts val="1100"/>
              <a:buChar char="●"/>
            </a:pPr>
            <a:r>
              <a:rPr lang="en" sz="1100">
                <a:solidFill>
                  <a:srgbClr val="000000"/>
                </a:solidFill>
              </a:rPr>
              <a:t>View reports and dashboards</a:t>
            </a:r>
            <a:endParaRPr sz="1100">
              <a:solidFill>
                <a:srgbClr val="000000"/>
              </a:solidFill>
            </a:endParaRPr>
          </a:p>
          <a:p>
            <a:pPr indent="-298450" lvl="0" marL="457200" rtl="0" algn="l">
              <a:lnSpc>
                <a:spcPct val="120000"/>
              </a:lnSpc>
              <a:spcBef>
                <a:spcPts val="0"/>
              </a:spcBef>
              <a:spcAft>
                <a:spcPts val="0"/>
              </a:spcAft>
              <a:buClr>
                <a:srgbClr val="000000"/>
              </a:buClr>
              <a:buSzPts val="1100"/>
              <a:buChar char="●"/>
            </a:pPr>
            <a:r>
              <a:rPr lang="en" sz="1100">
                <a:solidFill>
                  <a:srgbClr val="000000"/>
                </a:solidFill>
              </a:rPr>
              <a:t>Views charts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Outscope</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a:solidFill>
                  <a:srgbClr val="000000"/>
                </a:solidFill>
              </a:rPr>
              <a:t>The following functionalities has not been included in  the system:</a:t>
            </a:r>
            <a:endParaRPr>
              <a:solidFill>
                <a:srgbClr val="000000"/>
              </a:solidFill>
            </a:endParaRPr>
          </a:p>
          <a:p>
            <a:pPr indent="-298450" lvl="0" marL="457200" rtl="0" algn="l">
              <a:lnSpc>
                <a:spcPct val="120000"/>
              </a:lnSpc>
              <a:spcBef>
                <a:spcPts val="600"/>
              </a:spcBef>
              <a:spcAft>
                <a:spcPts val="0"/>
              </a:spcAft>
              <a:buClr>
                <a:srgbClr val="000000"/>
              </a:buClr>
              <a:buSzPts val="1100"/>
              <a:buChar char="●"/>
            </a:pPr>
            <a:r>
              <a:rPr lang="en" sz="1100">
                <a:solidFill>
                  <a:srgbClr val="000000"/>
                </a:solidFill>
              </a:rPr>
              <a:t>The app in no place includes billing and payment procedures of Voucher or Certification Request.</a:t>
            </a:r>
            <a:endParaRPr sz="1100">
              <a:solidFill>
                <a:srgbClr val="000000"/>
              </a:solidFill>
            </a:endParaRPr>
          </a:p>
          <a:p>
            <a:pPr indent="-298450" lvl="0" marL="457200" rtl="0" algn="l">
              <a:lnSpc>
                <a:spcPct val="120000"/>
              </a:lnSpc>
              <a:spcBef>
                <a:spcPts val="0"/>
              </a:spcBef>
              <a:spcAft>
                <a:spcPts val="0"/>
              </a:spcAft>
              <a:buClr>
                <a:srgbClr val="000000"/>
              </a:buClr>
              <a:buSzPts val="1100"/>
              <a:buChar char="●"/>
            </a:pPr>
            <a:r>
              <a:rPr lang="en" sz="1100">
                <a:solidFill>
                  <a:srgbClr val="000000"/>
                </a:solidFill>
              </a:rPr>
              <a:t>Employee is not a salesforce user and has to mail the App User for Certification Requests.</a:t>
            </a:r>
            <a:endParaRPr sz="11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 Steps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19"/>
          <p:cNvPicPr preferRelativeResize="0"/>
          <p:nvPr/>
        </p:nvPicPr>
        <p:blipFill>
          <a:blip r:embed="rId3">
            <a:alphaModFix/>
          </a:blip>
          <a:stretch>
            <a:fillRect/>
          </a:stretch>
        </p:blipFill>
        <p:spPr>
          <a:xfrm>
            <a:off x="1614500" y="1233500"/>
            <a:ext cx="5915025" cy="262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12482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