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2" r:id="rId2"/>
    <p:sldId id="271" r:id="rId3"/>
    <p:sldId id="274" r:id="rId4"/>
    <p:sldId id="278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190E-C1F5-466F-90BA-A19FC34B1ECA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7D4C-6BEC-44F0-9EA5-F2497AA83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3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1EDC7C-65C9-4AC7-B3E7-E2D05151B7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641E84D9-872A-4446-BF8F-A7B0B02AFD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9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142DEE-DEA9-447B-9803-EBCC8D1DF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E61E92C8-A139-469B-BB4C-BA293D56C4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75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1438276"/>
            <a:ext cx="2829984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438276"/>
            <a:ext cx="8288867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5490D6-83F9-4A19-95C5-51EB8A8D70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DD706443-6417-41FF-929B-422C2C01D8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F0E9AB-51A1-4FDB-AF46-6979B02461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C81B0FB7-F36B-4655-BC61-E2984FDF0F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38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09063E-78FA-4F49-9811-1A37D147E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2AA1BCD4-ED2A-4755-AF9E-EC7844E3F0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6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2159000"/>
            <a:ext cx="5535084" cy="370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84" y="2159000"/>
            <a:ext cx="5537200" cy="370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516FE-2D0B-4DC7-9AB7-35823AE14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AEBDAB36-C13B-4A4C-8FBC-ED2EA3BE78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664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93D57E-9C9F-4B59-9195-C684F64BC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49EB7A64-4304-4345-8431-ADFADC0657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94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FF3AF6-484A-4553-ABAE-29621D4501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5FB8CCF0-8AD9-4321-AFF8-35371039A5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87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3C4F60-E367-4550-8770-20174885F3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54DE366C-C13E-434D-8EED-E80C43A85B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695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E383-A51A-49D0-B6DE-C8A2A7AF2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236865A0-B7A4-498D-A7BB-787C9F6F65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01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6869D-DE44-4F42-ABE7-2274109E03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68F565DF-43E3-40D4-B13F-73A8ED4A9D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59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75C59D-9928-4D7A-95C5-751C11CB7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1438275"/>
            <a:ext cx="11275484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C7C93E-5CB9-4737-A088-337C0EF9F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2159000"/>
            <a:ext cx="11275484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6183E09-3125-4317-9B3D-0814D0287E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0" y="6477000"/>
            <a:ext cx="2844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GB" altLang="en-US"/>
              <a:t>Slide </a:t>
            </a:r>
            <a:fld id="{70B7A509-3C95-43AB-9170-507832A9B59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CDB90ED4-1088-475C-AC5D-1293B265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23014"/>
            <a:ext cx="12192000" cy="15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D05B7054-C8B2-49D6-9EF2-EDCA1953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14"/>
            <a:ext cx="12192000" cy="15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/>
          </a:p>
        </p:txBody>
      </p:sp>
      <p:grpSp>
        <p:nvGrpSpPr>
          <p:cNvPr id="1031" name="Group 12">
            <a:extLst>
              <a:ext uri="{FF2B5EF4-FFF2-40B4-BE49-F238E27FC236}">
                <a16:creationId xmlns:a16="http://schemas.microsoft.com/office/drawing/2014/main" id="{4FE58842-5CF2-4909-90B8-F10EB6A728BA}"/>
              </a:ext>
            </a:extLst>
          </p:cNvPr>
          <p:cNvGrpSpPr>
            <a:grpSpLocks/>
          </p:cNvGrpSpPr>
          <p:nvPr/>
        </p:nvGrpSpPr>
        <p:grpSpPr bwMode="auto">
          <a:xfrm>
            <a:off x="239184" y="131764"/>
            <a:ext cx="11952816" cy="792162"/>
            <a:chOff x="113" y="83"/>
            <a:chExt cx="5647" cy="499"/>
          </a:xfrm>
        </p:grpSpPr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B664F50C-A4BF-4FBB-91EB-B9189248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83"/>
              <a:ext cx="1588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3" name="Rectangle 7">
              <a:extLst>
                <a:ext uri="{FF2B5EF4-FFF2-40B4-BE49-F238E27FC236}">
                  <a16:creationId xmlns:a16="http://schemas.microsoft.com/office/drawing/2014/main" id="{877D2440-FE6C-4BD5-8D82-0EF9A6E4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83"/>
              <a:ext cx="1588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34" name="Picture 9" descr="DFID_280_SML_AW">
              <a:extLst>
                <a:ext uri="{FF2B5EF4-FFF2-40B4-BE49-F238E27FC236}">
                  <a16:creationId xmlns:a16="http://schemas.microsoft.com/office/drawing/2014/main" id="{BDAED85B-2FB3-4484-8D5F-FAA8DE4051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94"/>
              <a:ext cx="59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2" descr="Home - Office for National Statistics">
            <a:extLst>
              <a:ext uri="{FF2B5EF4-FFF2-40B4-BE49-F238E27FC236}">
                <a16:creationId xmlns:a16="http://schemas.microsoft.com/office/drawing/2014/main" id="{A70FF019-541E-4DB4-92C0-862CCC6EB3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49" y="187325"/>
            <a:ext cx="3207667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1F1AD6E-81DC-4A44-BA15-F0300C9252EC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1378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62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87425" indent="-177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3pPr>
      <a:lvl4pPr marL="1344613" indent="-1778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701800" indent="-177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1590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6162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0734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5306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" TargetMode="External"/><Relationship Id="rId2" Type="http://schemas.openxmlformats.org/officeDocument/2006/relationships/hyperlink" Target="https://repl.it/repls/OnerlookedBestWrap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shell/" TargetMode="External"/><Relationship Id="rId4" Type="http://schemas.openxmlformats.org/officeDocument/2006/relationships/hyperlink" Target="http://pythontutor.com/visualize.html#mode=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D95BF476-FB5D-4F1B-BED1-C988089E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24" y="2040925"/>
            <a:ext cx="6572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0239F6-2E8D-4E72-A7E1-2F78755CD081}"/>
              </a:ext>
            </a:extLst>
          </p:cNvPr>
          <p:cNvSpPr/>
          <p:nvPr/>
        </p:nvSpPr>
        <p:spPr>
          <a:xfrm>
            <a:off x="226368" y="5361527"/>
            <a:ext cx="11264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Python Programming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521A5D-4089-4E52-9B04-68338899BD67}"/>
              </a:ext>
            </a:extLst>
          </p:cNvPr>
          <p:cNvSpPr/>
          <p:nvPr/>
        </p:nvSpPr>
        <p:spPr>
          <a:xfrm>
            <a:off x="4448554" y="1028919"/>
            <a:ext cx="3057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9623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DD261-2498-49F5-A79A-B90BFED5F82A}"/>
              </a:ext>
            </a:extLst>
          </p:cNvPr>
          <p:cNvSpPr/>
          <p:nvPr/>
        </p:nvSpPr>
        <p:spPr>
          <a:xfrm>
            <a:off x="4560964" y="19050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16AB3F-19C7-46D8-94CF-6FB8914D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3422"/>
              </p:ext>
            </p:extLst>
          </p:nvPr>
        </p:nvGraphicFramePr>
        <p:xfrm>
          <a:off x="1409700" y="1533525"/>
          <a:ext cx="9734550" cy="428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532">
                  <a:extLst>
                    <a:ext uri="{9D8B030D-6E8A-4147-A177-3AD203B41FA5}">
                      <a16:colId xmlns:a16="http://schemas.microsoft.com/office/drawing/2014/main" val="2441677782"/>
                    </a:ext>
                  </a:extLst>
                </a:gridCol>
                <a:gridCol w="6623018">
                  <a:extLst>
                    <a:ext uri="{9D8B030D-6E8A-4147-A177-3AD203B41FA5}">
                      <a16:colId xmlns:a16="http://schemas.microsoft.com/office/drawing/2014/main" val="379040520"/>
                    </a:ext>
                  </a:extLst>
                </a:gridCol>
              </a:tblGrid>
              <a:tr h="436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Time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Activity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60941"/>
                  </a:ext>
                </a:extLst>
              </a:tr>
              <a:tr h="148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9:30 – 10:45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Review Anaconda/</a:t>
                      </a:r>
                      <a:r>
                        <a:rPr lang="en-GB" sz="2000" dirty="0" err="1">
                          <a:effectLst/>
                        </a:rPr>
                        <a:t>Jupyter</a:t>
                      </a:r>
                      <a:r>
                        <a:rPr lang="en-GB" sz="2000" dirty="0">
                          <a:effectLst/>
                        </a:rPr>
                        <a:t>/Python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Data Types: Numbers, Strings, Boolean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Variable Assignment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Casting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Attempt Exercise 1 and 2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1390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10.45 – 11:00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Break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630336"/>
                  </a:ext>
                </a:extLst>
              </a:tr>
              <a:tr h="148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11:00 – 12:15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Lists, Tuples, Dictionaries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Sequence, Selection, Iteration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>
                          <a:effectLst/>
                        </a:rPr>
                        <a:t>Functions and Parameters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Attempt Exercise 3,4,5 and 6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755280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12:15 – 12:30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Prep for next day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51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18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B5B97-4337-4DFF-8E4B-0698F1C0D454}"/>
              </a:ext>
            </a:extLst>
          </p:cNvPr>
          <p:cNvSpPr/>
          <p:nvPr/>
        </p:nvSpPr>
        <p:spPr>
          <a:xfrm>
            <a:off x="2184441" y="0"/>
            <a:ext cx="603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learn Python?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B9F100-777E-4D24-A51C-5BE0B909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33476"/>
            <a:ext cx="11447991" cy="4914900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Well loved by all  - WHY ?</a:t>
            </a:r>
            <a:endParaRPr lang="en-US" b="1" i="1" dirty="0"/>
          </a:p>
          <a:p>
            <a:endParaRPr lang="en-GB" dirty="0"/>
          </a:p>
          <a:p>
            <a:r>
              <a:rPr lang="en-US" dirty="0"/>
              <a:t>Free, Simple, Portable.</a:t>
            </a:r>
          </a:p>
          <a:p>
            <a:endParaRPr lang="en-US" dirty="0"/>
          </a:p>
          <a:p>
            <a:r>
              <a:rPr lang="en-US" dirty="0"/>
              <a:t>Loads of resources (libraries)/materials/support to help you develop.</a:t>
            </a:r>
          </a:p>
          <a:p>
            <a:endParaRPr lang="en-US" dirty="0"/>
          </a:p>
          <a:p>
            <a:r>
              <a:rPr lang="en-US" dirty="0"/>
              <a:t>A high-level language and can do complex tasks. For example, web development, data analysis, artificial intelligence, games, desktop apps.</a:t>
            </a:r>
          </a:p>
          <a:p>
            <a:endParaRPr lang="en-US" dirty="0"/>
          </a:p>
          <a:p>
            <a:r>
              <a:rPr lang="en-GB" dirty="0"/>
              <a:t>The 2018 Stack Overflow Developer Survey ranked Python as the 7th most popular and the number one most wanted technology of the year.</a:t>
            </a:r>
          </a:p>
          <a:p>
            <a:endParaRPr lang="en-GB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7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B5B97-4337-4DFF-8E4B-0698F1C0D454}"/>
              </a:ext>
            </a:extLst>
          </p:cNvPr>
          <p:cNvSpPr/>
          <p:nvPr/>
        </p:nvSpPr>
        <p:spPr>
          <a:xfrm>
            <a:off x="3357840" y="0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30147-77B9-438B-9A73-54CE8D86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8" y="1574800"/>
            <a:ext cx="11275484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Anaconda is a python and R distribution. It aims to provide everything you need (Python-wise) for data science "out of the box".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It includes:</a:t>
            </a:r>
          </a:p>
          <a:p>
            <a:endParaRPr lang="en-GB" dirty="0"/>
          </a:p>
          <a:p>
            <a:r>
              <a:rPr lang="en-GB" dirty="0"/>
              <a:t>The core Python language</a:t>
            </a:r>
          </a:p>
          <a:p>
            <a:r>
              <a:rPr lang="en-GB" dirty="0"/>
              <a:t>100+ Python "packages" (libraries)</a:t>
            </a:r>
          </a:p>
          <a:p>
            <a:r>
              <a:rPr lang="en-GB" dirty="0"/>
              <a:t>Spyder (IDE/editor - like PyCharm) and </a:t>
            </a:r>
            <a:r>
              <a:rPr lang="en-GB" dirty="0" err="1"/>
              <a:t>Jupyter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, Anaconda's own package manager, used for updating Anaconda and packages</a:t>
            </a:r>
          </a:p>
        </p:txBody>
      </p:sp>
    </p:spTree>
    <p:extLst>
      <p:ext uri="{BB962C8B-B14F-4D97-AF65-F5344CB8AC3E}">
        <p14:creationId xmlns:p14="http://schemas.microsoft.com/office/powerpoint/2010/main" val="5038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D2C319-3479-4A82-939D-043AE49779E2}"/>
              </a:ext>
            </a:extLst>
          </p:cNvPr>
          <p:cNvSpPr/>
          <p:nvPr/>
        </p:nvSpPr>
        <p:spPr>
          <a:xfrm>
            <a:off x="3829994" y="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C69C9-BE25-4B01-B1CD-549E8B8D08AE}"/>
              </a:ext>
            </a:extLst>
          </p:cNvPr>
          <p:cNvSpPr txBox="1"/>
          <p:nvPr/>
        </p:nvSpPr>
        <p:spPr>
          <a:xfrm>
            <a:off x="619125" y="1362075"/>
            <a:ext cx="9791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</a:rPr>
              <a:t>Good for simulating scripts (lines of code)</a:t>
            </a:r>
          </a:p>
          <a:p>
            <a:r>
              <a:rPr lang="en-GB" dirty="0">
                <a:hlinkClick r:id="rId2"/>
              </a:rPr>
              <a:t>https://repl.it/repls/OnerlookedBestWrapper</a:t>
            </a:r>
            <a:endParaRPr lang="en-GB" dirty="0">
              <a:latin typeface="Segoe UI" panose="020B0502040204020203" pitchFamily="34" charset="0"/>
            </a:endParaRPr>
          </a:p>
          <a:p>
            <a:endParaRPr lang="en-GB" u="sng" dirty="0">
              <a:solidFill>
                <a:srgbClr val="002060"/>
              </a:solidFill>
              <a:latin typeface="Segoe UI" panose="020B0502040204020203" pitchFamily="34" charset="0"/>
              <a:hlinkClick r:id="rId3" tooltip="https://repl.it/languag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Good for visualising execution of iteration</a:t>
            </a:r>
          </a:p>
          <a:p>
            <a:r>
              <a:rPr lang="en-GB" dirty="0">
                <a:hlinkClick r:id="rId4"/>
              </a:rPr>
              <a:t>http://pythontutor.com/visualize.html#mode=edit</a:t>
            </a:r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This is fast and reliable (a bit tested by me)</a:t>
            </a:r>
          </a:p>
          <a:p>
            <a:r>
              <a:rPr lang="en-GB" dirty="0">
                <a:hlinkClick r:id="rId5"/>
              </a:rPr>
              <a:t>https://www.python.org/shell/</a:t>
            </a:r>
            <a:endParaRPr lang="en-GB" dirty="0"/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To open titanic.csv from </a:t>
            </a:r>
            <a:r>
              <a:rPr lang="en-GB" dirty="0" err="1">
                <a:latin typeface="Segoe UI" panose="020B0502040204020203" pitchFamily="34" charset="0"/>
              </a:rPr>
              <a:t>github</a:t>
            </a:r>
            <a:r>
              <a:rPr lang="en-GB" dirty="0">
                <a:latin typeface="Segoe UI" panose="020B0502040204020203" pitchFamily="34" charset="0"/>
              </a:rPr>
              <a:t> put in the following code</a:t>
            </a:r>
          </a:p>
          <a:p>
            <a:endParaRPr lang="en-GB" dirty="0"/>
          </a:p>
          <a:p>
            <a:r>
              <a:rPr lang="en-GB" dirty="0"/>
              <a:t>Import pandas as pd</a:t>
            </a:r>
          </a:p>
          <a:p>
            <a:r>
              <a:rPr lang="en-GB" dirty="0" err="1"/>
              <a:t>url</a:t>
            </a:r>
            <a:r>
              <a:rPr lang="en-GB" dirty="0"/>
              <a:t>='https://raw.githubusercontent.com/salihadfid1/Intro-Python/master/titanic.csv’</a:t>
            </a:r>
          </a:p>
          <a:p>
            <a:r>
              <a:rPr lang="en-GB" dirty="0"/>
              <a:t>df = </a:t>
            </a:r>
            <a:r>
              <a:rPr lang="en-GB" dirty="0" err="1"/>
              <a:t>pd.read_csv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index_col</a:t>
            </a:r>
            <a:r>
              <a:rPr lang="en-GB" dirty="0"/>
              <a:t>=0)</a:t>
            </a: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5772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F71"/>
      </a:accent1>
      <a:accent2>
        <a:srgbClr val="2E7B5C"/>
      </a:accent2>
      <a:accent3>
        <a:srgbClr val="FFFFFF"/>
      </a:accent3>
      <a:accent4>
        <a:srgbClr val="000000"/>
      </a:accent4>
      <a:accent5>
        <a:srgbClr val="AAAFBB"/>
      </a:accent5>
      <a:accent6>
        <a:srgbClr val="296F53"/>
      </a:accent6>
      <a:hlink>
        <a:srgbClr val="B7153D"/>
      </a:hlink>
      <a:folHlink>
        <a:srgbClr val="DF5220"/>
      </a:folHlink>
    </a:clrScheme>
    <a:fontScheme name="presentation-gree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-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A81"/>
        </a:accent1>
        <a:accent2>
          <a:srgbClr val="2E7B5C"/>
        </a:accent2>
        <a:accent3>
          <a:srgbClr val="FFFFFF"/>
        </a:accent3>
        <a:accent4>
          <a:srgbClr val="000000"/>
        </a:accent4>
        <a:accent5>
          <a:srgbClr val="AAB5C1"/>
        </a:accent5>
        <a:accent6>
          <a:srgbClr val="296F53"/>
        </a:accent6>
        <a:hlink>
          <a:srgbClr val="B7153D"/>
        </a:hlink>
        <a:folHlink>
          <a:srgbClr val="DF52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gre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A81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AAB5C1"/>
        </a:accent5>
        <a:accent6>
          <a:srgbClr val="005C5C"/>
        </a:accent6>
        <a:hlink>
          <a:srgbClr val="EE3224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324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Symbol</vt:lpstr>
      <vt:lpstr>Presentation1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Saliha Minhas</dc:creator>
  <cp:lastModifiedBy>Saliha Minhas</cp:lastModifiedBy>
  <cp:revision>23</cp:revision>
  <dcterms:created xsi:type="dcterms:W3CDTF">2020-01-29T16:43:47Z</dcterms:created>
  <dcterms:modified xsi:type="dcterms:W3CDTF">2020-05-05T14:37:13Z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2020-05-05T13:41:30Z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97324d64-1a43-4e25-a753-0000fc0963bc</vt:lpwstr>
  </property>
  <property fmtid="{D5CDD505-2E9C-101B-9397-08002B2CF9AE}" pid="8" name="MSIP_Label_e4c996da-17fa-4fc5-8989-2758fb4cf86b_ContentBits">
    <vt:lpwstr>1</vt:lpwstr>
  </property>
</Properties>
</file>