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2"/>
  </p:notesMasterIdLst>
  <p:sldIdLst>
    <p:sldId id="256" r:id="rId2"/>
    <p:sldId id="301" r:id="rId3"/>
    <p:sldId id="276" r:id="rId4"/>
    <p:sldId id="258" r:id="rId5"/>
    <p:sldId id="299" r:id="rId6"/>
    <p:sldId id="300" r:id="rId7"/>
    <p:sldId id="289" r:id="rId8"/>
    <p:sldId id="277" r:id="rId9"/>
    <p:sldId id="260" r:id="rId10"/>
    <p:sldId id="273" r:id="rId11"/>
    <p:sldId id="274" r:id="rId12"/>
    <p:sldId id="272" r:id="rId13"/>
    <p:sldId id="290" r:id="rId14"/>
    <p:sldId id="291" r:id="rId15"/>
    <p:sldId id="278" r:id="rId16"/>
    <p:sldId id="302" r:id="rId17"/>
    <p:sldId id="287" r:id="rId18"/>
    <p:sldId id="292" r:id="rId19"/>
    <p:sldId id="293" r:id="rId20"/>
    <p:sldId id="280" r:id="rId21"/>
    <p:sldId id="281" r:id="rId22"/>
    <p:sldId id="294" r:id="rId23"/>
    <p:sldId id="295" r:id="rId24"/>
    <p:sldId id="282" r:id="rId25"/>
    <p:sldId id="296" r:id="rId26"/>
    <p:sldId id="283" r:id="rId27"/>
    <p:sldId id="297" r:id="rId28"/>
    <p:sldId id="284" r:id="rId29"/>
    <p:sldId id="298" r:id="rId30"/>
    <p:sldId id="288" r:id="rId3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150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D6BD8-BC2F-484F-8209-22222D356679}" type="datetimeFigureOut">
              <a:rPr lang="tr-TR" smtClean="0"/>
              <a:t>25.08.2022</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F1D03-874A-41D0-BEF9-2FB0E613E0F6}" type="slidenum">
              <a:rPr lang="tr-TR" smtClean="0"/>
              <a:t>‹#›</a:t>
            </a:fld>
            <a:endParaRPr lang="tr-TR"/>
          </a:p>
        </p:txBody>
      </p:sp>
    </p:spTree>
    <p:extLst>
      <p:ext uri="{BB962C8B-B14F-4D97-AF65-F5344CB8AC3E}">
        <p14:creationId xmlns:p14="http://schemas.microsoft.com/office/powerpoint/2010/main" val="178513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0DEF1D03-874A-41D0-BEF9-2FB0E613E0F6}" type="slidenum">
              <a:rPr lang="tr-TR" smtClean="0"/>
              <a:t>26</a:t>
            </a:fld>
            <a:endParaRPr lang="tr-TR"/>
          </a:p>
        </p:txBody>
      </p:sp>
    </p:spTree>
    <p:extLst>
      <p:ext uri="{BB962C8B-B14F-4D97-AF65-F5344CB8AC3E}">
        <p14:creationId xmlns:p14="http://schemas.microsoft.com/office/powerpoint/2010/main" val="193915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tr-TR"/>
              <a:t>Asıl başlık stili için tıklatın</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23720DD-5B6D-40BF-8493-A6B52D484E6B}" type="datetimeFigureOut">
              <a:rPr lang="tr-TR" smtClean="0"/>
              <a:t>25.08.2022</a:t>
            </a:fld>
            <a:endParaRPr lang="tr-TR"/>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tr-T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106338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25.08.2022</a:t>
            </a:fld>
            <a:endParaRPr lang="tr-TR"/>
          </a:p>
        </p:txBody>
      </p:sp>
      <p:sp>
        <p:nvSpPr>
          <p:cNvPr id="6" name="Footer Placeholder 5"/>
          <p:cNvSpPr>
            <a:spLocks noGrp="1"/>
          </p:cNvSpPr>
          <p:nvPr>
            <p:ph type="ftr" sz="quarter" idx="11"/>
          </p:nvPr>
        </p:nvSpPr>
        <p:spPr/>
        <p:txBody>
          <a:bodyPr/>
          <a:lstStyle/>
          <a:p>
            <a:endParaRPr lang="tr-T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258198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tr-TR"/>
              <a:t>Asıl başlık stili için tıklatın</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25.08.2022</a:t>
            </a:fld>
            <a:endParaRPr lang="tr-TR"/>
          </a:p>
        </p:txBody>
      </p:sp>
      <p:sp>
        <p:nvSpPr>
          <p:cNvPr id="5" name="Footer Placeholder 4"/>
          <p:cNvSpPr>
            <a:spLocks noGrp="1"/>
          </p:cNvSpPr>
          <p:nvPr>
            <p:ph type="ftr" sz="quarter" idx="11"/>
          </p:nvPr>
        </p:nvSpPr>
        <p:spPr/>
        <p:txBody>
          <a:bodyPr/>
          <a:lstStyle/>
          <a:p>
            <a:endParaRPr lang="tr-T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4292066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tr-TR"/>
              <a:t>Asıl başlık stili için tıklatın</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25.08.2022</a:t>
            </a:fld>
            <a:endParaRPr lang="tr-TR"/>
          </a:p>
        </p:txBody>
      </p:sp>
      <p:sp>
        <p:nvSpPr>
          <p:cNvPr id="5" name="Footer Placeholder 4"/>
          <p:cNvSpPr>
            <a:spLocks noGrp="1"/>
          </p:cNvSpPr>
          <p:nvPr>
            <p:ph type="ftr" sz="quarter" idx="11"/>
          </p:nvPr>
        </p:nvSpPr>
        <p:spPr/>
        <p:txBody>
          <a:bodyPr/>
          <a:lstStyle/>
          <a:p>
            <a:endParaRPr lang="tr-T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3151876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25.08.2022</a:t>
            </a:fld>
            <a:endParaRPr lang="tr-TR"/>
          </a:p>
        </p:txBody>
      </p:sp>
      <p:sp>
        <p:nvSpPr>
          <p:cNvPr id="5" name="Footer Placeholder 4"/>
          <p:cNvSpPr>
            <a:spLocks noGrp="1"/>
          </p:cNvSpPr>
          <p:nvPr>
            <p:ph type="ftr" sz="quarter" idx="11"/>
          </p:nvPr>
        </p:nvSpPr>
        <p:spPr/>
        <p:txBody>
          <a:bodyPr/>
          <a:lstStyle/>
          <a:p>
            <a:endParaRPr lang="tr-T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4172238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tr-TR"/>
              <a:t>Asıl başlık stili için tıklatın</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23720DD-5B6D-40BF-8493-A6B52D484E6B}" type="datetimeFigureOut">
              <a:rPr lang="tr-TR" smtClean="0"/>
              <a:t>25.08.2022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3377167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tr-TR"/>
              <a:t>Asıl başlık stili için tıklatın</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23720DD-5B6D-40BF-8493-A6B52D484E6B}" type="datetimeFigureOut">
              <a:rPr lang="tr-TR" smtClean="0"/>
              <a:t>25.08.2022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3473458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7621301" y="6387910"/>
            <a:ext cx="990599" cy="228659"/>
          </a:xfrm>
        </p:spPr>
        <p:txBody>
          <a:bodyPr/>
          <a:lstStyle/>
          <a:p>
            <a:fld id="{A23720DD-5B6D-40BF-8493-A6B52D484E6B}" type="datetimeFigureOut">
              <a:rPr lang="tr-TR" smtClean="0"/>
              <a:t>25.08.2022</a:t>
            </a:fld>
            <a:endParaRPr lang="tr-TR"/>
          </a:p>
        </p:txBody>
      </p:sp>
      <p:sp>
        <p:nvSpPr>
          <p:cNvPr id="5" name="Footer Placeholder 4"/>
          <p:cNvSpPr>
            <a:spLocks noGrp="1"/>
          </p:cNvSpPr>
          <p:nvPr>
            <p:ph type="ftr" sz="quarter" idx="11"/>
          </p:nvPr>
        </p:nvSpPr>
        <p:spPr>
          <a:xfrm>
            <a:off x="516133" y="6387910"/>
            <a:ext cx="3859795" cy="228660"/>
          </a:xfrm>
        </p:spPr>
        <p:txBody>
          <a:bodyPr/>
          <a:lstStyle/>
          <a:p>
            <a:endParaRPr lang="tr-TR"/>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1632194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tr-TR"/>
              <a:t>Asıl başlık stili için tıklatın</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25.08.2022</a:t>
            </a:fld>
            <a:endParaRPr lang="tr-TR"/>
          </a:p>
        </p:txBody>
      </p:sp>
      <p:sp>
        <p:nvSpPr>
          <p:cNvPr id="5" name="Footer Placeholder 4"/>
          <p:cNvSpPr>
            <a:spLocks noGrp="1"/>
          </p:cNvSpPr>
          <p:nvPr>
            <p:ph type="ftr" sz="quarter" idx="11"/>
          </p:nvPr>
        </p:nvSpPr>
        <p:spPr>
          <a:xfrm>
            <a:off x="538546" y="6365498"/>
            <a:ext cx="3859795" cy="228660"/>
          </a:xfrm>
        </p:spPr>
        <p:txBody>
          <a:bodyPr/>
          <a:lstStyle/>
          <a:p>
            <a:endParaRPr lang="tr-T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387897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25.08.2022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300528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tr-TR"/>
              <a:t>Asıl başlık stili için tıklatın</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25.08.2022</a:t>
            </a:fld>
            <a:endParaRPr lang="tr-TR"/>
          </a:p>
        </p:txBody>
      </p:sp>
      <p:sp>
        <p:nvSpPr>
          <p:cNvPr id="5" name="Footer Placeholder 4"/>
          <p:cNvSpPr>
            <a:spLocks noGrp="1"/>
          </p:cNvSpPr>
          <p:nvPr>
            <p:ph type="ftr" sz="quarter" idx="11"/>
          </p:nvPr>
        </p:nvSpPr>
        <p:spPr/>
        <p:txBody>
          <a:bodyPr/>
          <a:lstStyle/>
          <a:p>
            <a:endParaRPr lang="tr-T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134619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tr-TR"/>
              <a:t>Asıl başlık stili için tıklatın</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23720DD-5B6D-40BF-8493-A6B52D484E6B}" type="datetimeFigureOut">
              <a:rPr lang="tr-TR" smtClean="0"/>
              <a:t>25.08.2022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130658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23720DD-5B6D-40BF-8493-A6B52D484E6B}" type="datetimeFigureOut">
              <a:rPr lang="tr-TR" smtClean="0"/>
              <a:t>25.08.2022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340958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23720DD-5B6D-40BF-8493-A6B52D484E6B}" type="datetimeFigureOut">
              <a:rPr lang="tr-TR" smtClean="0"/>
              <a:t>25.08.2022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90042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A23720DD-5B6D-40BF-8493-A6B52D484E6B}" type="datetimeFigureOut">
              <a:rPr lang="tr-TR" smtClean="0"/>
              <a:t>25.08.2022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231387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tr-TR"/>
              <a:t>Asıl başlık stili için tıklatın</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25.08.2022</a:t>
            </a:fld>
            <a:endParaRPr lang="tr-TR"/>
          </a:p>
        </p:txBody>
      </p:sp>
      <p:sp>
        <p:nvSpPr>
          <p:cNvPr id="6" name="Footer Placeholder 5"/>
          <p:cNvSpPr>
            <a:spLocks noGrp="1"/>
          </p:cNvSpPr>
          <p:nvPr>
            <p:ph type="ftr" sz="quarter" idx="11"/>
          </p:nvPr>
        </p:nvSpPr>
        <p:spPr/>
        <p:txBody>
          <a:bodyPr/>
          <a:lstStyle/>
          <a:p>
            <a:endParaRPr lang="tr-T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17898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25.08.2022</a:t>
            </a:fld>
            <a:endParaRPr lang="tr-TR"/>
          </a:p>
        </p:txBody>
      </p:sp>
      <p:sp>
        <p:nvSpPr>
          <p:cNvPr id="6" name="Footer Placeholder 5"/>
          <p:cNvSpPr>
            <a:spLocks noGrp="1"/>
          </p:cNvSpPr>
          <p:nvPr>
            <p:ph type="ftr" sz="quarter" idx="11"/>
          </p:nvPr>
        </p:nvSpPr>
        <p:spPr/>
        <p:txBody>
          <a:bodyPr/>
          <a:lstStyle/>
          <a:p>
            <a:endParaRPr lang="tr-T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106365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tr-TR"/>
              <a:t>Asıl başlık stili için tıklatın</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A23720DD-5B6D-40BF-8493-A6B52D484E6B}" type="datetimeFigureOut">
              <a:rPr lang="tr-TR" smtClean="0"/>
              <a:t>25.08.2022</a:t>
            </a:fld>
            <a:endParaRPr lang="tr-TR"/>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tr-TR"/>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F302176B-0E47-46AC-8F43-DAB4B8A37D06}" type="slidenum">
              <a:rPr lang="tr-TR" smtClean="0"/>
              <a:t>‹#›</a:t>
            </a:fld>
            <a:endParaRPr lang="tr-TR"/>
          </a:p>
        </p:txBody>
      </p:sp>
    </p:spTree>
    <p:extLst>
      <p:ext uri="{BB962C8B-B14F-4D97-AF65-F5344CB8AC3E}">
        <p14:creationId xmlns:p14="http://schemas.microsoft.com/office/powerpoint/2010/main" val="341665898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lihdemirog@gmail.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msdn.microsoft.com/en-us/library/ebca9ah3.aspx" TargetMode="External"/><Relationship Id="rId2" Type="http://schemas.openxmlformats.org/officeDocument/2006/relationships/hyperlink" Target="http://msdn.microsoft.com/en-us/library/9fkccyh4.aspx"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4294967295"/>
          </p:nvPr>
        </p:nvSpPr>
        <p:spPr>
          <a:xfrm>
            <a:off x="467544" y="2441426"/>
            <a:ext cx="6120680" cy="2355726"/>
          </a:xfrm>
        </p:spPr>
        <p:txBody>
          <a:bodyPr anchor="ctr">
            <a:normAutofit/>
          </a:bodyPr>
          <a:lstStyle/>
          <a:p>
            <a:pPr marL="0" indent="0" algn="l">
              <a:buNone/>
            </a:pPr>
            <a:r>
              <a:rPr lang="tr-TR" sz="2000" b="1" dirty="0">
                <a:latin typeface="Calibri" panose="020F0502020204030204" pitchFamily="34" charset="0"/>
                <a:ea typeface="Tahoma" panose="020B0604030504040204" pitchFamily="34" charset="0"/>
                <a:cs typeface="Tahoma" panose="020B0604030504040204" pitchFamily="34" charset="0"/>
              </a:rPr>
              <a:t>Salih DEMİROĞ</a:t>
            </a:r>
          </a:p>
          <a:p>
            <a:pPr marL="0" indent="0" algn="l">
              <a:buNone/>
            </a:pPr>
            <a:r>
              <a:rPr lang="tr-TR" sz="2000" dirty="0">
                <a:latin typeface="Calibri" panose="020F0502020204030204" pitchFamily="34" charset="0"/>
                <a:ea typeface="Tahoma" panose="020B0604030504040204" pitchFamily="34" charset="0"/>
                <a:cs typeface="Tahoma" panose="020B0604030504040204" pitchFamily="34" charset="0"/>
              </a:rPr>
              <a:t>Full </a:t>
            </a:r>
            <a:r>
              <a:rPr lang="tr-TR" sz="2000" dirty="0" err="1">
                <a:latin typeface="Calibri" panose="020F0502020204030204" pitchFamily="34" charset="0"/>
                <a:ea typeface="Tahoma" panose="020B0604030504040204" pitchFamily="34" charset="0"/>
                <a:cs typeface="Tahoma" panose="020B0604030504040204" pitchFamily="34" charset="0"/>
              </a:rPr>
              <a:t>Stack</a:t>
            </a:r>
            <a:r>
              <a:rPr lang="tr-TR" sz="2000" dirty="0">
                <a:latin typeface="Calibri" panose="020F0502020204030204" pitchFamily="34" charset="0"/>
                <a:ea typeface="Tahoma" panose="020B0604030504040204" pitchFamily="34" charset="0"/>
                <a:cs typeface="Tahoma" panose="020B0604030504040204" pitchFamily="34" charset="0"/>
              </a:rPr>
              <a:t> Developer, </a:t>
            </a:r>
            <a:r>
              <a:rPr lang="tr-TR" sz="2000" dirty="0" err="1">
                <a:latin typeface="Calibri" panose="020F0502020204030204" pitchFamily="34" charset="0"/>
                <a:ea typeface="Tahoma" panose="020B0604030504040204" pitchFamily="34" charset="0"/>
                <a:cs typeface="Tahoma" panose="020B0604030504040204" pitchFamily="34" charset="0"/>
              </a:rPr>
              <a:t>Trainer</a:t>
            </a:r>
            <a:r>
              <a:rPr lang="tr-TR" sz="2000" dirty="0">
                <a:latin typeface="Calibri" panose="020F0502020204030204" pitchFamily="34" charset="0"/>
                <a:ea typeface="Tahoma" panose="020B0604030504040204" pitchFamily="34" charset="0"/>
                <a:cs typeface="Tahoma" panose="020B0604030504040204" pitchFamily="34" charset="0"/>
              </a:rPr>
              <a:t> &amp; Consultant</a:t>
            </a:r>
          </a:p>
          <a:p>
            <a:pPr marL="0" indent="0" algn="l">
              <a:buNone/>
            </a:pPr>
            <a:endParaRPr lang="tr-TR" sz="2000" dirty="0">
              <a:latin typeface="Calibri" panose="020F0502020204030204" pitchFamily="34" charset="0"/>
              <a:ea typeface="Tahoma" panose="020B0604030504040204" pitchFamily="34" charset="0"/>
              <a:cs typeface="Tahoma" panose="020B0604030504040204" pitchFamily="34" charset="0"/>
            </a:endParaRPr>
          </a:p>
          <a:p>
            <a:pPr marL="0" indent="0" algn="l">
              <a:buNone/>
            </a:pPr>
            <a:r>
              <a:rPr lang="tr-TR" sz="2000" dirty="0">
                <a:latin typeface="Calibri" panose="020F0502020204030204" pitchFamily="34" charset="0"/>
                <a:ea typeface="Tahoma" panose="020B0604030504040204" pitchFamily="34" charset="0"/>
                <a:cs typeface="Tahoma" panose="020B0604030504040204" pitchFamily="34" charset="0"/>
                <a:hlinkClick r:id="rId2"/>
              </a:rPr>
              <a:t>salihdemirog@gmail.com</a:t>
            </a:r>
            <a:endParaRPr lang="tr-TR" sz="2000" dirty="0">
              <a:latin typeface="Calibri" panose="020F0502020204030204" pitchFamily="34" charset="0"/>
              <a:ea typeface="Tahoma" panose="020B0604030504040204" pitchFamily="34" charset="0"/>
              <a:cs typeface="Tahoma" panose="020B0604030504040204" pitchFamily="34" charset="0"/>
            </a:endParaRPr>
          </a:p>
          <a:p>
            <a:pPr marL="0" indent="0" algn="l">
              <a:buNone/>
            </a:pPr>
            <a:r>
              <a:rPr lang="tr-TR" sz="2000" dirty="0">
                <a:latin typeface="Calibri" panose="020F0502020204030204" pitchFamily="34" charset="0"/>
                <a:ea typeface="Tahoma" panose="020B0604030504040204" pitchFamily="34" charset="0"/>
                <a:cs typeface="Tahoma" panose="020B0604030504040204" pitchFamily="34" charset="0"/>
              </a:rPr>
              <a:t>v-sademi@microsoft.com</a:t>
            </a:r>
          </a:p>
        </p:txBody>
      </p:sp>
      <p:sp>
        <p:nvSpPr>
          <p:cNvPr id="4" name="Başlık 1"/>
          <p:cNvSpPr txBox="1">
            <a:spLocks/>
          </p:cNvSpPr>
          <p:nvPr/>
        </p:nvSpPr>
        <p:spPr>
          <a:xfrm>
            <a:off x="539552" y="548680"/>
            <a:ext cx="8064896" cy="131105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C# Development with OOP</a:t>
            </a:r>
          </a:p>
        </p:txBody>
      </p:sp>
    </p:spTree>
    <p:extLst>
      <p:ext uri="{BB962C8B-B14F-4D97-AF65-F5344CB8AC3E}">
        <p14:creationId xmlns:p14="http://schemas.microsoft.com/office/powerpoint/2010/main" val="237319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539552" y="548680"/>
            <a:ext cx="8064896" cy="3816424"/>
          </a:xfrm>
        </p:spPr>
        <p:txBody>
          <a:bodyPr anchor="ctr">
            <a:normAutofit/>
          </a:bodyPr>
          <a:lstStyle/>
          <a:p>
            <a:pPr algn="ctr"/>
            <a:r>
              <a:rPr lang="tr-TR" sz="4400" dirty="0">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Arrays</a:t>
            </a:r>
          </a:p>
        </p:txBody>
      </p:sp>
    </p:spTree>
    <p:extLst>
      <p:ext uri="{BB962C8B-B14F-4D97-AF65-F5344CB8AC3E}">
        <p14:creationId xmlns:p14="http://schemas.microsoft.com/office/powerpoint/2010/main" val="184859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539552" y="548680"/>
            <a:ext cx="8064896" cy="3816424"/>
          </a:xfrm>
        </p:spPr>
        <p:txBody>
          <a:bodyPr anchor="ctr">
            <a:normAutofit/>
          </a:bodyPr>
          <a:lstStyle/>
          <a:p>
            <a:pPr algn="ctr"/>
            <a:r>
              <a:rPr lang="tr-TR" sz="4400" dirty="0">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Collection Objects</a:t>
            </a:r>
          </a:p>
        </p:txBody>
      </p:sp>
    </p:spTree>
    <p:extLst>
      <p:ext uri="{BB962C8B-B14F-4D97-AF65-F5344CB8AC3E}">
        <p14:creationId xmlns:p14="http://schemas.microsoft.com/office/powerpoint/2010/main" val="2176940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3"/>
          </a:xfrm>
        </p:spPr>
        <p:txBody>
          <a:bodyPr>
            <a:normAutofit/>
          </a:bodyPr>
          <a:lstStyle/>
          <a:p>
            <a:pPr algn="ctr"/>
            <a:r>
              <a:rPr lang="tr-TR" dirty="0">
                <a:latin typeface="Calibri" panose="020F0502020204030204" pitchFamily="34" charset="0"/>
                <a:ea typeface="Tahoma" panose="020B0604030504040204" pitchFamily="34" charset="0"/>
                <a:cs typeface="Tahoma" panose="020B0604030504040204" pitchFamily="34" charset="0"/>
              </a:rPr>
              <a:t>Collection Objects</a:t>
            </a:r>
          </a:p>
        </p:txBody>
      </p:sp>
      <p:sp>
        <p:nvSpPr>
          <p:cNvPr id="2" name="Metin kutusu 1"/>
          <p:cNvSpPr txBox="1"/>
          <p:nvPr/>
        </p:nvSpPr>
        <p:spPr>
          <a:xfrm>
            <a:off x="539552" y="2708920"/>
            <a:ext cx="8208912" cy="2585323"/>
          </a:xfrm>
          <a:prstGeom prst="rect">
            <a:avLst/>
          </a:prstGeom>
          <a:noFill/>
        </p:spPr>
        <p:txBody>
          <a:bodyPr wrap="square" rtlCol="0">
            <a:spAutoFit/>
          </a:bodyPr>
          <a:lstStyle/>
          <a:p>
            <a:pPr marL="285750" indent="-28575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Arraylist</a:t>
            </a:r>
          </a:p>
          <a:p>
            <a:pPr marL="285750" indent="-28575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Hashtable</a:t>
            </a:r>
          </a:p>
          <a:p>
            <a:pPr marL="285750" indent="-28575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SortedList</a:t>
            </a:r>
          </a:p>
          <a:p>
            <a:pPr marL="285750" indent="-28575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Stack</a:t>
            </a:r>
          </a:p>
          <a:p>
            <a:pPr marL="285750" indent="-28575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Queque</a:t>
            </a:r>
            <a:endParaRPr lang="tr-TR" dirty="0"/>
          </a:p>
        </p:txBody>
      </p:sp>
    </p:spTree>
    <p:extLst>
      <p:ext uri="{BB962C8B-B14F-4D97-AF65-F5344CB8AC3E}">
        <p14:creationId xmlns:p14="http://schemas.microsoft.com/office/powerpoint/2010/main" val="546904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539552" y="548680"/>
            <a:ext cx="8064896" cy="3816424"/>
          </a:xfrm>
        </p:spPr>
        <p:txBody>
          <a:bodyPr anchor="ctr">
            <a:normAutofit/>
          </a:bodyPr>
          <a:lstStyle/>
          <a:p>
            <a:pPr algn="ctr"/>
            <a:r>
              <a:rPr lang="tr-TR" sz="4400" dirty="0">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Generic Class</a:t>
            </a:r>
          </a:p>
        </p:txBody>
      </p:sp>
    </p:spTree>
    <p:extLst>
      <p:ext uri="{BB962C8B-B14F-4D97-AF65-F5344CB8AC3E}">
        <p14:creationId xmlns:p14="http://schemas.microsoft.com/office/powerpoint/2010/main" val="394808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3"/>
          </a:xfrm>
        </p:spPr>
        <p:txBody>
          <a:bodyPr>
            <a:normAutofit/>
          </a:bodyPr>
          <a:lstStyle/>
          <a:p>
            <a:pPr algn="ctr"/>
            <a:r>
              <a:rPr lang="tr-TR" dirty="0">
                <a:latin typeface="Calibri" panose="020F0502020204030204" pitchFamily="34" charset="0"/>
                <a:ea typeface="Tahoma" panose="020B0604030504040204" pitchFamily="34" charset="0"/>
                <a:cs typeface="Tahoma" panose="020B0604030504040204" pitchFamily="34" charset="0"/>
              </a:rPr>
              <a:t>Generic Classes</a:t>
            </a:r>
          </a:p>
        </p:txBody>
      </p:sp>
      <p:sp>
        <p:nvSpPr>
          <p:cNvPr id="2" name="Metin kutusu 1"/>
          <p:cNvSpPr txBox="1"/>
          <p:nvPr/>
        </p:nvSpPr>
        <p:spPr>
          <a:xfrm>
            <a:off x="539552" y="2708920"/>
            <a:ext cx="8208912" cy="3416320"/>
          </a:xfrm>
          <a:prstGeom prst="rect">
            <a:avLst/>
          </a:prstGeom>
          <a:noFill/>
        </p:spPr>
        <p:txBody>
          <a:bodyPr wrap="square" rtlCol="0">
            <a:spAutoFit/>
          </a:bodyPr>
          <a:lstStyle/>
          <a:p>
            <a:pPr marL="285750" indent="-28575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List</a:t>
            </a:r>
          </a:p>
          <a:p>
            <a:pPr marL="285750" indent="-28575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Dictionary</a:t>
            </a:r>
          </a:p>
          <a:p>
            <a:pPr marL="285750" indent="-28575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tr-TR" dirty="0" err="1">
                <a:latin typeface="Calibri" panose="020F0502020204030204" pitchFamily="34" charset="0"/>
                <a:ea typeface="Tahoma" panose="020B0604030504040204" pitchFamily="34" charset="0"/>
                <a:cs typeface="Tahoma" panose="020B0604030504040204" pitchFamily="34" charset="0"/>
              </a:rPr>
              <a:t>SortedList</a:t>
            </a: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tr-TR" dirty="0" err="1">
                <a:latin typeface="Calibri" panose="020F0502020204030204" pitchFamily="34" charset="0"/>
                <a:ea typeface="Tahoma" panose="020B0604030504040204" pitchFamily="34" charset="0"/>
                <a:cs typeface="Tahoma" panose="020B0604030504040204" pitchFamily="34" charset="0"/>
              </a:rPr>
              <a:t>Stack</a:t>
            </a: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Queque</a:t>
            </a:r>
            <a:endParaRPr lang="en-US" dirty="0">
              <a:latin typeface="Calibri" panose="020F050202020403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en-US" dirty="0">
              <a:latin typeface="Calibri" panose="020F050202020403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en-US">
                <a:latin typeface="Calibri" panose="020F0502020204030204" pitchFamily="34" charset="0"/>
                <a:ea typeface="Tahoma" panose="020B0604030504040204" pitchFamily="34" charset="0"/>
                <a:cs typeface="Tahoma" panose="020B0604030504040204" pitchFamily="34" charset="0"/>
              </a:rPr>
              <a:t>Linked List</a:t>
            </a:r>
            <a:endParaRPr lang="tr-TR" dirty="0">
              <a:latin typeface="Calibri" panose="020F0502020204030204" pitchFamily="34" charset="0"/>
              <a:ea typeface="Tahoma" panose="020B0604030504040204" pitchFamily="34" charset="0"/>
              <a:cs typeface="Tahoma" panose="020B0604030504040204" pitchFamily="34" charset="0"/>
            </a:endParaRPr>
          </a:p>
          <a:p>
            <a:pPr algn="just"/>
            <a:endParaRPr lang="tr-TR" dirty="0">
              <a:latin typeface="Calibri" panose="020F050202020403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41375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539552" y="548680"/>
            <a:ext cx="8064896" cy="3816424"/>
          </a:xfrm>
        </p:spPr>
        <p:txBody>
          <a:bodyPr anchor="ctr">
            <a:normAutofit/>
          </a:bodyPr>
          <a:lstStyle/>
          <a:p>
            <a:pPr algn="ctr"/>
            <a:r>
              <a:rPr lang="tr-TR" sz="4400" dirty="0">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Object Oriented Programing</a:t>
            </a:r>
          </a:p>
        </p:txBody>
      </p:sp>
    </p:spTree>
    <p:extLst>
      <p:ext uri="{BB962C8B-B14F-4D97-AF65-F5344CB8AC3E}">
        <p14:creationId xmlns:p14="http://schemas.microsoft.com/office/powerpoint/2010/main" val="301934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CBA240-C72E-1827-3EA4-99B927B79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644" y="2348880"/>
            <a:ext cx="6408712" cy="4272475"/>
          </a:xfrm>
          <a:prstGeom prst="rect">
            <a:avLst/>
          </a:prstGeom>
        </p:spPr>
      </p:pic>
      <p:sp>
        <p:nvSpPr>
          <p:cNvPr id="6" name="Başlık 4">
            <a:extLst>
              <a:ext uri="{FF2B5EF4-FFF2-40B4-BE49-F238E27FC236}">
                <a16:creationId xmlns:a16="http://schemas.microsoft.com/office/drawing/2014/main" id="{16DD1F94-ED86-F534-0DC1-1ABAC2D39325}"/>
              </a:ext>
            </a:extLst>
          </p:cNvPr>
          <p:cNvSpPr txBox="1">
            <a:spLocks/>
          </p:cNvSpPr>
          <p:nvPr/>
        </p:nvSpPr>
        <p:spPr>
          <a:xfrm>
            <a:off x="539552" y="908720"/>
            <a:ext cx="8064896" cy="1296143"/>
          </a:xfrm>
          <a:prstGeom prst="rect">
            <a:avLst/>
          </a:prstGeom>
        </p:spPr>
        <p:txBody>
          <a:bodyPr>
            <a:norm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latin typeface="Calibri" panose="020F0502020204030204" pitchFamily="34" charset="0"/>
                <a:ea typeface="Tahoma" panose="020B0604030504040204" pitchFamily="34" charset="0"/>
                <a:cs typeface="Tahoma" panose="020B0604030504040204" pitchFamily="34" charset="0"/>
              </a:rPr>
              <a:t>SOLID</a:t>
            </a:r>
            <a:endParaRPr lang="tr-TR" dirty="0">
              <a:latin typeface="Calibri" panose="020F050202020403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6859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3"/>
          </a:xfrm>
        </p:spPr>
        <p:txBody>
          <a:bodyPr>
            <a:normAutofit/>
          </a:bodyPr>
          <a:lstStyle/>
          <a:p>
            <a:pPr algn="ctr"/>
            <a:r>
              <a:rPr lang="tr-TR" dirty="0">
                <a:latin typeface="Calibri" panose="020F0502020204030204" pitchFamily="34" charset="0"/>
                <a:ea typeface="Tahoma" panose="020B0604030504040204" pitchFamily="34" charset="0"/>
                <a:cs typeface="Tahoma" panose="020B0604030504040204" pitchFamily="34" charset="0"/>
              </a:rPr>
              <a:t>What is class in OOP?</a:t>
            </a:r>
          </a:p>
        </p:txBody>
      </p:sp>
      <p:sp>
        <p:nvSpPr>
          <p:cNvPr id="47" name="object 2"/>
          <p:cNvSpPr txBox="1"/>
          <p:nvPr/>
        </p:nvSpPr>
        <p:spPr>
          <a:xfrm>
            <a:off x="1023366" y="3769568"/>
            <a:ext cx="7086600" cy="2971800"/>
          </a:xfrm>
          <a:prstGeom prst="rect">
            <a:avLst/>
          </a:prstGeom>
        </p:spPr>
        <p:txBody>
          <a:bodyPr wrap="square" lIns="0" tIns="0" rIns="0" bIns="0" rtlCol="0">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744">
              <a:lnSpc>
                <a:spcPct val="97574"/>
              </a:lnSpc>
            </a:pPr>
            <a:endParaRPr sz="1600" dirty="0">
              <a:latin typeface="Consolas"/>
              <a:cs typeface="Consolas"/>
            </a:endParaRPr>
          </a:p>
        </p:txBody>
      </p:sp>
      <p:sp>
        <p:nvSpPr>
          <p:cNvPr id="2" name="Metin kutusu 1"/>
          <p:cNvSpPr txBox="1"/>
          <p:nvPr/>
        </p:nvSpPr>
        <p:spPr>
          <a:xfrm>
            <a:off x="539552" y="2996952"/>
            <a:ext cx="8136904"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Calibri" panose="020F0502020204030204" pitchFamily="34" charset="0"/>
              </a:rPr>
              <a:t>A </a:t>
            </a:r>
            <a:r>
              <a:rPr lang="en-US" i="1" dirty="0">
                <a:latin typeface="Calibri" panose="020F0502020204030204" pitchFamily="34" charset="0"/>
              </a:rPr>
              <a:t>class</a:t>
            </a:r>
            <a:r>
              <a:rPr lang="en-US" dirty="0">
                <a:latin typeface="Calibri" panose="020F0502020204030204" pitchFamily="34" charset="0"/>
              </a:rPr>
              <a:t> is a construct that enables you to create your own custom types by grouping together variables of other types, methods and events. A class is like a blueprint. It defines the data and behavior of a type. If the class is not declared as static, client code can use it by creating </a:t>
            </a:r>
            <a:r>
              <a:rPr lang="en-US" i="1" dirty="0">
                <a:latin typeface="Calibri" panose="020F0502020204030204" pitchFamily="34" charset="0"/>
              </a:rPr>
              <a:t>objects</a:t>
            </a:r>
            <a:r>
              <a:rPr lang="en-US" dirty="0">
                <a:latin typeface="Calibri" panose="020F0502020204030204" pitchFamily="34" charset="0"/>
              </a:rPr>
              <a:t> or </a:t>
            </a:r>
            <a:r>
              <a:rPr lang="en-US" i="1" dirty="0">
                <a:latin typeface="Calibri" panose="020F0502020204030204" pitchFamily="34" charset="0"/>
              </a:rPr>
              <a:t>instances</a:t>
            </a:r>
            <a:r>
              <a:rPr lang="en-US" dirty="0">
                <a:latin typeface="Calibri" panose="020F0502020204030204" pitchFamily="34" charset="0"/>
              </a:rPr>
              <a:t> which are assigned to a variable. </a:t>
            </a:r>
            <a:endParaRPr lang="tr-TR" dirty="0">
              <a:latin typeface="Calibri" panose="020F0502020204030204" pitchFamily="34" charset="0"/>
            </a:endParaRPr>
          </a:p>
        </p:txBody>
      </p:sp>
    </p:spTree>
    <p:extLst>
      <p:ext uri="{BB962C8B-B14F-4D97-AF65-F5344CB8AC3E}">
        <p14:creationId xmlns:p14="http://schemas.microsoft.com/office/powerpoint/2010/main" val="656117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3"/>
          </a:xfrm>
        </p:spPr>
        <p:txBody>
          <a:bodyPr>
            <a:normAutofit/>
          </a:bodyPr>
          <a:lstStyle/>
          <a:p>
            <a:pPr algn="ctr"/>
            <a:r>
              <a:rPr lang="tr-TR" dirty="0">
                <a:latin typeface="Calibri" panose="020F0502020204030204" pitchFamily="34" charset="0"/>
                <a:ea typeface="Tahoma" panose="020B0604030504040204" pitchFamily="34" charset="0"/>
                <a:cs typeface="Tahoma" panose="020B0604030504040204" pitchFamily="34" charset="0"/>
              </a:rPr>
              <a:t>Class Members</a:t>
            </a:r>
          </a:p>
        </p:txBody>
      </p:sp>
      <p:sp>
        <p:nvSpPr>
          <p:cNvPr id="47" name="object 2"/>
          <p:cNvSpPr txBox="1"/>
          <p:nvPr/>
        </p:nvSpPr>
        <p:spPr>
          <a:xfrm>
            <a:off x="1023366" y="3769568"/>
            <a:ext cx="7086600" cy="2971800"/>
          </a:xfrm>
          <a:prstGeom prst="rect">
            <a:avLst/>
          </a:prstGeom>
        </p:spPr>
        <p:txBody>
          <a:bodyPr wrap="square" lIns="0" tIns="0" rIns="0" bIns="0" rtlCol="0">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744">
              <a:lnSpc>
                <a:spcPct val="97574"/>
              </a:lnSpc>
            </a:pPr>
            <a:endParaRPr sz="1600" dirty="0">
              <a:latin typeface="Consolas"/>
              <a:cs typeface="Consolas"/>
            </a:endParaRPr>
          </a:p>
        </p:txBody>
      </p:sp>
      <p:sp>
        <p:nvSpPr>
          <p:cNvPr id="2" name="Metin kutusu 1"/>
          <p:cNvSpPr txBox="1"/>
          <p:nvPr/>
        </p:nvSpPr>
        <p:spPr>
          <a:xfrm>
            <a:off x="539552" y="2372102"/>
            <a:ext cx="8136904" cy="3693319"/>
          </a:xfrm>
          <a:prstGeom prst="rect">
            <a:avLst/>
          </a:prstGeom>
          <a:noFill/>
        </p:spPr>
        <p:txBody>
          <a:bodyPr wrap="square" rtlCol="0">
            <a:spAutoFit/>
          </a:bodyPr>
          <a:lstStyle/>
          <a:p>
            <a:pPr marL="285750" indent="-285750">
              <a:buFont typeface="Wingdings" panose="05000000000000000000" pitchFamily="2" charset="2"/>
              <a:buChar char="q"/>
            </a:pPr>
            <a:r>
              <a:rPr lang="tr-TR" dirty="0" err="1">
                <a:latin typeface="Calibri" panose="020F0502020204030204" pitchFamily="34" charset="0"/>
              </a:rPr>
              <a:t>Methods</a:t>
            </a:r>
            <a:endParaRPr lang="tr-TR" dirty="0">
              <a:latin typeface="Calibri" panose="020F0502020204030204" pitchFamily="34" charset="0"/>
            </a:endParaRPr>
          </a:p>
          <a:p>
            <a:pPr marL="742950" lvl="1" indent="-285750">
              <a:buFont typeface="Wingdings" panose="05000000000000000000" pitchFamily="2" charset="2"/>
              <a:buChar char="§"/>
            </a:pPr>
            <a:r>
              <a:rPr lang="tr-TR" dirty="0" err="1">
                <a:latin typeface="Calibri" panose="020F0502020204030204" pitchFamily="34" charset="0"/>
              </a:rPr>
              <a:t>optional</a:t>
            </a:r>
            <a:endParaRPr lang="tr-TR" dirty="0">
              <a:latin typeface="Calibri" panose="020F0502020204030204" pitchFamily="34" charset="0"/>
            </a:endParaRPr>
          </a:p>
          <a:p>
            <a:pPr marL="742950" lvl="1" indent="-285750">
              <a:buFont typeface="Wingdings" panose="05000000000000000000" pitchFamily="2" charset="2"/>
              <a:buChar char="§"/>
            </a:pPr>
            <a:r>
              <a:rPr lang="tr-TR" dirty="0" err="1">
                <a:latin typeface="Calibri" panose="020F0502020204030204" pitchFamily="34" charset="0"/>
              </a:rPr>
              <a:t>params</a:t>
            </a:r>
            <a:endParaRPr lang="tr-TR" dirty="0">
              <a:latin typeface="Calibri" panose="020F0502020204030204" pitchFamily="34" charset="0"/>
            </a:endParaRPr>
          </a:p>
          <a:p>
            <a:pPr marL="742950" lvl="1" indent="-285750">
              <a:buFont typeface="Wingdings" panose="05000000000000000000" pitchFamily="2" charset="2"/>
              <a:buChar char="§"/>
            </a:pPr>
            <a:r>
              <a:rPr lang="tr-TR" dirty="0">
                <a:latin typeface="Calibri" panose="020F0502020204030204" pitchFamily="34" charset="0"/>
              </a:rPr>
              <a:t>ref &amp; out</a:t>
            </a:r>
          </a:p>
          <a:p>
            <a:pPr marL="285750" indent="-285750">
              <a:buFont typeface="Wingdings" panose="05000000000000000000" pitchFamily="2" charset="2"/>
              <a:buChar char="q"/>
            </a:pPr>
            <a:endParaRPr lang="tr-TR" dirty="0">
              <a:latin typeface="Calibri" panose="020F0502020204030204" pitchFamily="34" charset="0"/>
            </a:endParaRPr>
          </a:p>
          <a:p>
            <a:pPr marL="285750" indent="-285750">
              <a:buFont typeface="Wingdings" panose="05000000000000000000" pitchFamily="2" charset="2"/>
              <a:buChar char="q"/>
            </a:pPr>
            <a:r>
              <a:rPr lang="tr-TR" dirty="0" err="1">
                <a:latin typeface="Calibri" panose="020F0502020204030204" pitchFamily="34" charset="0"/>
              </a:rPr>
              <a:t>Recursive</a:t>
            </a:r>
            <a:r>
              <a:rPr lang="tr-TR" dirty="0">
                <a:latin typeface="Calibri" panose="020F0502020204030204" pitchFamily="34" charset="0"/>
              </a:rPr>
              <a:t> </a:t>
            </a:r>
            <a:r>
              <a:rPr lang="tr-TR" dirty="0" err="1">
                <a:latin typeface="Calibri" panose="020F0502020204030204" pitchFamily="34" charset="0"/>
              </a:rPr>
              <a:t>Functions</a:t>
            </a:r>
            <a:endParaRPr lang="tr-TR" dirty="0">
              <a:latin typeface="Calibri" panose="020F0502020204030204" pitchFamily="34" charset="0"/>
            </a:endParaRPr>
          </a:p>
          <a:p>
            <a:pPr marL="285750" indent="-285750">
              <a:buFont typeface="Wingdings" panose="05000000000000000000" pitchFamily="2" charset="2"/>
              <a:buChar char="q"/>
            </a:pPr>
            <a:endParaRPr lang="tr-TR" dirty="0">
              <a:latin typeface="Calibri" panose="020F0502020204030204" pitchFamily="34" charset="0"/>
            </a:endParaRPr>
          </a:p>
          <a:p>
            <a:pPr marL="285750" indent="-285750">
              <a:buFont typeface="Wingdings" panose="05000000000000000000" pitchFamily="2" charset="2"/>
              <a:buChar char="q"/>
            </a:pPr>
            <a:r>
              <a:rPr lang="tr-TR" dirty="0" err="1">
                <a:latin typeface="Calibri" panose="020F0502020204030204" pitchFamily="34" charset="0"/>
              </a:rPr>
              <a:t>Tuple</a:t>
            </a:r>
            <a:endParaRPr lang="tr-TR" dirty="0">
              <a:latin typeface="Calibri" panose="020F0502020204030204" pitchFamily="34" charset="0"/>
            </a:endParaRPr>
          </a:p>
          <a:p>
            <a:pPr marL="285750" indent="-285750">
              <a:buFont typeface="Wingdings" panose="05000000000000000000" pitchFamily="2" charset="2"/>
              <a:buChar char="q"/>
            </a:pPr>
            <a:endParaRPr lang="tr-TR" dirty="0">
              <a:latin typeface="Calibri" panose="020F0502020204030204" pitchFamily="34" charset="0"/>
            </a:endParaRPr>
          </a:p>
          <a:p>
            <a:pPr marL="285750" indent="-285750">
              <a:buFont typeface="Wingdings" panose="05000000000000000000" pitchFamily="2" charset="2"/>
              <a:buChar char="q"/>
            </a:pPr>
            <a:r>
              <a:rPr lang="tr-TR" dirty="0">
                <a:latin typeface="Calibri" panose="020F0502020204030204" pitchFamily="34" charset="0"/>
              </a:rPr>
              <a:t>Property &amp; Indexer</a:t>
            </a:r>
          </a:p>
          <a:p>
            <a:pPr marL="285750" indent="-285750">
              <a:buFont typeface="Wingdings" panose="05000000000000000000" pitchFamily="2" charset="2"/>
              <a:buChar char="q"/>
            </a:pPr>
            <a:endParaRPr lang="tr-TR" dirty="0">
              <a:latin typeface="Calibri" panose="020F0502020204030204" pitchFamily="34" charset="0"/>
            </a:endParaRPr>
          </a:p>
          <a:p>
            <a:pPr marL="285750" indent="-285750">
              <a:buFont typeface="Wingdings" panose="05000000000000000000" pitchFamily="2" charset="2"/>
              <a:buChar char="q"/>
            </a:pPr>
            <a:r>
              <a:rPr lang="tr-TR" dirty="0">
                <a:latin typeface="Calibri" panose="020F0502020204030204" pitchFamily="34" charset="0"/>
              </a:rPr>
              <a:t>Constructor &amp; </a:t>
            </a:r>
            <a:r>
              <a:rPr lang="tr-TR" dirty="0" err="1">
                <a:latin typeface="Calibri" panose="020F0502020204030204" pitchFamily="34" charset="0"/>
              </a:rPr>
              <a:t>Destructor</a:t>
            </a:r>
            <a:endParaRPr lang="tr-TR" dirty="0">
              <a:latin typeface="Calibri" panose="020F0502020204030204" pitchFamily="34" charset="0"/>
            </a:endParaRPr>
          </a:p>
          <a:p>
            <a:pPr marL="285750" indent="-285750">
              <a:buFont typeface="Wingdings" panose="05000000000000000000" pitchFamily="2" charset="2"/>
              <a:buChar char="q"/>
            </a:pPr>
            <a:endParaRPr lang="tr-TR" dirty="0">
              <a:latin typeface="Calibri" panose="020F0502020204030204" pitchFamily="34" charset="0"/>
            </a:endParaRPr>
          </a:p>
        </p:txBody>
      </p:sp>
    </p:spTree>
    <p:extLst>
      <p:ext uri="{BB962C8B-B14F-4D97-AF65-F5344CB8AC3E}">
        <p14:creationId xmlns:p14="http://schemas.microsoft.com/office/powerpoint/2010/main" val="2435770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3"/>
          </a:xfrm>
        </p:spPr>
        <p:txBody>
          <a:bodyPr>
            <a:normAutofit/>
          </a:bodyPr>
          <a:lstStyle/>
          <a:p>
            <a:pPr algn="ctr"/>
            <a:r>
              <a:rPr lang="tr-TR" dirty="0">
                <a:latin typeface="Calibri" panose="020F0502020204030204" pitchFamily="34" charset="0"/>
                <a:ea typeface="Tahoma" panose="020B0604030504040204" pitchFamily="34" charset="0"/>
                <a:cs typeface="Tahoma" panose="020B0604030504040204" pitchFamily="34" charset="0"/>
              </a:rPr>
              <a:t>Static Members</a:t>
            </a:r>
          </a:p>
        </p:txBody>
      </p:sp>
      <p:sp>
        <p:nvSpPr>
          <p:cNvPr id="47" name="object 2"/>
          <p:cNvSpPr txBox="1"/>
          <p:nvPr/>
        </p:nvSpPr>
        <p:spPr>
          <a:xfrm>
            <a:off x="1023366" y="3769568"/>
            <a:ext cx="7086600" cy="2971800"/>
          </a:xfrm>
          <a:prstGeom prst="rect">
            <a:avLst/>
          </a:prstGeom>
        </p:spPr>
        <p:txBody>
          <a:bodyPr wrap="square" lIns="0" tIns="0" rIns="0" bIns="0" rtlCol="0">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744">
              <a:lnSpc>
                <a:spcPct val="97574"/>
              </a:lnSpc>
            </a:pPr>
            <a:endParaRPr sz="1600" dirty="0">
              <a:latin typeface="Consolas"/>
              <a:cs typeface="Consolas"/>
            </a:endParaRPr>
          </a:p>
        </p:txBody>
      </p:sp>
      <p:sp>
        <p:nvSpPr>
          <p:cNvPr id="2" name="Metin kutusu 1"/>
          <p:cNvSpPr txBox="1"/>
          <p:nvPr/>
        </p:nvSpPr>
        <p:spPr>
          <a:xfrm>
            <a:off x="539552" y="2996952"/>
            <a:ext cx="8136904" cy="3693319"/>
          </a:xfrm>
          <a:prstGeom prst="rect">
            <a:avLst/>
          </a:prstGeom>
          <a:noFill/>
        </p:spPr>
        <p:txBody>
          <a:bodyPr wrap="square" rtlCol="0">
            <a:spAutoFit/>
          </a:bodyPr>
          <a:lstStyle/>
          <a:p>
            <a:pPr marL="285750" indent="-285750">
              <a:buFont typeface="Wingdings" panose="05000000000000000000" pitchFamily="2" charset="2"/>
              <a:buChar char="q"/>
            </a:pPr>
            <a:r>
              <a:rPr lang="tr-TR" dirty="0">
                <a:latin typeface="Calibri" panose="020F0502020204030204" pitchFamily="34" charset="0"/>
              </a:rPr>
              <a:t>Static Class</a:t>
            </a:r>
          </a:p>
          <a:p>
            <a:pPr marL="285750" indent="-285750">
              <a:buFont typeface="Wingdings" panose="05000000000000000000" pitchFamily="2" charset="2"/>
              <a:buChar char="q"/>
            </a:pPr>
            <a:endParaRPr lang="tr-TR" dirty="0">
              <a:latin typeface="Calibri" panose="020F0502020204030204" pitchFamily="34" charset="0"/>
            </a:endParaRPr>
          </a:p>
          <a:p>
            <a:pPr marL="285750" indent="-285750">
              <a:buFont typeface="Wingdings" panose="05000000000000000000" pitchFamily="2" charset="2"/>
              <a:buChar char="q"/>
            </a:pPr>
            <a:r>
              <a:rPr lang="tr-TR" dirty="0">
                <a:latin typeface="Calibri" panose="020F0502020204030204" pitchFamily="34" charset="0"/>
              </a:rPr>
              <a:t>Static Constructor</a:t>
            </a:r>
          </a:p>
          <a:p>
            <a:pPr marL="285750" indent="-285750">
              <a:buFont typeface="Wingdings" panose="05000000000000000000" pitchFamily="2" charset="2"/>
              <a:buChar char="q"/>
            </a:pPr>
            <a:endParaRPr lang="tr-TR" dirty="0">
              <a:latin typeface="Calibri" panose="020F0502020204030204" pitchFamily="34" charset="0"/>
            </a:endParaRPr>
          </a:p>
          <a:p>
            <a:pPr marL="285750" indent="-285750">
              <a:buFont typeface="Wingdings" panose="05000000000000000000" pitchFamily="2" charset="2"/>
              <a:buChar char="q"/>
            </a:pPr>
            <a:r>
              <a:rPr lang="tr-TR" dirty="0">
                <a:latin typeface="Calibri" panose="020F0502020204030204" pitchFamily="34" charset="0"/>
              </a:rPr>
              <a:t>Static Methods</a:t>
            </a:r>
          </a:p>
          <a:p>
            <a:pPr marL="285750" indent="-285750">
              <a:buFont typeface="Wingdings" panose="05000000000000000000" pitchFamily="2" charset="2"/>
              <a:buChar char="q"/>
            </a:pPr>
            <a:endParaRPr lang="tr-TR" dirty="0">
              <a:latin typeface="Calibri" panose="020F0502020204030204" pitchFamily="34" charset="0"/>
            </a:endParaRPr>
          </a:p>
          <a:p>
            <a:pPr marL="285750" indent="-285750">
              <a:buFont typeface="Wingdings" panose="05000000000000000000" pitchFamily="2" charset="2"/>
              <a:buChar char="q"/>
            </a:pPr>
            <a:r>
              <a:rPr lang="tr-TR" dirty="0">
                <a:latin typeface="Calibri" panose="020F0502020204030204" pitchFamily="34" charset="0"/>
              </a:rPr>
              <a:t>Static Properties</a:t>
            </a:r>
          </a:p>
          <a:p>
            <a:pPr marL="285750" indent="-285750">
              <a:buFont typeface="Wingdings" panose="05000000000000000000" pitchFamily="2" charset="2"/>
              <a:buChar char="q"/>
            </a:pPr>
            <a:endParaRPr lang="tr-TR" dirty="0">
              <a:latin typeface="Calibri" panose="020F0502020204030204" pitchFamily="34" charset="0"/>
            </a:endParaRPr>
          </a:p>
          <a:p>
            <a:pPr marL="285750" indent="-285750">
              <a:buFont typeface="Wingdings" panose="05000000000000000000" pitchFamily="2" charset="2"/>
              <a:buChar char="q"/>
            </a:pPr>
            <a:r>
              <a:rPr lang="tr-TR" dirty="0">
                <a:latin typeface="Calibri" panose="020F0502020204030204" pitchFamily="34" charset="0"/>
              </a:rPr>
              <a:t>Static Fields</a:t>
            </a:r>
          </a:p>
          <a:p>
            <a:pPr marL="285750" indent="-285750">
              <a:buFont typeface="Wingdings" panose="05000000000000000000" pitchFamily="2" charset="2"/>
              <a:buChar char="q"/>
            </a:pPr>
            <a:endParaRPr lang="tr-TR" dirty="0">
              <a:latin typeface="Calibri" panose="020F0502020204030204" pitchFamily="34" charset="0"/>
            </a:endParaRPr>
          </a:p>
          <a:p>
            <a:pPr marL="285750" indent="-285750">
              <a:buFont typeface="Wingdings" panose="05000000000000000000" pitchFamily="2" charset="2"/>
              <a:buChar char="q"/>
            </a:pPr>
            <a:endParaRPr lang="tr-TR" dirty="0">
              <a:latin typeface="Calibri" panose="020F0502020204030204" pitchFamily="34" charset="0"/>
            </a:endParaRPr>
          </a:p>
          <a:p>
            <a:pPr marL="285750" indent="-285750">
              <a:buFont typeface="Wingdings" panose="05000000000000000000" pitchFamily="2" charset="2"/>
              <a:buChar char="q"/>
            </a:pPr>
            <a:endParaRPr lang="tr-TR" dirty="0">
              <a:latin typeface="Calibri" panose="020F0502020204030204" pitchFamily="34" charset="0"/>
            </a:endParaRPr>
          </a:p>
          <a:p>
            <a:pPr marL="285750" indent="-285750">
              <a:buFont typeface="Wingdings" panose="05000000000000000000" pitchFamily="2" charset="2"/>
              <a:buChar char="q"/>
            </a:pPr>
            <a:endParaRPr lang="tr-TR" dirty="0">
              <a:latin typeface="Calibri" panose="020F0502020204030204" pitchFamily="34" charset="0"/>
            </a:endParaRPr>
          </a:p>
        </p:txBody>
      </p:sp>
    </p:spTree>
    <p:extLst>
      <p:ext uri="{BB962C8B-B14F-4D97-AF65-F5344CB8AC3E}">
        <p14:creationId xmlns:p14="http://schemas.microsoft.com/office/powerpoint/2010/main" val="1827095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0A724B-E3EA-4F57-9809-41788D806CD2}"/>
              </a:ext>
            </a:extLst>
          </p:cNvPr>
          <p:cNvPicPr>
            <a:picLocks noChangeAspect="1"/>
          </p:cNvPicPr>
          <p:nvPr/>
        </p:nvPicPr>
        <p:blipFill>
          <a:blip r:embed="rId2"/>
          <a:stretch>
            <a:fillRect/>
          </a:stretch>
        </p:blipFill>
        <p:spPr>
          <a:xfrm>
            <a:off x="3275856" y="2492896"/>
            <a:ext cx="3135803" cy="4085753"/>
          </a:xfrm>
          <a:prstGeom prst="rect">
            <a:avLst/>
          </a:prstGeom>
        </p:spPr>
      </p:pic>
      <p:sp>
        <p:nvSpPr>
          <p:cNvPr id="4" name="Başlık 4">
            <a:extLst>
              <a:ext uri="{FF2B5EF4-FFF2-40B4-BE49-F238E27FC236}">
                <a16:creationId xmlns:a16="http://schemas.microsoft.com/office/drawing/2014/main" id="{B4AAE368-1715-4140-89D2-7365B6CA827D}"/>
              </a:ext>
            </a:extLst>
          </p:cNvPr>
          <p:cNvSpPr txBox="1">
            <a:spLocks/>
          </p:cNvSpPr>
          <p:nvPr/>
        </p:nvSpPr>
        <p:spPr>
          <a:xfrm>
            <a:off x="539552" y="548680"/>
            <a:ext cx="8064896" cy="1296144"/>
          </a:xfrm>
          <a:prstGeom prst="rect">
            <a:avLst/>
          </a:prstGeom>
        </p:spPr>
        <p:txBody>
          <a:bodyPr>
            <a:norm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tr-TR" dirty="0">
              <a:latin typeface="Calibri" panose="020F0502020204030204" pitchFamily="34" charset="0"/>
              <a:ea typeface="Tahoma" panose="020B0604030504040204" pitchFamily="34" charset="0"/>
              <a:cs typeface="Tahoma" panose="020B0604030504040204" pitchFamily="34" charset="0"/>
            </a:endParaRPr>
          </a:p>
          <a:p>
            <a:pPr algn="ctr"/>
            <a:r>
              <a:rPr lang="tr-TR" dirty="0">
                <a:latin typeface="Calibri" panose="020F0502020204030204" pitchFamily="34" charset="0"/>
                <a:ea typeface="Tahoma" panose="020B0604030504040204" pitchFamily="34" charset="0"/>
                <a:cs typeface="Tahoma" panose="020B0604030504040204" pitchFamily="34" charset="0"/>
              </a:rPr>
              <a:t>.Net Framework Architecture</a:t>
            </a:r>
          </a:p>
        </p:txBody>
      </p:sp>
    </p:spTree>
    <p:extLst>
      <p:ext uri="{BB962C8B-B14F-4D97-AF65-F5344CB8AC3E}">
        <p14:creationId xmlns:p14="http://schemas.microsoft.com/office/powerpoint/2010/main" val="3314137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539552" y="548680"/>
            <a:ext cx="8064896" cy="3816424"/>
          </a:xfrm>
        </p:spPr>
        <p:txBody>
          <a:bodyPr anchor="ctr">
            <a:normAutofit/>
          </a:bodyPr>
          <a:lstStyle/>
          <a:p>
            <a:pPr algn="ctr"/>
            <a:r>
              <a:rPr lang="tr-TR" sz="4400" dirty="0">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The Basic Principles of OOP</a:t>
            </a:r>
          </a:p>
        </p:txBody>
      </p:sp>
    </p:spTree>
    <p:extLst>
      <p:ext uri="{BB962C8B-B14F-4D97-AF65-F5344CB8AC3E}">
        <p14:creationId xmlns:p14="http://schemas.microsoft.com/office/powerpoint/2010/main" val="3003100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3"/>
          </a:xfrm>
        </p:spPr>
        <p:txBody>
          <a:bodyPr>
            <a:normAutofit/>
          </a:bodyPr>
          <a:lstStyle/>
          <a:p>
            <a:pPr algn="ctr"/>
            <a:r>
              <a:rPr lang="tr-TR">
                <a:latin typeface="Calibri" panose="020F0502020204030204" pitchFamily="34" charset="0"/>
                <a:ea typeface="Tahoma" panose="020B0604030504040204" pitchFamily="34" charset="0"/>
                <a:cs typeface="Tahoma" panose="020B0604030504040204" pitchFamily="34" charset="0"/>
              </a:rPr>
              <a:t>Abstraction (Soyutlama)</a:t>
            </a:r>
            <a:endParaRPr lang="tr-TR" dirty="0">
              <a:latin typeface="Calibri" panose="020F0502020204030204" pitchFamily="34" charset="0"/>
              <a:ea typeface="Tahoma" panose="020B0604030504040204" pitchFamily="34" charset="0"/>
              <a:cs typeface="Tahoma" panose="020B0604030504040204" pitchFamily="34" charset="0"/>
            </a:endParaRPr>
          </a:p>
        </p:txBody>
      </p:sp>
      <p:sp>
        <p:nvSpPr>
          <p:cNvPr id="2" name="Metin kutusu 1"/>
          <p:cNvSpPr txBox="1"/>
          <p:nvPr/>
        </p:nvSpPr>
        <p:spPr>
          <a:xfrm>
            <a:off x="539552" y="2708920"/>
            <a:ext cx="8136904" cy="1754326"/>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Calibri" panose="020F0502020204030204" pitchFamily="34" charset="0"/>
              </a:rPr>
              <a:t>An abstraction is a type that describes a contract but does not provide a full implementation of the contract. Abstractions are usually implemented as abstract classes or interfaces, and they come with a well-defined set of reference documentation describing the required semantics of the types implementing the contract.</a:t>
            </a:r>
            <a:endParaRPr lang="tr-TR" dirty="0">
              <a:latin typeface="Calibri" panose="020F0502020204030204" pitchFamily="34" charset="0"/>
            </a:endParaRPr>
          </a:p>
          <a:p>
            <a:pPr marL="285750" indent="-285750">
              <a:buFont typeface="Arial" charset="0"/>
              <a:buChar char="•"/>
            </a:pPr>
            <a:endParaRPr lang="tr-TR" dirty="0"/>
          </a:p>
        </p:txBody>
      </p:sp>
    </p:spTree>
    <p:extLst>
      <p:ext uri="{BB962C8B-B14F-4D97-AF65-F5344CB8AC3E}">
        <p14:creationId xmlns:p14="http://schemas.microsoft.com/office/powerpoint/2010/main" val="2283921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3"/>
          </a:xfrm>
        </p:spPr>
        <p:txBody>
          <a:bodyPr>
            <a:normAutofit/>
          </a:bodyPr>
          <a:lstStyle/>
          <a:p>
            <a:pPr algn="ctr"/>
            <a:r>
              <a:rPr lang="tr-TR" dirty="0">
                <a:latin typeface="Calibri" panose="020F0502020204030204" pitchFamily="34" charset="0"/>
                <a:ea typeface="Tahoma" panose="020B0604030504040204" pitchFamily="34" charset="0"/>
                <a:cs typeface="Tahoma" panose="020B0604030504040204" pitchFamily="34" charset="0"/>
              </a:rPr>
              <a:t>Encapsulation (Sarmalama)</a:t>
            </a:r>
          </a:p>
        </p:txBody>
      </p:sp>
      <p:sp>
        <p:nvSpPr>
          <p:cNvPr id="2" name="Metin kutusu 1"/>
          <p:cNvSpPr txBox="1"/>
          <p:nvPr/>
        </p:nvSpPr>
        <p:spPr>
          <a:xfrm>
            <a:off x="539552" y="2708920"/>
            <a:ext cx="8136904" cy="120032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Calibri" panose="020F0502020204030204" pitchFamily="34" charset="0"/>
              </a:rPr>
              <a:t>Encapsulation </a:t>
            </a:r>
            <a:r>
              <a:rPr lang="en-US" dirty="0" err="1">
                <a:latin typeface="Calibri" panose="020F0502020204030204" pitchFamily="34" charset="0"/>
              </a:rPr>
              <a:t>i</a:t>
            </a:r>
            <a:r>
              <a:rPr lang="tr-TR" dirty="0">
                <a:latin typeface="Calibri" panose="020F0502020204030204" pitchFamily="34" charset="0"/>
              </a:rPr>
              <a:t>n</a:t>
            </a:r>
            <a:r>
              <a:rPr lang="en-US" dirty="0">
                <a:latin typeface="Calibri" panose="020F0502020204030204" pitchFamily="34" charset="0"/>
              </a:rPr>
              <a:t> oriented programming language is a concept which enforce protecting variables, functions from outside of class, in order to better manage that piece of code and having least impact or no impact on other parts of program due to change in protected cod</a:t>
            </a:r>
            <a:r>
              <a:rPr lang="tr-TR" dirty="0">
                <a:latin typeface="Calibri" panose="020F0502020204030204" pitchFamily="34" charset="0"/>
              </a:rPr>
              <a:t>e</a:t>
            </a:r>
          </a:p>
        </p:txBody>
      </p:sp>
    </p:spTree>
    <p:extLst>
      <p:ext uri="{BB962C8B-B14F-4D97-AF65-F5344CB8AC3E}">
        <p14:creationId xmlns:p14="http://schemas.microsoft.com/office/powerpoint/2010/main" val="1034633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3"/>
          </a:xfrm>
        </p:spPr>
        <p:txBody>
          <a:bodyPr>
            <a:normAutofit/>
          </a:bodyPr>
          <a:lstStyle/>
          <a:p>
            <a:pPr algn="ctr"/>
            <a:r>
              <a:rPr lang="tr-TR" dirty="0">
                <a:latin typeface="Calibri" panose="020F0502020204030204" pitchFamily="34" charset="0"/>
                <a:ea typeface="Tahoma" panose="020B0604030504040204" pitchFamily="34" charset="0"/>
                <a:cs typeface="Tahoma" panose="020B0604030504040204" pitchFamily="34" charset="0"/>
              </a:rPr>
              <a:t>Polymorphism (Çok Şekillilik)</a:t>
            </a:r>
          </a:p>
        </p:txBody>
      </p:sp>
      <p:sp>
        <p:nvSpPr>
          <p:cNvPr id="2" name="Metin kutusu 1"/>
          <p:cNvSpPr txBox="1"/>
          <p:nvPr/>
        </p:nvSpPr>
        <p:spPr>
          <a:xfrm>
            <a:off x="539552" y="2300094"/>
            <a:ext cx="8136904"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Calibri" panose="020F0502020204030204" pitchFamily="34" charset="0"/>
              </a:rPr>
              <a:t>Polymorphism is often referred to as the third pillar of object-oriented programming, after encapsulation and inheritance. Polymorphism is a Greek word that means "many-</a:t>
            </a:r>
            <a:r>
              <a:rPr lang="en-US" dirty="0" err="1">
                <a:latin typeface="Calibri" panose="020F0502020204030204" pitchFamily="34" charset="0"/>
              </a:rPr>
              <a:t>shaped"and</a:t>
            </a:r>
            <a:r>
              <a:rPr lang="en-US" dirty="0">
                <a:latin typeface="Calibri" panose="020F0502020204030204" pitchFamily="34" charset="0"/>
              </a:rPr>
              <a:t> it has two distinct aspects:</a:t>
            </a:r>
            <a:endParaRPr lang="tr-TR" dirty="0">
              <a:latin typeface="Calibri" panose="020F0502020204030204" pitchFamily="34" charset="0"/>
            </a:endParaRPr>
          </a:p>
          <a:p>
            <a:pPr marL="742950" lvl="1" indent="-285750" algn="just">
              <a:buFont typeface="Wingdings" panose="05000000000000000000" pitchFamily="2" charset="2"/>
              <a:buChar char="§"/>
            </a:pPr>
            <a:r>
              <a:rPr lang="en-US" dirty="0">
                <a:latin typeface="Calibri" panose="020F0502020204030204" pitchFamily="34" charset="0"/>
              </a:rPr>
              <a:t>At run time, objects of a derived class may be treated as objects of a base class in places such as method parameters and collections or arrays. </a:t>
            </a:r>
            <a:endParaRPr lang="tr-TR" dirty="0">
              <a:latin typeface="Calibri" panose="020F0502020204030204" pitchFamily="34" charset="0"/>
            </a:endParaRPr>
          </a:p>
          <a:p>
            <a:pPr marL="742950" lvl="1" indent="-285750" algn="just">
              <a:buFont typeface="Wingdings" panose="05000000000000000000" pitchFamily="2" charset="2"/>
              <a:buChar char="§"/>
            </a:pPr>
            <a:r>
              <a:rPr lang="en-US" dirty="0">
                <a:latin typeface="Calibri" panose="020F0502020204030204" pitchFamily="34" charset="0"/>
              </a:rPr>
              <a:t>Base classes may define and implement </a:t>
            </a:r>
            <a:r>
              <a:rPr lang="en-US" dirty="0">
                <a:latin typeface="Calibri" panose="020F0502020204030204" pitchFamily="34" charset="0"/>
                <a:hlinkClick r:id="rId2"/>
              </a:rPr>
              <a:t>virtual</a:t>
            </a:r>
            <a:r>
              <a:rPr lang="en-US" dirty="0">
                <a:latin typeface="Calibri" panose="020F0502020204030204" pitchFamily="34" charset="0"/>
              </a:rPr>
              <a:t> </a:t>
            </a:r>
            <a:r>
              <a:rPr lang="en-US" i="1" dirty="0">
                <a:latin typeface="Calibri" panose="020F0502020204030204" pitchFamily="34" charset="0"/>
              </a:rPr>
              <a:t>methods</a:t>
            </a:r>
            <a:r>
              <a:rPr lang="en-US" dirty="0">
                <a:latin typeface="Calibri" panose="020F0502020204030204" pitchFamily="34" charset="0"/>
              </a:rPr>
              <a:t>, and derived classes can </a:t>
            </a:r>
            <a:r>
              <a:rPr lang="en-US" dirty="0">
                <a:latin typeface="Calibri" panose="020F0502020204030204" pitchFamily="34" charset="0"/>
                <a:hlinkClick r:id="rId3"/>
              </a:rPr>
              <a:t>override</a:t>
            </a:r>
            <a:r>
              <a:rPr lang="en-US" dirty="0">
                <a:latin typeface="Calibri" panose="020F0502020204030204" pitchFamily="34" charset="0"/>
              </a:rPr>
              <a:t> them, which means they provide their own definition and implementation. </a:t>
            </a:r>
            <a:endParaRPr lang="tr-TR" dirty="0">
              <a:latin typeface="Calibri" panose="020F0502020204030204" pitchFamily="34" charset="0"/>
            </a:endParaRPr>
          </a:p>
          <a:p>
            <a:endParaRPr lang="tr-TR" dirty="0">
              <a:latin typeface="Calibri" panose="020F0502020204030204" pitchFamily="34" charset="0"/>
            </a:endParaRPr>
          </a:p>
        </p:txBody>
      </p:sp>
    </p:spTree>
    <p:extLst>
      <p:ext uri="{BB962C8B-B14F-4D97-AF65-F5344CB8AC3E}">
        <p14:creationId xmlns:p14="http://schemas.microsoft.com/office/powerpoint/2010/main" val="2152398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539552" y="548680"/>
            <a:ext cx="8064896" cy="3744416"/>
          </a:xfrm>
        </p:spPr>
        <p:txBody>
          <a:bodyPr anchor="ctr">
            <a:normAutofit/>
          </a:bodyPr>
          <a:lstStyle/>
          <a:p>
            <a:pPr algn="ctr"/>
            <a:r>
              <a:rPr lang="tr-TR" sz="4400" dirty="0">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Advanced OOP</a:t>
            </a:r>
          </a:p>
        </p:txBody>
      </p:sp>
    </p:spTree>
    <p:extLst>
      <p:ext uri="{BB962C8B-B14F-4D97-AF65-F5344CB8AC3E}">
        <p14:creationId xmlns:p14="http://schemas.microsoft.com/office/powerpoint/2010/main" val="3909952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3"/>
          </a:xfrm>
        </p:spPr>
        <p:txBody>
          <a:bodyPr>
            <a:normAutofit/>
          </a:bodyPr>
          <a:lstStyle/>
          <a:p>
            <a:pPr algn="ctr"/>
            <a:r>
              <a:rPr lang="tr-TR" dirty="0">
                <a:latin typeface="Calibri" panose="020F0502020204030204" pitchFamily="34" charset="0"/>
                <a:ea typeface="Tahoma" panose="020B0604030504040204" pitchFamily="34" charset="0"/>
                <a:cs typeface="Tahoma" panose="020B0604030504040204" pitchFamily="34" charset="0"/>
              </a:rPr>
              <a:t>Inheritance (Kalıtım)</a:t>
            </a:r>
          </a:p>
        </p:txBody>
      </p:sp>
      <p:sp>
        <p:nvSpPr>
          <p:cNvPr id="2" name="Metin kutusu 1"/>
          <p:cNvSpPr txBox="1"/>
          <p:nvPr/>
        </p:nvSpPr>
        <p:spPr>
          <a:xfrm>
            <a:off x="539552" y="2708920"/>
            <a:ext cx="8136904" cy="1754326"/>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Calibri" panose="020F0502020204030204" pitchFamily="34" charset="0"/>
              </a:rPr>
              <a:t>Inheritance, together with encapsulation and polymorphism, is one of the three primary characteristics (or </a:t>
            </a:r>
            <a:r>
              <a:rPr lang="en-US" i="1" dirty="0">
                <a:latin typeface="Calibri" panose="020F0502020204030204" pitchFamily="34" charset="0"/>
              </a:rPr>
              <a:t>pillars</a:t>
            </a:r>
            <a:r>
              <a:rPr lang="en-US" dirty="0">
                <a:latin typeface="Calibri" panose="020F0502020204030204" pitchFamily="34" charset="0"/>
              </a:rPr>
              <a:t>) of object-oriented programming. Inheritance enables you to create new classes that reuse, extend, and modify the behavior that is defined in other classes. The class whose members are inherited is called the </a:t>
            </a:r>
            <a:r>
              <a:rPr lang="en-US" i="1" dirty="0">
                <a:latin typeface="Calibri" panose="020F0502020204030204" pitchFamily="34" charset="0"/>
              </a:rPr>
              <a:t>base class</a:t>
            </a:r>
            <a:r>
              <a:rPr lang="en-US" dirty="0">
                <a:latin typeface="Calibri" panose="020F0502020204030204" pitchFamily="34" charset="0"/>
              </a:rPr>
              <a:t>, and the class that inherits those members is called the </a:t>
            </a:r>
            <a:r>
              <a:rPr lang="en-US" i="1" dirty="0">
                <a:latin typeface="Calibri" panose="020F0502020204030204" pitchFamily="34" charset="0"/>
              </a:rPr>
              <a:t>derived class</a:t>
            </a:r>
            <a:r>
              <a:rPr lang="en-US" dirty="0">
                <a:latin typeface="Calibri" panose="020F0502020204030204" pitchFamily="34" charset="0"/>
              </a:rPr>
              <a:t>. A derived class can have only one direct base class</a:t>
            </a:r>
            <a:endParaRPr lang="tr-TR" dirty="0">
              <a:latin typeface="Calibri" panose="020F0502020204030204" pitchFamily="34" charset="0"/>
            </a:endParaRPr>
          </a:p>
        </p:txBody>
      </p:sp>
    </p:spTree>
    <p:extLst>
      <p:ext uri="{BB962C8B-B14F-4D97-AF65-F5344CB8AC3E}">
        <p14:creationId xmlns:p14="http://schemas.microsoft.com/office/powerpoint/2010/main" val="2489466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3"/>
          </a:xfrm>
        </p:spPr>
        <p:txBody>
          <a:bodyPr>
            <a:normAutofit/>
          </a:bodyPr>
          <a:lstStyle/>
          <a:p>
            <a:pPr algn="ctr"/>
            <a:r>
              <a:rPr lang="tr-TR" dirty="0">
                <a:latin typeface="Calibri" panose="020F0502020204030204" pitchFamily="34" charset="0"/>
              </a:rPr>
              <a:t>Advanced OOP</a:t>
            </a:r>
          </a:p>
        </p:txBody>
      </p:sp>
      <p:sp>
        <p:nvSpPr>
          <p:cNvPr id="2" name="Metin kutusu 1"/>
          <p:cNvSpPr txBox="1"/>
          <p:nvPr/>
        </p:nvSpPr>
        <p:spPr>
          <a:xfrm>
            <a:off x="395536" y="2060848"/>
            <a:ext cx="8136904" cy="5078313"/>
          </a:xfrm>
          <a:prstGeom prst="rect">
            <a:avLst/>
          </a:prstGeom>
          <a:noFill/>
        </p:spPr>
        <p:txBody>
          <a:bodyPr wrap="square" rtlCol="0">
            <a:spAutoFit/>
          </a:bodyPr>
          <a:lstStyle/>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Inheritance</a:t>
            </a:r>
          </a:p>
          <a:p>
            <a:pPr marL="342900" indent="-34290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this, base keyword</a:t>
            </a:r>
          </a:p>
          <a:p>
            <a:pPr algn="just"/>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sealed keyword</a:t>
            </a:r>
          </a:p>
          <a:p>
            <a:pPr marL="342900" indent="-34290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const and readonly keyword</a:t>
            </a:r>
            <a:endParaRPr lang="en-US"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endParaRPr lang="en-US"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en-US" dirty="0">
                <a:latin typeface="Calibri" panose="020F0502020204030204" pitchFamily="34" charset="0"/>
                <a:ea typeface="Tahoma" panose="020B0604030504040204" pitchFamily="34" charset="0"/>
                <a:cs typeface="Tahoma" panose="020B0604030504040204" pitchFamily="34" charset="0"/>
              </a:rPr>
              <a:t>Access Modifiers</a:t>
            </a:r>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Interface &amp; Abstract</a:t>
            </a:r>
          </a:p>
          <a:p>
            <a:pPr marL="342900" indent="-34290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absract, virtual, override keyword</a:t>
            </a:r>
          </a:p>
          <a:p>
            <a:pPr marL="342900" indent="-34290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Extension Methods</a:t>
            </a:r>
          </a:p>
          <a:p>
            <a:pPr marL="342900" indent="-34290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Enums</a:t>
            </a:r>
          </a:p>
          <a:p>
            <a:pPr marL="285750" indent="-285750" algn="just">
              <a:buFont typeface="Arial" charset="0"/>
              <a:buChar char="•"/>
            </a:pPr>
            <a:endParaRPr lang="tr-TR" dirty="0">
              <a:latin typeface="Calibri" panose="020F0502020204030204" pitchFamily="34" charset="0"/>
            </a:endParaRPr>
          </a:p>
        </p:txBody>
      </p:sp>
    </p:spTree>
    <p:extLst>
      <p:ext uri="{BB962C8B-B14F-4D97-AF65-F5344CB8AC3E}">
        <p14:creationId xmlns:p14="http://schemas.microsoft.com/office/powerpoint/2010/main" val="3319075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3"/>
          </a:xfrm>
        </p:spPr>
        <p:txBody>
          <a:bodyPr>
            <a:normAutofit/>
          </a:bodyPr>
          <a:lstStyle/>
          <a:p>
            <a:pPr algn="ctr"/>
            <a:r>
              <a:rPr lang="tr-TR" dirty="0">
                <a:latin typeface="Calibri" panose="020F0502020204030204" pitchFamily="34" charset="0"/>
              </a:rPr>
              <a:t>Advanced OOP</a:t>
            </a:r>
          </a:p>
        </p:txBody>
      </p:sp>
      <p:sp>
        <p:nvSpPr>
          <p:cNvPr id="2" name="Metin kutusu 1"/>
          <p:cNvSpPr txBox="1"/>
          <p:nvPr/>
        </p:nvSpPr>
        <p:spPr>
          <a:xfrm>
            <a:off x="539552" y="2420888"/>
            <a:ext cx="8136904" cy="3139321"/>
          </a:xfrm>
          <a:prstGeom prst="rect">
            <a:avLst/>
          </a:prstGeom>
          <a:noFill/>
        </p:spPr>
        <p:txBody>
          <a:bodyPr wrap="square" rtlCol="0">
            <a:spAutoFit/>
          </a:bodyPr>
          <a:lstStyle/>
          <a:p>
            <a:pPr marL="342900" indent="-342900" algn="just">
              <a:buFont typeface="Wingdings" panose="05000000000000000000" pitchFamily="2" charset="2"/>
              <a:buChar char="q"/>
            </a:pPr>
            <a:r>
              <a:rPr lang="tr-TR" dirty="0" err="1">
                <a:latin typeface="Calibri" panose="020F0502020204030204" pitchFamily="34" charset="0"/>
                <a:ea typeface="Tahoma" panose="020B0604030504040204" pitchFamily="34" charset="0"/>
                <a:cs typeface="Tahoma" panose="020B0604030504040204" pitchFamily="34" charset="0"/>
              </a:rPr>
              <a:t>Struct</a:t>
            </a:r>
            <a:r>
              <a:rPr lang="tr-TR" dirty="0">
                <a:latin typeface="Calibri" panose="020F0502020204030204" pitchFamily="34" charset="0"/>
                <a:ea typeface="Tahoma" panose="020B0604030504040204" pitchFamily="34" charset="0"/>
                <a:cs typeface="Tahoma" panose="020B0604030504040204" pitchFamily="34" charset="0"/>
              </a:rPr>
              <a:t> &amp; Class</a:t>
            </a:r>
          </a:p>
          <a:p>
            <a:pPr algn="just"/>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Reflection</a:t>
            </a:r>
          </a:p>
          <a:p>
            <a:pPr algn="just"/>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Attribute</a:t>
            </a:r>
          </a:p>
          <a:p>
            <a:pPr algn="just"/>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Delegate &amp; Events</a:t>
            </a:r>
          </a:p>
          <a:p>
            <a:pPr marL="342900" indent="-34290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Lamba Expression</a:t>
            </a:r>
          </a:p>
          <a:p>
            <a:pPr marL="342900" indent="-34290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lgn="just">
              <a:buFont typeface="Arial" charset="0"/>
              <a:buChar char="•"/>
            </a:pPr>
            <a:endParaRPr lang="tr-TR" dirty="0">
              <a:latin typeface="Calibri" panose="020F0502020204030204" pitchFamily="34" charset="0"/>
            </a:endParaRPr>
          </a:p>
        </p:txBody>
      </p:sp>
    </p:spTree>
    <p:extLst>
      <p:ext uri="{BB962C8B-B14F-4D97-AF65-F5344CB8AC3E}">
        <p14:creationId xmlns:p14="http://schemas.microsoft.com/office/powerpoint/2010/main" val="631081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539552" y="548680"/>
            <a:ext cx="8064896" cy="3816424"/>
          </a:xfrm>
        </p:spPr>
        <p:txBody>
          <a:bodyPr anchor="ctr">
            <a:normAutofit/>
          </a:bodyPr>
          <a:lstStyle/>
          <a:p>
            <a:pPr algn="ctr"/>
            <a:r>
              <a:rPr lang="tr-TR" sz="4400" dirty="0">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Generic Objects</a:t>
            </a:r>
          </a:p>
        </p:txBody>
      </p:sp>
    </p:spTree>
    <p:extLst>
      <p:ext uri="{BB962C8B-B14F-4D97-AF65-F5344CB8AC3E}">
        <p14:creationId xmlns:p14="http://schemas.microsoft.com/office/powerpoint/2010/main" val="3544090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3"/>
          </a:xfrm>
        </p:spPr>
        <p:txBody>
          <a:bodyPr>
            <a:normAutofit/>
          </a:bodyPr>
          <a:lstStyle/>
          <a:p>
            <a:pPr algn="ctr"/>
            <a:r>
              <a:rPr lang="tr-TR" dirty="0">
                <a:latin typeface="Calibri" panose="020F0502020204030204" pitchFamily="34" charset="0"/>
              </a:rPr>
              <a:t>Generic Objects</a:t>
            </a:r>
          </a:p>
        </p:txBody>
      </p:sp>
      <p:sp>
        <p:nvSpPr>
          <p:cNvPr id="2" name="Metin kutusu 1"/>
          <p:cNvSpPr txBox="1"/>
          <p:nvPr/>
        </p:nvSpPr>
        <p:spPr>
          <a:xfrm>
            <a:off x="539552" y="2708920"/>
            <a:ext cx="8136904" cy="3693319"/>
          </a:xfrm>
          <a:prstGeom prst="rect">
            <a:avLst/>
          </a:prstGeom>
          <a:noFill/>
        </p:spPr>
        <p:txBody>
          <a:bodyPr wrap="square" rtlCol="0">
            <a:spAutoFit/>
          </a:bodyPr>
          <a:lstStyle/>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Generic Classes</a:t>
            </a:r>
          </a:p>
          <a:p>
            <a:pPr marL="342900" indent="-34290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Generic Methods</a:t>
            </a:r>
          </a:p>
          <a:p>
            <a:pPr marL="342900" indent="-34290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Generic Structs</a:t>
            </a:r>
          </a:p>
          <a:p>
            <a:pPr marL="342900" indent="-34290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Generic Interfaces</a:t>
            </a:r>
          </a:p>
          <a:p>
            <a:pPr marL="342900" indent="-34290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Generic Delegates</a:t>
            </a:r>
          </a:p>
          <a:p>
            <a:pPr marL="342900" indent="-34290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Generic Constraints (where clauses)</a:t>
            </a:r>
          </a:p>
          <a:p>
            <a:pPr marL="342900" indent="-342900" algn="just">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lgn="just">
              <a:buFont typeface="Arial" charset="0"/>
              <a:buChar char="•"/>
            </a:pPr>
            <a:endParaRPr lang="tr-TR" dirty="0">
              <a:latin typeface="Calibri" panose="020F0502020204030204" pitchFamily="34" charset="0"/>
            </a:endParaRPr>
          </a:p>
        </p:txBody>
      </p:sp>
    </p:spTree>
    <p:extLst>
      <p:ext uri="{BB962C8B-B14F-4D97-AF65-F5344CB8AC3E}">
        <p14:creationId xmlns:p14="http://schemas.microsoft.com/office/powerpoint/2010/main" val="130611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539552" y="548680"/>
            <a:ext cx="8064896" cy="3816424"/>
          </a:xfrm>
        </p:spPr>
        <p:txBody>
          <a:bodyPr anchor="ctr">
            <a:normAutofit/>
          </a:bodyPr>
          <a:lstStyle/>
          <a:p>
            <a:pPr algn="ctr"/>
            <a:r>
              <a:rPr lang="tr-TR" sz="4400" dirty="0">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Types and Variables in C#</a:t>
            </a:r>
          </a:p>
        </p:txBody>
      </p:sp>
    </p:spTree>
    <p:extLst>
      <p:ext uri="{BB962C8B-B14F-4D97-AF65-F5344CB8AC3E}">
        <p14:creationId xmlns:p14="http://schemas.microsoft.com/office/powerpoint/2010/main" val="3198418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ctrTitle"/>
          </p:nvPr>
        </p:nvSpPr>
        <p:spPr>
          <a:xfrm>
            <a:off x="539552" y="548680"/>
            <a:ext cx="8064896" cy="5760639"/>
          </a:xfrm>
        </p:spPr>
        <p:txBody>
          <a:bodyPr anchor="ctr">
            <a:normAutofit/>
          </a:bodyPr>
          <a:lstStyle/>
          <a:p>
            <a:pPr algn="ctr"/>
            <a:r>
              <a:rPr lang="tr-TR" sz="4400" dirty="0">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Summary</a:t>
            </a:r>
            <a:br>
              <a:rPr lang="tr-TR" sz="4400" dirty="0">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br>
            <a:r>
              <a:rPr lang="tr-TR" sz="1100" b="1" dirty="0">
                <a:latin typeface="Calibri" panose="020F0502020204030204" pitchFamily="34" charset="0"/>
                <a:ea typeface="Tahoma" panose="020B0604030504040204" pitchFamily="34" charset="0"/>
                <a:cs typeface="Tahoma" panose="020B0604030504040204" pitchFamily="34" charset="0"/>
              </a:rPr>
              <a:t>Salih DEMİROĞ</a:t>
            </a:r>
            <a:br>
              <a:rPr lang="tr-TR" sz="1100" dirty="0">
                <a:latin typeface="Calibri" panose="020F0502020204030204" pitchFamily="34" charset="0"/>
                <a:ea typeface="Tahoma" panose="020B0604030504040204" pitchFamily="34" charset="0"/>
                <a:cs typeface="Tahoma" panose="020B0604030504040204" pitchFamily="34" charset="0"/>
              </a:rPr>
            </a:br>
            <a:r>
              <a:rPr lang="tr-TR" sz="1100" dirty="0">
                <a:latin typeface="Calibri" panose="020F0502020204030204" pitchFamily="34" charset="0"/>
                <a:ea typeface="Tahoma" panose="020B0604030504040204" pitchFamily="34" charset="0"/>
                <a:cs typeface="Tahoma" panose="020B0604030504040204" pitchFamily="34" charset="0"/>
              </a:rPr>
              <a:t>salihdemirog@gmail.com</a:t>
            </a:r>
            <a:br>
              <a:rPr lang="tr-TR" sz="1100" dirty="0">
                <a:latin typeface="Calibri" panose="020F0502020204030204" pitchFamily="34" charset="0"/>
                <a:ea typeface="Tahoma" panose="020B0604030504040204" pitchFamily="34" charset="0"/>
                <a:cs typeface="Tahoma" panose="020B0604030504040204" pitchFamily="34" charset="0"/>
              </a:rPr>
            </a:br>
            <a:r>
              <a:rPr lang="tr-TR" sz="1100" dirty="0">
                <a:latin typeface="Calibri" panose="020F0502020204030204" pitchFamily="34" charset="0"/>
                <a:ea typeface="Tahoma" panose="020B0604030504040204" pitchFamily="34" charset="0"/>
                <a:cs typeface="Tahoma" panose="020B0604030504040204" pitchFamily="34" charset="0"/>
              </a:rPr>
              <a:t>http</a:t>
            </a:r>
            <a:r>
              <a:rPr lang="tr-TR" sz="1100">
                <a:latin typeface="Calibri" panose="020F0502020204030204" pitchFamily="34" charset="0"/>
                <a:ea typeface="Tahoma" panose="020B0604030504040204" pitchFamily="34" charset="0"/>
                <a:cs typeface="Tahoma" panose="020B0604030504040204" pitchFamily="34" charset="0"/>
              </a:rPr>
              <a:t>//www.yazilimdevi.com</a:t>
            </a:r>
            <a:endParaRPr lang="tr-TR" sz="1100" dirty="0">
              <a:latin typeface="Calibri" panose="020F050202020403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691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4"/>
          </a:xfrm>
        </p:spPr>
        <p:txBody>
          <a:bodyPr>
            <a:normAutofit/>
          </a:bodyPr>
          <a:lstStyle/>
          <a:p>
            <a:pPr algn="ctr"/>
            <a:r>
              <a:rPr lang="tr-TR" dirty="0">
                <a:latin typeface="Calibri" panose="020F0502020204030204" pitchFamily="34" charset="0"/>
                <a:ea typeface="Tahoma" panose="020B0604030504040204" pitchFamily="34" charset="0"/>
                <a:cs typeface="Tahoma" panose="020B0604030504040204" pitchFamily="34" charset="0"/>
              </a:rPr>
              <a:t>Value and Referance Types</a:t>
            </a:r>
          </a:p>
        </p:txBody>
      </p:sp>
      <p:graphicFrame>
        <p:nvGraphicFramePr>
          <p:cNvPr id="6" name="3 Tablo"/>
          <p:cNvGraphicFramePr>
            <a:graphicFrameLocks noGrp="1"/>
          </p:cNvGraphicFramePr>
          <p:nvPr>
            <p:extLst>
              <p:ext uri="{D42A27DB-BD31-4B8C-83A1-F6EECF244321}">
                <p14:modId xmlns:p14="http://schemas.microsoft.com/office/powerpoint/2010/main" val="3488058774"/>
              </p:ext>
            </p:extLst>
          </p:nvPr>
        </p:nvGraphicFramePr>
        <p:xfrm>
          <a:off x="467544" y="2348878"/>
          <a:ext cx="8042395" cy="4320483"/>
        </p:xfrm>
        <a:graphic>
          <a:graphicData uri="http://schemas.openxmlformats.org/drawingml/2006/table">
            <a:tbl>
              <a:tblPr firstRow="1" bandRow="1">
                <a:tableStyleId>{5C22544A-7EE6-4342-B048-85BDC9FD1C3A}</a:tableStyleId>
              </a:tblPr>
              <a:tblGrid>
                <a:gridCol w="1189355">
                  <a:extLst>
                    <a:ext uri="{9D8B030D-6E8A-4147-A177-3AD203B41FA5}">
                      <a16:colId xmlns:a16="http://schemas.microsoft.com/office/drawing/2014/main" val="20000"/>
                    </a:ext>
                  </a:extLst>
                </a:gridCol>
                <a:gridCol w="932196">
                  <a:extLst>
                    <a:ext uri="{9D8B030D-6E8A-4147-A177-3AD203B41FA5}">
                      <a16:colId xmlns:a16="http://schemas.microsoft.com/office/drawing/2014/main" val="20001"/>
                    </a:ext>
                  </a:extLst>
                </a:gridCol>
                <a:gridCol w="4008444">
                  <a:extLst>
                    <a:ext uri="{9D8B030D-6E8A-4147-A177-3AD203B41FA5}">
                      <a16:colId xmlns:a16="http://schemas.microsoft.com/office/drawing/2014/main" val="20002"/>
                    </a:ext>
                  </a:extLst>
                </a:gridCol>
                <a:gridCol w="1912400">
                  <a:extLst>
                    <a:ext uri="{9D8B030D-6E8A-4147-A177-3AD203B41FA5}">
                      <a16:colId xmlns:a16="http://schemas.microsoft.com/office/drawing/2014/main" val="20003"/>
                    </a:ext>
                  </a:extLst>
                </a:gridCol>
              </a:tblGrid>
              <a:tr h="455655">
                <a:tc>
                  <a:txBody>
                    <a:bodyPr/>
                    <a:lstStyle/>
                    <a:p>
                      <a:r>
                        <a:rPr lang="tr-TR" dirty="0" err="1"/>
                        <a:t>Variable</a:t>
                      </a:r>
                      <a:endParaRPr lang="tr-TR" dirty="0"/>
                    </a:p>
                  </a:txBody>
                  <a:tcPr/>
                </a:tc>
                <a:tc>
                  <a:txBody>
                    <a:bodyPr/>
                    <a:lstStyle/>
                    <a:p>
                      <a:r>
                        <a:rPr lang="tr-TR" dirty="0"/>
                        <a:t>Size</a:t>
                      </a:r>
                    </a:p>
                  </a:txBody>
                  <a:tcPr/>
                </a:tc>
                <a:tc>
                  <a:txBody>
                    <a:bodyPr/>
                    <a:lstStyle/>
                    <a:p>
                      <a:r>
                        <a:rPr lang="tr-TR" dirty="0" err="1"/>
                        <a:t>Description</a:t>
                      </a:r>
                      <a:endParaRPr lang="tr-TR" dirty="0"/>
                    </a:p>
                  </a:txBody>
                  <a:tcPr/>
                </a:tc>
                <a:tc>
                  <a:txBody>
                    <a:bodyPr/>
                    <a:lstStyle/>
                    <a:p>
                      <a:r>
                        <a:rPr lang="tr-TR" dirty="0" err="1"/>
                        <a:t>Class</a:t>
                      </a:r>
                      <a:r>
                        <a:rPr lang="tr-TR" dirty="0"/>
                        <a:t>/</a:t>
                      </a:r>
                      <a:r>
                        <a:rPr lang="tr-TR" dirty="0" err="1"/>
                        <a:t>Struct</a:t>
                      </a:r>
                      <a:endParaRPr lang="tr-TR" dirty="0"/>
                    </a:p>
                  </a:txBody>
                  <a:tcPr/>
                </a:tc>
                <a:extLst>
                  <a:ext uri="{0D108BD9-81ED-4DB2-BD59-A6C34878D82A}">
                    <a16:rowId xmlns:a16="http://schemas.microsoft.com/office/drawing/2014/main" val="10000"/>
                  </a:ext>
                </a:extLst>
              </a:tr>
              <a:tr h="351348">
                <a:tc>
                  <a:txBody>
                    <a:bodyPr/>
                    <a:lstStyle/>
                    <a:p>
                      <a:r>
                        <a:rPr lang="tr-TR" sz="1200" dirty="0" err="1"/>
                        <a:t>byte</a:t>
                      </a:r>
                      <a:endParaRPr lang="tr-TR" sz="1200" dirty="0"/>
                    </a:p>
                  </a:txBody>
                  <a:tcPr/>
                </a:tc>
                <a:tc>
                  <a:txBody>
                    <a:bodyPr/>
                    <a:lstStyle/>
                    <a:p>
                      <a:r>
                        <a:rPr lang="tr-TR" sz="1200" dirty="0"/>
                        <a:t>8 bit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a:t>0</a:t>
                      </a:r>
                      <a:r>
                        <a:rPr lang="tr-TR" sz="1200" baseline="0" dirty="0"/>
                        <a:t> ila </a:t>
                      </a:r>
                      <a:r>
                        <a:rPr lang="tr-TR" sz="1200" dirty="0"/>
                        <a:t>255</a:t>
                      </a:r>
                    </a:p>
                  </a:txBody>
                  <a:tcPr/>
                </a:tc>
                <a:tc>
                  <a:txBody>
                    <a:bodyPr/>
                    <a:lstStyle/>
                    <a:p>
                      <a:r>
                        <a:rPr lang="tr-TR" sz="1200" dirty="0" err="1"/>
                        <a:t>System</a:t>
                      </a:r>
                      <a:r>
                        <a:rPr lang="tr-TR" sz="1200" dirty="0"/>
                        <a:t>.</a:t>
                      </a:r>
                      <a:r>
                        <a:rPr lang="tr-TR" sz="1200" dirty="0" err="1"/>
                        <a:t>Byte</a:t>
                      </a:r>
                      <a:endParaRPr lang="tr-TR" sz="1200" dirty="0"/>
                    </a:p>
                  </a:txBody>
                  <a:tcPr/>
                </a:tc>
                <a:extLst>
                  <a:ext uri="{0D108BD9-81ED-4DB2-BD59-A6C34878D82A}">
                    <a16:rowId xmlns:a16="http://schemas.microsoft.com/office/drawing/2014/main" val="10001"/>
                  </a:ext>
                </a:extLst>
              </a:tr>
              <a:tr h="351348">
                <a:tc>
                  <a:txBody>
                    <a:bodyPr/>
                    <a:lstStyle/>
                    <a:p>
                      <a:r>
                        <a:rPr lang="tr-TR" sz="1200" dirty="0" err="1"/>
                        <a:t>short</a:t>
                      </a:r>
                      <a:endParaRPr lang="tr-TR" sz="1200" dirty="0"/>
                    </a:p>
                  </a:txBody>
                  <a:tcPr/>
                </a:tc>
                <a:tc>
                  <a:txBody>
                    <a:bodyPr/>
                    <a:lstStyle/>
                    <a:p>
                      <a:r>
                        <a:rPr lang="tr-TR" sz="1200" baseline="0" dirty="0"/>
                        <a:t>16 bit</a:t>
                      </a:r>
                      <a:endParaRPr lang="tr-TR" sz="1200" dirty="0"/>
                    </a:p>
                  </a:txBody>
                  <a:tcPr/>
                </a:tc>
                <a:tc>
                  <a:txBody>
                    <a:bodyPr/>
                    <a:lstStyle/>
                    <a:p>
                      <a:r>
                        <a:rPr lang="tr-TR" sz="1200" dirty="0"/>
                        <a:t>-32,768 ila</a:t>
                      </a:r>
                      <a:r>
                        <a:rPr lang="tr-TR" sz="1200" baseline="0" dirty="0"/>
                        <a:t> 32,767</a:t>
                      </a:r>
                      <a:endParaRPr lang="tr-TR" sz="1200" dirty="0"/>
                    </a:p>
                  </a:txBody>
                  <a:tcPr/>
                </a:tc>
                <a:tc>
                  <a:txBody>
                    <a:bodyPr/>
                    <a:lstStyle/>
                    <a:p>
                      <a:r>
                        <a:rPr lang="tr-TR" sz="1200" dirty="0" err="1"/>
                        <a:t>System</a:t>
                      </a:r>
                      <a:r>
                        <a:rPr lang="tr-TR" sz="1200" dirty="0"/>
                        <a:t>.</a:t>
                      </a:r>
                      <a:r>
                        <a:rPr lang="tr-TR" sz="1200" dirty="0" err="1"/>
                        <a:t>Sbyte</a:t>
                      </a:r>
                      <a:endParaRPr lang="tr-TR" sz="1200" dirty="0"/>
                    </a:p>
                  </a:txBody>
                  <a:tcPr/>
                </a:tc>
                <a:extLst>
                  <a:ext uri="{0D108BD9-81ED-4DB2-BD59-A6C34878D82A}">
                    <a16:rowId xmlns:a16="http://schemas.microsoft.com/office/drawing/2014/main" val="10002"/>
                  </a:ext>
                </a:extLst>
              </a:tr>
              <a:tr h="351348">
                <a:tc>
                  <a:txBody>
                    <a:bodyPr/>
                    <a:lstStyle/>
                    <a:p>
                      <a:r>
                        <a:rPr lang="tr-TR" sz="1200" dirty="0" err="1"/>
                        <a:t>int</a:t>
                      </a:r>
                      <a:endParaRPr lang="tr-TR" sz="1200" dirty="0"/>
                    </a:p>
                  </a:txBody>
                  <a:tcPr/>
                </a:tc>
                <a:tc>
                  <a:txBody>
                    <a:bodyPr/>
                    <a:lstStyle/>
                    <a:p>
                      <a:r>
                        <a:rPr lang="tr-TR" sz="1200" dirty="0"/>
                        <a:t>32 bit</a:t>
                      </a:r>
                    </a:p>
                  </a:txBody>
                  <a:tcPr/>
                </a:tc>
                <a:tc>
                  <a:txBody>
                    <a:bodyPr/>
                    <a:lstStyle/>
                    <a:p>
                      <a:r>
                        <a:rPr lang="tr-TR" sz="1200" dirty="0"/>
                        <a:t>-+2 147 483 647</a:t>
                      </a:r>
                    </a:p>
                  </a:txBody>
                  <a:tcPr/>
                </a:tc>
                <a:tc>
                  <a:txBody>
                    <a:bodyPr/>
                    <a:lstStyle/>
                    <a:p>
                      <a:r>
                        <a:rPr lang="tr-TR" sz="1200" dirty="0" err="1"/>
                        <a:t>System</a:t>
                      </a:r>
                      <a:r>
                        <a:rPr lang="tr-TR" sz="1200" dirty="0"/>
                        <a:t>.Int32</a:t>
                      </a:r>
                    </a:p>
                  </a:txBody>
                  <a:tcPr/>
                </a:tc>
                <a:extLst>
                  <a:ext uri="{0D108BD9-81ED-4DB2-BD59-A6C34878D82A}">
                    <a16:rowId xmlns:a16="http://schemas.microsoft.com/office/drawing/2014/main" val="10003"/>
                  </a:ext>
                </a:extLst>
              </a:tr>
              <a:tr h="351348">
                <a:tc>
                  <a:txBody>
                    <a:bodyPr/>
                    <a:lstStyle/>
                    <a:p>
                      <a:r>
                        <a:rPr lang="tr-TR" sz="1200" dirty="0" err="1"/>
                        <a:t>long</a:t>
                      </a:r>
                      <a:endParaRPr lang="tr-TR" sz="1200" dirty="0"/>
                    </a:p>
                  </a:txBody>
                  <a:tcPr/>
                </a:tc>
                <a:tc>
                  <a:txBody>
                    <a:bodyPr/>
                    <a:lstStyle/>
                    <a:p>
                      <a:r>
                        <a:rPr lang="tr-TR" sz="1200" dirty="0"/>
                        <a:t>64 bit</a:t>
                      </a:r>
                    </a:p>
                  </a:txBody>
                  <a:tcPr/>
                </a:tc>
                <a:tc>
                  <a:txBody>
                    <a:bodyPr/>
                    <a:lstStyle/>
                    <a:p>
                      <a:r>
                        <a:rPr lang="tr-TR" sz="1200" dirty="0"/>
                        <a:t>-+9 223 372 036 854 775 807</a:t>
                      </a:r>
                    </a:p>
                  </a:txBody>
                  <a:tcPr/>
                </a:tc>
                <a:tc>
                  <a:txBody>
                    <a:bodyPr/>
                    <a:lstStyle/>
                    <a:p>
                      <a:r>
                        <a:rPr lang="tr-TR" sz="1200" dirty="0" err="1"/>
                        <a:t>System</a:t>
                      </a:r>
                      <a:r>
                        <a:rPr lang="tr-TR" sz="1200" dirty="0"/>
                        <a:t>.Int64</a:t>
                      </a:r>
                    </a:p>
                  </a:txBody>
                  <a:tcPr/>
                </a:tc>
                <a:extLst>
                  <a:ext uri="{0D108BD9-81ED-4DB2-BD59-A6C34878D82A}">
                    <a16:rowId xmlns:a16="http://schemas.microsoft.com/office/drawing/2014/main" val="10004"/>
                  </a:ext>
                </a:extLst>
              </a:tr>
              <a:tr h="351348">
                <a:tc>
                  <a:txBody>
                    <a:bodyPr/>
                    <a:lstStyle/>
                    <a:p>
                      <a:r>
                        <a:rPr lang="tr-TR" sz="1200" dirty="0" err="1"/>
                        <a:t>float</a:t>
                      </a:r>
                      <a:endParaRPr lang="tr-TR" sz="1200" dirty="0"/>
                    </a:p>
                  </a:txBody>
                  <a:tcPr/>
                </a:tc>
                <a:tc>
                  <a:txBody>
                    <a:bodyPr/>
                    <a:lstStyle/>
                    <a:p>
                      <a:r>
                        <a:rPr lang="tr-TR" sz="1200" dirty="0"/>
                        <a:t>32 bit</a:t>
                      </a:r>
                    </a:p>
                  </a:txBody>
                  <a:tcPr/>
                </a:tc>
                <a:tc>
                  <a:txBody>
                    <a:bodyPr/>
                    <a:lstStyle/>
                    <a:p>
                      <a:r>
                        <a:rPr lang="tr-TR" sz="1200" dirty="0"/>
                        <a:t>1.5E-45</a:t>
                      </a:r>
                      <a:r>
                        <a:rPr lang="tr-TR" sz="1200" baseline="0" dirty="0"/>
                        <a:t> ila 3.4E+38</a:t>
                      </a:r>
                      <a:endParaRPr lang="tr-TR" sz="1200" dirty="0"/>
                    </a:p>
                  </a:txBody>
                  <a:tcPr/>
                </a:tc>
                <a:tc>
                  <a:txBody>
                    <a:bodyPr/>
                    <a:lstStyle/>
                    <a:p>
                      <a:r>
                        <a:rPr lang="tr-TR" sz="1200" dirty="0" err="1"/>
                        <a:t>System</a:t>
                      </a:r>
                      <a:r>
                        <a:rPr lang="tr-TR" sz="1200" dirty="0"/>
                        <a:t>.</a:t>
                      </a:r>
                      <a:r>
                        <a:rPr lang="tr-TR" sz="1200" dirty="0" err="1"/>
                        <a:t>Single</a:t>
                      </a:r>
                      <a:endParaRPr lang="tr-TR" sz="1200" dirty="0"/>
                    </a:p>
                  </a:txBody>
                  <a:tcPr/>
                </a:tc>
                <a:extLst>
                  <a:ext uri="{0D108BD9-81ED-4DB2-BD59-A6C34878D82A}">
                    <a16:rowId xmlns:a16="http://schemas.microsoft.com/office/drawing/2014/main" val="10005"/>
                  </a:ext>
                </a:extLst>
              </a:tr>
              <a:tr h="351348">
                <a:tc>
                  <a:txBody>
                    <a:bodyPr/>
                    <a:lstStyle/>
                    <a:p>
                      <a:r>
                        <a:rPr lang="tr-TR" sz="1200" dirty="0" err="1"/>
                        <a:t>double</a:t>
                      </a:r>
                      <a:endParaRPr lang="tr-TR" sz="1200" dirty="0"/>
                    </a:p>
                  </a:txBody>
                  <a:tcPr/>
                </a:tc>
                <a:tc>
                  <a:txBody>
                    <a:bodyPr/>
                    <a:lstStyle/>
                    <a:p>
                      <a:r>
                        <a:rPr lang="tr-TR" sz="1200" dirty="0"/>
                        <a:t>64 bit</a:t>
                      </a:r>
                    </a:p>
                  </a:txBody>
                  <a:tcPr/>
                </a:tc>
                <a:tc>
                  <a:txBody>
                    <a:bodyPr/>
                    <a:lstStyle/>
                    <a:p>
                      <a:r>
                        <a:rPr lang="tr-TR" sz="1200" dirty="0"/>
                        <a:t>5E-324</a:t>
                      </a:r>
                      <a:r>
                        <a:rPr lang="tr-TR" sz="1200" baseline="0" dirty="0"/>
                        <a:t> ila 1.7E+308</a:t>
                      </a:r>
                      <a:endParaRPr lang="tr-TR" sz="1200" dirty="0"/>
                    </a:p>
                  </a:txBody>
                  <a:tcPr/>
                </a:tc>
                <a:tc>
                  <a:txBody>
                    <a:bodyPr/>
                    <a:lstStyle/>
                    <a:p>
                      <a:r>
                        <a:rPr lang="tr-TR" sz="1200" dirty="0" err="1"/>
                        <a:t>System</a:t>
                      </a:r>
                      <a:r>
                        <a:rPr lang="tr-TR" sz="1200" dirty="0"/>
                        <a:t>.</a:t>
                      </a:r>
                      <a:r>
                        <a:rPr lang="tr-TR" sz="1200" dirty="0" err="1"/>
                        <a:t>Double</a:t>
                      </a:r>
                      <a:endParaRPr lang="tr-TR" sz="1200" dirty="0"/>
                    </a:p>
                  </a:txBody>
                  <a:tcPr/>
                </a:tc>
                <a:extLst>
                  <a:ext uri="{0D108BD9-81ED-4DB2-BD59-A6C34878D82A}">
                    <a16:rowId xmlns:a16="http://schemas.microsoft.com/office/drawing/2014/main" val="10006"/>
                  </a:ext>
                </a:extLst>
              </a:tr>
              <a:tr h="351348">
                <a:tc>
                  <a:txBody>
                    <a:bodyPr/>
                    <a:lstStyle/>
                    <a:p>
                      <a:r>
                        <a:rPr lang="tr-TR" sz="1200" dirty="0"/>
                        <a:t>decimal</a:t>
                      </a:r>
                    </a:p>
                  </a:txBody>
                  <a:tcPr/>
                </a:tc>
                <a:tc>
                  <a:txBody>
                    <a:bodyPr/>
                    <a:lstStyle/>
                    <a:p>
                      <a:r>
                        <a:rPr lang="tr-TR" sz="1200" dirty="0"/>
                        <a:t>128 bit</a:t>
                      </a:r>
                    </a:p>
                  </a:txBody>
                  <a:tcPr/>
                </a:tc>
                <a:tc>
                  <a:txBody>
                    <a:bodyPr/>
                    <a:lstStyle/>
                    <a:p>
                      <a:r>
                        <a:rPr lang="tr-TR" sz="1200" dirty="0"/>
                        <a:t>1E-28</a:t>
                      </a:r>
                      <a:r>
                        <a:rPr lang="tr-TR" sz="1200" baseline="0" dirty="0"/>
                        <a:t> ila 7.9E+28</a:t>
                      </a:r>
                      <a:endParaRPr lang="tr-TR" sz="1200" dirty="0"/>
                    </a:p>
                  </a:txBody>
                  <a:tcPr/>
                </a:tc>
                <a:tc>
                  <a:txBody>
                    <a:bodyPr/>
                    <a:lstStyle/>
                    <a:p>
                      <a:r>
                        <a:rPr lang="tr-TR" sz="1200" dirty="0" err="1"/>
                        <a:t>System</a:t>
                      </a:r>
                      <a:r>
                        <a:rPr lang="tr-TR" sz="1200" dirty="0"/>
                        <a:t>.Decimal</a:t>
                      </a:r>
                    </a:p>
                  </a:txBody>
                  <a:tcPr/>
                </a:tc>
                <a:extLst>
                  <a:ext uri="{0D108BD9-81ED-4DB2-BD59-A6C34878D82A}">
                    <a16:rowId xmlns:a16="http://schemas.microsoft.com/office/drawing/2014/main" val="10007"/>
                  </a:ext>
                </a:extLst>
              </a:tr>
              <a:tr h="351348">
                <a:tc>
                  <a:txBody>
                    <a:bodyPr/>
                    <a:lstStyle/>
                    <a:p>
                      <a:r>
                        <a:rPr lang="tr-TR" sz="1200" dirty="0" err="1"/>
                        <a:t>char</a:t>
                      </a:r>
                      <a:endParaRPr lang="tr-TR" sz="1200" dirty="0"/>
                    </a:p>
                  </a:txBody>
                  <a:tcPr/>
                </a:tc>
                <a:tc>
                  <a:txBody>
                    <a:bodyPr/>
                    <a:lstStyle/>
                    <a:p>
                      <a:r>
                        <a:rPr lang="tr-TR" sz="1200" dirty="0"/>
                        <a:t>16 bit</a:t>
                      </a:r>
                    </a:p>
                  </a:txBody>
                  <a:tcPr/>
                </a:tc>
                <a:tc>
                  <a:txBody>
                    <a:bodyPr/>
                    <a:lstStyle/>
                    <a:p>
                      <a:r>
                        <a:rPr lang="tr-TR" sz="1200" dirty="0"/>
                        <a:t>Tek haneli </a:t>
                      </a:r>
                      <a:r>
                        <a:rPr lang="tr-TR" sz="1200" dirty="0" err="1"/>
                        <a:t>unicode</a:t>
                      </a:r>
                      <a:r>
                        <a:rPr lang="tr-TR" sz="1200" baseline="0" dirty="0"/>
                        <a:t> karakter alır</a:t>
                      </a:r>
                      <a:endParaRPr lang="tr-TR" sz="1200" dirty="0"/>
                    </a:p>
                  </a:txBody>
                  <a:tcPr/>
                </a:tc>
                <a:tc>
                  <a:txBody>
                    <a:bodyPr/>
                    <a:lstStyle/>
                    <a:p>
                      <a:r>
                        <a:rPr lang="tr-TR" sz="1200" dirty="0" err="1"/>
                        <a:t>System</a:t>
                      </a:r>
                      <a:r>
                        <a:rPr lang="tr-TR" sz="1200" dirty="0"/>
                        <a:t>.</a:t>
                      </a:r>
                      <a:r>
                        <a:rPr lang="tr-TR" sz="1200" dirty="0" err="1"/>
                        <a:t>Char</a:t>
                      </a:r>
                      <a:endParaRPr lang="tr-TR" sz="1200" dirty="0"/>
                    </a:p>
                  </a:txBody>
                  <a:tcPr/>
                </a:tc>
                <a:extLst>
                  <a:ext uri="{0D108BD9-81ED-4DB2-BD59-A6C34878D82A}">
                    <a16:rowId xmlns:a16="http://schemas.microsoft.com/office/drawing/2014/main" val="10008"/>
                  </a:ext>
                </a:extLst>
              </a:tr>
              <a:tr h="351348">
                <a:tc>
                  <a:txBody>
                    <a:bodyPr/>
                    <a:lstStyle/>
                    <a:p>
                      <a:r>
                        <a:rPr lang="tr-TR" sz="1200" dirty="0" err="1"/>
                        <a:t>string</a:t>
                      </a:r>
                      <a:endParaRPr lang="tr-TR" sz="1200" dirty="0"/>
                    </a:p>
                  </a:txBody>
                  <a:tcPr/>
                </a:tc>
                <a:tc>
                  <a:txBody>
                    <a:bodyPr/>
                    <a:lstStyle/>
                    <a:p>
                      <a:r>
                        <a:rPr lang="tr-TR" sz="1200" dirty="0" err="1"/>
                        <a:t>Sbt</a:t>
                      </a:r>
                      <a:r>
                        <a:rPr lang="tr-TR" sz="1200" dirty="0"/>
                        <a:t> </a:t>
                      </a:r>
                      <a:r>
                        <a:rPr lang="tr-TR" sz="1200" dirty="0" err="1"/>
                        <a:t>dğl</a:t>
                      </a:r>
                      <a:endParaRPr lang="tr-TR" sz="1200" dirty="0"/>
                    </a:p>
                  </a:txBody>
                  <a:tcPr/>
                </a:tc>
                <a:tc>
                  <a:txBody>
                    <a:bodyPr/>
                    <a:lstStyle/>
                    <a:p>
                      <a:r>
                        <a:rPr lang="tr-TR" sz="1200" dirty="0"/>
                        <a:t>Yaklaşık 2 milyar</a:t>
                      </a:r>
                      <a:r>
                        <a:rPr lang="tr-TR" sz="1200" baseline="0" dirty="0"/>
                        <a:t> </a:t>
                      </a:r>
                      <a:r>
                        <a:rPr lang="tr-TR" sz="1200" baseline="0" dirty="0" err="1"/>
                        <a:t>unicode</a:t>
                      </a:r>
                      <a:r>
                        <a:rPr lang="tr-TR" sz="1200" baseline="0" dirty="0"/>
                        <a:t> karakter</a:t>
                      </a:r>
                      <a:endParaRPr lang="tr-TR" sz="1200" dirty="0"/>
                    </a:p>
                  </a:txBody>
                  <a:tcPr/>
                </a:tc>
                <a:tc>
                  <a:txBody>
                    <a:bodyPr/>
                    <a:lstStyle/>
                    <a:p>
                      <a:r>
                        <a:rPr lang="tr-TR" sz="1200" dirty="0" err="1"/>
                        <a:t>System</a:t>
                      </a:r>
                      <a:r>
                        <a:rPr lang="tr-TR" sz="1200" dirty="0"/>
                        <a:t>.</a:t>
                      </a:r>
                      <a:r>
                        <a:rPr lang="tr-TR" sz="1200" dirty="0" err="1"/>
                        <a:t>String</a:t>
                      </a:r>
                      <a:endParaRPr lang="tr-TR" sz="1200" dirty="0"/>
                    </a:p>
                  </a:txBody>
                  <a:tcPr/>
                </a:tc>
                <a:extLst>
                  <a:ext uri="{0D108BD9-81ED-4DB2-BD59-A6C34878D82A}">
                    <a16:rowId xmlns:a16="http://schemas.microsoft.com/office/drawing/2014/main" val="10009"/>
                  </a:ext>
                </a:extLst>
              </a:tr>
              <a:tr h="351348">
                <a:tc>
                  <a:txBody>
                    <a:bodyPr/>
                    <a:lstStyle/>
                    <a:p>
                      <a:r>
                        <a:rPr lang="tr-TR" sz="1200" dirty="0" err="1"/>
                        <a:t>bool</a:t>
                      </a:r>
                      <a:endParaRPr lang="tr-TR" sz="1200" dirty="0"/>
                    </a:p>
                  </a:txBody>
                  <a:tcPr/>
                </a:tc>
                <a:tc>
                  <a:txBody>
                    <a:bodyPr/>
                    <a:lstStyle/>
                    <a:p>
                      <a:r>
                        <a:rPr lang="tr-TR" sz="1200" dirty="0"/>
                        <a:t>16 bit</a:t>
                      </a:r>
                    </a:p>
                  </a:txBody>
                  <a:tcPr/>
                </a:tc>
                <a:tc>
                  <a:txBody>
                    <a:bodyPr/>
                    <a:lstStyle/>
                    <a:p>
                      <a:r>
                        <a:rPr lang="tr-TR" sz="1200" dirty="0" err="1"/>
                        <a:t>true</a:t>
                      </a:r>
                      <a:r>
                        <a:rPr lang="tr-TR" sz="1200" dirty="0"/>
                        <a:t> yada</a:t>
                      </a:r>
                      <a:r>
                        <a:rPr lang="tr-TR" sz="1200" baseline="0" dirty="0"/>
                        <a:t> </a:t>
                      </a:r>
                      <a:r>
                        <a:rPr lang="tr-TR" sz="1200" baseline="0" dirty="0" err="1"/>
                        <a:t>false</a:t>
                      </a:r>
                      <a:r>
                        <a:rPr lang="tr-TR" sz="1200" baseline="0" dirty="0"/>
                        <a:t> değerini alır</a:t>
                      </a:r>
                      <a:endParaRPr lang="tr-TR" sz="1200" dirty="0"/>
                    </a:p>
                  </a:txBody>
                  <a:tcPr/>
                </a:tc>
                <a:tc>
                  <a:txBody>
                    <a:bodyPr/>
                    <a:lstStyle/>
                    <a:p>
                      <a:r>
                        <a:rPr lang="tr-TR" sz="1200" dirty="0" err="1"/>
                        <a:t>System</a:t>
                      </a:r>
                      <a:r>
                        <a:rPr lang="tr-TR" sz="1200" dirty="0"/>
                        <a:t>.</a:t>
                      </a:r>
                      <a:r>
                        <a:rPr lang="tr-TR" sz="1200" dirty="0" err="1"/>
                        <a:t>Boolean</a:t>
                      </a:r>
                      <a:endParaRPr lang="tr-TR" sz="1200" dirty="0"/>
                    </a:p>
                  </a:txBody>
                  <a:tcPr/>
                </a:tc>
                <a:extLst>
                  <a:ext uri="{0D108BD9-81ED-4DB2-BD59-A6C34878D82A}">
                    <a16:rowId xmlns:a16="http://schemas.microsoft.com/office/drawing/2014/main" val="10010"/>
                  </a:ext>
                </a:extLst>
              </a:tr>
              <a:tr h="351348">
                <a:tc>
                  <a:txBody>
                    <a:bodyPr/>
                    <a:lstStyle/>
                    <a:p>
                      <a:r>
                        <a:rPr lang="tr-TR" sz="1200" dirty="0" err="1"/>
                        <a:t>DateTime</a:t>
                      </a:r>
                      <a:endParaRPr lang="tr-TR" sz="1200" dirty="0"/>
                    </a:p>
                  </a:txBody>
                  <a:tcPr/>
                </a:tc>
                <a:tc>
                  <a:txBody>
                    <a:bodyPr/>
                    <a:lstStyle/>
                    <a:p>
                      <a:r>
                        <a:rPr lang="tr-TR" sz="1200" dirty="0"/>
                        <a:t>32 bit</a:t>
                      </a:r>
                    </a:p>
                  </a:txBody>
                  <a:tcPr/>
                </a:tc>
                <a:tc>
                  <a:txBody>
                    <a:bodyPr/>
                    <a:lstStyle/>
                    <a:p>
                      <a:r>
                        <a:rPr lang="tr-TR" sz="1200" dirty="0"/>
                        <a:t>9999 yılına kadar olan tarih ve</a:t>
                      </a:r>
                      <a:r>
                        <a:rPr lang="tr-TR" sz="1200" baseline="0" dirty="0"/>
                        <a:t> saat bilgisi</a:t>
                      </a:r>
                      <a:endParaRPr lang="tr-TR" sz="1200" dirty="0"/>
                    </a:p>
                  </a:txBody>
                  <a:tcPr/>
                </a:tc>
                <a:tc>
                  <a:txBody>
                    <a:bodyPr/>
                    <a:lstStyle/>
                    <a:p>
                      <a:r>
                        <a:rPr lang="tr-TR" sz="1200" dirty="0" err="1"/>
                        <a:t>System</a:t>
                      </a:r>
                      <a:r>
                        <a:rPr lang="tr-TR" sz="1200" dirty="0"/>
                        <a:t>.</a:t>
                      </a:r>
                      <a:r>
                        <a:rPr lang="tr-TR" sz="1200" dirty="0" err="1"/>
                        <a:t>DateTime</a:t>
                      </a:r>
                      <a:endParaRPr lang="tr-TR" sz="1200"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4491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4"/>
          </a:xfrm>
        </p:spPr>
        <p:txBody>
          <a:bodyPr>
            <a:normAutofit/>
          </a:bodyPr>
          <a:lstStyle/>
          <a:p>
            <a:pPr algn="ctr"/>
            <a:r>
              <a:rPr lang="tr-TR" dirty="0">
                <a:latin typeface="Calibri" panose="020F0502020204030204" pitchFamily="34" charset="0"/>
                <a:ea typeface="Tahoma" panose="020B0604030504040204" pitchFamily="34" charset="0"/>
                <a:cs typeface="Tahoma" panose="020B0604030504040204" pitchFamily="34" charset="0"/>
              </a:rPr>
              <a:t>Value and Reference Types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348880"/>
            <a:ext cx="7920880" cy="4313026"/>
          </a:xfrm>
          <a:prstGeom prst="rect">
            <a:avLst/>
          </a:prstGeom>
        </p:spPr>
      </p:pic>
    </p:spTree>
    <p:extLst>
      <p:ext uri="{BB962C8B-B14F-4D97-AF65-F5344CB8AC3E}">
        <p14:creationId xmlns:p14="http://schemas.microsoft.com/office/powerpoint/2010/main" val="331346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4"/>
          </a:xfrm>
        </p:spPr>
        <p:txBody>
          <a:bodyPr>
            <a:normAutofit/>
          </a:bodyPr>
          <a:lstStyle/>
          <a:p>
            <a:pPr algn="ctr"/>
            <a:r>
              <a:rPr lang="tr-TR" dirty="0">
                <a:latin typeface="Calibri" panose="020F0502020204030204" pitchFamily="34" charset="0"/>
                <a:ea typeface="Tahoma" panose="020B0604030504040204" pitchFamily="34" charset="0"/>
                <a:cs typeface="Tahoma" panose="020B0604030504040204" pitchFamily="34" charset="0"/>
              </a:rPr>
              <a:t>Value </a:t>
            </a:r>
            <a:r>
              <a:rPr lang="tr-TR">
                <a:latin typeface="Calibri" panose="020F0502020204030204" pitchFamily="34" charset="0"/>
                <a:ea typeface="Tahoma" panose="020B0604030504040204" pitchFamily="34" charset="0"/>
                <a:cs typeface="Tahoma" panose="020B0604030504040204" pitchFamily="34" charset="0"/>
              </a:rPr>
              <a:t>and Reference </a:t>
            </a:r>
            <a:r>
              <a:rPr lang="tr-TR" dirty="0">
                <a:latin typeface="Calibri" panose="020F0502020204030204" pitchFamily="34" charset="0"/>
                <a:ea typeface="Tahoma" panose="020B0604030504040204" pitchFamily="34" charset="0"/>
                <a:cs typeface="Tahoma" panose="020B0604030504040204" pitchFamily="34" charset="0"/>
              </a:rPr>
              <a:t>Types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813" y="2348880"/>
            <a:ext cx="3934374" cy="4020111"/>
          </a:xfrm>
          <a:prstGeom prst="rect">
            <a:avLst/>
          </a:prstGeom>
        </p:spPr>
      </p:pic>
    </p:spTree>
    <p:extLst>
      <p:ext uri="{BB962C8B-B14F-4D97-AF65-F5344CB8AC3E}">
        <p14:creationId xmlns:p14="http://schemas.microsoft.com/office/powerpoint/2010/main" val="396306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3"/>
          </a:xfrm>
        </p:spPr>
        <p:txBody>
          <a:bodyPr>
            <a:normAutofit/>
          </a:bodyPr>
          <a:lstStyle/>
          <a:p>
            <a:pPr algn="ctr"/>
            <a:r>
              <a:rPr lang="tr-TR" dirty="0" err="1">
                <a:latin typeface="Calibri" panose="020F0502020204030204" pitchFamily="34" charset="0"/>
                <a:ea typeface="Tahoma" panose="020B0604030504040204" pitchFamily="34" charset="0"/>
                <a:cs typeface="Tahoma" panose="020B0604030504040204" pitchFamily="34" charset="0"/>
              </a:rPr>
              <a:t>Type</a:t>
            </a:r>
            <a:r>
              <a:rPr lang="tr-TR" dirty="0">
                <a:latin typeface="Calibri" panose="020F0502020204030204" pitchFamily="34" charset="0"/>
                <a:ea typeface="Tahoma" panose="020B0604030504040204" pitchFamily="34" charset="0"/>
                <a:cs typeface="Tahoma" panose="020B0604030504040204" pitchFamily="34" charset="0"/>
              </a:rPr>
              <a:t>, </a:t>
            </a:r>
            <a:r>
              <a:rPr lang="tr-TR" dirty="0" err="1">
                <a:latin typeface="Calibri" panose="020F0502020204030204" pitchFamily="34" charset="0"/>
                <a:ea typeface="Tahoma" panose="020B0604030504040204" pitchFamily="34" charset="0"/>
                <a:cs typeface="Tahoma" panose="020B0604030504040204" pitchFamily="34" charset="0"/>
              </a:rPr>
              <a:t>Type</a:t>
            </a:r>
            <a:r>
              <a:rPr lang="tr-TR" dirty="0">
                <a:latin typeface="Calibri" panose="020F0502020204030204" pitchFamily="34" charset="0"/>
                <a:ea typeface="Tahoma" panose="020B0604030504040204" pitchFamily="34" charset="0"/>
                <a:cs typeface="Tahoma" panose="020B0604030504040204" pitchFamily="34" charset="0"/>
              </a:rPr>
              <a:t>, </a:t>
            </a:r>
            <a:r>
              <a:rPr lang="tr-TR" dirty="0" err="1">
                <a:latin typeface="Calibri" panose="020F0502020204030204" pitchFamily="34" charset="0"/>
                <a:ea typeface="Tahoma" panose="020B0604030504040204" pitchFamily="34" charset="0"/>
                <a:cs typeface="Tahoma" panose="020B0604030504040204" pitchFamily="34" charset="0"/>
              </a:rPr>
              <a:t>Type</a:t>
            </a:r>
            <a:endParaRPr lang="tr-TR" dirty="0">
              <a:latin typeface="Calibri" panose="020F0502020204030204" pitchFamily="34" charset="0"/>
              <a:ea typeface="Tahoma" panose="020B0604030504040204" pitchFamily="34" charset="0"/>
              <a:cs typeface="Tahoma" panose="020B0604030504040204" pitchFamily="34" charset="0"/>
            </a:endParaRPr>
          </a:p>
        </p:txBody>
      </p:sp>
      <p:sp>
        <p:nvSpPr>
          <p:cNvPr id="2" name="Metin kutusu 1"/>
          <p:cNvSpPr txBox="1"/>
          <p:nvPr/>
        </p:nvSpPr>
        <p:spPr>
          <a:xfrm>
            <a:off x="539552" y="2348880"/>
            <a:ext cx="8208912" cy="4801314"/>
          </a:xfrm>
          <a:prstGeom prst="rect">
            <a:avLst/>
          </a:prstGeom>
          <a:noFill/>
        </p:spPr>
        <p:txBody>
          <a:bodyPr wrap="square" rtlCol="0">
            <a:spAutoFit/>
          </a:bodyPr>
          <a:lstStyle/>
          <a:p>
            <a:pPr marL="285750" indent="-285750">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Type Conversion</a:t>
            </a:r>
          </a:p>
          <a:p>
            <a:pPr marL="742950" lvl="1" indent="-285750">
              <a:buFont typeface="Wingdings" panose="05000000000000000000" pitchFamily="2" charset="2"/>
              <a:buChar char="§"/>
            </a:pPr>
            <a:r>
              <a:rPr lang="tr-TR" dirty="0">
                <a:latin typeface="Calibri" panose="020F0502020204030204" pitchFamily="34" charset="0"/>
                <a:ea typeface="Tahoma" panose="020B0604030504040204" pitchFamily="34" charset="0"/>
                <a:cs typeface="Tahoma" panose="020B0604030504040204" pitchFamily="34" charset="0"/>
              </a:rPr>
              <a:t>İmplicit Conversion (bilinçsiz, kapalı, örtük)</a:t>
            </a:r>
          </a:p>
          <a:p>
            <a:pPr marL="742950" lvl="1" indent="-285750">
              <a:buFont typeface="Wingdings" panose="05000000000000000000" pitchFamily="2" charset="2"/>
              <a:buChar char="§"/>
            </a:pPr>
            <a:r>
              <a:rPr lang="tr-TR" dirty="0">
                <a:latin typeface="Calibri" panose="020F0502020204030204" pitchFamily="34" charset="0"/>
                <a:ea typeface="Tahoma" panose="020B0604030504040204" pitchFamily="34" charset="0"/>
                <a:cs typeface="Tahoma" panose="020B0604030504040204" pitchFamily="34" charset="0"/>
              </a:rPr>
              <a:t>Explicit Conversion (bilinçli, açık, belirtik)</a:t>
            </a:r>
          </a:p>
          <a:p>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tr-TR" dirty="0" err="1">
                <a:latin typeface="Calibri" panose="020F0502020204030204" pitchFamily="34" charset="0"/>
                <a:ea typeface="Tahoma" panose="020B0604030504040204" pitchFamily="34" charset="0"/>
                <a:cs typeface="Tahoma" panose="020B0604030504040204" pitchFamily="34" charset="0"/>
              </a:rPr>
              <a:t>checked</a:t>
            </a:r>
            <a:r>
              <a:rPr lang="tr-TR" dirty="0">
                <a:latin typeface="Calibri" panose="020F0502020204030204" pitchFamily="34" charset="0"/>
                <a:ea typeface="Tahoma" panose="020B0604030504040204" pitchFamily="34" charset="0"/>
                <a:cs typeface="Tahoma" panose="020B0604030504040204" pitchFamily="34" charset="0"/>
              </a:rPr>
              <a:t>, </a:t>
            </a:r>
            <a:r>
              <a:rPr lang="tr-TR" dirty="0" err="1">
                <a:latin typeface="Calibri" panose="020F0502020204030204" pitchFamily="34" charset="0"/>
                <a:ea typeface="Tahoma" panose="020B0604030504040204" pitchFamily="34" charset="0"/>
                <a:cs typeface="Tahoma" panose="020B0604030504040204" pitchFamily="34" charset="0"/>
              </a:rPr>
              <a:t>unchecked</a:t>
            </a: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tr-TR" dirty="0" err="1">
                <a:latin typeface="Calibri" panose="020F0502020204030204" pitchFamily="34" charset="0"/>
                <a:ea typeface="Tahoma" panose="020B0604030504040204" pitchFamily="34" charset="0"/>
                <a:cs typeface="Tahoma" panose="020B0604030504040204" pitchFamily="34" charset="0"/>
              </a:rPr>
              <a:t>Boxing</a:t>
            </a:r>
            <a:r>
              <a:rPr lang="tr-TR" dirty="0">
                <a:latin typeface="Calibri" panose="020F0502020204030204" pitchFamily="34" charset="0"/>
                <a:ea typeface="Tahoma" panose="020B0604030504040204" pitchFamily="34" charset="0"/>
                <a:cs typeface="Tahoma" panose="020B0604030504040204" pitchFamily="34" charset="0"/>
              </a:rPr>
              <a:t> &amp; </a:t>
            </a:r>
            <a:r>
              <a:rPr lang="tr-TR" dirty="0" err="1">
                <a:latin typeface="Calibri" panose="020F0502020204030204" pitchFamily="34" charset="0"/>
                <a:ea typeface="Tahoma" panose="020B0604030504040204" pitchFamily="34" charset="0"/>
                <a:cs typeface="Tahoma" panose="020B0604030504040204" pitchFamily="34" charset="0"/>
              </a:rPr>
              <a:t>UnBoxing</a:t>
            </a: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tr-TR" dirty="0" err="1">
                <a:latin typeface="Calibri" panose="020F0502020204030204" pitchFamily="34" charset="0"/>
                <a:ea typeface="Tahoma" panose="020B0604030504040204" pitchFamily="34" charset="0"/>
                <a:cs typeface="Tahoma" panose="020B0604030504040204" pitchFamily="34" charset="0"/>
              </a:rPr>
              <a:t>Literal</a:t>
            </a:r>
            <a:r>
              <a:rPr lang="tr-TR" dirty="0">
                <a:latin typeface="Calibri" panose="020F0502020204030204" pitchFamily="34" charset="0"/>
                <a:ea typeface="Tahoma" panose="020B0604030504040204" pitchFamily="34" charset="0"/>
                <a:cs typeface="Tahoma" panose="020B0604030504040204" pitchFamily="34" charset="0"/>
              </a:rPr>
              <a:t> Type Characters</a:t>
            </a:r>
          </a:p>
          <a:p>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Nullable Types</a:t>
            </a:r>
          </a:p>
          <a:p>
            <a:pPr marL="285750" indent="-285750">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object, var, dynamic</a:t>
            </a:r>
          </a:p>
          <a:p>
            <a:pPr marL="285750" indent="-285750">
              <a:buFont typeface="Arial" charset="0"/>
              <a:buChar char="•"/>
            </a:pPr>
            <a:endParaRPr lang="tr-TR" dirty="0"/>
          </a:p>
          <a:p>
            <a:pPr marL="285750" indent="-285750">
              <a:buFont typeface="Arial" charset="0"/>
              <a:buChar char="•"/>
            </a:pPr>
            <a:endParaRPr lang="tr-TR" dirty="0"/>
          </a:p>
          <a:p>
            <a:pPr marL="285750" indent="-285750">
              <a:buFont typeface="Arial" charset="0"/>
              <a:buChar char="•"/>
            </a:pPr>
            <a:endParaRPr lang="tr-TR" dirty="0"/>
          </a:p>
          <a:p>
            <a:pPr marL="285750" indent="-285750">
              <a:buFont typeface="Arial" charset="0"/>
              <a:buChar char="•"/>
            </a:pPr>
            <a:endParaRPr lang="tr-TR" dirty="0"/>
          </a:p>
        </p:txBody>
      </p:sp>
    </p:spTree>
    <p:extLst>
      <p:ext uri="{BB962C8B-B14F-4D97-AF65-F5344CB8AC3E}">
        <p14:creationId xmlns:p14="http://schemas.microsoft.com/office/powerpoint/2010/main" val="3024112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539552" y="548680"/>
            <a:ext cx="8064896" cy="3816424"/>
          </a:xfrm>
        </p:spPr>
        <p:txBody>
          <a:bodyPr anchor="ctr">
            <a:normAutofit/>
          </a:bodyPr>
          <a:lstStyle/>
          <a:p>
            <a:pPr algn="ctr"/>
            <a:r>
              <a:rPr lang="tr-TR" sz="4400" dirty="0">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Control Statements</a:t>
            </a:r>
          </a:p>
        </p:txBody>
      </p:sp>
    </p:spTree>
    <p:extLst>
      <p:ext uri="{BB962C8B-B14F-4D97-AF65-F5344CB8AC3E}">
        <p14:creationId xmlns:p14="http://schemas.microsoft.com/office/powerpoint/2010/main" val="319841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539552" y="548680"/>
            <a:ext cx="8064896" cy="1296143"/>
          </a:xfrm>
        </p:spPr>
        <p:txBody>
          <a:bodyPr>
            <a:normAutofit/>
          </a:bodyPr>
          <a:lstStyle/>
          <a:p>
            <a:pPr algn="ctr"/>
            <a:r>
              <a:rPr lang="tr-TR" dirty="0">
                <a:latin typeface="Calibri" panose="020F0502020204030204" pitchFamily="34" charset="0"/>
                <a:ea typeface="Tahoma" panose="020B0604030504040204" pitchFamily="34" charset="0"/>
                <a:cs typeface="Tahoma" panose="020B0604030504040204" pitchFamily="34" charset="0"/>
              </a:rPr>
              <a:t>Control Statements</a:t>
            </a:r>
          </a:p>
        </p:txBody>
      </p:sp>
      <p:sp>
        <p:nvSpPr>
          <p:cNvPr id="2" name="Metin kutusu 1"/>
          <p:cNvSpPr txBox="1"/>
          <p:nvPr/>
        </p:nvSpPr>
        <p:spPr>
          <a:xfrm>
            <a:off x="539552" y="2708920"/>
            <a:ext cx="8208912" cy="3139321"/>
          </a:xfrm>
          <a:prstGeom prst="rect">
            <a:avLst/>
          </a:prstGeom>
          <a:noFill/>
        </p:spPr>
        <p:txBody>
          <a:bodyPr wrap="square" rtlCol="0">
            <a:spAutoFit/>
          </a:bodyPr>
          <a:lstStyle/>
          <a:p>
            <a:pPr marL="285750" indent="-285750">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Conditional Statements (if)</a:t>
            </a:r>
          </a:p>
          <a:p>
            <a:pPr marL="285750" indent="-285750">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Selection Statements (switch)</a:t>
            </a:r>
          </a:p>
          <a:p>
            <a:pPr marL="285750" indent="-285750">
              <a:buFont typeface="Wingdings" panose="05000000000000000000" pitchFamily="2" charset="2"/>
              <a:buChar char="q"/>
            </a:pPr>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Iteration Statements (while, do while, for, foreach)</a:t>
            </a:r>
          </a:p>
          <a:p>
            <a:endParaRPr lang="tr-TR" dirty="0">
              <a:latin typeface="Calibri" panose="020F050202020403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tr-TR" dirty="0">
                <a:latin typeface="Calibri" panose="020F0502020204030204" pitchFamily="34" charset="0"/>
                <a:ea typeface="Tahoma" panose="020B0604030504040204" pitchFamily="34" charset="0"/>
                <a:cs typeface="Tahoma" panose="020B0604030504040204" pitchFamily="34" charset="0"/>
              </a:rPr>
              <a:t>Jump Statements (return, break, continue, go to)</a:t>
            </a:r>
          </a:p>
          <a:p>
            <a:pPr marL="285750" indent="-285750">
              <a:buFont typeface="Arial" charset="0"/>
              <a:buChar char="•"/>
            </a:pPr>
            <a:endParaRPr lang="tr-TR" dirty="0"/>
          </a:p>
          <a:p>
            <a:pPr marL="285750" indent="-285750">
              <a:buFont typeface="Arial" charset="0"/>
              <a:buChar char="•"/>
            </a:pPr>
            <a:endParaRPr lang="tr-TR" dirty="0"/>
          </a:p>
          <a:p>
            <a:pPr marL="285750" indent="-285750">
              <a:buFont typeface="Arial" charset="0"/>
              <a:buChar char="•"/>
            </a:pPr>
            <a:endParaRPr lang="tr-TR" dirty="0"/>
          </a:p>
          <a:p>
            <a:pPr marL="285750" indent="-285750">
              <a:buFont typeface="Arial" charset="0"/>
              <a:buChar char="•"/>
            </a:pPr>
            <a:endParaRPr lang="tr-TR" dirty="0"/>
          </a:p>
        </p:txBody>
      </p:sp>
    </p:spTree>
    <p:extLst>
      <p:ext uri="{BB962C8B-B14F-4D97-AF65-F5344CB8AC3E}">
        <p14:creationId xmlns:p14="http://schemas.microsoft.com/office/powerpoint/2010/main" val="1814717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_Theme">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BA_Theme</Template>
  <TotalTime>7106</TotalTime>
  <Words>756</Words>
  <Application>Microsoft Office PowerPoint</Application>
  <PresentationFormat>On-screen Show (4:3)</PresentationFormat>
  <Paragraphs>196</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Gothic</vt:lpstr>
      <vt:lpstr>Consolas</vt:lpstr>
      <vt:lpstr>Wingdings</vt:lpstr>
      <vt:lpstr>Wingdings 3</vt:lpstr>
      <vt:lpstr>BA_Theme</vt:lpstr>
      <vt:lpstr>PowerPoint Presentation</vt:lpstr>
      <vt:lpstr>PowerPoint Presentation</vt:lpstr>
      <vt:lpstr>Types and Variables in C#</vt:lpstr>
      <vt:lpstr>Value and Referance Types</vt:lpstr>
      <vt:lpstr>Value and Reference Types</vt:lpstr>
      <vt:lpstr>Value and Reference Types</vt:lpstr>
      <vt:lpstr>Type, Type, Type</vt:lpstr>
      <vt:lpstr>Control Statements</vt:lpstr>
      <vt:lpstr>Control Statements</vt:lpstr>
      <vt:lpstr>Arrays</vt:lpstr>
      <vt:lpstr>Collection Objects</vt:lpstr>
      <vt:lpstr>Collection Objects</vt:lpstr>
      <vt:lpstr>Generic Class</vt:lpstr>
      <vt:lpstr>Generic Classes</vt:lpstr>
      <vt:lpstr>Object Oriented Programing</vt:lpstr>
      <vt:lpstr>PowerPoint Presentation</vt:lpstr>
      <vt:lpstr>What is class in OOP?</vt:lpstr>
      <vt:lpstr>Class Members</vt:lpstr>
      <vt:lpstr>Static Members</vt:lpstr>
      <vt:lpstr>The Basic Principles of OOP</vt:lpstr>
      <vt:lpstr>Abstraction (Soyutlama)</vt:lpstr>
      <vt:lpstr>Encapsulation (Sarmalama)</vt:lpstr>
      <vt:lpstr>Polymorphism (Çok Şekillilik)</vt:lpstr>
      <vt:lpstr>Advanced OOP</vt:lpstr>
      <vt:lpstr>Inheritance (Kalıtım)</vt:lpstr>
      <vt:lpstr>Advanced OOP</vt:lpstr>
      <vt:lpstr>Advanced OOP</vt:lpstr>
      <vt:lpstr>Generic Objects</vt:lpstr>
      <vt:lpstr>Generic Objects</vt:lpstr>
      <vt:lpstr>Summary Salih DEMİROĞ salihdemirog@gmail.com http//www.yazilimdevi.com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BuyukAkademi.Com</dc:title>
  <dc:creator>Salih Demiroğ</dc:creator>
  <cp:lastModifiedBy>Salih Demiroğ</cp:lastModifiedBy>
  <cp:revision>266</cp:revision>
  <dcterms:created xsi:type="dcterms:W3CDTF">2013-12-31T12:01:39Z</dcterms:created>
  <dcterms:modified xsi:type="dcterms:W3CDTF">2022-08-25T11:27:48Z</dcterms:modified>
</cp:coreProperties>
</file>