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1" r:id="rId5"/>
    <p:sldId id="272" r:id="rId6"/>
    <p:sldId id="273"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92D050"/>
    <a:srgbClr val="5D7373"/>
    <a:srgbClr val="52CDC0"/>
    <a:srgbClr val="FEC630"/>
    <a:srgbClr val="52CBBE"/>
    <a:srgbClr val="FF5969"/>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varScale="1">
        <p:scale>
          <a:sx n="82" d="100"/>
          <a:sy n="82" d="100"/>
        </p:scale>
        <p:origin x="86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08.10.2023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08.10.2023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08.10.2023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08.10.2023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08.10.2023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08.10.2023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08.10.2023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08.10.2023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08.10.2023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08.10.2023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08.10.2023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08.10.2023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68032" y="1343338"/>
            <a:ext cx="7547693" cy="1938992"/>
          </a:xfrm>
          <a:prstGeom prst="rect">
            <a:avLst/>
          </a:prstGeom>
          <a:noFill/>
        </p:spPr>
        <p:txBody>
          <a:bodyPr wrap="square" rtlCol="0">
            <a:spAutoFit/>
          </a:bodyPr>
          <a:lstStyle/>
          <a:p>
            <a:pPr algn="ctr"/>
            <a:r>
              <a:rPr lang="tr-TR" sz="12000" dirty="0" err="1">
                <a:solidFill>
                  <a:srgbClr val="7030A0"/>
                </a:solidFill>
                <a:latin typeface="Tw Cen MT" panose="020B0602020104020603" pitchFamily="34" charset="0"/>
              </a:rPr>
              <a:t>GitHub</a:t>
            </a:r>
            <a:endParaRPr lang="tr-TR" sz="12000" dirty="0">
              <a:solidFill>
                <a:srgbClr val="7030A0"/>
              </a:solidFill>
              <a:latin typeface="Tw Cen MT" panose="020B0602020104020603" pitchFamily="34" charset="0"/>
            </a:endParaRP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6218986" y="4639716"/>
            <a:ext cx="3018810" cy="451824"/>
            <a:chOff x="4959006" y="878988"/>
            <a:chExt cx="1272803" cy="190500"/>
          </a:xfrm>
        </p:grpSpPr>
        <p:sp>
          <p:nvSpPr>
            <p:cNvPr id="52" name="Oval 51">
              <a:extLst>
                <a:ext uri="{FF2B5EF4-FFF2-40B4-BE49-F238E27FC236}">
                  <a16:creationId xmlns:a16="http://schemas.microsoft.com/office/drawing/2014/main" id="{A88C5CD2-8D88-4E1A-968C-C3E256B4316C}"/>
                </a:ext>
              </a:extLst>
            </p:cNvPr>
            <p:cNvSpPr/>
            <p:nvPr/>
          </p:nvSpPr>
          <p:spPr>
            <a:xfrm>
              <a:off x="495900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5232425"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1E021E3-C26E-4AB9-81EB-239E3D1BBAB2}"/>
                </a:ext>
              </a:extLst>
            </p:cNvPr>
            <p:cNvSpPr/>
            <p:nvPr/>
          </p:nvSpPr>
          <p:spPr>
            <a:xfrm>
              <a:off x="5505844"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775094"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D88F111D-10A0-4CCB-B20B-B33508AA6193}"/>
                </a:ext>
              </a:extLst>
            </p:cNvPr>
            <p:cNvSpPr/>
            <p:nvPr/>
          </p:nvSpPr>
          <p:spPr>
            <a:xfrm>
              <a:off x="6041309"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511001" cy="6858000"/>
            <a:chOff x="-290920" y="0"/>
            <a:chExt cx="12511001"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08664" y="3189606"/>
              <a:ext cx="2176503"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Hakkımda</a:t>
              </a: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1</a:t>
              </a:r>
              <a:endParaRPr lang="en-US" sz="36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451309" y="-2"/>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2</a:t>
              </a:r>
              <a:endParaRPr lang="en-US" sz="36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074568" y="-4"/>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3</a:t>
              </a:r>
              <a:endParaRPr lang="en-US" sz="3600" b="1" dirty="0">
                <a:solidFill>
                  <a:srgbClr val="F0EEF0"/>
                </a:solidFill>
                <a:latin typeface="Tw Cen MT" panose="020B0602020104020603" pitchFamily="34" charset="0"/>
              </a:endParaRP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8841144" y="-6"/>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4</a:t>
              </a:r>
              <a:endParaRPr lang="en-US" sz="3600" b="1" dirty="0">
                <a:solidFill>
                  <a:srgbClr val="F0EEF0"/>
                </a:solidFill>
                <a:latin typeface="Tw Cen MT" panose="020B0602020104020603" pitchFamily="34" charset="0"/>
              </a:endParaRP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 </a:t>
              </a: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780584" y="3145046"/>
              <a:ext cx="2176502"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Hakkımda</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1</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421096" y="-11519"/>
            <a:ext cx="9574094" cy="6858000"/>
            <a:chOff x="493114" y="-11516"/>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3114" y="-11516"/>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2</a:t>
              </a:r>
              <a:endParaRPr lang="en-US" sz="3600" b="1" dirty="0">
                <a:solidFill>
                  <a:srgbClr val="F0EEF0"/>
                </a:solidFill>
                <a:latin typeface="Tw Cen MT" panose="020B0602020104020603" pitchFamily="34" charset="0"/>
              </a:endParaRP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070306" y="0"/>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3</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8827550" y="3921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4</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680403" y="1466851"/>
            <a:ext cx="6791601" cy="3125975"/>
            <a:chOff x="2789131" y="3759819"/>
            <a:chExt cx="6791601" cy="1237797"/>
          </a:xfrm>
        </p:grpSpPr>
        <p:sp>
          <p:nvSpPr>
            <p:cNvPr id="83" name="TextBox 82">
              <a:extLst>
                <a:ext uri="{FF2B5EF4-FFF2-40B4-BE49-F238E27FC236}">
                  <a16:creationId xmlns:a16="http://schemas.microsoft.com/office/drawing/2014/main" id="{A94C4F95-2EDE-46B0-8B26-C72D6D3C8DB3}"/>
                </a:ext>
              </a:extLst>
            </p:cNvPr>
            <p:cNvSpPr txBox="1"/>
            <p:nvPr/>
          </p:nvSpPr>
          <p:spPr>
            <a:xfrm>
              <a:off x="4169981" y="3759819"/>
              <a:ext cx="4045435" cy="195336"/>
            </a:xfrm>
            <a:prstGeom prst="rect">
              <a:avLst/>
            </a:prstGeom>
            <a:noFill/>
          </p:spPr>
          <p:txBody>
            <a:bodyPr wrap="square" rtlCol="0">
              <a:spAutoFit/>
            </a:bodyPr>
            <a:lstStyle/>
            <a:p>
              <a:pPr algn="ctr"/>
              <a:r>
                <a:rPr lang="tr-TR" sz="3200" dirty="0">
                  <a:solidFill>
                    <a:srgbClr val="03A1A4"/>
                  </a:solidFill>
                  <a:latin typeface="Tw Cen MT" panose="020B0602020104020603" pitchFamily="34" charset="0"/>
                </a:rPr>
                <a:t>Salih BOLAT</a:t>
              </a:r>
              <a:endParaRPr lang="en-US" sz="3200" dirty="0">
                <a:solidFill>
                  <a:srgbClr val="03A1A4"/>
                </a:solidFill>
                <a:latin typeface="Tw Cen MT" panose="020B0602020104020603" pitchFamily="34" charset="0"/>
              </a:endParaRPr>
            </a:p>
          </p:txBody>
        </p:sp>
        <p:sp>
          <p:nvSpPr>
            <p:cNvPr id="84" name="TextBox 83">
              <a:extLst>
                <a:ext uri="{FF2B5EF4-FFF2-40B4-BE49-F238E27FC236}">
                  <a16:creationId xmlns:a16="http://schemas.microsoft.com/office/drawing/2014/main" id="{7DC9F996-36A0-4A1D-8C4B-F6DAF0FDA7C8}"/>
                </a:ext>
              </a:extLst>
            </p:cNvPr>
            <p:cNvSpPr txBox="1"/>
            <p:nvPr/>
          </p:nvSpPr>
          <p:spPr>
            <a:xfrm>
              <a:off x="4779930" y="4104547"/>
              <a:ext cx="2644771" cy="461665"/>
            </a:xfrm>
            <a:prstGeom prst="rect">
              <a:avLst/>
            </a:prstGeom>
            <a:noFill/>
          </p:spPr>
          <p:txBody>
            <a:bodyPr wrap="square" rtlCol="0">
              <a:spAutoFit/>
            </a:bodyPr>
            <a:lstStyle/>
            <a:p>
              <a:pPr algn="ctr"/>
              <a:r>
                <a:rPr lang="tr-TR" sz="2400" dirty="0">
                  <a:solidFill>
                    <a:schemeClr val="bg1">
                      <a:lumMod val="65000"/>
                    </a:schemeClr>
                  </a:solidFill>
                  <a:latin typeface="Tw Cen MT" panose="020B0602020104020603" pitchFamily="34" charset="0"/>
                </a:rPr>
                <a:t>231809095</a:t>
              </a:r>
              <a:endParaRPr lang="en-US" sz="2400" dirty="0">
                <a:solidFill>
                  <a:schemeClr val="bg1">
                    <a:lumMod val="65000"/>
                  </a:schemeClr>
                </a:solidFill>
                <a:latin typeface="Tw Cen MT" panose="020B0602020104020603" pitchFamily="34" charset="0"/>
              </a:endParaRPr>
            </a:p>
          </p:txBody>
        </p:sp>
        <p:sp>
          <p:nvSpPr>
            <p:cNvPr id="85" name="TextBox 84">
              <a:extLst>
                <a:ext uri="{FF2B5EF4-FFF2-40B4-BE49-F238E27FC236}">
                  <a16:creationId xmlns:a16="http://schemas.microsoft.com/office/drawing/2014/main" id="{9EDE56FF-3E69-4484-9673-AC7FA14D3D89}"/>
                </a:ext>
              </a:extLst>
            </p:cNvPr>
            <p:cNvSpPr txBox="1"/>
            <p:nvPr/>
          </p:nvSpPr>
          <p:spPr>
            <a:xfrm>
              <a:off x="4819475" y="4385141"/>
              <a:ext cx="2644771" cy="308425"/>
            </a:xfrm>
            <a:prstGeom prst="rect">
              <a:avLst/>
            </a:prstGeom>
            <a:noFill/>
          </p:spPr>
          <p:txBody>
            <a:bodyPr wrap="square" rtlCol="0">
              <a:spAutoFit/>
            </a:bodyPr>
            <a:lstStyle/>
            <a:p>
              <a:pPr algn="ctr"/>
              <a:r>
                <a:rPr lang="tr-TR" dirty="0">
                  <a:solidFill>
                    <a:schemeClr val="bg1">
                      <a:lumMod val="65000"/>
                    </a:schemeClr>
                  </a:solidFill>
                  <a:latin typeface="Tw Cen MT" panose="020B0602020104020603" pitchFamily="34" charset="0"/>
                </a:rPr>
                <a:t>Manisa Celal Bayar Üniversitesi – Kırkağaç Meslek Yüksekokulu</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789131" y="4851371"/>
              <a:ext cx="6791601" cy="146245"/>
            </a:xfrm>
            <a:prstGeom prst="rect">
              <a:avLst/>
            </a:prstGeom>
            <a:noFill/>
          </p:spPr>
          <p:txBody>
            <a:bodyPr wrap="square" rtlCol="0">
              <a:spAutoFit/>
            </a:bodyPr>
            <a:lstStyle/>
            <a:p>
              <a:pPr algn="ctr"/>
              <a:r>
                <a:rPr lang="tr-TR" dirty="0">
                  <a:solidFill>
                    <a:schemeClr val="bg1">
                      <a:lumMod val="65000"/>
                    </a:schemeClr>
                  </a:solidFill>
                  <a:latin typeface="Tw Cen MT" panose="020B0602020104020603" pitchFamily="34" charset="0"/>
                </a:rPr>
                <a:t>Programlama Temelleri Ödevi </a:t>
              </a:r>
              <a:endParaRPr lang="en-US" dirty="0">
                <a:solidFill>
                  <a:schemeClr val="bg1">
                    <a:lumMod val="65000"/>
                  </a:schemeClr>
                </a:solidFill>
                <a:latin typeface="Tw Cen MT" panose="020B0602020104020603" pitchFamily="34" charset="0"/>
              </a:endParaRPr>
            </a:p>
          </p:txBody>
        </p:sp>
      </p:grpSp>
      <p:pic>
        <p:nvPicPr>
          <p:cNvPr id="3" name="Resim 2" descr="kırpıntı çizim, simge, sembol, siluet içeren bir resim&#10;&#10;Açıklama otomatik olarak oluşturuldu">
            <a:extLst>
              <a:ext uri="{FF2B5EF4-FFF2-40B4-BE49-F238E27FC236}">
                <a16:creationId xmlns:a16="http://schemas.microsoft.com/office/drawing/2014/main" id="{8B8C1D77-13CE-D27D-054D-851787B1C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845" y="4698356"/>
            <a:ext cx="1238250" cy="1238250"/>
          </a:xfrm>
          <a:prstGeom prst="rect">
            <a:avLst/>
          </a:prstGeom>
        </p:spPr>
      </p:pic>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500328" cy="6858000"/>
            <a:chOff x="-290920" y="0"/>
            <a:chExt cx="12500328"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755210" y="3221315"/>
              <a:ext cx="2262065" cy="646331"/>
            </a:xfrm>
            <a:prstGeom prst="rect">
              <a:avLst/>
            </a:prstGeom>
            <a:noFill/>
          </p:spPr>
          <p:txBody>
            <a:bodyPr wrap="square" rtlCol="0">
              <a:spAutoFit/>
            </a:bodyPr>
            <a:lstStyle/>
            <a:p>
              <a:pPr algn="ctr"/>
              <a:r>
                <a:rPr lang="tr-TR" sz="3600" b="1" dirty="0">
                  <a:solidFill>
                    <a:srgbClr val="F0EEF0"/>
                  </a:solidFill>
                  <a:effectLst>
                    <a:outerShdw blurRad="38100" dist="38100" dir="2700000" algn="tl">
                      <a:srgbClr val="000000">
                        <a:alpha val="43137"/>
                      </a:srgbClr>
                    </a:outerShdw>
                  </a:effectLst>
                  <a:latin typeface="Tw Cen MT" panose="020B0602020104020603" pitchFamily="34" charset="0"/>
                </a:rPr>
                <a:t>Hakkımda</a:t>
              </a:r>
              <a:endParaRPr lang="en-US" sz="3600" b="1" dirty="0">
                <a:solidFill>
                  <a:srgbClr val="F0EEF0"/>
                </a:solidFill>
                <a:effectLst>
                  <a:outerShdw blurRad="38100" dist="38100" dir="2700000" algn="tl">
                    <a:srgbClr val="000000">
                      <a:alpha val="43137"/>
                    </a:srgbClr>
                  </a:outerShdw>
                </a:effectLst>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191997" y="0"/>
            <a:ext cx="11545437" cy="6858000"/>
            <a:chOff x="-247887" y="-1"/>
            <a:chExt cx="11545437"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47887" y="-1"/>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016733"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9978342" y="3105833"/>
              <a:ext cx="1992086" cy="646331"/>
            </a:xfrm>
            <a:prstGeom prst="rect">
              <a:avLst/>
            </a:prstGeom>
            <a:noFill/>
          </p:spPr>
          <p:txBody>
            <a:bodyPr wrap="square" rtlCol="0">
              <a:spAutoFit/>
            </a:bodyPr>
            <a:lstStyle/>
            <a:p>
              <a:pPr algn="ctr"/>
              <a:r>
                <a:rPr lang="tr-TR" sz="3600" b="1" dirty="0">
                  <a:solidFill>
                    <a:srgbClr val="F0EEF0"/>
                  </a:solidFill>
                  <a:effectLst>
                    <a:outerShdw blurRad="38100" dist="38100" dir="2700000" algn="tl">
                      <a:srgbClr val="000000">
                        <a:alpha val="43137"/>
                      </a:srgbClr>
                    </a:outerShdw>
                  </a:effectLst>
                  <a:latin typeface="Tw Cen MT" panose="020B0602020104020603" pitchFamily="34" charset="0"/>
                </a:rPr>
                <a:t>Bölüm 1</a:t>
              </a:r>
              <a:endParaRPr lang="en-US" sz="3600" b="1" dirty="0">
                <a:solidFill>
                  <a:srgbClr val="F0EEF0"/>
                </a:solidFill>
                <a:effectLst>
                  <a:outerShdw blurRad="38100" dist="38100" dir="2700000" algn="tl">
                    <a:srgbClr val="000000">
                      <a:alpha val="43137"/>
                    </a:srgbClr>
                  </a:outerShdw>
                </a:effectLst>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032388" y="3255048"/>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460641"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2</a:t>
              </a:r>
              <a:endParaRPr lang="en-US" sz="3600" b="1" dirty="0">
                <a:solidFill>
                  <a:srgbClr val="F0EEF0"/>
                </a:solidFill>
                <a:latin typeface="Tw Cen MT" panose="020B0602020104020603" pitchFamily="34" charset="0"/>
              </a:endParaRP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132992" y="1329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3</a:t>
              </a:r>
              <a:endParaRPr lang="en-US" sz="3600" b="1" dirty="0">
                <a:solidFill>
                  <a:srgbClr val="F0EEF0"/>
                </a:solidFill>
                <a:latin typeface="Tw Cen MT" panose="020B0602020104020603" pitchFamily="34" charset="0"/>
              </a:endParaRP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8909013" y="-1329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4</a:t>
              </a:r>
              <a:endParaRPr lang="en-US" sz="3600" b="1" dirty="0">
                <a:solidFill>
                  <a:srgbClr val="F0EEF0"/>
                </a:solidFill>
                <a:latin typeface="Tw Cen MT" panose="020B0602020104020603" pitchFamily="34" charset="0"/>
              </a:endParaRP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98" name="TextBox 97">
            <a:extLst>
              <a:ext uri="{FF2B5EF4-FFF2-40B4-BE49-F238E27FC236}">
                <a16:creationId xmlns:a16="http://schemas.microsoft.com/office/drawing/2014/main" id="{D9A6427C-7201-480C-B8BA-C01C9BCA7B52}"/>
              </a:ext>
            </a:extLst>
          </p:cNvPr>
          <p:cNvSpPr txBox="1"/>
          <p:nvPr/>
        </p:nvSpPr>
        <p:spPr>
          <a:xfrm>
            <a:off x="7976170" y="1491437"/>
            <a:ext cx="1805441" cy="646331"/>
          </a:xfrm>
          <a:prstGeom prst="rect">
            <a:avLst/>
          </a:prstGeom>
          <a:noFill/>
        </p:spPr>
        <p:txBody>
          <a:bodyPr wrap="square" rtlCol="0">
            <a:spAutoFit/>
          </a:bodyPr>
          <a:lstStyle/>
          <a:p>
            <a:pPr algn="ctr"/>
            <a:endParaRPr lang="en-US" sz="3600" b="1" dirty="0">
              <a:solidFill>
                <a:srgbClr val="E6E7E9"/>
              </a:solidFill>
              <a:latin typeface="Tw Cen MT" panose="020B0602020104020603" pitchFamily="34" charset="0"/>
            </a:endParaRPr>
          </a:p>
        </p:txBody>
      </p:sp>
      <p:grpSp>
        <p:nvGrpSpPr>
          <p:cNvPr id="114" name="Group 113">
            <a:extLst>
              <a:ext uri="{FF2B5EF4-FFF2-40B4-BE49-F238E27FC236}">
                <a16:creationId xmlns:a16="http://schemas.microsoft.com/office/drawing/2014/main" id="{8D94F991-2744-4D5C-BE57-A0C261539D2C}"/>
              </a:ext>
            </a:extLst>
          </p:cNvPr>
          <p:cNvGrpSpPr/>
          <p:nvPr/>
        </p:nvGrpSpPr>
        <p:grpSpPr>
          <a:xfrm>
            <a:off x="3083677" y="3016122"/>
            <a:ext cx="1653549" cy="747236"/>
            <a:chOff x="1488849" y="3707368"/>
            <a:chExt cx="1653549" cy="747236"/>
          </a:xfrm>
        </p:grpSpPr>
        <p:sp>
          <p:nvSpPr>
            <p:cNvPr id="115" name="TextBox 114">
              <a:extLst>
                <a:ext uri="{FF2B5EF4-FFF2-40B4-BE49-F238E27FC236}">
                  <a16:creationId xmlns:a16="http://schemas.microsoft.com/office/drawing/2014/main" id="{8721CE74-40AC-4223-B129-B3A270C7429B}"/>
                </a:ext>
              </a:extLst>
            </p:cNvPr>
            <p:cNvSpPr txBox="1"/>
            <p:nvPr/>
          </p:nvSpPr>
          <p:spPr>
            <a:xfrm>
              <a:off x="1550816" y="3707368"/>
              <a:ext cx="1591582" cy="369332"/>
            </a:xfrm>
            <a:prstGeom prst="rect">
              <a:avLst/>
            </a:prstGeom>
            <a:noFill/>
          </p:spPr>
          <p:txBody>
            <a:bodyPr wrap="square" rtlCol="0">
              <a:spAutoFit/>
            </a:bodyPr>
            <a:lstStyle/>
            <a:p>
              <a:pPr algn="ctr"/>
              <a:endParaRPr lang="en-US" b="1" dirty="0">
                <a:solidFill>
                  <a:srgbClr val="FF5969"/>
                </a:solidFill>
                <a:latin typeface="Tw Cen MT" panose="020B0602020104020603" pitchFamily="34" charset="0"/>
              </a:endParaRPr>
            </a:p>
          </p:txBody>
        </p:sp>
        <p:sp>
          <p:nvSpPr>
            <p:cNvPr id="116" name="TextBox 115">
              <a:extLst>
                <a:ext uri="{FF2B5EF4-FFF2-40B4-BE49-F238E27FC236}">
                  <a16:creationId xmlns:a16="http://schemas.microsoft.com/office/drawing/2014/main" id="{FC94FF53-E358-452A-A5CE-3296318ABBE9}"/>
                </a:ext>
              </a:extLst>
            </p:cNvPr>
            <p:cNvSpPr txBox="1"/>
            <p:nvPr/>
          </p:nvSpPr>
          <p:spPr>
            <a:xfrm>
              <a:off x="1488849"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grpSp>
        <p:nvGrpSpPr>
          <p:cNvPr id="117" name="Group 116">
            <a:extLst>
              <a:ext uri="{FF2B5EF4-FFF2-40B4-BE49-F238E27FC236}">
                <a16:creationId xmlns:a16="http://schemas.microsoft.com/office/drawing/2014/main" id="{860A9D1F-EDAE-418D-A3C8-F8109A2B052A}"/>
              </a:ext>
            </a:extLst>
          </p:cNvPr>
          <p:cNvGrpSpPr/>
          <p:nvPr/>
        </p:nvGrpSpPr>
        <p:grpSpPr>
          <a:xfrm>
            <a:off x="5572502" y="3146196"/>
            <a:ext cx="1591582" cy="617162"/>
            <a:chOff x="3977674" y="3837442"/>
            <a:chExt cx="1591582" cy="617162"/>
          </a:xfrm>
        </p:grpSpPr>
        <p:sp>
          <p:nvSpPr>
            <p:cNvPr id="118" name="TextBox 117">
              <a:extLst>
                <a:ext uri="{FF2B5EF4-FFF2-40B4-BE49-F238E27FC236}">
                  <a16:creationId xmlns:a16="http://schemas.microsoft.com/office/drawing/2014/main" id="{91705BAF-DCDA-4FDC-8DA1-1FBA870AE5C8}"/>
                </a:ext>
              </a:extLst>
            </p:cNvPr>
            <p:cNvSpPr txBox="1"/>
            <p:nvPr/>
          </p:nvSpPr>
          <p:spPr>
            <a:xfrm>
              <a:off x="3977674" y="3837442"/>
              <a:ext cx="1591582" cy="369332"/>
            </a:xfrm>
            <a:prstGeom prst="rect">
              <a:avLst/>
            </a:prstGeom>
            <a:noFill/>
          </p:spPr>
          <p:txBody>
            <a:bodyPr wrap="square" rtlCol="0">
              <a:spAutoFit/>
            </a:bodyPr>
            <a:lstStyle/>
            <a:p>
              <a:pPr algn="ctr"/>
              <a:endParaRPr lang="en-US" b="1" dirty="0">
                <a:solidFill>
                  <a:srgbClr val="52CBBE"/>
                </a:solidFill>
                <a:latin typeface="Tw Cen MT" panose="020B0602020104020603" pitchFamily="34" charset="0"/>
              </a:endParaRPr>
            </a:p>
          </p:txBody>
        </p:sp>
        <p:sp>
          <p:nvSpPr>
            <p:cNvPr id="119" name="TextBox 118">
              <a:extLst>
                <a:ext uri="{FF2B5EF4-FFF2-40B4-BE49-F238E27FC236}">
                  <a16:creationId xmlns:a16="http://schemas.microsoft.com/office/drawing/2014/main" id="{BBD17202-B0A7-4912-9A5D-8F55518824B3}"/>
                </a:ext>
              </a:extLst>
            </p:cNvPr>
            <p:cNvSpPr txBox="1"/>
            <p:nvPr/>
          </p:nvSpPr>
          <p:spPr>
            <a:xfrm>
              <a:off x="3977674"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sp>
        <p:nvSpPr>
          <p:cNvPr id="121" name="TextBox 120">
            <a:extLst>
              <a:ext uri="{FF2B5EF4-FFF2-40B4-BE49-F238E27FC236}">
                <a16:creationId xmlns:a16="http://schemas.microsoft.com/office/drawing/2014/main" id="{D025EBC6-5731-4D97-B58C-0E0C20D47817}"/>
              </a:ext>
            </a:extLst>
          </p:cNvPr>
          <p:cNvSpPr txBox="1"/>
          <p:nvPr/>
        </p:nvSpPr>
        <p:spPr>
          <a:xfrm>
            <a:off x="8083100" y="3146196"/>
            <a:ext cx="1591582" cy="369332"/>
          </a:xfrm>
          <a:prstGeom prst="rect">
            <a:avLst/>
          </a:prstGeom>
          <a:noFill/>
        </p:spPr>
        <p:txBody>
          <a:bodyPr wrap="square" rtlCol="0">
            <a:spAutoFit/>
          </a:bodyPr>
          <a:lstStyle/>
          <a:p>
            <a:pPr algn="ctr"/>
            <a:endParaRPr lang="en-US" b="1" dirty="0">
              <a:solidFill>
                <a:srgbClr val="FEC630"/>
              </a:solidFill>
              <a:latin typeface="Tw Cen MT" panose="020B0602020104020603" pitchFamily="34" charset="0"/>
            </a:endParaRPr>
          </a:p>
        </p:txBody>
      </p:sp>
      <p:sp>
        <p:nvSpPr>
          <p:cNvPr id="2" name="Metin kutusu 1">
            <a:extLst>
              <a:ext uri="{FF2B5EF4-FFF2-40B4-BE49-F238E27FC236}">
                <a16:creationId xmlns:a16="http://schemas.microsoft.com/office/drawing/2014/main" id="{38A0C44F-1A95-A0DC-BDE2-1C3D1CE2AC91}"/>
              </a:ext>
            </a:extLst>
          </p:cNvPr>
          <p:cNvSpPr txBox="1"/>
          <p:nvPr/>
        </p:nvSpPr>
        <p:spPr>
          <a:xfrm>
            <a:off x="1270381" y="-39110"/>
            <a:ext cx="5912183" cy="830997"/>
          </a:xfrm>
          <a:prstGeom prst="rect">
            <a:avLst/>
          </a:prstGeom>
          <a:noFill/>
        </p:spPr>
        <p:txBody>
          <a:bodyPr wrap="square" rtlCol="0">
            <a:spAutoFit/>
          </a:bodyPr>
          <a:lstStyle/>
          <a:p>
            <a:pPr algn="ctr"/>
            <a:r>
              <a:rPr lang="tr-TR" sz="4800" dirty="0" err="1">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rPr>
              <a:t>GitHub</a:t>
            </a:r>
            <a:r>
              <a:rPr lang="tr-TR" sz="4800" dirty="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rPr>
              <a:t> Nedir?</a:t>
            </a:r>
          </a:p>
        </p:txBody>
      </p:sp>
      <p:sp>
        <p:nvSpPr>
          <p:cNvPr id="4" name="Metin kutusu 3">
            <a:extLst>
              <a:ext uri="{FF2B5EF4-FFF2-40B4-BE49-F238E27FC236}">
                <a16:creationId xmlns:a16="http://schemas.microsoft.com/office/drawing/2014/main" id="{4820B6AB-C8F0-7556-EFA9-EF16A9B8382A}"/>
              </a:ext>
            </a:extLst>
          </p:cNvPr>
          <p:cNvSpPr txBox="1"/>
          <p:nvPr/>
        </p:nvSpPr>
        <p:spPr>
          <a:xfrm>
            <a:off x="2433187" y="867312"/>
            <a:ext cx="8307506" cy="1200329"/>
          </a:xfrm>
          <a:prstGeom prst="rect">
            <a:avLst/>
          </a:prstGeom>
          <a:noFill/>
        </p:spPr>
        <p:txBody>
          <a:bodyPr wrap="square" rtlCol="0">
            <a:spAutoFit/>
          </a:bodyPr>
          <a:lstStyle/>
          <a:p>
            <a:r>
              <a:rPr lang="tr-TR" b="0" i="0" dirty="0" err="1">
                <a:solidFill>
                  <a:srgbClr val="52CDC0"/>
                </a:solidFill>
                <a:effectLst/>
                <a:latin typeface="Söhne"/>
              </a:rPr>
              <a:t>GitHub</a:t>
            </a:r>
            <a:r>
              <a:rPr lang="tr-TR" b="0" i="0" dirty="0">
                <a:solidFill>
                  <a:srgbClr val="52CDC0"/>
                </a:solidFill>
                <a:effectLst/>
                <a:latin typeface="Söhne"/>
              </a:rPr>
              <a:t>, yazılım geliştirme projelerini barındıran, işbirliği yapmayı sağlayan ve sürüm kontrolü sağlayan bir web tabanlı bir platformdur. Genellikle yazılım geliştiricilerin, yazılım projelerini yönetmeleri, paylaşmaları, işbirliği yapmaları ve diğer geliştiricilerle etkileşimde bulunmaları için kullanılır.</a:t>
            </a:r>
            <a:endParaRPr lang="tr-TR" dirty="0">
              <a:solidFill>
                <a:srgbClr val="52CDC0"/>
              </a:solidFill>
            </a:endParaRPr>
          </a:p>
        </p:txBody>
      </p:sp>
      <p:pic>
        <p:nvPicPr>
          <p:cNvPr id="1028" name="Picture 4" descr="User">
            <a:extLst>
              <a:ext uri="{FF2B5EF4-FFF2-40B4-BE49-F238E27FC236}">
                <a16:creationId xmlns:a16="http://schemas.microsoft.com/office/drawing/2014/main" id="{0A60B1C8-69A4-333E-F05B-9BBAF461B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1058863"/>
            <a:ext cx="342900" cy="342900"/>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kutusu 9">
            <a:extLst>
              <a:ext uri="{FF2B5EF4-FFF2-40B4-BE49-F238E27FC236}">
                <a16:creationId xmlns:a16="http://schemas.microsoft.com/office/drawing/2014/main" id="{8A001D0C-42F8-459D-DD87-227992B6E085}"/>
              </a:ext>
            </a:extLst>
          </p:cNvPr>
          <p:cNvSpPr txBox="1"/>
          <p:nvPr/>
        </p:nvSpPr>
        <p:spPr>
          <a:xfrm>
            <a:off x="2432206" y="2164349"/>
            <a:ext cx="8307506" cy="4247317"/>
          </a:xfrm>
          <a:prstGeom prst="rect">
            <a:avLst/>
          </a:prstGeom>
          <a:noFill/>
        </p:spPr>
        <p:txBody>
          <a:bodyPr wrap="square" rtlCol="0">
            <a:spAutoFit/>
          </a:bodyPr>
          <a:lstStyle/>
          <a:p>
            <a:pPr algn="l"/>
            <a:r>
              <a:rPr lang="tr-TR" b="0" i="0" dirty="0" err="1">
                <a:solidFill>
                  <a:srgbClr val="52CDC0"/>
                </a:solidFill>
                <a:effectLst/>
                <a:latin typeface="Söhne"/>
              </a:rPr>
              <a:t>GitHub'in</a:t>
            </a:r>
            <a:r>
              <a:rPr lang="tr-TR" b="0" i="0" dirty="0">
                <a:solidFill>
                  <a:srgbClr val="52CDC0"/>
                </a:solidFill>
                <a:effectLst/>
                <a:latin typeface="Söhne"/>
              </a:rPr>
              <a:t> ana bileşenleri şunlardır:</a:t>
            </a:r>
          </a:p>
          <a:p>
            <a:pPr algn="l">
              <a:buFont typeface="+mj-lt"/>
              <a:buAutoNum type="arabicPeriod"/>
            </a:pPr>
            <a:r>
              <a:rPr lang="tr-TR" b="1" i="0" dirty="0">
                <a:solidFill>
                  <a:schemeClr val="tx1">
                    <a:lumMod val="95000"/>
                    <a:lumOff val="5000"/>
                  </a:schemeClr>
                </a:solidFill>
                <a:effectLst/>
                <a:latin typeface="Söhne"/>
              </a:rPr>
              <a:t>Depo (</a:t>
            </a:r>
            <a:r>
              <a:rPr lang="tr-TR" b="1" i="0" dirty="0" err="1">
                <a:solidFill>
                  <a:schemeClr val="tx1">
                    <a:lumMod val="95000"/>
                    <a:lumOff val="5000"/>
                  </a:schemeClr>
                </a:solidFill>
                <a:effectLst/>
                <a:latin typeface="Söhne"/>
              </a:rPr>
              <a:t>Repository</a:t>
            </a:r>
            <a:r>
              <a:rPr lang="tr-TR" b="1" i="0" dirty="0">
                <a:solidFill>
                  <a:schemeClr val="tx1">
                    <a:lumMod val="95000"/>
                    <a:lumOff val="5000"/>
                  </a:schemeClr>
                </a:solidFill>
                <a:effectLst/>
                <a:latin typeface="Söhne"/>
              </a:rPr>
              <a:t>):</a:t>
            </a:r>
            <a:r>
              <a:rPr lang="tr-TR" b="0" i="0" dirty="0">
                <a:solidFill>
                  <a:schemeClr val="tx1">
                    <a:lumMod val="95000"/>
                    <a:lumOff val="5000"/>
                  </a:schemeClr>
                </a:solidFill>
                <a:effectLst/>
                <a:latin typeface="Söhne"/>
              </a:rPr>
              <a:t> </a:t>
            </a:r>
            <a:r>
              <a:rPr lang="tr-TR" b="0" i="0" dirty="0">
                <a:solidFill>
                  <a:srgbClr val="52CDC0"/>
                </a:solidFill>
                <a:effectLst/>
                <a:latin typeface="Söhne"/>
              </a:rPr>
              <a:t>Projelerinizi barındırdığınız yerdir. Bir depo, projenizin dosyalarını, belgelerini ve kod tabanını içerir.</a:t>
            </a:r>
          </a:p>
          <a:p>
            <a:pPr algn="l">
              <a:buFont typeface="+mj-lt"/>
              <a:buAutoNum type="arabicPeriod"/>
            </a:pPr>
            <a:r>
              <a:rPr lang="tr-TR" b="1" i="0" dirty="0" err="1">
                <a:solidFill>
                  <a:schemeClr val="tx1">
                    <a:lumMod val="95000"/>
                    <a:lumOff val="5000"/>
                  </a:schemeClr>
                </a:solidFill>
                <a:effectLst/>
                <a:latin typeface="Söhne"/>
              </a:rPr>
              <a:t>Commit</a:t>
            </a:r>
            <a:r>
              <a:rPr lang="tr-TR" b="1" i="0" dirty="0">
                <a:solidFill>
                  <a:schemeClr val="tx1">
                    <a:lumMod val="95000"/>
                    <a:lumOff val="5000"/>
                  </a:schemeClr>
                </a:solidFill>
                <a:effectLst/>
                <a:latin typeface="Söhne"/>
              </a:rPr>
              <a:t>:</a:t>
            </a:r>
            <a:r>
              <a:rPr lang="tr-TR" b="0" i="0" dirty="0">
                <a:solidFill>
                  <a:schemeClr val="tx1">
                    <a:lumMod val="95000"/>
                    <a:lumOff val="5000"/>
                  </a:schemeClr>
                </a:solidFill>
                <a:effectLst/>
                <a:latin typeface="Söhne"/>
              </a:rPr>
              <a:t> </a:t>
            </a:r>
            <a:r>
              <a:rPr lang="tr-TR" b="0" i="0" dirty="0">
                <a:solidFill>
                  <a:srgbClr val="52CDC0"/>
                </a:solidFill>
                <a:effectLst/>
                <a:latin typeface="Söhne"/>
              </a:rPr>
              <a:t>Projede yapılan değişikliklerin kaydedildiği birimdir. Bir </a:t>
            </a:r>
            <a:r>
              <a:rPr lang="tr-TR" b="0" i="0" dirty="0" err="1">
                <a:solidFill>
                  <a:srgbClr val="52CDC0"/>
                </a:solidFill>
                <a:effectLst/>
                <a:latin typeface="Söhne"/>
              </a:rPr>
              <a:t>commit</a:t>
            </a:r>
            <a:r>
              <a:rPr lang="tr-TR" b="0" i="0" dirty="0">
                <a:solidFill>
                  <a:srgbClr val="52CDC0"/>
                </a:solidFill>
                <a:effectLst/>
                <a:latin typeface="Söhne"/>
              </a:rPr>
              <a:t>, belirli bir zaman diliminde yapılan değişikliklerin bir görüntüsünü temsil eder.</a:t>
            </a:r>
          </a:p>
          <a:p>
            <a:pPr algn="l">
              <a:buFont typeface="+mj-lt"/>
              <a:buAutoNum type="arabicPeriod"/>
            </a:pPr>
            <a:r>
              <a:rPr lang="tr-TR" b="1" i="0" dirty="0" err="1">
                <a:solidFill>
                  <a:schemeClr val="tx1">
                    <a:lumMod val="95000"/>
                    <a:lumOff val="5000"/>
                  </a:schemeClr>
                </a:solidFill>
                <a:effectLst/>
                <a:latin typeface="Söhne"/>
              </a:rPr>
              <a:t>Branch</a:t>
            </a:r>
            <a:r>
              <a:rPr lang="tr-TR" b="1" i="0" dirty="0">
                <a:solidFill>
                  <a:schemeClr val="tx1">
                    <a:lumMod val="95000"/>
                    <a:lumOff val="5000"/>
                  </a:schemeClr>
                </a:solidFill>
                <a:effectLst/>
                <a:latin typeface="Söhne"/>
              </a:rPr>
              <a:t>:</a:t>
            </a:r>
            <a:r>
              <a:rPr lang="tr-TR" b="0" i="0" dirty="0">
                <a:solidFill>
                  <a:schemeClr val="tx1">
                    <a:lumMod val="95000"/>
                    <a:lumOff val="5000"/>
                  </a:schemeClr>
                </a:solidFill>
                <a:effectLst/>
                <a:latin typeface="Söhne"/>
              </a:rPr>
              <a:t> </a:t>
            </a:r>
            <a:r>
              <a:rPr lang="tr-TR" b="0" i="0" dirty="0">
                <a:solidFill>
                  <a:srgbClr val="52CDC0"/>
                </a:solidFill>
                <a:effectLst/>
                <a:latin typeface="Söhne"/>
              </a:rPr>
              <a:t>Ana kod tabanından ayrılan ve kendi üzerinde bağımsız olarak çalışabilen bir paralel geliştirme hattıdır. Geliştiriciler, kendi </a:t>
            </a:r>
            <a:r>
              <a:rPr lang="tr-TR" b="0" i="0" dirty="0" err="1">
                <a:solidFill>
                  <a:srgbClr val="52CDC0"/>
                </a:solidFill>
                <a:effectLst/>
                <a:latin typeface="Söhne"/>
              </a:rPr>
              <a:t>branch'lerinde</a:t>
            </a:r>
            <a:r>
              <a:rPr lang="tr-TR" b="0" i="0" dirty="0">
                <a:solidFill>
                  <a:srgbClr val="52CDC0"/>
                </a:solidFill>
                <a:effectLst/>
                <a:latin typeface="Söhne"/>
              </a:rPr>
              <a:t> değişiklikler yapabilir ve daha sonra bu değişiklikleri ana koda birleştirebilir.</a:t>
            </a:r>
          </a:p>
          <a:p>
            <a:pPr algn="l">
              <a:buFont typeface="+mj-lt"/>
              <a:buAutoNum type="arabicPeriod"/>
            </a:pPr>
            <a:r>
              <a:rPr lang="tr-TR" b="1" i="0" dirty="0" err="1">
                <a:solidFill>
                  <a:schemeClr val="tx1">
                    <a:lumMod val="95000"/>
                    <a:lumOff val="5000"/>
                  </a:schemeClr>
                </a:solidFill>
                <a:effectLst/>
                <a:latin typeface="Söhne"/>
              </a:rPr>
              <a:t>Pull</a:t>
            </a:r>
            <a:r>
              <a:rPr lang="tr-TR" b="1" i="0" dirty="0">
                <a:solidFill>
                  <a:schemeClr val="tx1">
                    <a:lumMod val="95000"/>
                    <a:lumOff val="5000"/>
                  </a:schemeClr>
                </a:solidFill>
                <a:effectLst/>
                <a:latin typeface="Söhne"/>
              </a:rPr>
              <a:t> </a:t>
            </a:r>
            <a:r>
              <a:rPr lang="tr-TR" b="1" i="0" dirty="0" err="1">
                <a:solidFill>
                  <a:schemeClr val="tx1">
                    <a:lumMod val="95000"/>
                    <a:lumOff val="5000"/>
                  </a:schemeClr>
                </a:solidFill>
                <a:effectLst/>
                <a:latin typeface="Söhne"/>
              </a:rPr>
              <a:t>Request</a:t>
            </a:r>
            <a:r>
              <a:rPr lang="tr-TR" b="1" i="0" dirty="0">
                <a:solidFill>
                  <a:schemeClr val="tx1">
                    <a:lumMod val="95000"/>
                    <a:lumOff val="5000"/>
                  </a:schemeClr>
                </a:solidFill>
                <a:effectLst/>
                <a:latin typeface="Söhne"/>
              </a:rPr>
              <a:t> (Çekme İsteği):</a:t>
            </a:r>
            <a:r>
              <a:rPr lang="tr-TR" b="0" i="0" dirty="0">
                <a:solidFill>
                  <a:schemeClr val="tx1">
                    <a:lumMod val="95000"/>
                    <a:lumOff val="5000"/>
                  </a:schemeClr>
                </a:solidFill>
                <a:effectLst/>
                <a:latin typeface="Söhne"/>
              </a:rPr>
              <a:t> </a:t>
            </a:r>
            <a:r>
              <a:rPr lang="tr-TR" b="0" i="0" dirty="0">
                <a:solidFill>
                  <a:srgbClr val="52CDC0"/>
                </a:solidFill>
                <a:effectLst/>
                <a:latin typeface="Söhne"/>
              </a:rPr>
              <a:t>Bir </a:t>
            </a:r>
            <a:r>
              <a:rPr lang="tr-TR" b="0" i="0" dirty="0" err="1">
                <a:solidFill>
                  <a:srgbClr val="52CDC0"/>
                </a:solidFill>
                <a:effectLst/>
                <a:latin typeface="Söhne"/>
              </a:rPr>
              <a:t>branch'te</a:t>
            </a:r>
            <a:r>
              <a:rPr lang="tr-TR" b="0" i="0" dirty="0">
                <a:solidFill>
                  <a:srgbClr val="52CDC0"/>
                </a:solidFill>
                <a:effectLst/>
                <a:latin typeface="Söhne"/>
              </a:rPr>
              <a:t> yapılan değişikliklerin ana koda birleştirilmesi için talep edilen işlemdir. Diğer geliştiriciler bu değişiklikleri gözden geçirebilir, tartışabilir ve onaylayabilir.</a:t>
            </a:r>
          </a:p>
          <a:p>
            <a:pPr algn="l">
              <a:buFont typeface="+mj-lt"/>
              <a:buAutoNum type="arabicPeriod"/>
            </a:pPr>
            <a:r>
              <a:rPr lang="tr-TR" b="1" i="0" dirty="0" err="1">
                <a:solidFill>
                  <a:schemeClr val="tx1">
                    <a:lumMod val="95000"/>
                    <a:lumOff val="5000"/>
                  </a:schemeClr>
                </a:solidFill>
                <a:effectLst/>
                <a:latin typeface="Söhne"/>
              </a:rPr>
              <a:t>Issues</a:t>
            </a:r>
            <a:r>
              <a:rPr lang="tr-TR" b="1" i="0" dirty="0">
                <a:solidFill>
                  <a:schemeClr val="tx1">
                    <a:lumMod val="95000"/>
                    <a:lumOff val="5000"/>
                  </a:schemeClr>
                </a:solidFill>
                <a:effectLst/>
                <a:latin typeface="Söhne"/>
              </a:rPr>
              <a:t> (Sorunlar):</a:t>
            </a:r>
            <a:r>
              <a:rPr lang="tr-TR" b="0" i="0" dirty="0">
                <a:solidFill>
                  <a:schemeClr val="tx1">
                    <a:lumMod val="95000"/>
                    <a:lumOff val="5000"/>
                  </a:schemeClr>
                </a:solidFill>
                <a:effectLst/>
                <a:latin typeface="Söhne"/>
              </a:rPr>
              <a:t> </a:t>
            </a:r>
            <a:r>
              <a:rPr lang="tr-TR" b="0" i="0" dirty="0">
                <a:solidFill>
                  <a:srgbClr val="52CDC0"/>
                </a:solidFill>
                <a:effectLst/>
                <a:latin typeface="Söhne"/>
              </a:rPr>
              <a:t>Projeyle ilgili sorunlar, hatalar, iyileştirmeler veya görevler için açılan takip numaralarıdır. Diğer geliştiricilerle işbirliği yapmak ve projenin gelişimini takip etmek için kullanılır.</a:t>
            </a:r>
          </a:p>
          <a:p>
            <a:endParaRPr lang="tr-TR" dirty="0">
              <a:solidFill>
                <a:schemeClr val="tx1">
                  <a:lumMod val="95000"/>
                  <a:lumOff val="5000"/>
                </a:schemeClr>
              </a:solidFill>
            </a:endParaRP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500" fill="hold"/>
                                        <p:tgtEl>
                                          <p:spTgt spid="114"/>
                                        </p:tgtEl>
                                        <p:attrNameLst>
                                          <p:attrName>ppt_w</p:attrName>
                                        </p:attrNameLst>
                                      </p:cBhvr>
                                      <p:tavLst>
                                        <p:tav tm="0">
                                          <p:val>
                                            <p:fltVal val="0"/>
                                          </p:val>
                                        </p:tav>
                                        <p:tav tm="100000">
                                          <p:val>
                                            <p:strVal val="#ppt_w"/>
                                          </p:val>
                                        </p:tav>
                                      </p:tavLst>
                                    </p:anim>
                                    <p:anim calcmode="lin" valueType="num">
                                      <p:cBhvr>
                                        <p:cTn id="8" dur="500" fill="hold"/>
                                        <p:tgtEl>
                                          <p:spTgt spid="114"/>
                                        </p:tgtEl>
                                        <p:attrNameLst>
                                          <p:attrName>ppt_h</p:attrName>
                                        </p:attrNameLst>
                                      </p:cBhvr>
                                      <p:tavLst>
                                        <p:tav tm="0">
                                          <p:val>
                                            <p:fltVal val="0"/>
                                          </p:val>
                                        </p:tav>
                                        <p:tav tm="100000">
                                          <p:val>
                                            <p:strVal val="#ppt_h"/>
                                          </p:val>
                                        </p:tav>
                                      </p:tavLst>
                                    </p:anim>
                                    <p:animEffect transition="in" filter="fade">
                                      <p:cBhvr>
                                        <p:cTn id="9" dur="500"/>
                                        <p:tgtEl>
                                          <p:spTgt spid="1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7"/>
                                        </p:tgtEl>
                                        <p:attrNameLst>
                                          <p:attrName>style.visibility</p:attrName>
                                        </p:attrNameLst>
                                      </p:cBhvr>
                                      <p:to>
                                        <p:strVal val="visible"/>
                                      </p:to>
                                    </p:set>
                                    <p:anim calcmode="lin" valueType="num">
                                      <p:cBhvr>
                                        <p:cTn id="13" dur="500" fill="hold"/>
                                        <p:tgtEl>
                                          <p:spTgt spid="117"/>
                                        </p:tgtEl>
                                        <p:attrNameLst>
                                          <p:attrName>ppt_w</p:attrName>
                                        </p:attrNameLst>
                                      </p:cBhvr>
                                      <p:tavLst>
                                        <p:tav tm="0">
                                          <p:val>
                                            <p:fltVal val="0"/>
                                          </p:val>
                                        </p:tav>
                                        <p:tav tm="100000">
                                          <p:val>
                                            <p:strVal val="#ppt_w"/>
                                          </p:val>
                                        </p:tav>
                                      </p:tavLst>
                                    </p:anim>
                                    <p:anim calcmode="lin" valueType="num">
                                      <p:cBhvr>
                                        <p:cTn id="14" dur="500" fill="hold"/>
                                        <p:tgtEl>
                                          <p:spTgt spid="117"/>
                                        </p:tgtEl>
                                        <p:attrNameLst>
                                          <p:attrName>ppt_h</p:attrName>
                                        </p:attrNameLst>
                                      </p:cBhvr>
                                      <p:tavLst>
                                        <p:tav tm="0">
                                          <p:val>
                                            <p:fltVal val="0"/>
                                          </p:val>
                                        </p:tav>
                                        <p:tav tm="100000">
                                          <p:val>
                                            <p:strVal val="#ppt_h"/>
                                          </p:val>
                                        </p:tav>
                                      </p:tavLst>
                                    </p:anim>
                                    <p:animEffect transition="in" filter="fade">
                                      <p:cBhvr>
                                        <p:cTn id="15"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512063" cy="6858000"/>
            <a:chOff x="-290920" y="0"/>
            <a:chExt cx="12512063"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717519" y="3230895"/>
              <a:ext cx="2360917"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Hakkımda</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1</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565645"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2</a:t>
              </a: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118294" y="-8167"/>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3</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879619" y="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4</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8" name="Group 117">
            <a:extLst>
              <a:ext uri="{FF2B5EF4-FFF2-40B4-BE49-F238E27FC236}">
                <a16:creationId xmlns:a16="http://schemas.microsoft.com/office/drawing/2014/main" id="{642619BF-D98C-42FE-8077-B8745D93F239}"/>
              </a:ext>
            </a:extLst>
          </p:cNvPr>
          <p:cNvGrpSpPr/>
          <p:nvPr/>
        </p:nvGrpSpPr>
        <p:grpSpPr>
          <a:xfrm>
            <a:off x="1089803" y="4112242"/>
            <a:ext cx="3048141" cy="1175555"/>
            <a:chOff x="264581" y="4416136"/>
            <a:chExt cx="3048141" cy="1175555"/>
          </a:xfrm>
        </p:grpSpPr>
        <p:sp>
          <p:nvSpPr>
            <p:cNvPr id="119" name="TextBox 118">
              <a:extLst>
                <a:ext uri="{FF2B5EF4-FFF2-40B4-BE49-F238E27FC236}">
                  <a16:creationId xmlns:a16="http://schemas.microsoft.com/office/drawing/2014/main" id="{47D438D1-4A2C-457A-A675-A2FFD11F8FC1}"/>
                </a:ext>
              </a:extLst>
            </p:cNvPr>
            <p:cNvSpPr txBox="1"/>
            <p:nvPr/>
          </p:nvSpPr>
          <p:spPr>
            <a:xfrm>
              <a:off x="466266" y="4416136"/>
              <a:ext cx="2644771" cy="461665"/>
            </a:xfrm>
            <a:prstGeom prst="rect">
              <a:avLst/>
            </a:prstGeom>
            <a:noFill/>
          </p:spPr>
          <p:txBody>
            <a:bodyPr wrap="square" rtlCol="0">
              <a:spAutoFit/>
            </a:bodyPr>
            <a:lstStyle/>
            <a:p>
              <a:pPr algn="ctr"/>
              <a:endParaRPr lang="en-US" sz="2400" dirty="0">
                <a:solidFill>
                  <a:srgbClr val="FF5969"/>
                </a:solidFill>
                <a:latin typeface="Tw Cen MT" panose="020B0602020104020603" pitchFamily="34" charset="0"/>
              </a:endParaRPr>
            </a:p>
          </p:txBody>
        </p:sp>
        <p:sp>
          <p:nvSpPr>
            <p:cNvPr id="120" name="TextBox 119">
              <a:extLst>
                <a:ext uri="{FF2B5EF4-FFF2-40B4-BE49-F238E27FC236}">
                  <a16:creationId xmlns:a16="http://schemas.microsoft.com/office/drawing/2014/main" id="{EFA98CF0-C7D5-4BB1-AE6B-892973EDC2B3}"/>
                </a:ext>
              </a:extLst>
            </p:cNvPr>
            <p:cNvSpPr txBox="1"/>
            <p:nvPr/>
          </p:nvSpPr>
          <p:spPr>
            <a:xfrm>
              <a:off x="46626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1" name="TextBox 120">
              <a:extLst>
                <a:ext uri="{FF2B5EF4-FFF2-40B4-BE49-F238E27FC236}">
                  <a16:creationId xmlns:a16="http://schemas.microsoft.com/office/drawing/2014/main" id="{ADB9B462-21BE-4A91-8264-768F8688631E}"/>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122" name="Group 121">
            <a:extLst>
              <a:ext uri="{FF2B5EF4-FFF2-40B4-BE49-F238E27FC236}">
                <a16:creationId xmlns:a16="http://schemas.microsoft.com/office/drawing/2014/main" id="{EC238A46-6DC2-415E-858B-EDB9C705F5D2}"/>
              </a:ext>
            </a:extLst>
          </p:cNvPr>
          <p:cNvGrpSpPr/>
          <p:nvPr/>
        </p:nvGrpSpPr>
        <p:grpSpPr>
          <a:xfrm>
            <a:off x="3806113" y="4112242"/>
            <a:ext cx="3048141" cy="1175555"/>
            <a:chOff x="3143051" y="4416136"/>
            <a:chExt cx="3048141" cy="1175555"/>
          </a:xfrm>
        </p:grpSpPr>
        <p:sp>
          <p:nvSpPr>
            <p:cNvPr id="123" name="TextBox 122">
              <a:extLst>
                <a:ext uri="{FF2B5EF4-FFF2-40B4-BE49-F238E27FC236}">
                  <a16:creationId xmlns:a16="http://schemas.microsoft.com/office/drawing/2014/main" id="{CCBD766E-1FDC-47EC-AFE3-250300F9E1D4}"/>
                </a:ext>
              </a:extLst>
            </p:cNvPr>
            <p:cNvSpPr txBox="1"/>
            <p:nvPr/>
          </p:nvSpPr>
          <p:spPr>
            <a:xfrm>
              <a:off x="3344736" y="4416136"/>
              <a:ext cx="2644771" cy="461665"/>
            </a:xfrm>
            <a:prstGeom prst="rect">
              <a:avLst/>
            </a:prstGeom>
            <a:noFill/>
          </p:spPr>
          <p:txBody>
            <a:bodyPr wrap="square" rtlCol="0">
              <a:spAutoFit/>
            </a:bodyPr>
            <a:lstStyle/>
            <a:p>
              <a:pPr algn="ctr"/>
              <a:endParaRPr lang="en-US" sz="2400" dirty="0">
                <a:solidFill>
                  <a:srgbClr val="03A1A4"/>
                </a:solidFill>
                <a:latin typeface="Tw Cen MT" panose="020B0602020104020603" pitchFamily="34" charset="0"/>
              </a:endParaRPr>
            </a:p>
          </p:txBody>
        </p:sp>
        <p:sp>
          <p:nvSpPr>
            <p:cNvPr id="124" name="TextBox 123">
              <a:extLst>
                <a:ext uri="{FF2B5EF4-FFF2-40B4-BE49-F238E27FC236}">
                  <a16:creationId xmlns:a16="http://schemas.microsoft.com/office/drawing/2014/main" id="{9DD83A3E-FC84-4E9E-A039-E9CA92AC9309}"/>
                </a:ext>
              </a:extLst>
            </p:cNvPr>
            <p:cNvSpPr txBox="1"/>
            <p:nvPr/>
          </p:nvSpPr>
          <p:spPr>
            <a:xfrm>
              <a:off x="334473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5" name="TextBox 124">
              <a:extLst>
                <a:ext uri="{FF2B5EF4-FFF2-40B4-BE49-F238E27FC236}">
                  <a16:creationId xmlns:a16="http://schemas.microsoft.com/office/drawing/2014/main" id="{D4656B8D-277C-459C-8AC5-1E3C9FBF12C4}"/>
                </a:ext>
              </a:extLst>
            </p:cNvPr>
            <p:cNvSpPr txBox="1"/>
            <p:nvPr/>
          </p:nvSpPr>
          <p:spPr>
            <a:xfrm>
              <a:off x="314305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126" name="Group 125">
            <a:extLst>
              <a:ext uri="{FF2B5EF4-FFF2-40B4-BE49-F238E27FC236}">
                <a16:creationId xmlns:a16="http://schemas.microsoft.com/office/drawing/2014/main" id="{A5E2E5DE-DB63-4888-A16C-FBB53DF5105F}"/>
              </a:ext>
            </a:extLst>
          </p:cNvPr>
          <p:cNvGrpSpPr/>
          <p:nvPr/>
        </p:nvGrpSpPr>
        <p:grpSpPr>
          <a:xfrm>
            <a:off x="6578020" y="4112242"/>
            <a:ext cx="3048141" cy="1175555"/>
            <a:chOff x="6191192" y="4416136"/>
            <a:chExt cx="3048141" cy="1175555"/>
          </a:xfrm>
        </p:grpSpPr>
        <p:sp>
          <p:nvSpPr>
            <p:cNvPr id="127" name="TextBox 126">
              <a:extLst>
                <a:ext uri="{FF2B5EF4-FFF2-40B4-BE49-F238E27FC236}">
                  <a16:creationId xmlns:a16="http://schemas.microsoft.com/office/drawing/2014/main" id="{A72104E9-D31B-4FE5-8105-9C439D743046}"/>
                </a:ext>
              </a:extLst>
            </p:cNvPr>
            <p:cNvSpPr txBox="1"/>
            <p:nvPr/>
          </p:nvSpPr>
          <p:spPr>
            <a:xfrm>
              <a:off x="6392877" y="4416136"/>
              <a:ext cx="2644771" cy="461665"/>
            </a:xfrm>
            <a:prstGeom prst="rect">
              <a:avLst/>
            </a:prstGeom>
            <a:noFill/>
          </p:spPr>
          <p:txBody>
            <a:bodyPr wrap="square" rtlCol="0">
              <a:spAutoFit/>
            </a:bodyPr>
            <a:lstStyle/>
            <a:p>
              <a:pPr algn="ctr"/>
              <a:endParaRPr lang="en-US" sz="2400" dirty="0">
                <a:solidFill>
                  <a:srgbClr val="5D7373"/>
                </a:solidFill>
                <a:latin typeface="Tw Cen MT" panose="020B0602020104020603" pitchFamily="34" charset="0"/>
              </a:endParaRPr>
            </a:p>
          </p:txBody>
        </p:sp>
        <p:sp>
          <p:nvSpPr>
            <p:cNvPr id="128" name="TextBox 127">
              <a:extLst>
                <a:ext uri="{FF2B5EF4-FFF2-40B4-BE49-F238E27FC236}">
                  <a16:creationId xmlns:a16="http://schemas.microsoft.com/office/drawing/2014/main" id="{2C9848EF-A792-46BC-8A1A-95DC4C6A8499}"/>
                </a:ext>
              </a:extLst>
            </p:cNvPr>
            <p:cNvSpPr txBox="1"/>
            <p:nvPr/>
          </p:nvSpPr>
          <p:spPr>
            <a:xfrm>
              <a:off x="6392877"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9" name="TextBox 128">
              <a:extLst>
                <a:ext uri="{FF2B5EF4-FFF2-40B4-BE49-F238E27FC236}">
                  <a16:creationId xmlns:a16="http://schemas.microsoft.com/office/drawing/2014/main" id="{EC21C292-71CC-48CF-BD5C-47D7BFAC5B36}"/>
                </a:ext>
              </a:extLst>
            </p:cNvPr>
            <p:cNvSpPr txBox="1"/>
            <p:nvPr/>
          </p:nvSpPr>
          <p:spPr>
            <a:xfrm>
              <a:off x="6191192"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sp>
        <p:nvSpPr>
          <p:cNvPr id="2" name="Metin kutusu 1">
            <a:extLst>
              <a:ext uri="{FF2B5EF4-FFF2-40B4-BE49-F238E27FC236}">
                <a16:creationId xmlns:a16="http://schemas.microsoft.com/office/drawing/2014/main" id="{F27D7428-A8E5-33F0-9827-149461D2BCD7}"/>
              </a:ext>
            </a:extLst>
          </p:cNvPr>
          <p:cNvSpPr txBox="1"/>
          <p:nvPr/>
        </p:nvSpPr>
        <p:spPr>
          <a:xfrm>
            <a:off x="2091745" y="137000"/>
            <a:ext cx="5946812" cy="646331"/>
          </a:xfrm>
          <a:prstGeom prst="rect">
            <a:avLst/>
          </a:prstGeom>
          <a:noFill/>
        </p:spPr>
        <p:txBody>
          <a:bodyPr wrap="square" rtlCol="0">
            <a:spAutoFit/>
          </a:bodyPr>
          <a:lstStyle/>
          <a:p>
            <a:r>
              <a:rPr lang="tr-TR" sz="3600" dirty="0" err="1">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cs typeface="Tunga" panose="020B0502040204020203" pitchFamily="34" charset="0"/>
              </a:rPr>
              <a:t>GitHub</a:t>
            </a:r>
            <a:r>
              <a:rPr lang="tr-TR" sz="3600" dirty="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cs typeface="Tunga" panose="020B0502040204020203" pitchFamily="34" charset="0"/>
              </a:rPr>
              <a:t> Ne Amaçla Kullanılır?</a:t>
            </a:r>
          </a:p>
        </p:txBody>
      </p:sp>
      <p:sp>
        <p:nvSpPr>
          <p:cNvPr id="3" name="Metin kutusu 2">
            <a:extLst>
              <a:ext uri="{FF2B5EF4-FFF2-40B4-BE49-F238E27FC236}">
                <a16:creationId xmlns:a16="http://schemas.microsoft.com/office/drawing/2014/main" id="{8F0ECCE7-CE74-64DB-4D85-6D615FF90E62}"/>
              </a:ext>
            </a:extLst>
          </p:cNvPr>
          <p:cNvSpPr txBox="1"/>
          <p:nvPr/>
        </p:nvSpPr>
        <p:spPr>
          <a:xfrm>
            <a:off x="1984652" y="836576"/>
            <a:ext cx="8612287" cy="1015663"/>
          </a:xfrm>
          <a:prstGeom prst="rect">
            <a:avLst/>
          </a:prstGeom>
          <a:noFill/>
        </p:spPr>
        <p:txBody>
          <a:bodyPr wrap="square" rtlCol="0">
            <a:spAutoFit/>
          </a:bodyPr>
          <a:lstStyle/>
          <a:p>
            <a:r>
              <a:rPr lang="tr-TR" sz="2000" b="0" i="0" dirty="0" err="1">
                <a:solidFill>
                  <a:srgbClr val="5D7373"/>
                </a:solidFill>
                <a:effectLst/>
                <a:latin typeface="Söhne"/>
              </a:rPr>
              <a:t>GitHub</a:t>
            </a:r>
            <a:r>
              <a:rPr lang="tr-TR" sz="2000" b="0" i="0" dirty="0">
                <a:solidFill>
                  <a:srgbClr val="5D7373"/>
                </a:solidFill>
                <a:effectLst/>
                <a:latin typeface="Söhne"/>
              </a:rPr>
              <a:t>, yazılım geliştirme süreçlerini kolaylaştırmak, işbirliği yapmayı sağlamak ve sürüm kontrolü sağlamak için kullanılan bir web tabanlı platformdur. Temel amaçları şunlardır:</a:t>
            </a:r>
            <a:endParaRPr lang="tr-TR" sz="2000" dirty="0">
              <a:solidFill>
                <a:srgbClr val="5D7373"/>
              </a:solidFill>
            </a:endParaRPr>
          </a:p>
        </p:txBody>
      </p:sp>
      <p:sp>
        <p:nvSpPr>
          <p:cNvPr id="4" name="Metin kutusu 3">
            <a:extLst>
              <a:ext uri="{FF2B5EF4-FFF2-40B4-BE49-F238E27FC236}">
                <a16:creationId xmlns:a16="http://schemas.microsoft.com/office/drawing/2014/main" id="{77C99B33-1350-5243-D624-B74733C6A227}"/>
              </a:ext>
            </a:extLst>
          </p:cNvPr>
          <p:cNvSpPr txBox="1"/>
          <p:nvPr/>
        </p:nvSpPr>
        <p:spPr>
          <a:xfrm>
            <a:off x="1899098" y="2212992"/>
            <a:ext cx="8184126" cy="4401205"/>
          </a:xfrm>
          <a:prstGeom prst="rect">
            <a:avLst/>
          </a:prstGeom>
          <a:noFill/>
        </p:spPr>
        <p:txBody>
          <a:bodyPr wrap="square" rtlCol="0">
            <a:spAutoFit/>
          </a:bodyPr>
          <a:lstStyle/>
          <a:p>
            <a:pPr algn="l">
              <a:buFont typeface="+mj-lt"/>
              <a:buAutoNum type="arabicPeriod"/>
            </a:pPr>
            <a:r>
              <a:rPr lang="tr-TR" sz="1400" b="1" i="0" dirty="0">
                <a:solidFill>
                  <a:srgbClr val="5D7373"/>
                </a:solidFill>
                <a:effectLst/>
                <a:latin typeface="Söhne"/>
              </a:rPr>
              <a:t>Kod Depolama ve Yönetim:</a:t>
            </a:r>
            <a:endParaRPr lang="tr-TR" sz="1400" b="0" i="0" dirty="0">
              <a:solidFill>
                <a:srgbClr val="5D7373"/>
              </a:solidFill>
              <a:effectLst/>
              <a:latin typeface="Söhne"/>
            </a:endParaRPr>
          </a:p>
          <a:p>
            <a:pPr marL="742950" lvl="1" indent="-285750" algn="l">
              <a:buFont typeface="+mj-lt"/>
              <a:buAutoNum type="arabicPeriod"/>
            </a:pPr>
            <a:r>
              <a:rPr lang="tr-TR" sz="1400" b="0" i="0" dirty="0">
                <a:solidFill>
                  <a:srgbClr val="5D7373"/>
                </a:solidFill>
                <a:effectLst/>
                <a:latin typeface="Söhne"/>
              </a:rPr>
              <a:t>Yazılım projelerini merkezi bir yerde saklayarak erişilebilirliği artırır.</a:t>
            </a:r>
          </a:p>
          <a:p>
            <a:pPr marL="742950" lvl="1" indent="-285750" algn="l">
              <a:buFont typeface="+mj-lt"/>
              <a:buAutoNum type="arabicPeriod"/>
            </a:pPr>
            <a:r>
              <a:rPr lang="tr-TR" sz="1400" b="0" i="0" dirty="0">
                <a:solidFill>
                  <a:srgbClr val="5D7373"/>
                </a:solidFill>
                <a:effectLst/>
                <a:latin typeface="Söhne"/>
              </a:rPr>
              <a:t>Kodun geçmiş versiyonlarını saklayarak sürüm kontrolü sağlar. Bu sayede projenin geçmiş durumlarına dönmek ve yapılan değişiklikleri yönetmek mümkün olur.</a:t>
            </a:r>
          </a:p>
          <a:p>
            <a:pPr algn="l">
              <a:buFont typeface="+mj-lt"/>
              <a:buAutoNum type="arabicPeriod"/>
            </a:pPr>
            <a:r>
              <a:rPr lang="tr-TR" sz="1400" b="1" i="0" dirty="0">
                <a:solidFill>
                  <a:srgbClr val="5D7373"/>
                </a:solidFill>
                <a:effectLst/>
                <a:latin typeface="Söhne"/>
              </a:rPr>
              <a:t>İşbirliği ve Paylaşım:</a:t>
            </a:r>
            <a:endParaRPr lang="tr-TR" sz="1400" b="0" i="0" dirty="0">
              <a:solidFill>
                <a:srgbClr val="5D7373"/>
              </a:solidFill>
              <a:effectLst/>
              <a:latin typeface="Söhne"/>
            </a:endParaRPr>
          </a:p>
          <a:p>
            <a:pPr marL="742950" lvl="1" indent="-285750" algn="l">
              <a:buFont typeface="+mj-lt"/>
              <a:buAutoNum type="arabicPeriod"/>
            </a:pPr>
            <a:r>
              <a:rPr lang="tr-TR" sz="1400" b="0" i="0" dirty="0">
                <a:solidFill>
                  <a:srgbClr val="5D7373"/>
                </a:solidFill>
                <a:effectLst/>
                <a:latin typeface="Söhne"/>
              </a:rPr>
              <a:t>Birden fazla geliştirici, aynı </a:t>
            </a:r>
            <a:r>
              <a:rPr lang="tr-TR" sz="1400" b="0" i="0" dirty="0" err="1">
                <a:solidFill>
                  <a:srgbClr val="5D7373"/>
                </a:solidFill>
                <a:effectLst/>
                <a:latin typeface="Söhne"/>
              </a:rPr>
              <a:t>projada</a:t>
            </a:r>
            <a:r>
              <a:rPr lang="tr-TR" sz="1400" b="0" i="0" dirty="0">
                <a:solidFill>
                  <a:srgbClr val="5D7373"/>
                </a:solidFill>
                <a:effectLst/>
                <a:latin typeface="Söhne"/>
              </a:rPr>
              <a:t> çalışabilir ve değişiklikleri senkronize bir şekilde yönetebilir.</a:t>
            </a:r>
          </a:p>
          <a:p>
            <a:pPr marL="742950" lvl="1" indent="-285750" algn="l">
              <a:buFont typeface="+mj-lt"/>
              <a:buAutoNum type="arabicPeriod"/>
            </a:pPr>
            <a:r>
              <a:rPr lang="tr-TR" sz="1400" b="0" i="0" dirty="0">
                <a:solidFill>
                  <a:srgbClr val="5D7373"/>
                </a:solidFill>
                <a:effectLst/>
                <a:latin typeface="Söhne"/>
              </a:rPr>
              <a:t>Projelerinizi diğer geliştiricilerle paylaşabilir, geri bildirim alabilir ve projeler üzerinde işbirliği yapabilirsiniz.</a:t>
            </a:r>
          </a:p>
          <a:p>
            <a:pPr algn="l">
              <a:buFont typeface="+mj-lt"/>
              <a:buAutoNum type="arabicPeriod"/>
            </a:pPr>
            <a:r>
              <a:rPr lang="tr-TR" sz="1400" b="1" i="0" dirty="0">
                <a:solidFill>
                  <a:srgbClr val="5D7373"/>
                </a:solidFill>
                <a:effectLst/>
                <a:latin typeface="Söhne"/>
              </a:rPr>
              <a:t>Takip ve Sorun Yönetimi:</a:t>
            </a:r>
            <a:endParaRPr lang="tr-TR" sz="1400" b="0" i="0" dirty="0">
              <a:solidFill>
                <a:srgbClr val="5D7373"/>
              </a:solidFill>
              <a:effectLst/>
              <a:latin typeface="Söhne"/>
            </a:endParaRPr>
          </a:p>
          <a:p>
            <a:pPr marL="742950" lvl="1" indent="-285750" algn="l">
              <a:buFont typeface="+mj-lt"/>
              <a:buAutoNum type="arabicPeriod"/>
            </a:pPr>
            <a:r>
              <a:rPr lang="tr-TR" sz="1400" b="0" i="0" dirty="0">
                <a:solidFill>
                  <a:srgbClr val="5D7373"/>
                </a:solidFill>
                <a:effectLst/>
                <a:latin typeface="Söhne"/>
              </a:rPr>
              <a:t>Projelerle ilgili hatalar, iyileştirmeler ve görevler için izlenebilirlik sağlar. Bu, geliştiricilerin projedeki sorunları belirlemesine, düzeltmesine ve geliştirmesine yardımcı olur.</a:t>
            </a:r>
          </a:p>
          <a:p>
            <a:pPr algn="l">
              <a:buFont typeface="+mj-lt"/>
              <a:buAutoNum type="arabicPeriod"/>
            </a:pPr>
            <a:r>
              <a:rPr lang="tr-TR" sz="1400" b="1" i="0" dirty="0">
                <a:solidFill>
                  <a:srgbClr val="5D7373"/>
                </a:solidFill>
                <a:effectLst/>
                <a:latin typeface="Söhne"/>
              </a:rPr>
              <a:t>Dokümantasyon ve Bilgi Paylaşımı:</a:t>
            </a:r>
            <a:endParaRPr lang="tr-TR" sz="1400" b="0" i="0" dirty="0">
              <a:solidFill>
                <a:srgbClr val="5D7373"/>
              </a:solidFill>
              <a:effectLst/>
              <a:latin typeface="Söhne"/>
            </a:endParaRPr>
          </a:p>
          <a:p>
            <a:pPr marL="742950" lvl="1" indent="-285750" algn="l">
              <a:buFont typeface="+mj-lt"/>
              <a:buAutoNum type="arabicPeriod"/>
            </a:pPr>
            <a:r>
              <a:rPr lang="tr-TR" sz="1400" b="0" i="0" dirty="0">
                <a:solidFill>
                  <a:srgbClr val="5D7373"/>
                </a:solidFill>
                <a:effectLst/>
                <a:latin typeface="Söhne"/>
              </a:rPr>
              <a:t>Proje belgelerini ve rehberlerini saklayarak projenin nasıl çalıştığına dair bilgileri paylaşabilir ve belgeleri güncel tutabilirsiniz.</a:t>
            </a:r>
          </a:p>
          <a:p>
            <a:pPr algn="l">
              <a:buFont typeface="+mj-lt"/>
              <a:buAutoNum type="arabicPeriod"/>
            </a:pPr>
            <a:r>
              <a:rPr lang="tr-TR" sz="1400" b="1" i="0" dirty="0">
                <a:solidFill>
                  <a:srgbClr val="5D7373"/>
                </a:solidFill>
                <a:effectLst/>
                <a:latin typeface="Söhne"/>
              </a:rPr>
              <a:t>Open Source (Açık Kaynak) Geliştirme:</a:t>
            </a:r>
            <a:endParaRPr lang="tr-TR" sz="1400" b="0" i="0" dirty="0">
              <a:solidFill>
                <a:srgbClr val="5D7373"/>
              </a:solidFill>
              <a:effectLst/>
              <a:latin typeface="Söhne"/>
            </a:endParaRPr>
          </a:p>
          <a:p>
            <a:pPr marL="742950" lvl="1" indent="-285750" algn="l">
              <a:buFont typeface="+mj-lt"/>
              <a:buAutoNum type="arabicPeriod"/>
            </a:pPr>
            <a:r>
              <a:rPr lang="tr-TR" sz="1400" b="0" i="0" dirty="0">
                <a:solidFill>
                  <a:srgbClr val="5D7373"/>
                </a:solidFill>
                <a:effectLst/>
                <a:latin typeface="Söhne"/>
              </a:rPr>
              <a:t>Açık kaynaklı projeler için bir platform sağlar ve toplulukların bu projelerde işbirliği yapmasını ve katkıda bulunmasını kolaylaştırır.</a:t>
            </a:r>
          </a:p>
          <a:p>
            <a:pPr algn="l">
              <a:buFont typeface="+mj-lt"/>
              <a:buAutoNum type="arabicPeriod"/>
            </a:pPr>
            <a:r>
              <a:rPr lang="tr-TR" sz="1400" b="1" i="0" dirty="0" err="1">
                <a:solidFill>
                  <a:srgbClr val="5D7373"/>
                </a:solidFill>
                <a:effectLst/>
                <a:latin typeface="Söhne"/>
              </a:rPr>
              <a:t>Integrasyonlar</a:t>
            </a:r>
            <a:r>
              <a:rPr lang="tr-TR" sz="1400" b="1" i="0" dirty="0">
                <a:solidFill>
                  <a:srgbClr val="5D7373"/>
                </a:solidFill>
                <a:effectLst/>
                <a:latin typeface="Söhne"/>
              </a:rPr>
              <a:t> ve Otomasyon:</a:t>
            </a:r>
            <a:endParaRPr lang="tr-TR" sz="1400" b="0" i="0" dirty="0">
              <a:solidFill>
                <a:srgbClr val="5D7373"/>
              </a:solidFill>
              <a:effectLst/>
              <a:latin typeface="Söhne"/>
            </a:endParaRPr>
          </a:p>
          <a:p>
            <a:pPr marL="742950" lvl="1" indent="-285750" algn="l">
              <a:buFont typeface="+mj-lt"/>
              <a:buAutoNum type="arabicPeriod"/>
            </a:pPr>
            <a:r>
              <a:rPr lang="tr-TR" sz="1400" b="0" i="0" dirty="0">
                <a:solidFill>
                  <a:srgbClr val="5D7373"/>
                </a:solidFill>
                <a:effectLst/>
                <a:latin typeface="Söhne"/>
              </a:rPr>
              <a:t>Farklı araçlar ve hizmetlerle entegre olabilir, bu sayede geliştirme süreçlerini otomatikleştirebilir ve verimliliği artırabilirsiniz.</a:t>
            </a:r>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anim calcmode="lin" valueType="num">
                                      <p:cBhvr>
                                        <p:cTn id="14" dur="500" fill="hold"/>
                                        <p:tgtEl>
                                          <p:spTgt spid="122"/>
                                        </p:tgtEl>
                                        <p:attrNameLst>
                                          <p:attrName>ppt_x</p:attrName>
                                        </p:attrNameLst>
                                      </p:cBhvr>
                                      <p:tavLst>
                                        <p:tav tm="0">
                                          <p:val>
                                            <p:strVal val="#ppt_x"/>
                                          </p:val>
                                        </p:tav>
                                        <p:tav tm="100000">
                                          <p:val>
                                            <p:strVal val="#ppt_x"/>
                                          </p:val>
                                        </p:tav>
                                      </p:tavLst>
                                    </p:anim>
                                    <p:anim calcmode="lin" valueType="num">
                                      <p:cBhvr>
                                        <p:cTn id="15" dur="500" fill="hold"/>
                                        <p:tgtEl>
                                          <p:spTgt spid="12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fade">
                                      <p:cBhvr>
                                        <p:cTn id="19" dur="500"/>
                                        <p:tgtEl>
                                          <p:spTgt spid="126"/>
                                        </p:tgtEl>
                                      </p:cBhvr>
                                    </p:animEffect>
                                    <p:anim calcmode="lin" valueType="num">
                                      <p:cBhvr>
                                        <p:cTn id="20" dur="500" fill="hold"/>
                                        <p:tgtEl>
                                          <p:spTgt spid="126"/>
                                        </p:tgtEl>
                                        <p:attrNameLst>
                                          <p:attrName>ppt_x</p:attrName>
                                        </p:attrNameLst>
                                      </p:cBhvr>
                                      <p:tavLst>
                                        <p:tav tm="0">
                                          <p:val>
                                            <p:strVal val="#ppt_x"/>
                                          </p:val>
                                        </p:tav>
                                        <p:tav tm="100000">
                                          <p:val>
                                            <p:strVal val="#ppt_x"/>
                                          </p:val>
                                        </p:tav>
                                      </p:tavLst>
                                    </p:anim>
                                    <p:anim calcmode="lin" valueType="num">
                                      <p:cBhvr>
                                        <p:cTn id="21" dur="500" fill="hold"/>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532183" cy="6858000"/>
            <a:chOff x="-290920" y="0"/>
            <a:chExt cx="12532183"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769193" y="3138023"/>
              <a:ext cx="2297809"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Hakkımda</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95054" cy="6858000"/>
            <a:chOff x="213096" y="0"/>
            <a:chExt cx="11495054"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88942" y="3138026"/>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1</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593292" y="-4"/>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2</a:t>
              </a: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20774" y="-6"/>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3</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4</a:t>
              </a:r>
              <a:endParaRPr lang="en-US" sz="3600" b="1" dirty="0">
                <a:solidFill>
                  <a:srgbClr val="F0EEF0"/>
                </a:solidFill>
                <a:latin typeface="Tw Cen MT" panose="020B0602020104020603" pitchFamily="34" charset="0"/>
              </a:endParaRP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8" name="Group 117">
            <a:extLst>
              <a:ext uri="{FF2B5EF4-FFF2-40B4-BE49-F238E27FC236}">
                <a16:creationId xmlns:a16="http://schemas.microsoft.com/office/drawing/2014/main" id="{9C5CB2E8-B3A7-4DE0-B2CC-736365263446}"/>
              </a:ext>
            </a:extLst>
          </p:cNvPr>
          <p:cNvGrpSpPr/>
          <p:nvPr/>
        </p:nvGrpSpPr>
        <p:grpSpPr>
          <a:xfrm>
            <a:off x="1548411" y="2995413"/>
            <a:ext cx="2068202" cy="638781"/>
            <a:chOff x="922748" y="3420415"/>
            <a:chExt cx="2068202" cy="638781"/>
          </a:xfrm>
        </p:grpSpPr>
        <p:sp>
          <p:nvSpPr>
            <p:cNvPr id="120" name="TextBox 119">
              <a:extLst>
                <a:ext uri="{FF2B5EF4-FFF2-40B4-BE49-F238E27FC236}">
                  <a16:creationId xmlns:a16="http://schemas.microsoft.com/office/drawing/2014/main" id="{FF4D948F-8670-4F67-B5BD-4AC06968C522}"/>
                </a:ext>
              </a:extLst>
            </p:cNvPr>
            <p:cNvSpPr txBox="1"/>
            <p:nvPr/>
          </p:nvSpPr>
          <p:spPr>
            <a:xfrm>
              <a:off x="1435200" y="3420415"/>
              <a:ext cx="1555750" cy="369332"/>
            </a:xfrm>
            <a:prstGeom prst="rect">
              <a:avLst/>
            </a:prstGeom>
            <a:noFill/>
          </p:spPr>
          <p:txBody>
            <a:bodyPr wrap="square" rtlCol="0">
              <a:spAutoFit/>
            </a:bodyPr>
            <a:lstStyle/>
            <a:p>
              <a:endParaRPr lang="en-US" dirty="0">
                <a:solidFill>
                  <a:schemeClr val="tx1">
                    <a:lumMod val="75000"/>
                    <a:lumOff val="25000"/>
                  </a:schemeClr>
                </a:solidFill>
                <a:latin typeface="Tw Cen MT" panose="020B0602020104020603" pitchFamily="34" charset="0"/>
              </a:endParaRP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sp>
        <p:nvSpPr>
          <p:cNvPr id="3" name="Metin kutusu 2">
            <a:extLst>
              <a:ext uri="{FF2B5EF4-FFF2-40B4-BE49-F238E27FC236}">
                <a16:creationId xmlns:a16="http://schemas.microsoft.com/office/drawing/2014/main" id="{7C2B6EDF-6B1E-3E1B-21D4-EEB283426EF6}"/>
              </a:ext>
            </a:extLst>
          </p:cNvPr>
          <p:cNvSpPr txBox="1"/>
          <p:nvPr/>
        </p:nvSpPr>
        <p:spPr>
          <a:xfrm>
            <a:off x="614644" y="0"/>
            <a:ext cx="5153025" cy="861774"/>
          </a:xfrm>
          <a:prstGeom prst="rect">
            <a:avLst/>
          </a:prstGeom>
          <a:noFill/>
        </p:spPr>
        <p:txBody>
          <a:bodyPr wrap="square" rtlCol="0">
            <a:spAutoFit/>
          </a:bodyPr>
          <a:lstStyle/>
          <a:p>
            <a:r>
              <a:rPr lang="tr-TR" sz="3200" dirty="0" err="1">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cs typeface="Tunga" panose="020B0502040204020203" pitchFamily="34" charset="0"/>
              </a:rPr>
              <a:t>GitHub</a:t>
            </a:r>
            <a:r>
              <a:rPr lang="tr-TR" sz="3200" dirty="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cs typeface="Tunga" panose="020B0502040204020203" pitchFamily="34" charset="0"/>
              </a:rPr>
              <a:t> Ne Amaçla Kullanılır?</a:t>
            </a:r>
          </a:p>
          <a:p>
            <a:endParaRPr lang="tr-TR" dirty="0"/>
          </a:p>
        </p:txBody>
      </p:sp>
      <p:sp>
        <p:nvSpPr>
          <p:cNvPr id="4" name="Metin kutusu 3">
            <a:extLst>
              <a:ext uri="{FF2B5EF4-FFF2-40B4-BE49-F238E27FC236}">
                <a16:creationId xmlns:a16="http://schemas.microsoft.com/office/drawing/2014/main" id="{9A62BC32-C47C-DB53-B5DC-FCEF09613704}"/>
              </a:ext>
            </a:extLst>
          </p:cNvPr>
          <p:cNvSpPr txBox="1"/>
          <p:nvPr/>
        </p:nvSpPr>
        <p:spPr>
          <a:xfrm>
            <a:off x="574547" y="517803"/>
            <a:ext cx="9101933" cy="6340197"/>
          </a:xfrm>
          <a:prstGeom prst="rect">
            <a:avLst/>
          </a:prstGeom>
          <a:noFill/>
        </p:spPr>
        <p:txBody>
          <a:bodyPr wrap="square" rtlCol="0">
            <a:spAutoFit/>
          </a:bodyPr>
          <a:lstStyle/>
          <a:p>
            <a:pPr algn="l"/>
            <a:r>
              <a:rPr lang="tr-TR" sz="1450" b="0" i="0" dirty="0" err="1">
                <a:solidFill>
                  <a:srgbClr val="92D050"/>
                </a:solidFill>
                <a:effectLst/>
                <a:latin typeface="Söhne"/>
              </a:rPr>
              <a:t>GitHub'in</a:t>
            </a:r>
            <a:r>
              <a:rPr lang="tr-TR" sz="1450" b="0" i="0" dirty="0">
                <a:solidFill>
                  <a:srgbClr val="92D050"/>
                </a:solidFill>
                <a:effectLst/>
                <a:latin typeface="Söhne"/>
              </a:rPr>
              <a:t> kullanıcılar ve yazılım geliştirme toplulukları için bir dizi yararı vardır:</a:t>
            </a:r>
          </a:p>
          <a:p>
            <a:pPr algn="l">
              <a:buFont typeface="+mj-lt"/>
              <a:buAutoNum type="arabicPeriod"/>
            </a:pPr>
            <a:r>
              <a:rPr lang="tr-TR" sz="1450" b="1" i="0" dirty="0">
                <a:solidFill>
                  <a:srgbClr val="92D050"/>
                </a:solidFill>
                <a:effectLst/>
                <a:latin typeface="Söhne"/>
              </a:rPr>
              <a:t>Kod Depolama ve Sürüm Kontrolü:</a:t>
            </a:r>
            <a:endParaRPr lang="tr-TR" sz="1450" b="0" i="0" dirty="0">
              <a:solidFill>
                <a:srgbClr val="92D050"/>
              </a:solidFill>
              <a:effectLst/>
              <a:latin typeface="Söhne"/>
            </a:endParaRPr>
          </a:p>
          <a:p>
            <a:pPr marL="742950" lvl="1" indent="-285750" algn="l">
              <a:buFont typeface="+mj-lt"/>
              <a:buAutoNum type="arabicPeriod"/>
            </a:pPr>
            <a:r>
              <a:rPr lang="tr-TR" sz="1450" b="0" i="0" dirty="0" err="1">
                <a:solidFill>
                  <a:srgbClr val="92D050"/>
                </a:solidFill>
                <a:effectLst/>
                <a:latin typeface="Söhne"/>
              </a:rPr>
              <a:t>GitHub</a:t>
            </a:r>
            <a:r>
              <a:rPr lang="tr-TR" sz="1450" b="0" i="0" dirty="0">
                <a:solidFill>
                  <a:srgbClr val="92D050"/>
                </a:solidFill>
                <a:effectLst/>
                <a:latin typeface="Söhne"/>
              </a:rPr>
              <a:t>, yazılım projelerinin merkezi bir yerde saklanmasını sağlar, böylece projenin farklı versiyonlarını yönetmek kolaylaşır.</a:t>
            </a:r>
          </a:p>
          <a:p>
            <a:pPr marL="742950" lvl="1" indent="-285750" algn="l">
              <a:buFont typeface="+mj-lt"/>
              <a:buAutoNum type="arabicPeriod"/>
            </a:pPr>
            <a:r>
              <a:rPr lang="tr-TR" sz="1450" b="0" i="0" dirty="0">
                <a:solidFill>
                  <a:srgbClr val="92D050"/>
                </a:solidFill>
                <a:effectLst/>
                <a:latin typeface="Söhne"/>
              </a:rPr>
              <a:t>Sürüm kontrolü sayesinde yapılan her değişiklik kaydedilir ve projenin herhangi bir önceki durumuna geri dönülebilir.</a:t>
            </a:r>
          </a:p>
          <a:p>
            <a:pPr algn="l">
              <a:buFont typeface="+mj-lt"/>
              <a:buAutoNum type="arabicPeriod"/>
            </a:pPr>
            <a:r>
              <a:rPr lang="tr-TR" sz="1450" b="1" i="0" dirty="0">
                <a:solidFill>
                  <a:srgbClr val="92D050"/>
                </a:solidFill>
                <a:effectLst/>
                <a:latin typeface="Söhne"/>
              </a:rPr>
              <a:t>İşbirliği ve Paylaşım:</a:t>
            </a:r>
            <a:endParaRPr lang="tr-TR" sz="1450" b="0" i="0" dirty="0">
              <a:solidFill>
                <a:srgbClr val="92D050"/>
              </a:solidFill>
              <a:effectLst/>
              <a:latin typeface="Söhne"/>
            </a:endParaRPr>
          </a:p>
          <a:p>
            <a:pPr marL="742950" lvl="1" indent="-285750" algn="l">
              <a:buFont typeface="+mj-lt"/>
              <a:buAutoNum type="arabicPeriod"/>
            </a:pPr>
            <a:r>
              <a:rPr lang="tr-TR" sz="1450" b="0" i="0" dirty="0">
                <a:solidFill>
                  <a:srgbClr val="92D050"/>
                </a:solidFill>
                <a:effectLst/>
                <a:latin typeface="Söhne"/>
              </a:rPr>
              <a:t>Geliştiriciler, projelerini diğer geliştiricilerle paylaşabilir, geri bildirim alabilir ve işbirliği yapabilir.</a:t>
            </a:r>
          </a:p>
          <a:p>
            <a:pPr marL="742950" lvl="1" indent="-285750" algn="l">
              <a:buFont typeface="+mj-lt"/>
              <a:buAutoNum type="arabicPeriod"/>
            </a:pPr>
            <a:r>
              <a:rPr lang="tr-TR" sz="1450" b="0" i="0" dirty="0">
                <a:solidFill>
                  <a:srgbClr val="92D050"/>
                </a:solidFill>
                <a:effectLst/>
                <a:latin typeface="Söhne"/>
              </a:rPr>
              <a:t>Birden fazla geliştirici, aynı projede eşzamanlı olarak çalışabilir ve değişiklikleri yönetebilir.</a:t>
            </a:r>
          </a:p>
          <a:p>
            <a:pPr algn="l">
              <a:buFont typeface="+mj-lt"/>
              <a:buAutoNum type="arabicPeriod"/>
            </a:pPr>
            <a:r>
              <a:rPr lang="tr-TR" sz="1450" b="1" i="0" dirty="0">
                <a:solidFill>
                  <a:srgbClr val="92D050"/>
                </a:solidFill>
                <a:effectLst/>
                <a:latin typeface="Söhne"/>
              </a:rPr>
              <a:t>Takip ve Sorun Yönetimi:</a:t>
            </a:r>
            <a:endParaRPr lang="tr-TR" sz="1450" b="0" i="0" dirty="0">
              <a:solidFill>
                <a:srgbClr val="92D050"/>
              </a:solidFill>
              <a:effectLst/>
              <a:latin typeface="Söhne"/>
            </a:endParaRPr>
          </a:p>
          <a:p>
            <a:pPr marL="742950" lvl="1" indent="-285750" algn="l">
              <a:buFont typeface="+mj-lt"/>
              <a:buAutoNum type="arabicPeriod"/>
            </a:pPr>
            <a:r>
              <a:rPr lang="tr-TR" sz="1450" b="0" i="0" dirty="0">
                <a:solidFill>
                  <a:srgbClr val="92D050"/>
                </a:solidFill>
                <a:effectLst/>
                <a:latin typeface="Söhne"/>
              </a:rPr>
              <a:t>Projelerle ilgili sorunlar, iyileştirmeler ve görevler için izlenebilirlik sağlar.</a:t>
            </a:r>
          </a:p>
          <a:p>
            <a:pPr marL="742950" lvl="1" indent="-285750" algn="l">
              <a:buFont typeface="+mj-lt"/>
              <a:buAutoNum type="arabicPeriod"/>
            </a:pPr>
            <a:r>
              <a:rPr lang="tr-TR" sz="1450" b="0" i="0" dirty="0">
                <a:solidFill>
                  <a:srgbClr val="92D050"/>
                </a:solidFill>
                <a:effectLst/>
                <a:latin typeface="Söhne"/>
              </a:rPr>
              <a:t>Geliştiriciler, projede yapılan değişikliklerin geçmişini takip edebilir ve bu değişikliklerin hangi sorunları çözmeye yönelik olduğunu görebilir.</a:t>
            </a:r>
          </a:p>
          <a:p>
            <a:pPr algn="l">
              <a:buFont typeface="+mj-lt"/>
              <a:buAutoNum type="arabicPeriod"/>
            </a:pPr>
            <a:r>
              <a:rPr lang="tr-TR" sz="1450" b="1" i="0" dirty="0">
                <a:solidFill>
                  <a:srgbClr val="92D050"/>
                </a:solidFill>
                <a:effectLst/>
                <a:latin typeface="Söhne"/>
              </a:rPr>
              <a:t>Dokümantasyon ve Bilgi Paylaşımı:</a:t>
            </a:r>
            <a:endParaRPr lang="tr-TR" sz="1450" b="0" i="0" dirty="0">
              <a:solidFill>
                <a:srgbClr val="92D050"/>
              </a:solidFill>
              <a:effectLst/>
              <a:latin typeface="Söhne"/>
            </a:endParaRPr>
          </a:p>
          <a:p>
            <a:pPr marL="742950" lvl="1" indent="-285750" algn="l">
              <a:buFont typeface="+mj-lt"/>
              <a:buAutoNum type="arabicPeriod"/>
            </a:pPr>
            <a:r>
              <a:rPr lang="tr-TR" sz="1450" b="0" i="0" dirty="0">
                <a:solidFill>
                  <a:srgbClr val="92D050"/>
                </a:solidFill>
                <a:effectLst/>
                <a:latin typeface="Söhne"/>
              </a:rPr>
              <a:t>Proje belgelerini ve rehberleri saklayarak, projenin nasıl çalıştığına dair bilgileri paylaşabilir ve güncel tutabilir.</a:t>
            </a:r>
          </a:p>
          <a:p>
            <a:pPr marL="742950" lvl="1" indent="-285750" algn="l">
              <a:buFont typeface="+mj-lt"/>
              <a:buAutoNum type="arabicPeriod"/>
            </a:pPr>
            <a:r>
              <a:rPr lang="tr-TR" sz="1450" b="0" i="0" dirty="0">
                <a:solidFill>
                  <a:srgbClr val="92D050"/>
                </a:solidFill>
                <a:effectLst/>
                <a:latin typeface="Söhne"/>
              </a:rPr>
              <a:t>Topluluklar, projelerle ilgili bilgi ve deneyimlerini paylaşarak diğer geliştiricilere yardımcı olabilir.</a:t>
            </a:r>
          </a:p>
          <a:p>
            <a:pPr algn="l">
              <a:buFont typeface="+mj-lt"/>
              <a:buAutoNum type="arabicPeriod"/>
            </a:pPr>
            <a:r>
              <a:rPr lang="tr-TR" sz="1450" b="1" i="0" dirty="0">
                <a:solidFill>
                  <a:srgbClr val="92D050"/>
                </a:solidFill>
                <a:effectLst/>
                <a:latin typeface="Söhne"/>
              </a:rPr>
              <a:t>Açık Kaynak Projeleri:</a:t>
            </a:r>
            <a:endParaRPr lang="tr-TR" sz="1450" b="0" i="0" dirty="0">
              <a:solidFill>
                <a:srgbClr val="92D050"/>
              </a:solidFill>
              <a:effectLst/>
              <a:latin typeface="Söhne"/>
            </a:endParaRPr>
          </a:p>
          <a:p>
            <a:pPr marL="742950" lvl="1" indent="-285750" algn="l">
              <a:buFont typeface="+mj-lt"/>
              <a:buAutoNum type="arabicPeriod"/>
            </a:pPr>
            <a:r>
              <a:rPr lang="tr-TR" sz="1450" b="0" i="0" dirty="0">
                <a:solidFill>
                  <a:srgbClr val="92D050"/>
                </a:solidFill>
                <a:effectLst/>
                <a:latin typeface="Söhne"/>
              </a:rPr>
              <a:t>Açık kaynaklı projeler için ideal bir platform sunar. Geliştiriciler, projelere katkıda bulunabilir, projeleri </a:t>
            </a:r>
            <a:r>
              <a:rPr lang="tr-TR" sz="1450" b="0" i="0" dirty="0" err="1">
                <a:solidFill>
                  <a:srgbClr val="92D050"/>
                </a:solidFill>
                <a:effectLst/>
                <a:latin typeface="Söhne"/>
              </a:rPr>
              <a:t>fork</a:t>
            </a:r>
            <a:r>
              <a:rPr lang="tr-TR" sz="1450" b="0" i="0" dirty="0">
                <a:solidFill>
                  <a:srgbClr val="92D050"/>
                </a:solidFill>
                <a:effectLst/>
                <a:latin typeface="Söhne"/>
              </a:rPr>
              <a:t> edebilir ve geliştirebilir.</a:t>
            </a:r>
          </a:p>
          <a:p>
            <a:pPr marL="742950" lvl="1" indent="-285750" algn="l">
              <a:buFont typeface="+mj-lt"/>
              <a:buAutoNum type="arabicPeriod"/>
            </a:pPr>
            <a:r>
              <a:rPr lang="tr-TR" sz="1450" b="0" i="0" dirty="0">
                <a:solidFill>
                  <a:srgbClr val="92D050"/>
                </a:solidFill>
                <a:effectLst/>
                <a:latin typeface="Söhne"/>
              </a:rPr>
              <a:t>Topluluklar, projelerin gelişimine katkıda bulunarak açık kaynaklı yazılım ekosistemini zenginleştirir.</a:t>
            </a:r>
          </a:p>
          <a:p>
            <a:pPr algn="l">
              <a:buFont typeface="+mj-lt"/>
              <a:buAutoNum type="arabicPeriod"/>
            </a:pPr>
            <a:r>
              <a:rPr lang="tr-TR" sz="1450" b="1" i="0" dirty="0" err="1">
                <a:solidFill>
                  <a:srgbClr val="92D050"/>
                </a:solidFill>
                <a:effectLst/>
                <a:latin typeface="Söhne"/>
              </a:rPr>
              <a:t>Integrasyonlar</a:t>
            </a:r>
            <a:r>
              <a:rPr lang="tr-TR" sz="1450" b="1" i="0" dirty="0">
                <a:solidFill>
                  <a:srgbClr val="92D050"/>
                </a:solidFill>
                <a:effectLst/>
                <a:latin typeface="Söhne"/>
              </a:rPr>
              <a:t> ve Otomasyon:</a:t>
            </a:r>
            <a:endParaRPr lang="tr-TR" sz="1450" b="0" i="0" dirty="0">
              <a:solidFill>
                <a:srgbClr val="92D050"/>
              </a:solidFill>
              <a:effectLst/>
              <a:latin typeface="Söhne"/>
            </a:endParaRPr>
          </a:p>
          <a:p>
            <a:pPr marL="742950" lvl="1" indent="-285750" algn="l">
              <a:buFont typeface="+mj-lt"/>
              <a:buAutoNum type="arabicPeriod"/>
            </a:pPr>
            <a:r>
              <a:rPr lang="tr-TR" sz="1450" b="0" i="0" dirty="0">
                <a:solidFill>
                  <a:srgbClr val="92D050"/>
                </a:solidFill>
                <a:effectLst/>
                <a:latin typeface="Söhne"/>
              </a:rPr>
              <a:t>Farklı araçlar ve hizmetlerle entegre olabilir, bu sayede geliştirme süreçlerini otomatikleştirebilir ve verimliliği artırabilirsiniz.</a:t>
            </a:r>
          </a:p>
          <a:p>
            <a:pPr marL="742950" lvl="1" indent="-285750" algn="l">
              <a:buFont typeface="+mj-lt"/>
              <a:buAutoNum type="arabicPeriod"/>
            </a:pPr>
            <a:r>
              <a:rPr lang="tr-TR" sz="1450" b="0" i="0" dirty="0">
                <a:solidFill>
                  <a:srgbClr val="92D050"/>
                </a:solidFill>
                <a:effectLst/>
                <a:latin typeface="Söhne"/>
              </a:rPr>
              <a:t>Otomatik testler, sürekli entegrasyon ve dağıtım gibi süreçleri kolayca yapılandırabilir.</a:t>
            </a:r>
          </a:p>
          <a:p>
            <a:pPr algn="l">
              <a:buFont typeface="+mj-lt"/>
              <a:buAutoNum type="arabicPeriod"/>
            </a:pPr>
            <a:r>
              <a:rPr lang="tr-TR" sz="1450" b="1" i="0" dirty="0">
                <a:solidFill>
                  <a:srgbClr val="92D050"/>
                </a:solidFill>
                <a:effectLst/>
                <a:latin typeface="Söhne"/>
              </a:rPr>
              <a:t>Geliştirici Portföyü:</a:t>
            </a:r>
            <a:endParaRPr lang="tr-TR" sz="1450" b="0" i="0" dirty="0">
              <a:solidFill>
                <a:srgbClr val="92D050"/>
              </a:solidFill>
              <a:effectLst/>
              <a:latin typeface="Söhne"/>
            </a:endParaRPr>
          </a:p>
          <a:p>
            <a:pPr marL="742950" lvl="1" indent="-285750" algn="l">
              <a:buFont typeface="+mj-lt"/>
              <a:buAutoNum type="arabicPeriod"/>
            </a:pPr>
            <a:r>
              <a:rPr lang="tr-TR" sz="1450" b="0" i="0" dirty="0">
                <a:solidFill>
                  <a:srgbClr val="92D050"/>
                </a:solidFill>
                <a:effectLst/>
                <a:latin typeface="Söhne"/>
              </a:rPr>
              <a:t>Geliştiriciler, </a:t>
            </a:r>
            <a:r>
              <a:rPr lang="tr-TR" sz="1450" b="0" i="0" dirty="0" err="1">
                <a:solidFill>
                  <a:srgbClr val="92D050"/>
                </a:solidFill>
                <a:effectLst/>
                <a:latin typeface="Söhne"/>
              </a:rPr>
              <a:t>GitHub</a:t>
            </a:r>
            <a:r>
              <a:rPr lang="tr-TR" sz="1450" b="0" i="0" dirty="0">
                <a:solidFill>
                  <a:srgbClr val="92D050"/>
                </a:solidFill>
                <a:effectLst/>
                <a:latin typeface="Söhne"/>
              </a:rPr>
              <a:t> profilinde çalıştıkları projeleri sergileyerek potansiyel işverenlere ve işbirliği fırsatlarına erişebilirler.</a:t>
            </a:r>
          </a:p>
          <a:p>
            <a:pPr marL="742950" lvl="1" indent="-285750" algn="l">
              <a:buFont typeface="+mj-lt"/>
              <a:buAutoNum type="arabicPeriod"/>
            </a:pPr>
            <a:r>
              <a:rPr lang="tr-TR" sz="1450" b="0" i="0" dirty="0">
                <a:solidFill>
                  <a:srgbClr val="92D050"/>
                </a:solidFill>
                <a:effectLst/>
                <a:latin typeface="Söhne"/>
              </a:rPr>
              <a:t>Portföy oluşturarak ve katkılarını göstererek geliştiriciler, iş ve proje fırsatlarını artırabilirler.</a:t>
            </a:r>
          </a:p>
        </p:txBody>
      </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p:cTn id="7" dur="500" fill="hold"/>
                                        <p:tgtEl>
                                          <p:spTgt spid="118"/>
                                        </p:tgtEl>
                                        <p:attrNameLst>
                                          <p:attrName>ppt_w</p:attrName>
                                        </p:attrNameLst>
                                      </p:cBhvr>
                                      <p:tavLst>
                                        <p:tav tm="0">
                                          <p:val>
                                            <p:fltVal val="0"/>
                                          </p:val>
                                        </p:tav>
                                        <p:tav tm="100000">
                                          <p:val>
                                            <p:strVal val="#ppt_w"/>
                                          </p:val>
                                        </p:tav>
                                      </p:tavLst>
                                    </p:anim>
                                    <p:anim calcmode="lin" valueType="num">
                                      <p:cBhvr>
                                        <p:cTn id="8" dur="500" fill="hold"/>
                                        <p:tgtEl>
                                          <p:spTgt spid="118"/>
                                        </p:tgtEl>
                                        <p:attrNameLst>
                                          <p:attrName>ppt_h</p:attrName>
                                        </p:attrNameLst>
                                      </p:cBhvr>
                                      <p:tavLst>
                                        <p:tav tm="0">
                                          <p:val>
                                            <p:fltVal val="0"/>
                                          </p:val>
                                        </p:tav>
                                        <p:tav tm="100000">
                                          <p:val>
                                            <p:strVal val="#ppt_h"/>
                                          </p:val>
                                        </p:tav>
                                      </p:tavLst>
                                    </p:anim>
                                    <p:anim calcmode="lin" valueType="num">
                                      <p:cBhvr>
                                        <p:cTn id="9" dur="500" fill="hold"/>
                                        <p:tgtEl>
                                          <p:spTgt spid="118"/>
                                        </p:tgtEl>
                                        <p:attrNameLst>
                                          <p:attrName>style.rotation</p:attrName>
                                        </p:attrNameLst>
                                      </p:cBhvr>
                                      <p:tavLst>
                                        <p:tav tm="0">
                                          <p:val>
                                            <p:fltVal val="90"/>
                                          </p:val>
                                        </p:tav>
                                        <p:tav tm="100000">
                                          <p:val>
                                            <p:fltVal val="0"/>
                                          </p:val>
                                        </p:tav>
                                      </p:tavLst>
                                    </p:anim>
                                    <p:animEffect transition="in" filter="fade">
                                      <p:cBhvr>
                                        <p:cTn id="1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509537" cy="6858000"/>
            <a:chOff x="-290920" y="0"/>
            <a:chExt cx="12509537"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714993" y="3234385"/>
              <a:ext cx="2360918"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Hakkımda</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1983"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1</a:t>
              </a:r>
              <a:endParaRPr lang="en-US" sz="36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617687"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2</a:t>
              </a:r>
              <a:endParaRPr lang="en-US" sz="3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29046" y="1225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3</a:t>
              </a:r>
              <a:endParaRPr lang="en-US" sz="3600" b="1" dirty="0">
                <a:solidFill>
                  <a:srgbClr val="F0EEF0"/>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139456" y="-1225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tr-TR" sz="3600" b="1" dirty="0">
                  <a:solidFill>
                    <a:srgbClr val="F0EEF0"/>
                  </a:solidFill>
                  <a:latin typeface="Tw Cen MT" panose="020B0602020104020603" pitchFamily="34" charset="0"/>
                </a:rPr>
                <a:t>Bölüm 4</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a:extLst>
              <a:ext uri="{FF2B5EF4-FFF2-40B4-BE49-F238E27FC236}">
                <a16:creationId xmlns:a16="http://schemas.microsoft.com/office/drawing/2014/main" id="{BE8FADE7-5D32-410A-A514-EBA4D18E520D}"/>
              </a:ext>
            </a:extLst>
          </p:cNvPr>
          <p:cNvGrpSpPr/>
          <p:nvPr/>
        </p:nvGrpSpPr>
        <p:grpSpPr>
          <a:xfrm>
            <a:off x="522514" y="3966907"/>
            <a:ext cx="2336800" cy="1082467"/>
            <a:chOff x="979714" y="4445001"/>
            <a:chExt cx="2336800" cy="1082467"/>
          </a:xfrm>
        </p:grpSpPr>
        <p:sp>
          <p:nvSpPr>
            <p:cNvPr id="34" name="TextBox 33">
              <a:extLst>
                <a:ext uri="{FF2B5EF4-FFF2-40B4-BE49-F238E27FC236}">
                  <a16:creationId xmlns:a16="http://schemas.microsoft.com/office/drawing/2014/main" id="{78855102-5892-4791-81C6-1D3099286A62}"/>
                </a:ext>
              </a:extLst>
            </p:cNvPr>
            <p:cNvSpPr txBox="1"/>
            <p:nvPr/>
          </p:nvSpPr>
          <p:spPr>
            <a:xfrm>
              <a:off x="979714" y="4445001"/>
              <a:ext cx="2336800" cy="769441"/>
            </a:xfrm>
            <a:prstGeom prst="rect">
              <a:avLst/>
            </a:prstGeom>
            <a:noFill/>
          </p:spPr>
          <p:txBody>
            <a:bodyPr wrap="square" rtlCol="0">
              <a:spAutoFit/>
            </a:bodyPr>
            <a:lstStyle/>
            <a:p>
              <a:pPr algn="ctr"/>
              <a:endParaRPr lang="en-US" sz="4400" b="1" dirty="0">
                <a:solidFill>
                  <a:srgbClr val="03A1A4"/>
                </a:solidFill>
                <a:latin typeface="Tw Cen MT" panose="020B0602020104020603" pitchFamily="34" charset="0"/>
              </a:endParaRPr>
            </a:p>
          </p:txBody>
        </p:sp>
        <p:sp>
          <p:nvSpPr>
            <p:cNvPr id="35" name="TextBox 34">
              <a:extLst>
                <a:ext uri="{FF2B5EF4-FFF2-40B4-BE49-F238E27FC236}">
                  <a16:creationId xmlns:a16="http://schemas.microsoft.com/office/drawing/2014/main" id="{22001AFB-5833-4302-85EB-700F4F764C00}"/>
                </a:ext>
              </a:extLst>
            </p:cNvPr>
            <p:cNvSpPr txBox="1"/>
            <p:nvPr/>
          </p:nvSpPr>
          <p:spPr>
            <a:xfrm>
              <a:off x="97971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grpSp>
        <p:nvGrpSpPr>
          <p:cNvPr id="36" name="Group 35">
            <a:extLst>
              <a:ext uri="{FF2B5EF4-FFF2-40B4-BE49-F238E27FC236}">
                <a16:creationId xmlns:a16="http://schemas.microsoft.com/office/drawing/2014/main" id="{FD82C6EF-E9DE-4923-8019-398DA581487A}"/>
              </a:ext>
            </a:extLst>
          </p:cNvPr>
          <p:cNvGrpSpPr/>
          <p:nvPr/>
        </p:nvGrpSpPr>
        <p:grpSpPr>
          <a:xfrm>
            <a:off x="3172584" y="3966907"/>
            <a:ext cx="2336800" cy="1082467"/>
            <a:chOff x="3629784" y="4445001"/>
            <a:chExt cx="2336800" cy="1082467"/>
          </a:xfrm>
        </p:grpSpPr>
        <p:sp>
          <p:nvSpPr>
            <p:cNvPr id="37" name="TextBox 36">
              <a:extLst>
                <a:ext uri="{FF2B5EF4-FFF2-40B4-BE49-F238E27FC236}">
                  <a16:creationId xmlns:a16="http://schemas.microsoft.com/office/drawing/2014/main" id="{DAC3DF4E-CC11-4211-B94C-CFD06DD21505}"/>
                </a:ext>
              </a:extLst>
            </p:cNvPr>
            <p:cNvSpPr txBox="1"/>
            <p:nvPr/>
          </p:nvSpPr>
          <p:spPr>
            <a:xfrm>
              <a:off x="3629784" y="4445001"/>
              <a:ext cx="2336800" cy="769441"/>
            </a:xfrm>
            <a:prstGeom prst="rect">
              <a:avLst/>
            </a:prstGeom>
            <a:noFill/>
          </p:spPr>
          <p:txBody>
            <a:bodyPr wrap="square" rtlCol="0">
              <a:spAutoFit/>
            </a:bodyPr>
            <a:lstStyle/>
            <a:p>
              <a:pPr algn="ctr"/>
              <a:endParaRPr lang="en-US" sz="4400" b="1" dirty="0">
                <a:solidFill>
                  <a:srgbClr val="EF3078"/>
                </a:solidFill>
                <a:latin typeface="Tw Cen MT" panose="020B0602020104020603" pitchFamily="34" charset="0"/>
              </a:endParaRPr>
            </a:p>
          </p:txBody>
        </p:sp>
        <p:sp>
          <p:nvSpPr>
            <p:cNvPr id="38" name="TextBox 37">
              <a:extLst>
                <a:ext uri="{FF2B5EF4-FFF2-40B4-BE49-F238E27FC236}">
                  <a16:creationId xmlns:a16="http://schemas.microsoft.com/office/drawing/2014/main" id="{547D5A51-0B28-44B2-9458-2EC47846B480}"/>
                </a:ext>
              </a:extLst>
            </p:cNvPr>
            <p:cNvSpPr txBox="1"/>
            <p:nvPr/>
          </p:nvSpPr>
          <p:spPr>
            <a:xfrm>
              <a:off x="362978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grpSp>
        <p:nvGrpSpPr>
          <p:cNvPr id="39" name="Group 38">
            <a:extLst>
              <a:ext uri="{FF2B5EF4-FFF2-40B4-BE49-F238E27FC236}">
                <a16:creationId xmlns:a16="http://schemas.microsoft.com/office/drawing/2014/main" id="{5EEA83BA-280C-4216-B80C-C3082D2456C8}"/>
              </a:ext>
            </a:extLst>
          </p:cNvPr>
          <p:cNvGrpSpPr/>
          <p:nvPr/>
        </p:nvGrpSpPr>
        <p:grpSpPr>
          <a:xfrm>
            <a:off x="5822654" y="3966907"/>
            <a:ext cx="2336800" cy="1082467"/>
            <a:chOff x="6279854" y="4445001"/>
            <a:chExt cx="2336800" cy="1082467"/>
          </a:xfrm>
        </p:grpSpPr>
        <p:sp>
          <p:nvSpPr>
            <p:cNvPr id="40" name="TextBox 39">
              <a:extLst>
                <a:ext uri="{FF2B5EF4-FFF2-40B4-BE49-F238E27FC236}">
                  <a16:creationId xmlns:a16="http://schemas.microsoft.com/office/drawing/2014/main" id="{76D3A4AD-1059-4193-95F4-99D7FB3C3390}"/>
                </a:ext>
              </a:extLst>
            </p:cNvPr>
            <p:cNvSpPr txBox="1"/>
            <p:nvPr/>
          </p:nvSpPr>
          <p:spPr>
            <a:xfrm>
              <a:off x="6279854" y="4445001"/>
              <a:ext cx="2336800" cy="769441"/>
            </a:xfrm>
            <a:prstGeom prst="rect">
              <a:avLst/>
            </a:prstGeom>
            <a:noFill/>
          </p:spPr>
          <p:txBody>
            <a:bodyPr wrap="square" rtlCol="0">
              <a:spAutoFit/>
            </a:bodyPr>
            <a:lstStyle/>
            <a:p>
              <a:pPr algn="ctr"/>
              <a:endParaRPr lang="en-US" sz="4400" b="1" dirty="0">
                <a:solidFill>
                  <a:srgbClr val="92D050"/>
                </a:solidFill>
                <a:latin typeface="Tw Cen MT" panose="020B0602020104020603" pitchFamily="34" charset="0"/>
              </a:endParaRPr>
            </a:p>
          </p:txBody>
        </p:sp>
        <p:sp>
          <p:nvSpPr>
            <p:cNvPr id="41" name="TextBox 40">
              <a:extLst>
                <a:ext uri="{FF2B5EF4-FFF2-40B4-BE49-F238E27FC236}">
                  <a16:creationId xmlns:a16="http://schemas.microsoft.com/office/drawing/2014/main" id="{1D2CAFD3-83DC-4745-BD2C-AA8DD0D735B7}"/>
                </a:ext>
              </a:extLst>
            </p:cNvPr>
            <p:cNvSpPr txBox="1"/>
            <p:nvPr/>
          </p:nvSpPr>
          <p:spPr>
            <a:xfrm>
              <a:off x="627985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sp>
        <p:nvSpPr>
          <p:cNvPr id="3" name="Metin kutusu 2">
            <a:extLst>
              <a:ext uri="{FF2B5EF4-FFF2-40B4-BE49-F238E27FC236}">
                <a16:creationId xmlns:a16="http://schemas.microsoft.com/office/drawing/2014/main" id="{6FB3206F-CBF5-1A0C-312B-252F95784F2F}"/>
              </a:ext>
            </a:extLst>
          </p:cNvPr>
          <p:cNvSpPr txBox="1"/>
          <p:nvPr/>
        </p:nvSpPr>
        <p:spPr>
          <a:xfrm>
            <a:off x="-1051050" y="-3724"/>
            <a:ext cx="6167534" cy="861774"/>
          </a:xfrm>
          <a:prstGeom prst="rect">
            <a:avLst/>
          </a:prstGeom>
          <a:noFill/>
        </p:spPr>
        <p:txBody>
          <a:bodyPr wrap="square" rtlCol="0">
            <a:spAutoFit/>
          </a:bodyPr>
          <a:lstStyle/>
          <a:p>
            <a:r>
              <a:rPr lang="tr-TR" sz="3200" dirty="0" err="1">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rPr>
              <a:t>GitHub</a:t>
            </a:r>
            <a:r>
              <a:rPr lang="tr-TR" sz="3200" dirty="0">
                <a:solidFill>
                  <a:schemeClr val="tx1">
                    <a:lumMod val="75000"/>
                    <a:lumOff val="25000"/>
                  </a:schemeClr>
                </a:solidFill>
                <a:effectLst>
                  <a:outerShdw blurRad="38100" dist="38100" dir="2700000" algn="tl">
                    <a:srgbClr val="000000">
                      <a:alpha val="43137"/>
                    </a:srgbClr>
                  </a:outerShdw>
                </a:effectLst>
                <a:latin typeface="Tw Cen MT" panose="020B0602020104020603" pitchFamily="34" charset="0"/>
              </a:rPr>
              <a:t> ile Ortak Proje Nasıl Yapılır?</a:t>
            </a:r>
          </a:p>
          <a:p>
            <a:endParaRPr lang="tr-TR" dirty="0"/>
          </a:p>
        </p:txBody>
      </p:sp>
      <p:sp>
        <p:nvSpPr>
          <p:cNvPr id="4" name="Metin kutusu 3">
            <a:extLst>
              <a:ext uri="{FF2B5EF4-FFF2-40B4-BE49-F238E27FC236}">
                <a16:creationId xmlns:a16="http://schemas.microsoft.com/office/drawing/2014/main" id="{2AC56A92-C1FA-D9FF-8768-78D674254D1F}"/>
              </a:ext>
            </a:extLst>
          </p:cNvPr>
          <p:cNvSpPr txBox="1"/>
          <p:nvPr/>
        </p:nvSpPr>
        <p:spPr>
          <a:xfrm>
            <a:off x="-1139225" y="576601"/>
            <a:ext cx="10145825" cy="6324808"/>
          </a:xfrm>
          <a:prstGeom prst="rect">
            <a:avLst/>
          </a:prstGeom>
          <a:noFill/>
        </p:spPr>
        <p:txBody>
          <a:bodyPr wrap="square" rtlCol="0">
            <a:spAutoFit/>
          </a:bodyPr>
          <a:lstStyle/>
          <a:p>
            <a:pPr algn="l"/>
            <a:r>
              <a:rPr lang="tr-TR" sz="1500" b="0" i="0" dirty="0" err="1">
                <a:solidFill>
                  <a:srgbClr val="00A0A8"/>
                </a:solidFill>
                <a:effectLst/>
                <a:latin typeface="Söhne"/>
              </a:rPr>
              <a:t>GitHub</a:t>
            </a:r>
            <a:r>
              <a:rPr lang="tr-TR" sz="1500" b="0" i="0" dirty="0">
                <a:solidFill>
                  <a:srgbClr val="00A0A8"/>
                </a:solidFill>
                <a:effectLst/>
                <a:latin typeface="Söhne"/>
              </a:rPr>
              <a:t> üzerinde ortak bir proje yazmak ve geliştirmek için aşağıdaki adımları takip edebilirsiniz:</a:t>
            </a:r>
          </a:p>
          <a:p>
            <a:pPr algn="l">
              <a:buFont typeface="+mj-lt"/>
              <a:buAutoNum type="arabicPeriod"/>
            </a:pPr>
            <a:r>
              <a:rPr lang="tr-TR" sz="1500" b="1" i="0" dirty="0" err="1">
                <a:effectLst/>
                <a:latin typeface="Söhne"/>
              </a:rPr>
              <a:t>GitHub</a:t>
            </a:r>
            <a:r>
              <a:rPr lang="tr-TR" sz="1500" b="1" i="0" dirty="0">
                <a:effectLst/>
                <a:latin typeface="Söhne"/>
              </a:rPr>
              <a:t> Hesabı Oluşturun ve Giriş Yapın:</a:t>
            </a:r>
            <a:endParaRPr lang="tr-TR" sz="1500" b="0" i="0" dirty="0">
              <a:effectLst/>
              <a:latin typeface="Söhne"/>
            </a:endParaRPr>
          </a:p>
          <a:p>
            <a:pPr marL="742950" lvl="1" indent="-285750" algn="l">
              <a:buFont typeface="+mj-lt"/>
              <a:buAutoNum type="arabicPeriod"/>
            </a:pPr>
            <a:r>
              <a:rPr lang="tr-TR" sz="1500" b="0" i="0" dirty="0">
                <a:solidFill>
                  <a:srgbClr val="00A0A8"/>
                </a:solidFill>
                <a:effectLst/>
                <a:latin typeface="Söhne"/>
              </a:rPr>
              <a:t>Eğer henüz bir </a:t>
            </a:r>
            <a:r>
              <a:rPr lang="tr-TR" sz="1500" b="0" i="0" dirty="0" err="1">
                <a:solidFill>
                  <a:srgbClr val="00A0A8"/>
                </a:solidFill>
                <a:effectLst/>
                <a:latin typeface="Söhne"/>
              </a:rPr>
              <a:t>GitHub</a:t>
            </a:r>
            <a:r>
              <a:rPr lang="tr-TR" sz="1500" b="0" i="0" dirty="0">
                <a:solidFill>
                  <a:srgbClr val="00A0A8"/>
                </a:solidFill>
                <a:effectLst/>
                <a:latin typeface="Söhne"/>
              </a:rPr>
              <a:t> hesabınız yoksa, github.com adresinden bir hesap oluşturun ve giriş yapın.</a:t>
            </a:r>
          </a:p>
          <a:p>
            <a:pPr algn="l">
              <a:buFont typeface="+mj-lt"/>
              <a:buAutoNum type="arabicPeriod"/>
            </a:pPr>
            <a:r>
              <a:rPr lang="tr-TR" sz="1500" b="1" i="0" dirty="0">
                <a:effectLst/>
                <a:latin typeface="Söhne"/>
              </a:rPr>
              <a:t>Yeni Bir Depo (</a:t>
            </a:r>
            <a:r>
              <a:rPr lang="tr-TR" sz="1500" b="1" i="0" dirty="0" err="1">
                <a:effectLst/>
                <a:latin typeface="Söhne"/>
              </a:rPr>
              <a:t>Repository</a:t>
            </a:r>
            <a:r>
              <a:rPr lang="tr-TR" sz="1500" b="1" i="0" dirty="0">
                <a:effectLst/>
                <a:latin typeface="Söhne"/>
              </a:rPr>
              <a:t>) Oluşturun:</a:t>
            </a:r>
            <a:endParaRPr lang="tr-TR" sz="1500" b="0" i="0" dirty="0">
              <a:effectLst/>
              <a:latin typeface="Söhne"/>
            </a:endParaRPr>
          </a:p>
          <a:p>
            <a:pPr marL="742950" lvl="1" indent="-285750" algn="l">
              <a:buFont typeface="+mj-lt"/>
              <a:buAutoNum type="arabicPeriod"/>
            </a:pPr>
            <a:r>
              <a:rPr lang="tr-TR" sz="1500" b="0" i="0" dirty="0">
                <a:solidFill>
                  <a:srgbClr val="00A0A8"/>
                </a:solidFill>
                <a:effectLst/>
                <a:latin typeface="Söhne"/>
              </a:rPr>
              <a:t>Sağ üst köşede yer alan artı (+) işaretine tıklayarak "New </a:t>
            </a:r>
            <a:r>
              <a:rPr lang="tr-TR" sz="1500" b="0" i="0" dirty="0" err="1">
                <a:solidFill>
                  <a:srgbClr val="00A0A8"/>
                </a:solidFill>
                <a:effectLst/>
                <a:latin typeface="Söhne"/>
              </a:rPr>
              <a:t>repository</a:t>
            </a:r>
            <a:r>
              <a:rPr lang="tr-TR" sz="1500" b="0" i="0" dirty="0">
                <a:solidFill>
                  <a:srgbClr val="00A0A8"/>
                </a:solidFill>
                <a:effectLst/>
                <a:latin typeface="Söhne"/>
              </a:rPr>
              <a:t>" seçeneğine gidin.</a:t>
            </a:r>
          </a:p>
          <a:p>
            <a:pPr marL="742950" lvl="1" indent="-285750" algn="l">
              <a:buFont typeface="+mj-lt"/>
              <a:buAutoNum type="arabicPeriod"/>
            </a:pPr>
            <a:r>
              <a:rPr lang="tr-TR" sz="1500" b="0" i="0" dirty="0">
                <a:solidFill>
                  <a:srgbClr val="00A0A8"/>
                </a:solidFill>
                <a:effectLst/>
                <a:latin typeface="Söhne"/>
              </a:rPr>
              <a:t>Projenizin adını, açıklamasını ve diğer detayları girin. Dilerseniz projeyi açık kaynaklı yapmak için "</a:t>
            </a:r>
            <a:r>
              <a:rPr lang="tr-TR" sz="1500" b="0" i="0" dirty="0" err="1">
                <a:solidFill>
                  <a:srgbClr val="00A0A8"/>
                </a:solidFill>
                <a:effectLst/>
                <a:latin typeface="Söhne"/>
              </a:rPr>
              <a:t>Initialize</a:t>
            </a:r>
            <a:r>
              <a:rPr lang="tr-TR" sz="1500" b="0" i="0" dirty="0">
                <a:solidFill>
                  <a:srgbClr val="00A0A8"/>
                </a:solidFill>
                <a:effectLst/>
                <a:latin typeface="Söhne"/>
              </a:rPr>
              <a:t> </a:t>
            </a:r>
            <a:r>
              <a:rPr lang="tr-TR" sz="1500" b="0" i="0" dirty="0" err="1">
                <a:solidFill>
                  <a:srgbClr val="00A0A8"/>
                </a:solidFill>
                <a:effectLst/>
                <a:latin typeface="Söhne"/>
              </a:rPr>
              <a:t>this</a:t>
            </a:r>
            <a:r>
              <a:rPr lang="tr-TR" sz="1500" b="0" i="0" dirty="0">
                <a:solidFill>
                  <a:srgbClr val="00A0A8"/>
                </a:solidFill>
                <a:effectLst/>
                <a:latin typeface="Söhne"/>
              </a:rPr>
              <a:t> </a:t>
            </a:r>
            <a:r>
              <a:rPr lang="tr-TR" sz="1500" b="0" i="0" dirty="0" err="1">
                <a:solidFill>
                  <a:srgbClr val="00A0A8"/>
                </a:solidFill>
                <a:effectLst/>
                <a:latin typeface="Söhne"/>
              </a:rPr>
              <a:t>repository</a:t>
            </a:r>
            <a:r>
              <a:rPr lang="tr-TR" sz="1500" b="0" i="0" dirty="0">
                <a:solidFill>
                  <a:srgbClr val="00A0A8"/>
                </a:solidFill>
                <a:effectLst/>
                <a:latin typeface="Söhne"/>
              </a:rPr>
              <a:t> </a:t>
            </a:r>
            <a:r>
              <a:rPr lang="tr-TR" sz="1500" b="0" i="0" dirty="0" err="1">
                <a:solidFill>
                  <a:srgbClr val="00A0A8"/>
                </a:solidFill>
                <a:effectLst/>
                <a:latin typeface="Söhne"/>
              </a:rPr>
              <a:t>with</a:t>
            </a:r>
            <a:r>
              <a:rPr lang="tr-TR" sz="1500" b="0" i="0" dirty="0">
                <a:solidFill>
                  <a:srgbClr val="00A0A8"/>
                </a:solidFill>
                <a:effectLst/>
                <a:latin typeface="Söhne"/>
              </a:rPr>
              <a:t> a README" seçeneğini işaretleyebilirsiniz.</a:t>
            </a:r>
          </a:p>
          <a:p>
            <a:pPr algn="l">
              <a:buFont typeface="+mj-lt"/>
              <a:buAutoNum type="arabicPeriod"/>
            </a:pPr>
            <a:r>
              <a:rPr lang="tr-TR" sz="1500" b="1" i="0" dirty="0">
                <a:effectLst/>
                <a:latin typeface="Söhne"/>
              </a:rPr>
              <a:t>Projeyi Bilgisayarınıza Klonlayın (</a:t>
            </a:r>
            <a:r>
              <a:rPr lang="tr-TR" sz="1500" b="1" i="0" dirty="0" err="1">
                <a:effectLst/>
                <a:latin typeface="Söhne"/>
              </a:rPr>
              <a:t>Clone</a:t>
            </a:r>
            <a:r>
              <a:rPr lang="tr-TR" sz="1500" b="1" i="0" dirty="0">
                <a:effectLst/>
                <a:latin typeface="Söhne"/>
              </a:rPr>
              <a:t>):</a:t>
            </a:r>
            <a:endParaRPr lang="tr-TR" sz="1500" b="0" i="0" dirty="0">
              <a:effectLst/>
              <a:latin typeface="Söhne"/>
            </a:endParaRPr>
          </a:p>
          <a:p>
            <a:pPr marL="742950" lvl="1" indent="-285750" algn="l">
              <a:buFont typeface="+mj-lt"/>
              <a:buAutoNum type="arabicPeriod"/>
            </a:pPr>
            <a:r>
              <a:rPr lang="tr-TR" sz="1500" b="0" i="0" dirty="0">
                <a:solidFill>
                  <a:srgbClr val="00A0A8"/>
                </a:solidFill>
                <a:effectLst/>
                <a:latin typeface="Söhne"/>
              </a:rPr>
              <a:t>Oluşturduğunuz depoyu bilgisayarınıza klonlamak için, projenin sayfasında sağ üst köşede yer alan "</a:t>
            </a:r>
            <a:r>
              <a:rPr lang="tr-TR" sz="1500" b="0" i="0" dirty="0" err="1">
                <a:solidFill>
                  <a:srgbClr val="00A0A8"/>
                </a:solidFill>
                <a:effectLst/>
                <a:latin typeface="Söhne"/>
              </a:rPr>
              <a:t>Code</a:t>
            </a:r>
            <a:r>
              <a:rPr lang="tr-TR" sz="1500" b="0" i="0" dirty="0">
                <a:solidFill>
                  <a:srgbClr val="00A0A8"/>
                </a:solidFill>
                <a:effectLst/>
                <a:latin typeface="Söhne"/>
              </a:rPr>
              <a:t>" düğmesine tıklayın ve HTTPS veya SSH bağlantısını kullanarak projeyi bilgisayarınıza klonlayın.</a:t>
            </a:r>
          </a:p>
          <a:p>
            <a:pPr algn="l">
              <a:buFont typeface="+mj-lt"/>
              <a:buAutoNum type="arabicPeriod"/>
            </a:pPr>
            <a:r>
              <a:rPr lang="tr-TR" sz="1500" b="1" i="0" dirty="0">
                <a:effectLst/>
                <a:latin typeface="Söhne"/>
              </a:rPr>
              <a:t>Kodları ve Dosyaları Ekleyin:</a:t>
            </a:r>
            <a:endParaRPr lang="tr-TR" sz="1500" b="0" i="0" dirty="0">
              <a:effectLst/>
              <a:latin typeface="Söhne"/>
            </a:endParaRPr>
          </a:p>
          <a:p>
            <a:pPr marL="742950" lvl="1" indent="-285750" algn="l">
              <a:buFont typeface="+mj-lt"/>
              <a:buAutoNum type="arabicPeriod"/>
            </a:pPr>
            <a:r>
              <a:rPr lang="tr-TR" sz="1500" b="0" i="0" dirty="0">
                <a:solidFill>
                  <a:srgbClr val="00A0A8"/>
                </a:solidFill>
                <a:effectLst/>
                <a:latin typeface="Söhne"/>
              </a:rPr>
              <a:t>Projeyi klonladıktan sonra, yerel bilgisayarınızda projenin dizinine gidin ve projenizi geliştirmek için gerekli dosyaları ve kodları ekleyin.</a:t>
            </a:r>
          </a:p>
          <a:p>
            <a:pPr algn="l">
              <a:buFont typeface="+mj-lt"/>
              <a:buAutoNum type="arabicPeriod"/>
            </a:pPr>
            <a:r>
              <a:rPr lang="tr-TR" sz="1500" b="1" i="0" dirty="0">
                <a:effectLst/>
                <a:latin typeface="Söhne"/>
              </a:rPr>
              <a:t>Değişiklikleri Yerelde Kaydedin:</a:t>
            </a:r>
            <a:endParaRPr lang="tr-TR" sz="1500" b="0" i="0" dirty="0">
              <a:effectLst/>
              <a:latin typeface="Söhne"/>
            </a:endParaRPr>
          </a:p>
          <a:p>
            <a:pPr marL="742950" lvl="1" indent="-285750" algn="l">
              <a:buFont typeface="+mj-lt"/>
              <a:buAutoNum type="arabicPeriod"/>
            </a:pPr>
            <a:r>
              <a:rPr lang="tr-TR" sz="1500" b="0" i="0" dirty="0">
                <a:solidFill>
                  <a:srgbClr val="00A0A8"/>
                </a:solidFill>
                <a:effectLst/>
                <a:latin typeface="Söhne"/>
              </a:rPr>
              <a:t>Yaptığınız değişiklikleri yerelde kaydedin ve bu değişiklikleri bir "</a:t>
            </a:r>
            <a:r>
              <a:rPr lang="tr-TR" sz="1500" b="0" i="0" dirty="0" err="1">
                <a:solidFill>
                  <a:srgbClr val="00A0A8"/>
                </a:solidFill>
                <a:effectLst/>
                <a:latin typeface="Söhne"/>
              </a:rPr>
              <a:t>commit</a:t>
            </a:r>
            <a:r>
              <a:rPr lang="tr-TR" sz="1500" b="0" i="0" dirty="0">
                <a:solidFill>
                  <a:srgbClr val="00A0A8"/>
                </a:solidFill>
                <a:effectLst/>
                <a:latin typeface="Söhne"/>
              </a:rPr>
              <a:t>" ile kaydedin. Bu, projede yaptığınız değişikliklerin bir görüntüsünü oluşturur.</a:t>
            </a:r>
          </a:p>
          <a:p>
            <a:pPr algn="l">
              <a:buFont typeface="+mj-lt"/>
              <a:buAutoNum type="arabicPeriod"/>
            </a:pPr>
            <a:r>
              <a:rPr lang="tr-TR" sz="1500" b="1" i="0" dirty="0">
                <a:effectLst/>
                <a:latin typeface="Söhne"/>
              </a:rPr>
              <a:t>Değişiklikleri </a:t>
            </a:r>
            <a:r>
              <a:rPr lang="tr-TR" sz="1500" b="1" i="0" dirty="0" err="1">
                <a:effectLst/>
                <a:latin typeface="Söhne"/>
              </a:rPr>
              <a:t>GitHub'a</a:t>
            </a:r>
            <a:r>
              <a:rPr lang="tr-TR" sz="1500" b="1" i="0" dirty="0">
                <a:effectLst/>
                <a:latin typeface="Söhne"/>
              </a:rPr>
              <a:t> Yükleyin (</a:t>
            </a:r>
            <a:r>
              <a:rPr lang="tr-TR" sz="1500" b="1" i="0" dirty="0" err="1">
                <a:effectLst/>
                <a:latin typeface="Söhne"/>
              </a:rPr>
              <a:t>Push</a:t>
            </a:r>
            <a:r>
              <a:rPr lang="tr-TR" sz="1500" b="1" i="0" dirty="0">
                <a:effectLst/>
                <a:latin typeface="Söhne"/>
              </a:rPr>
              <a:t>):</a:t>
            </a:r>
            <a:endParaRPr lang="tr-TR" sz="1500" b="0" i="0" dirty="0">
              <a:effectLst/>
              <a:latin typeface="Söhne"/>
            </a:endParaRPr>
          </a:p>
          <a:p>
            <a:pPr marL="742950" lvl="1" indent="-285750" algn="l">
              <a:buFont typeface="+mj-lt"/>
              <a:buAutoNum type="arabicPeriod"/>
            </a:pPr>
            <a:r>
              <a:rPr lang="tr-TR" sz="1500" b="0" i="0" dirty="0">
                <a:solidFill>
                  <a:srgbClr val="00A0A8"/>
                </a:solidFill>
                <a:effectLst/>
                <a:latin typeface="Söhne"/>
              </a:rPr>
              <a:t>Yerelde kaydettiğiniz değişiklikleri </a:t>
            </a:r>
            <a:r>
              <a:rPr lang="tr-TR" sz="1500" b="0" i="0" dirty="0" err="1">
                <a:solidFill>
                  <a:srgbClr val="00A0A8"/>
                </a:solidFill>
                <a:effectLst/>
                <a:latin typeface="Söhne"/>
              </a:rPr>
              <a:t>GitHub'a</a:t>
            </a:r>
            <a:r>
              <a:rPr lang="tr-TR" sz="1500" b="0" i="0" dirty="0">
                <a:solidFill>
                  <a:srgbClr val="00A0A8"/>
                </a:solidFill>
                <a:effectLst/>
                <a:latin typeface="Söhne"/>
              </a:rPr>
              <a:t> yüklemek için, "git </a:t>
            </a:r>
            <a:r>
              <a:rPr lang="tr-TR" sz="1500" b="0" i="0" dirty="0" err="1">
                <a:solidFill>
                  <a:srgbClr val="00A0A8"/>
                </a:solidFill>
                <a:effectLst/>
                <a:latin typeface="Söhne"/>
              </a:rPr>
              <a:t>push</a:t>
            </a:r>
            <a:r>
              <a:rPr lang="tr-TR" sz="1500" b="0" i="0" dirty="0">
                <a:solidFill>
                  <a:srgbClr val="00A0A8"/>
                </a:solidFill>
                <a:effectLst/>
                <a:latin typeface="Söhne"/>
              </a:rPr>
              <a:t>" komutunu kullanarak değişiklikleri </a:t>
            </a:r>
            <a:r>
              <a:rPr lang="tr-TR" sz="1500" b="0" i="0" dirty="0" err="1">
                <a:solidFill>
                  <a:srgbClr val="00A0A8"/>
                </a:solidFill>
                <a:effectLst/>
                <a:latin typeface="Söhne"/>
              </a:rPr>
              <a:t>GitHub</a:t>
            </a:r>
            <a:r>
              <a:rPr lang="tr-TR" sz="1500" b="0" i="0" dirty="0">
                <a:solidFill>
                  <a:srgbClr val="00A0A8"/>
                </a:solidFill>
                <a:effectLst/>
                <a:latin typeface="Söhne"/>
              </a:rPr>
              <a:t> depo sayfanıza gönderin.</a:t>
            </a:r>
          </a:p>
          <a:p>
            <a:pPr algn="l">
              <a:buFont typeface="+mj-lt"/>
              <a:buAutoNum type="arabicPeriod"/>
            </a:pPr>
            <a:r>
              <a:rPr lang="tr-TR" sz="1500" b="1" i="0" dirty="0" err="1">
                <a:effectLst/>
                <a:latin typeface="Söhne"/>
              </a:rPr>
              <a:t>Pull</a:t>
            </a:r>
            <a:r>
              <a:rPr lang="tr-TR" sz="1500" b="1" i="0" dirty="0">
                <a:effectLst/>
                <a:latin typeface="Söhne"/>
              </a:rPr>
              <a:t> </a:t>
            </a:r>
            <a:r>
              <a:rPr lang="tr-TR" sz="1500" b="1" i="0" dirty="0" err="1">
                <a:effectLst/>
                <a:latin typeface="Söhne"/>
              </a:rPr>
              <a:t>Request</a:t>
            </a:r>
            <a:r>
              <a:rPr lang="tr-TR" sz="1500" b="1" i="0" dirty="0">
                <a:effectLst/>
                <a:latin typeface="Söhne"/>
              </a:rPr>
              <a:t> (Çekme İsteği) Oluşturun:</a:t>
            </a:r>
            <a:endParaRPr lang="tr-TR" sz="1500" b="0" i="0" dirty="0">
              <a:effectLst/>
              <a:latin typeface="Söhne"/>
            </a:endParaRPr>
          </a:p>
          <a:p>
            <a:pPr marL="742950" lvl="1" indent="-285750" algn="l">
              <a:buFont typeface="+mj-lt"/>
              <a:buAutoNum type="arabicPeriod"/>
            </a:pPr>
            <a:r>
              <a:rPr lang="tr-TR" sz="1500" b="0" i="0" dirty="0" err="1">
                <a:solidFill>
                  <a:srgbClr val="00A0A8"/>
                </a:solidFill>
                <a:effectLst/>
                <a:latin typeface="Söhne"/>
              </a:rPr>
              <a:t>GitHub</a:t>
            </a:r>
            <a:r>
              <a:rPr lang="tr-TR" sz="1500" b="0" i="0" dirty="0">
                <a:solidFill>
                  <a:srgbClr val="00A0A8"/>
                </a:solidFill>
                <a:effectLst/>
                <a:latin typeface="Söhne"/>
              </a:rPr>
              <a:t> üzerinde "</a:t>
            </a:r>
            <a:r>
              <a:rPr lang="tr-TR" sz="1500" b="0" i="0" dirty="0" err="1">
                <a:solidFill>
                  <a:srgbClr val="00A0A8"/>
                </a:solidFill>
                <a:effectLst/>
                <a:latin typeface="Söhne"/>
              </a:rPr>
              <a:t>Pull</a:t>
            </a:r>
            <a:r>
              <a:rPr lang="tr-TR" sz="1500" b="0" i="0" dirty="0">
                <a:solidFill>
                  <a:srgbClr val="00A0A8"/>
                </a:solidFill>
                <a:effectLst/>
                <a:latin typeface="Söhne"/>
              </a:rPr>
              <a:t> </a:t>
            </a:r>
            <a:r>
              <a:rPr lang="tr-TR" sz="1500" b="0" i="0" dirty="0" err="1">
                <a:solidFill>
                  <a:srgbClr val="00A0A8"/>
                </a:solidFill>
                <a:effectLst/>
                <a:latin typeface="Söhne"/>
              </a:rPr>
              <a:t>Request</a:t>
            </a:r>
            <a:r>
              <a:rPr lang="tr-TR" sz="1500" b="0" i="0" dirty="0">
                <a:solidFill>
                  <a:srgbClr val="00A0A8"/>
                </a:solidFill>
                <a:effectLst/>
                <a:latin typeface="Söhne"/>
              </a:rPr>
              <a:t>" sekmesine gidin ve "New </a:t>
            </a:r>
            <a:r>
              <a:rPr lang="tr-TR" sz="1500" b="0" i="0" dirty="0" err="1">
                <a:solidFill>
                  <a:srgbClr val="00A0A8"/>
                </a:solidFill>
                <a:effectLst/>
                <a:latin typeface="Söhne"/>
              </a:rPr>
              <a:t>Pull</a:t>
            </a:r>
            <a:r>
              <a:rPr lang="tr-TR" sz="1500" b="0" i="0" dirty="0">
                <a:solidFill>
                  <a:srgbClr val="00A0A8"/>
                </a:solidFill>
                <a:effectLst/>
                <a:latin typeface="Söhne"/>
              </a:rPr>
              <a:t> </a:t>
            </a:r>
            <a:r>
              <a:rPr lang="tr-TR" sz="1500" b="0" i="0" dirty="0" err="1">
                <a:solidFill>
                  <a:srgbClr val="00A0A8"/>
                </a:solidFill>
                <a:effectLst/>
                <a:latin typeface="Söhne"/>
              </a:rPr>
              <a:t>Request</a:t>
            </a:r>
            <a:r>
              <a:rPr lang="tr-TR" sz="1500" b="0" i="0" dirty="0">
                <a:solidFill>
                  <a:srgbClr val="00A0A8"/>
                </a:solidFill>
                <a:effectLst/>
                <a:latin typeface="Söhne"/>
              </a:rPr>
              <a:t>" seçeneğine tıklayın.</a:t>
            </a:r>
          </a:p>
          <a:p>
            <a:pPr marL="742950" lvl="1" indent="-285750" algn="l">
              <a:buFont typeface="+mj-lt"/>
              <a:buAutoNum type="arabicPeriod"/>
            </a:pPr>
            <a:r>
              <a:rPr lang="tr-TR" sz="1500" b="0" i="0" dirty="0">
                <a:effectLst/>
                <a:latin typeface="Söhne"/>
              </a:rPr>
              <a:t>Değişikliklerinizi hangi </a:t>
            </a:r>
            <a:r>
              <a:rPr lang="tr-TR" sz="1500" b="0" i="0" dirty="0" err="1">
                <a:effectLst/>
                <a:latin typeface="Söhne"/>
              </a:rPr>
              <a:t>branch'e</a:t>
            </a:r>
            <a:r>
              <a:rPr lang="tr-TR" sz="1500" b="0" i="0" dirty="0">
                <a:effectLst/>
                <a:latin typeface="Söhne"/>
              </a:rPr>
              <a:t> birleştirmek istediğinizi ve detayları belirtin.</a:t>
            </a:r>
          </a:p>
          <a:p>
            <a:pPr algn="l">
              <a:buFont typeface="+mj-lt"/>
              <a:buAutoNum type="arabicPeriod"/>
            </a:pPr>
            <a:r>
              <a:rPr lang="tr-TR" sz="1500" b="1" i="0" dirty="0">
                <a:effectLst/>
                <a:latin typeface="Söhne"/>
              </a:rPr>
              <a:t>Değişiklikleri İnceleyin ve Birleştirin:</a:t>
            </a:r>
            <a:endParaRPr lang="tr-TR" sz="1500" b="0" i="0" dirty="0">
              <a:effectLst/>
              <a:latin typeface="Söhne"/>
            </a:endParaRPr>
          </a:p>
          <a:p>
            <a:pPr marL="742950" lvl="1" indent="-285750" algn="l">
              <a:buFont typeface="+mj-lt"/>
              <a:buAutoNum type="arabicPeriod"/>
            </a:pPr>
            <a:r>
              <a:rPr lang="tr-TR" sz="1500" b="0" i="0" dirty="0">
                <a:solidFill>
                  <a:srgbClr val="00A0A8"/>
                </a:solidFill>
                <a:effectLst/>
                <a:latin typeface="Söhne"/>
              </a:rPr>
              <a:t>Projenin diğer katılımcıları, yaptığınız değişiklikleri inceleyecek ve onaylayacak veya geri bildirim sağlayacak.</a:t>
            </a:r>
          </a:p>
          <a:p>
            <a:pPr marL="742950" lvl="1" indent="-285750" algn="l">
              <a:buFont typeface="+mj-lt"/>
              <a:buAutoNum type="arabicPeriod"/>
            </a:pPr>
            <a:r>
              <a:rPr lang="tr-TR" sz="1500" b="0" i="0" dirty="0">
                <a:solidFill>
                  <a:srgbClr val="00A0A8"/>
                </a:solidFill>
                <a:effectLst/>
                <a:latin typeface="Söhne"/>
              </a:rPr>
              <a:t>Proje yöneticisi veya ekibi, değişiklikleri onaylayarak ana projeye birleştirebilir.</a:t>
            </a:r>
          </a:p>
          <a:p>
            <a:pPr algn="l"/>
            <a:r>
              <a:rPr lang="tr-TR" sz="1500" b="0" i="0" dirty="0">
                <a:solidFill>
                  <a:srgbClr val="00A0A8"/>
                </a:solidFill>
                <a:effectLst/>
                <a:latin typeface="Söhne"/>
              </a:rPr>
              <a:t>      Bu adımlarla, </a:t>
            </a:r>
            <a:r>
              <a:rPr lang="tr-TR" sz="1500" b="0" i="0" dirty="0" err="1">
                <a:solidFill>
                  <a:srgbClr val="00A0A8"/>
                </a:solidFill>
                <a:effectLst/>
                <a:latin typeface="Söhne"/>
              </a:rPr>
              <a:t>GitHub</a:t>
            </a:r>
            <a:r>
              <a:rPr lang="tr-TR" sz="1500" b="0" i="0" dirty="0">
                <a:solidFill>
                  <a:srgbClr val="00A0A8"/>
                </a:solidFill>
                <a:effectLst/>
                <a:latin typeface="Söhne"/>
              </a:rPr>
              <a:t> üzerinde ortak bir proje geliştirme sürecine başlayabilirsiniz. Her katılımcı, projeye katkıda bulunarak, değişiklikleri paylaşarak ve birlikte geliştirerek proje üzerinde işbirliği yapabilir.</a:t>
            </a:r>
          </a:p>
        </p:txBody>
      </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1004</Words>
  <Application>Microsoft Office PowerPoint</Application>
  <PresentationFormat>Geniş ekran</PresentationFormat>
  <Paragraphs>111</Paragraphs>
  <Slides>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vt:i4>
      </vt:variant>
    </vt:vector>
  </HeadingPairs>
  <TitlesOfParts>
    <vt:vector size="12" baseType="lpstr">
      <vt:lpstr>Arial</vt:lpstr>
      <vt:lpstr>Calibri</vt:lpstr>
      <vt:lpstr>Calibri Light</vt:lpstr>
      <vt:lpstr>Söhne</vt:lpstr>
      <vt:lpstr>Tw Cen MT</vt:lpstr>
      <vt:lpstr>Office</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Atakan Öznur</cp:lastModifiedBy>
  <cp:revision>18</cp:revision>
  <dcterms:created xsi:type="dcterms:W3CDTF">2017-01-05T13:17:27Z</dcterms:created>
  <dcterms:modified xsi:type="dcterms:W3CDTF">2023-10-08T16:26:55Z</dcterms:modified>
</cp:coreProperties>
</file>