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3" r:id="rId1"/>
  </p:sldMasterIdLst>
  <p:notesMasterIdLst>
    <p:notesMasterId r:id="rId19"/>
  </p:notesMasterIdLst>
  <p:sldIdLst>
    <p:sldId id="272" r:id="rId2"/>
    <p:sldId id="257" r:id="rId3"/>
    <p:sldId id="262" r:id="rId4"/>
    <p:sldId id="256" r:id="rId5"/>
    <p:sldId id="259" r:id="rId6"/>
    <p:sldId id="258" r:id="rId7"/>
    <p:sldId id="260" r:id="rId8"/>
    <p:sldId id="263" r:id="rId9"/>
    <p:sldId id="264" r:id="rId10"/>
    <p:sldId id="265" r:id="rId11"/>
    <p:sldId id="261" r:id="rId12"/>
    <p:sldId id="266" r:id="rId13"/>
    <p:sldId id="268" r:id="rId14"/>
    <p:sldId id="269" r:id="rId15"/>
    <p:sldId id="270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3AA96-6354-7248-93A5-A786E737D26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41C8A-2262-4C47-8AFF-70A9F440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1C8A-2262-4C47-8AFF-70A9F440A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1C8A-2262-4C47-8AFF-70A9F440A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1C8A-2262-4C47-8AFF-70A9F440AE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1C8A-2262-4C47-8AFF-70A9F440AE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0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1C8A-2262-4C47-8AFF-70A9F440AE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65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53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55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89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instagram.com/p/CDSNHSmF_Az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instagram.com/somazerofc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instagram.com/somazerof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bb.co/PCvV8n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ransfermarkt.com.hr/statistik/saisontransf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995F-52B7-E940-B4BE-F7983D47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09" y="1119884"/>
            <a:ext cx="10131425" cy="55377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atin typeface="Book Antiqua" panose="02040602050305030304" pitchFamily="18" charset="0"/>
              </a:rPr>
              <a:t>Recommendation SYSTEMS</a:t>
            </a:r>
            <a:br>
              <a:rPr lang="en-US" sz="4800" b="1" dirty="0">
                <a:latin typeface="Book Antiqua" panose="02040602050305030304" pitchFamily="18" charset="0"/>
              </a:rPr>
            </a:br>
            <a:r>
              <a:rPr lang="en-US" sz="3200" b="1" dirty="0">
                <a:latin typeface="Book Antiqua" panose="02040602050305030304" pitchFamily="18" charset="0"/>
              </a:rPr>
              <a:t>for</a:t>
            </a:r>
            <a:r>
              <a:rPr lang="en-US" sz="4800" b="1" dirty="0">
                <a:latin typeface="Book Antiqua" panose="02040602050305030304" pitchFamily="18" charset="0"/>
              </a:rPr>
              <a:t> </a:t>
            </a:r>
            <a:br>
              <a:rPr lang="en-US" sz="4800" b="1" dirty="0">
                <a:latin typeface="Book Antiqua" panose="02040602050305030304" pitchFamily="18" charset="0"/>
              </a:rPr>
            </a:br>
            <a:r>
              <a:rPr lang="en-US" sz="4800" b="1" dirty="0">
                <a:latin typeface="Book Antiqua" panose="02040602050305030304" pitchFamily="18" charset="0"/>
              </a:rPr>
              <a:t>Soccer Transfers</a:t>
            </a:r>
            <a:br>
              <a:rPr lang="en-US" sz="4800" b="1" dirty="0">
                <a:latin typeface="Book Antiqua" panose="02040602050305030304" pitchFamily="18" charset="0"/>
              </a:rPr>
            </a:br>
            <a:br>
              <a:rPr lang="en-US" sz="4800" dirty="0">
                <a:latin typeface="Book Antiqua" panose="02040602050305030304" pitchFamily="18" charset="0"/>
              </a:rPr>
            </a:br>
            <a:r>
              <a:rPr lang="en-US" sz="1800" dirty="0">
                <a:latin typeface="Book Antiqua" panose="02040602050305030304" pitchFamily="18" charset="0"/>
              </a:rPr>
              <a:t>by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Salih Kilicli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7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B792-D356-3D42-BECA-65B75080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4295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MAIN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A956-4BE5-DF42-AA53-C9E23405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12571"/>
            <a:ext cx="10820400" cy="36061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>
                <a:latin typeface="Book Antiqua" panose="02040602050305030304" pitchFamily="18" charset="0"/>
              </a:rPr>
              <a:t>  </a:t>
            </a:r>
            <a:r>
              <a:rPr lang="en-US" sz="2900" dirty="0">
                <a:latin typeface="Book Antiqua" panose="02040602050305030304" pitchFamily="18" charset="0"/>
              </a:rPr>
              <a:t>Scouting is often time consuming, and currently impractical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9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900" dirty="0">
                <a:latin typeface="Book Antiqua" panose="02040602050305030304" pitchFamily="18" charset="0"/>
              </a:rPr>
              <a:t>  Agent fees have skyrocketed within the last decades</a:t>
            </a:r>
          </a:p>
        </p:txBody>
      </p:sp>
    </p:spTree>
    <p:extLst>
      <p:ext uri="{BB962C8B-B14F-4D97-AF65-F5344CB8AC3E}">
        <p14:creationId xmlns:p14="http://schemas.microsoft.com/office/powerpoint/2010/main" val="234776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3887C-807D-CF49-BD62-B3B9C5F6A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8960" y="1240529"/>
            <a:ext cx="6630941" cy="54274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5FD6B3-305A-384C-A365-13DD4B335213}"/>
              </a:ext>
            </a:extLst>
          </p:cNvPr>
          <p:cNvSpPr txBox="1"/>
          <p:nvPr/>
        </p:nvSpPr>
        <p:spPr>
          <a:xfrm>
            <a:off x="3564512" y="691357"/>
            <a:ext cx="571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Recent exponential growth in Agent fees</a:t>
            </a:r>
          </a:p>
        </p:txBody>
      </p:sp>
    </p:spTree>
    <p:extLst>
      <p:ext uri="{BB962C8B-B14F-4D97-AF65-F5344CB8AC3E}">
        <p14:creationId xmlns:p14="http://schemas.microsoft.com/office/powerpoint/2010/main" val="162396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D10D-BC39-8D47-BB49-84E3AA53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534B-2D75-6A46-8784-DBFF2C8E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3334"/>
          </a:xfrm>
        </p:spPr>
        <p:txBody>
          <a:bodyPr>
            <a:normAutofit/>
          </a:bodyPr>
          <a:lstStyle/>
          <a:p>
            <a:endParaRPr lang="en-US" sz="32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Book Antiqua" panose="02040602050305030304" pitchFamily="18" charset="0"/>
              </a:rPr>
              <a:t>   Utilize Artificial Intelligence and Machine Learning algorithms to reduce the time and capital constraints</a:t>
            </a:r>
          </a:p>
          <a:p>
            <a:pPr>
              <a:buFont typeface="Wingdings" pitchFamily="2" charset="2"/>
              <a:buChar char="q"/>
            </a:pPr>
            <a:endParaRPr lang="en-US" sz="32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Book Antiqua" panose="02040602050305030304" pitchFamily="18" charset="0"/>
              </a:rPr>
              <a:t>   Recommendation systems can be used to help soccer clubs, or scout teams to reduce the eligible options and find an optimal replacement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9C414A69-D247-BD4C-8B03-7753D20E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1435608"/>
            <a:ext cx="5753528" cy="52363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864B3F-5A18-F049-B2EB-7EA8285268B0}"/>
              </a:ext>
            </a:extLst>
          </p:cNvPr>
          <p:cNvSpPr txBox="1"/>
          <p:nvPr/>
        </p:nvSpPr>
        <p:spPr>
          <a:xfrm>
            <a:off x="4466709" y="886312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Example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72296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0D131104-16F2-FE40-8325-D3AE64EE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1435608"/>
            <a:ext cx="5933046" cy="525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C3E48F-B7A6-BE46-88A5-49737401D53E}"/>
              </a:ext>
            </a:extLst>
          </p:cNvPr>
          <p:cNvSpPr txBox="1"/>
          <p:nvPr/>
        </p:nvSpPr>
        <p:spPr>
          <a:xfrm>
            <a:off x="4578109" y="854014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Possible replacement 1</a:t>
            </a:r>
          </a:p>
        </p:txBody>
      </p:sp>
    </p:spTree>
    <p:extLst>
      <p:ext uri="{BB962C8B-B14F-4D97-AF65-F5344CB8AC3E}">
        <p14:creationId xmlns:p14="http://schemas.microsoft.com/office/powerpoint/2010/main" val="297005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516FB977-0327-2D4D-A71F-F174BEEE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610" y="1436354"/>
            <a:ext cx="5833872" cy="5155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A1F970-502E-8D40-8822-1553D7085078}"/>
              </a:ext>
            </a:extLst>
          </p:cNvPr>
          <p:cNvSpPr txBox="1"/>
          <p:nvPr/>
        </p:nvSpPr>
        <p:spPr>
          <a:xfrm>
            <a:off x="4532004" y="862634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Possible replacement 2</a:t>
            </a:r>
          </a:p>
        </p:txBody>
      </p:sp>
    </p:spTree>
    <p:extLst>
      <p:ext uri="{BB962C8B-B14F-4D97-AF65-F5344CB8AC3E}">
        <p14:creationId xmlns:p14="http://schemas.microsoft.com/office/powerpoint/2010/main" val="286627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40E9-81C9-824D-B596-E1C38F12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63883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BE09-1494-AD43-AD7C-1908D4D4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7977"/>
            <a:ext cx="10131425" cy="473638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Book Antiqua" panose="02040602050305030304" pitchFamily="18" charset="0"/>
              </a:rPr>
              <a:t>   Create a website using Heroku app and one of the state-of-the-art data visualization dashboards such as Dash, Streamlit, etc.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Book Antiqua" panose="02040602050305030304" pitchFamily="18" charset="0"/>
              </a:rPr>
              <a:t>   Rank similar players depending on given constraints, such as: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Book Antiqua" panose="02040602050305030304" pitchFamily="18" charset="0"/>
              </a:rPr>
              <a:t>Age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Book Antiqua" panose="02040602050305030304" pitchFamily="18" charset="0"/>
              </a:rPr>
              <a:t>Salary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Book Antiqua" panose="02040602050305030304" pitchFamily="18" charset="0"/>
              </a:rPr>
              <a:t>Transfer/Loan Cost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Book Antiqua" panose="02040602050305030304" pitchFamily="18" charset="0"/>
              </a:rPr>
              <a:t>Etc.</a:t>
            </a:r>
          </a:p>
          <a:p>
            <a:pPr marL="457200" lvl="1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Example player skills comparison: </a:t>
            </a:r>
            <a:r>
              <a:rPr lang="en-US" sz="2000" dirty="0">
                <a:latin typeface="Book Antiqua" panose="02040602050305030304" pitchFamily="18" charset="0"/>
                <a:hlinkClick r:id="rId2"/>
              </a:rPr>
              <a:t>Messi vs Ronaldo</a:t>
            </a:r>
            <a:r>
              <a:rPr lang="en-US" sz="2000" dirty="0">
                <a:latin typeface="Book Antiqua" panose="02040602050305030304" pitchFamily="18" charset="0"/>
              </a:rPr>
              <a:t> (by Salih)</a:t>
            </a:r>
          </a:p>
        </p:txBody>
      </p:sp>
    </p:spTree>
    <p:extLst>
      <p:ext uri="{BB962C8B-B14F-4D97-AF65-F5344CB8AC3E}">
        <p14:creationId xmlns:p14="http://schemas.microsoft.com/office/powerpoint/2010/main" val="34276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F7FE-021E-484F-8C82-93FA4DB3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032" y="1356189"/>
            <a:ext cx="8610600" cy="132624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Book Antiqua" panose="02040602050305030304" pitchFamily="18" charset="0"/>
              </a:rPr>
              <a:t>Thank you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C782-31F1-8D41-9538-DBDFA828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2" y="3152503"/>
            <a:ext cx="10820400" cy="34058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Book Antiqua" panose="02040602050305030304" pitchFamily="18" charset="0"/>
              </a:rPr>
              <a:t>References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1) https://</a:t>
            </a:r>
            <a:r>
              <a:rPr lang="en-US" sz="2000" dirty="0" err="1">
                <a:latin typeface="Book Antiqua" panose="02040602050305030304" pitchFamily="18" charset="0"/>
              </a:rPr>
              <a:t>www.statista.com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</a:p>
          <a:p>
            <a:pPr marL="0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2) https://</a:t>
            </a:r>
            <a:r>
              <a:rPr lang="en-US" sz="2000" dirty="0" err="1">
                <a:latin typeface="Book Antiqua" panose="02040602050305030304" pitchFamily="18" charset="0"/>
              </a:rPr>
              <a:t>www.somazerofc.com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</a:p>
          <a:p>
            <a:pPr marL="0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3) https://</a:t>
            </a:r>
            <a:r>
              <a:rPr lang="en-US" sz="2000" dirty="0" err="1">
                <a:latin typeface="Book Antiqua" panose="02040602050305030304" pitchFamily="18" charset="0"/>
              </a:rPr>
              <a:t>www.instagram.com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  <a:r>
              <a:rPr lang="en-US" sz="2000" dirty="0" err="1">
                <a:latin typeface="Book Antiqua" panose="02040602050305030304" pitchFamily="18" charset="0"/>
              </a:rPr>
              <a:t>somazerofc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</a:p>
          <a:p>
            <a:pPr marL="0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4) https://</a:t>
            </a:r>
            <a:r>
              <a:rPr lang="en-US" sz="2000" dirty="0" err="1">
                <a:latin typeface="Book Antiqua" panose="02040602050305030304" pitchFamily="18" charset="0"/>
              </a:rPr>
              <a:t>www.transfermarkt.com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  <a:r>
              <a:rPr lang="en-US" sz="2000" dirty="0" err="1">
                <a:latin typeface="Book Antiqua" panose="02040602050305030304" pitchFamily="18" charset="0"/>
              </a:rPr>
              <a:t>statistik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  <a:r>
              <a:rPr lang="en-US" sz="2000" dirty="0" err="1">
                <a:latin typeface="Book Antiqua" panose="02040602050305030304" pitchFamily="18" charset="0"/>
              </a:rPr>
              <a:t>saisontransfers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5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1A32-F386-A34A-AF89-1CB3CC2B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667" y="1025547"/>
            <a:ext cx="10515600" cy="542881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>
                <a:latin typeface="Book Antiqua" panose="02040602050305030304" pitchFamily="18" charset="0"/>
              </a:rPr>
              <a:t>PROBLEM STATEMENT</a:t>
            </a: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Book Antiqua" panose="02040602050305030304" pitchFamily="18" charset="0"/>
              </a:rPr>
              <a:t> Given a team and a player who is about to leave the team, how can we find the best replacement with given restrictions:</a:t>
            </a:r>
          </a:p>
          <a:p>
            <a:pPr>
              <a:buFontTx/>
              <a:buChar char="-"/>
            </a:pPr>
            <a:endParaRPr lang="en-US" sz="3200" dirty="0">
              <a:latin typeface="Book Antiqua" panose="0204060205030503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Book Antiqua" panose="02040602050305030304" pitchFamily="18" charset="0"/>
              </a:rPr>
              <a:t>  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Book Antiqua" panose="02040602050305030304" pitchFamily="18" charset="0"/>
              </a:rPr>
              <a:t>  Salary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Book Antiqua" panose="02040602050305030304" pitchFamily="18" charset="0"/>
              </a:rPr>
              <a:t>  Transfer\Loan Cost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Book Antiqua" panose="02040602050305030304" pitchFamily="18" charset="0"/>
              </a:rPr>
              <a:t>  Time constraint (transfer seasons)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Book Antiqua" panose="02040602050305030304" pitchFamily="18" charset="0"/>
              </a:rPr>
              <a:t>   etc.</a:t>
            </a:r>
          </a:p>
        </p:txBody>
      </p:sp>
    </p:spTree>
    <p:extLst>
      <p:ext uri="{BB962C8B-B14F-4D97-AF65-F5344CB8AC3E}">
        <p14:creationId xmlns:p14="http://schemas.microsoft.com/office/powerpoint/2010/main" val="55533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B636-E55C-5942-A827-F045F34A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30726"/>
            <a:ext cx="10131425" cy="117343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The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8889-9AE7-3A4D-ADDF-1BAC4064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4159"/>
            <a:ext cx="10131425" cy="468431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Soccer clubs spend millions to transfer the most skilled players 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(transfer fees have increased exponentially within the last decade) 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Only teams with large amounts of revenue can afford players with high transfer fees and salaries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 COVID-19 and the resulting recession have drastically affected team revenues (games are postponed but salaries are still paid) 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Players are protected under strict FIFA rules and teams cannot layoff their players unless they pay the full amount of the contract</a:t>
            </a:r>
          </a:p>
        </p:txBody>
      </p:sp>
    </p:spTree>
    <p:extLst>
      <p:ext uri="{BB962C8B-B14F-4D97-AF65-F5344CB8AC3E}">
        <p14:creationId xmlns:p14="http://schemas.microsoft.com/office/powerpoint/2010/main" val="7577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67FA0440-EB48-ED49-8FB9-419EA84FB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233" y="630457"/>
            <a:ext cx="7646799" cy="5780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93048C-2F47-264F-BE29-F2453200328B}"/>
              </a:ext>
            </a:extLst>
          </p:cNvPr>
          <p:cNvSpPr txBox="1"/>
          <p:nvPr/>
        </p:nvSpPr>
        <p:spPr>
          <a:xfrm>
            <a:off x="8484846" y="6379870"/>
            <a:ext cx="163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ook Antiqua" panose="02040602050305030304" pitchFamily="18" charset="0"/>
              </a:rPr>
              <a:t>Total : € 598.5  M</a:t>
            </a:r>
          </a:p>
          <a:p>
            <a:pPr algn="ctr"/>
            <a:r>
              <a:rPr lang="en-US" sz="1400" b="1" dirty="0">
                <a:latin typeface="Book Antiqua" panose="02040602050305030304" pitchFamily="18" charset="0"/>
              </a:rPr>
              <a:t>        ~  $ 708.68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0F4A2-C600-6A4E-A2DC-E6A281E594E3}"/>
              </a:ext>
            </a:extLst>
          </p:cNvPr>
          <p:cNvSpPr txBox="1"/>
          <p:nvPr/>
        </p:nvSpPr>
        <p:spPr>
          <a:xfrm>
            <a:off x="3471243" y="138500"/>
            <a:ext cx="53687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Current season - most expensive 10 transfers</a:t>
            </a:r>
          </a:p>
        </p:txBody>
      </p:sp>
    </p:spTree>
    <p:extLst>
      <p:ext uri="{BB962C8B-B14F-4D97-AF65-F5344CB8AC3E}">
        <p14:creationId xmlns:p14="http://schemas.microsoft.com/office/powerpoint/2010/main" val="190409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7980F-EE5C-3A44-9C9E-56C0064F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14" y="1571946"/>
            <a:ext cx="5228704" cy="5005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EDAD0-EFF5-1A48-ACF5-A1F1AB90B2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9" t="14707" r="179"/>
          <a:stretch/>
        </p:blipFill>
        <p:spPr>
          <a:xfrm>
            <a:off x="513708" y="1571946"/>
            <a:ext cx="5732979" cy="5005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E44093-E4D8-9C46-8BCA-B7D1442154D0}"/>
              </a:ext>
            </a:extLst>
          </p:cNvPr>
          <p:cNvSpPr txBox="1"/>
          <p:nvPr/>
        </p:nvSpPr>
        <p:spPr>
          <a:xfrm>
            <a:off x="4129415" y="856211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Change in the record transfer fees</a:t>
            </a:r>
          </a:p>
        </p:txBody>
      </p:sp>
    </p:spTree>
    <p:extLst>
      <p:ext uri="{BB962C8B-B14F-4D97-AF65-F5344CB8AC3E}">
        <p14:creationId xmlns:p14="http://schemas.microsoft.com/office/powerpoint/2010/main" val="170930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01FCAA-5D1E-A14F-9909-36BF4D39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27" y="1654138"/>
            <a:ext cx="7892248" cy="4996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6F929-08AA-8446-9BB5-431BB392EEAA}"/>
              </a:ext>
            </a:extLst>
          </p:cNvPr>
          <p:cNvSpPr txBox="1"/>
          <p:nvPr/>
        </p:nvSpPr>
        <p:spPr>
          <a:xfrm>
            <a:off x="3090288" y="1030778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Change in the total money spent on transfers</a:t>
            </a:r>
          </a:p>
        </p:txBody>
      </p:sp>
    </p:spTree>
    <p:extLst>
      <p:ext uri="{BB962C8B-B14F-4D97-AF65-F5344CB8AC3E}">
        <p14:creationId xmlns:p14="http://schemas.microsoft.com/office/powerpoint/2010/main" val="352988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766C5-44E6-0842-8AE7-93D0D264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15" y="1330828"/>
            <a:ext cx="7439891" cy="51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5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5E180E-7794-0045-827F-013C3D885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21" y="1521748"/>
            <a:ext cx="9832368" cy="51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8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86EBAF1-D13F-9844-A354-54913F12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957" y="354459"/>
            <a:ext cx="10515600" cy="65035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Book Antiqua" panose="0204060205030503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So, now let’s imagine Chelsea FC got an offer too good to refuse for N’Golo Kante in the Winter 2021 transfer season. 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The club is trying to find a good replacement for N’Golo Kante, but they have limited time and resources as the end of the transfer season approaches. 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Moreover, there are a lot of uncertainty due to COVID19, and revenues are plummeting. 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Book Antiqua" panose="02040602050305030304" pitchFamily="18" charset="0"/>
              </a:rPr>
              <a:t>   Some of the options in hand:</a:t>
            </a: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  Contact scouts to watch players that can replace Kanté</a:t>
            </a:r>
          </a:p>
          <a:p>
            <a:pPr lvl="1">
              <a:buFont typeface="Wingdings" pitchFamily="2" charset="2"/>
              <a:buChar char="Ø"/>
            </a:pP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  Contact management agencies to find players with similar skillset</a:t>
            </a:r>
          </a:p>
        </p:txBody>
      </p:sp>
    </p:spTree>
    <p:extLst>
      <p:ext uri="{BB962C8B-B14F-4D97-AF65-F5344CB8AC3E}">
        <p14:creationId xmlns:p14="http://schemas.microsoft.com/office/powerpoint/2010/main" val="9145042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{673E0FFB-A076-F944-965C-2CAD5551808C}tf10001079</Template>
  <TotalTime>390</TotalTime>
  <Words>460</Words>
  <Application>Microsoft Macintosh PowerPoint</Application>
  <PresentationFormat>Widescreen</PresentationFormat>
  <Paragraphs>73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 Antiqua</vt:lpstr>
      <vt:lpstr>Calibri</vt:lpstr>
      <vt:lpstr>Century Gothic</vt:lpstr>
      <vt:lpstr>Courier New</vt:lpstr>
      <vt:lpstr>Wingdings</vt:lpstr>
      <vt:lpstr>Vapor Trail</vt:lpstr>
      <vt:lpstr>Recommendation SYSTEMS for  Soccer Transfers  by Salih Kilicli</vt:lpstr>
      <vt:lpstr>PowerPoint Presentation</vt:lpstr>
      <vt:lpstr>The need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PITFALLS</vt:lpstr>
      <vt:lpstr>PowerPoint Presentation</vt:lpstr>
      <vt:lpstr>Proposal</vt:lpstr>
      <vt:lpstr>PowerPoint Presentation</vt:lpstr>
      <vt:lpstr>PowerPoint Presentation</vt:lpstr>
      <vt:lpstr>PowerPoint Presentation</vt:lpstr>
      <vt:lpstr>Ultimate Goal</vt:lpstr>
      <vt:lpstr>Thank you for listening!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Engines for Soccer Transfers</dc:title>
  <dc:creator>Kilicli, Salih</dc:creator>
  <cp:lastModifiedBy>Kilicli, Salih</cp:lastModifiedBy>
  <cp:revision>23</cp:revision>
  <cp:lastPrinted>2020-11-19T22:40:58Z</cp:lastPrinted>
  <dcterms:created xsi:type="dcterms:W3CDTF">2020-11-19T16:29:01Z</dcterms:created>
  <dcterms:modified xsi:type="dcterms:W3CDTF">2020-11-20T05:41:52Z</dcterms:modified>
</cp:coreProperties>
</file>