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italic.fntdata"/><Relationship Id="rId16" Type="http://schemas.openxmlformats.org/officeDocument/2006/relationships/slide" Target="slides/slide11.xml"/><Relationship Id="rId38" Type="http://schemas.openxmlformats.org/officeDocument/2006/relationships/font" Target="fonts/Ralew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8031de61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8031de6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8031de61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8031de61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8031de61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8031de61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8031de61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8031de61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031de61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8031de61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8031de61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8031de61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8031de61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8031de61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8031de61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8031de61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8031de61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8031de61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8031de61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8031de61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7efef368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7efef368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8031de61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8031de61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48031de61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48031de61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8031de6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8031de6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8031de61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8031de61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8031de61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8031de61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8031de61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8031de61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8031de61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48031de61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a41bf69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a41bf69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a41bf69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a41bf69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a41bf69b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4a41bf69b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7efef368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7efef368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a41bf69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a41bf69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a41bf69b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4a41bf69b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7286d4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7286d4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7286d45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7286d45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7286d45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7286d45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8031de6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8031de6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7efef36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7efef36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7efef368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7efef368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7.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salimghalem40@gmail.com"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104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Web Dev course part one:</a:t>
            </a:r>
            <a:endParaRPr/>
          </a:p>
          <a:p>
            <a:pPr indent="0" lvl="0" marL="0" rtl="0" algn="l">
              <a:spcBef>
                <a:spcPts val="0"/>
              </a:spcBef>
              <a:spcAft>
                <a:spcPts val="0"/>
              </a:spcAft>
              <a:buNone/>
            </a:pPr>
            <a:r>
              <a:rPr lang="fr"/>
              <a:t>Intro to HTML5 &amp; CSS</a:t>
            </a:r>
            <a:endParaRPr/>
          </a:p>
        </p:txBody>
      </p:sp>
      <p:sp>
        <p:nvSpPr>
          <p:cNvPr id="87" name="Google Shape;87;p13"/>
          <p:cNvSpPr txBox="1"/>
          <p:nvPr>
            <p:ph idx="1" type="subTitle"/>
          </p:nvPr>
        </p:nvSpPr>
        <p:spPr>
          <a:xfrm>
            <a:off x="727950" y="3029375"/>
            <a:ext cx="7688100" cy="1833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fr" sz="1420">
                <a:solidFill>
                  <a:schemeClr val="dk1"/>
                </a:solidFill>
              </a:rPr>
              <a:t>-Intro  HTML:</a:t>
            </a:r>
            <a:endParaRPr sz="1420">
              <a:solidFill>
                <a:schemeClr val="dk1"/>
              </a:solidFill>
            </a:endParaRPr>
          </a:p>
          <a:p>
            <a:pPr indent="0" lvl="0" marL="0" rtl="0" algn="l">
              <a:lnSpc>
                <a:spcPct val="80000"/>
              </a:lnSpc>
              <a:spcBef>
                <a:spcPts val="0"/>
              </a:spcBef>
              <a:spcAft>
                <a:spcPts val="0"/>
              </a:spcAft>
              <a:buSzPts val="770"/>
              <a:buNone/>
            </a:pPr>
            <a:r>
              <a:rPr lang="fr" sz="1420"/>
              <a:t>   id/class/div/structure/META/semantic/link css to html.</a:t>
            </a:r>
            <a:endParaRPr sz="1420"/>
          </a:p>
          <a:p>
            <a:pPr indent="0" lvl="0" marL="0" rtl="0" algn="l">
              <a:lnSpc>
                <a:spcPct val="80000"/>
              </a:lnSpc>
              <a:spcBef>
                <a:spcPts val="0"/>
              </a:spcBef>
              <a:spcAft>
                <a:spcPts val="0"/>
              </a:spcAft>
              <a:buSzPts val="770"/>
              <a:buNone/>
            </a:pPr>
            <a:r>
              <a:rPr lang="fr" sz="1420">
                <a:solidFill>
                  <a:schemeClr val="dk1"/>
                </a:solidFill>
              </a:rPr>
              <a:t>-Intro to CSS:</a:t>
            </a:r>
            <a:endParaRPr sz="1420">
              <a:solidFill>
                <a:schemeClr val="dk1"/>
              </a:solidFill>
            </a:endParaRPr>
          </a:p>
          <a:p>
            <a:pPr indent="0" lvl="0" marL="0" rtl="0" algn="l">
              <a:lnSpc>
                <a:spcPct val="80000"/>
              </a:lnSpc>
              <a:spcBef>
                <a:spcPts val="0"/>
              </a:spcBef>
              <a:spcAft>
                <a:spcPts val="0"/>
              </a:spcAft>
              <a:buSzPts val="770"/>
              <a:buNone/>
            </a:pPr>
            <a:r>
              <a:rPr lang="fr" sz="1420"/>
              <a:t>  -What is  CSS?</a:t>
            </a:r>
            <a:endParaRPr sz="1420"/>
          </a:p>
          <a:p>
            <a:pPr indent="0" lvl="0" marL="0" rtl="0" algn="l">
              <a:lnSpc>
                <a:spcPct val="80000"/>
              </a:lnSpc>
              <a:spcBef>
                <a:spcPts val="0"/>
              </a:spcBef>
              <a:spcAft>
                <a:spcPts val="0"/>
              </a:spcAft>
              <a:buSzPts val="770"/>
              <a:buNone/>
            </a:pPr>
            <a:r>
              <a:rPr lang="fr" sz="1420"/>
              <a:t>  -how to code in   CSS(syntax)</a:t>
            </a:r>
            <a:endParaRPr sz="1420"/>
          </a:p>
          <a:p>
            <a:pPr indent="0" lvl="0" marL="0" rtl="0" algn="l">
              <a:lnSpc>
                <a:spcPct val="80000"/>
              </a:lnSpc>
              <a:spcBef>
                <a:spcPts val="0"/>
              </a:spcBef>
              <a:spcAft>
                <a:spcPts val="0"/>
              </a:spcAft>
              <a:buSzPts val="770"/>
              <a:buNone/>
            </a:pPr>
            <a:r>
              <a:rPr lang="fr" sz="1420"/>
              <a:t>  -CSS selectors.</a:t>
            </a:r>
            <a:endParaRPr sz="1420"/>
          </a:p>
          <a:p>
            <a:pPr indent="0" lvl="0" marL="0" rtl="0" algn="l">
              <a:lnSpc>
                <a:spcPct val="80000"/>
              </a:lnSpc>
              <a:spcBef>
                <a:spcPts val="0"/>
              </a:spcBef>
              <a:spcAft>
                <a:spcPts val="0"/>
              </a:spcAft>
              <a:buSzPts val="770"/>
              <a:buNone/>
            </a:pPr>
            <a:r>
              <a:rPr lang="fr" sz="1420"/>
              <a:t>  -Priorities in CSS</a:t>
            </a:r>
            <a:endParaRPr sz="1420"/>
          </a:p>
          <a:p>
            <a:pPr indent="0" lvl="0" marL="0" rtl="0" algn="l">
              <a:lnSpc>
                <a:spcPct val="80000"/>
              </a:lnSpc>
              <a:spcBef>
                <a:spcPts val="0"/>
              </a:spcBef>
              <a:spcAft>
                <a:spcPts val="0"/>
              </a:spcAft>
              <a:buSzPts val="770"/>
              <a:buNone/>
            </a:pPr>
            <a:r>
              <a:rPr lang="fr" sz="1420"/>
              <a:t>  -CSS basic attributes(color,background-color,width,height)</a:t>
            </a:r>
            <a:endParaRPr sz="1420"/>
          </a:p>
          <a:p>
            <a:pPr indent="0" lvl="0" marL="0" rtl="0" algn="l">
              <a:lnSpc>
                <a:spcPct val="80000"/>
              </a:lnSpc>
              <a:spcBef>
                <a:spcPts val="0"/>
              </a:spcBef>
              <a:spcAft>
                <a:spcPts val="0"/>
              </a:spcAft>
              <a:buSzPts val="770"/>
              <a:buNone/>
            </a:pPr>
            <a:r>
              <a:rPr lang="fr" sz="1420"/>
              <a:t>  -Box model(margin,border,padding,content)</a:t>
            </a:r>
            <a:endParaRPr sz="1420"/>
          </a:p>
          <a:p>
            <a:pPr indent="0" lvl="0" marL="0" rtl="0" algn="l">
              <a:lnSpc>
                <a:spcPct val="80000"/>
              </a:lnSpc>
              <a:spcBef>
                <a:spcPts val="0"/>
              </a:spcBef>
              <a:spcAft>
                <a:spcPts val="0"/>
              </a:spcAft>
              <a:buSzPts val="770"/>
              <a:buNone/>
            </a:pPr>
            <a:r>
              <a:rPr lang="fr" sz="1420"/>
              <a:t> </a:t>
            </a:r>
            <a:endParaRPr sz="1420"/>
          </a:p>
        </p:txBody>
      </p:sp>
      <p:sp>
        <p:nvSpPr>
          <p:cNvPr id="88" name="Google Shape;88;p13"/>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a:t>
            </a:r>
            <a:r>
              <a:rPr lang="fr"/>
              <a:t>HTML:link CSS to HTML</a:t>
            </a:r>
            <a:endParaRPr/>
          </a:p>
        </p:txBody>
      </p:sp>
      <p:sp>
        <p:nvSpPr>
          <p:cNvPr id="153" name="Google Shape;153;p22"/>
          <p:cNvSpPr txBox="1"/>
          <p:nvPr>
            <p:ph idx="1" type="body"/>
          </p:nvPr>
        </p:nvSpPr>
        <p:spPr>
          <a:xfrm>
            <a:off x="729450" y="2078875"/>
            <a:ext cx="3842400" cy="282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fr" sz="1205"/>
              <a:t>In order for your CSS to be applied to your HTML and work correctly, it's imperative to link them by adding a simple line of code in the `&lt;head&gt;` section of your HTML document.</a:t>
            </a:r>
            <a:endParaRPr sz="1205"/>
          </a:p>
          <a:p>
            <a:pPr indent="0" lvl="0" marL="0" rtl="0" algn="l">
              <a:lnSpc>
                <a:spcPct val="95000"/>
              </a:lnSpc>
              <a:spcBef>
                <a:spcPts val="1200"/>
              </a:spcBef>
              <a:spcAft>
                <a:spcPts val="0"/>
              </a:spcAft>
              <a:buNone/>
            </a:pPr>
            <a:r>
              <a:t/>
            </a:r>
            <a:endParaRPr sz="1205"/>
          </a:p>
          <a:p>
            <a:pPr indent="0" lvl="0" marL="0" rtl="0" algn="l">
              <a:lnSpc>
                <a:spcPct val="95000"/>
              </a:lnSpc>
              <a:spcBef>
                <a:spcPts val="1200"/>
              </a:spcBef>
              <a:spcAft>
                <a:spcPts val="0"/>
              </a:spcAft>
              <a:buNone/>
            </a:pPr>
            <a:r>
              <a:rPr lang="fr" sz="1205"/>
              <a:t>You can link multiple CSS files to a single HTML file, and you can also use a single CSS file across multiple HTML pages. </a:t>
            </a:r>
            <a:endParaRPr sz="1205"/>
          </a:p>
          <a:p>
            <a:pPr indent="0" lvl="0" marL="0" rtl="0" algn="l">
              <a:lnSpc>
                <a:spcPct val="95000"/>
              </a:lnSpc>
              <a:spcBef>
                <a:spcPts val="1200"/>
              </a:spcBef>
              <a:spcAft>
                <a:spcPts val="0"/>
              </a:spcAft>
              <a:buNone/>
            </a:pPr>
            <a:r>
              <a:rPr lang="fr" sz="1205"/>
              <a:t>The</a:t>
            </a:r>
            <a:r>
              <a:rPr lang="fr" sz="1205">
                <a:solidFill>
                  <a:schemeClr val="accent3"/>
                </a:solidFill>
              </a:rPr>
              <a:t> `rel="stylesheet"`</a:t>
            </a:r>
            <a:r>
              <a:rPr lang="fr" sz="1205"/>
              <a:t> attribute informs the browser that the referenced file is a style sheet (CSS) to be applied to the HTML page.</a:t>
            </a:r>
            <a:endParaRPr sz="1205"/>
          </a:p>
          <a:p>
            <a:pPr indent="0" lvl="0" marL="0" rtl="0" algn="l">
              <a:lnSpc>
                <a:spcPct val="95000"/>
              </a:lnSpc>
              <a:spcBef>
                <a:spcPts val="1200"/>
              </a:spcBef>
              <a:spcAft>
                <a:spcPts val="1200"/>
              </a:spcAft>
              <a:buSzPts val="935"/>
              <a:buNone/>
            </a:pPr>
            <a:r>
              <a:t/>
            </a:r>
            <a:endParaRPr sz="1205"/>
          </a:p>
        </p:txBody>
      </p:sp>
      <p:pic>
        <p:nvPicPr>
          <p:cNvPr id="154" name="Google Shape;154;p22"/>
          <p:cNvPicPr preferRelativeResize="0"/>
          <p:nvPr/>
        </p:nvPicPr>
        <p:blipFill>
          <a:blip r:embed="rId3">
            <a:alphaModFix/>
          </a:blip>
          <a:stretch>
            <a:fillRect/>
          </a:stretch>
        </p:blipFill>
        <p:spPr>
          <a:xfrm>
            <a:off x="4931450" y="2712863"/>
            <a:ext cx="3949399" cy="993125"/>
          </a:xfrm>
          <a:prstGeom prst="rect">
            <a:avLst/>
          </a:prstGeom>
          <a:noFill/>
          <a:ln>
            <a:noFill/>
          </a:ln>
        </p:spPr>
      </p:pic>
      <p:sp>
        <p:nvSpPr>
          <p:cNvPr id="155" name="Google Shape;155;p22"/>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CSS:What is CSS?</a:t>
            </a:r>
            <a:endParaRPr/>
          </a:p>
        </p:txBody>
      </p:sp>
      <p:sp>
        <p:nvSpPr>
          <p:cNvPr id="161" name="Google Shape;161;p23"/>
          <p:cNvSpPr txBox="1"/>
          <p:nvPr>
            <p:ph idx="1" type="body"/>
          </p:nvPr>
        </p:nvSpPr>
        <p:spPr>
          <a:xfrm>
            <a:off x="729450" y="2078875"/>
            <a:ext cx="3842700" cy="2622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fr" sz="1400">
                <a:latin typeface="Arial"/>
                <a:ea typeface="Arial"/>
                <a:cs typeface="Arial"/>
                <a:sym typeface="Arial"/>
              </a:rPr>
              <a:t>CSS is the language we use to style an HTML document. It allows us to set colors, borders, adjust the layout of our elements, and much more. </a:t>
            </a:r>
            <a:endParaRPr sz="1400">
              <a:latin typeface="Arial"/>
              <a:ea typeface="Arial"/>
              <a:cs typeface="Arial"/>
              <a:sym typeface="Arial"/>
            </a:endParaRPr>
          </a:p>
          <a:p>
            <a:pPr indent="0" lvl="0" marL="0" rtl="0" algn="l">
              <a:lnSpc>
                <a:spcPct val="95000"/>
              </a:lnSpc>
              <a:spcBef>
                <a:spcPts val="1200"/>
              </a:spcBef>
              <a:spcAft>
                <a:spcPts val="0"/>
              </a:spcAft>
              <a:buNone/>
            </a:pPr>
            <a:r>
              <a:rPr lang="fr" sz="1400">
                <a:latin typeface="Arial"/>
                <a:ea typeface="Arial"/>
                <a:cs typeface="Arial"/>
                <a:sym typeface="Arial"/>
              </a:rPr>
              <a:t>Within CSS, you'll encounter numerous properties, and it's natural to feel a bit overwhelmed at the beginning. </a:t>
            </a:r>
            <a:endParaRPr sz="1400">
              <a:latin typeface="Arial"/>
              <a:ea typeface="Arial"/>
              <a:cs typeface="Arial"/>
              <a:sym typeface="Arial"/>
            </a:endParaRPr>
          </a:p>
          <a:p>
            <a:pPr indent="0" lvl="0" marL="0" rtl="0" algn="l">
              <a:lnSpc>
                <a:spcPct val="95000"/>
              </a:lnSpc>
              <a:spcBef>
                <a:spcPts val="1200"/>
              </a:spcBef>
              <a:spcAft>
                <a:spcPts val="1200"/>
              </a:spcAft>
              <a:buNone/>
            </a:pPr>
            <a:r>
              <a:rPr lang="fr" sz="1400">
                <a:latin typeface="Arial"/>
                <a:ea typeface="Arial"/>
                <a:cs typeface="Arial"/>
                <a:sym typeface="Arial"/>
              </a:rPr>
              <a:t>However, don't worry; here, you'll learn the fundamentals that will propel you further in your web design journey.</a:t>
            </a:r>
            <a:endParaRPr sz="1400"/>
          </a:p>
        </p:txBody>
      </p:sp>
      <p:pic>
        <p:nvPicPr>
          <p:cNvPr id="162" name="Google Shape;162;p23"/>
          <p:cNvPicPr preferRelativeResize="0"/>
          <p:nvPr/>
        </p:nvPicPr>
        <p:blipFill>
          <a:blip r:embed="rId3">
            <a:alphaModFix/>
          </a:blip>
          <a:stretch>
            <a:fillRect/>
          </a:stretch>
        </p:blipFill>
        <p:spPr>
          <a:xfrm>
            <a:off x="5714825" y="1717000"/>
            <a:ext cx="2116680" cy="2984850"/>
          </a:xfrm>
          <a:prstGeom prst="rect">
            <a:avLst/>
          </a:prstGeom>
          <a:noFill/>
          <a:ln>
            <a:noFill/>
          </a:ln>
        </p:spPr>
      </p:pic>
      <p:sp>
        <p:nvSpPr>
          <p:cNvPr id="163" name="Google Shape;163;p23"/>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CSS:How to Write CSS code(syntax)</a:t>
            </a:r>
            <a:endParaRPr/>
          </a:p>
        </p:txBody>
      </p:sp>
      <p:sp>
        <p:nvSpPr>
          <p:cNvPr id="169" name="Google Shape;169;p24"/>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syntax of CSS is wonderfully straightforward. You choose what you want to modify (the selector). You'll discover the three primary types of selectors shortly (tag, id, class). </a:t>
            </a:r>
            <a:endParaRPr/>
          </a:p>
          <a:p>
            <a:pPr indent="0" lvl="0" marL="0" rtl="0" algn="l">
              <a:spcBef>
                <a:spcPts val="1200"/>
              </a:spcBef>
              <a:spcAft>
                <a:spcPts val="1200"/>
              </a:spcAft>
              <a:buNone/>
            </a:pPr>
            <a:r>
              <a:rPr lang="fr"/>
              <a:t>Then, you open a block of declarations where you specify the desired properties. Here's an example:</a:t>
            </a:r>
            <a:endParaRPr/>
          </a:p>
        </p:txBody>
      </p:sp>
      <p:pic>
        <p:nvPicPr>
          <p:cNvPr id="170" name="Google Shape;170;p24"/>
          <p:cNvPicPr preferRelativeResize="0"/>
          <p:nvPr/>
        </p:nvPicPr>
        <p:blipFill>
          <a:blip r:embed="rId3">
            <a:alphaModFix/>
          </a:blip>
          <a:stretch>
            <a:fillRect/>
          </a:stretch>
        </p:blipFill>
        <p:spPr>
          <a:xfrm>
            <a:off x="5119275" y="2042550"/>
            <a:ext cx="3098303" cy="2333725"/>
          </a:xfrm>
          <a:prstGeom prst="rect">
            <a:avLst/>
          </a:prstGeom>
          <a:noFill/>
          <a:ln>
            <a:noFill/>
          </a:ln>
        </p:spPr>
      </p:pic>
      <p:sp>
        <p:nvSpPr>
          <p:cNvPr id="171" name="Google Shape;171;p24"/>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177" name="Google Shape;177;p25"/>
          <p:cNvSpPr txBox="1"/>
          <p:nvPr>
            <p:ph idx="1" type="body"/>
          </p:nvPr>
        </p:nvSpPr>
        <p:spPr>
          <a:xfrm>
            <a:off x="56200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800"/>
              <a:t>Here, we'll introduce you to the three most commonly used and simplest selectors:</a:t>
            </a:r>
            <a:endParaRPr sz="800"/>
          </a:p>
          <a:p>
            <a:pPr indent="0" lvl="0" marL="0" rtl="0" algn="l">
              <a:spcBef>
                <a:spcPts val="1200"/>
              </a:spcBef>
              <a:spcAft>
                <a:spcPts val="0"/>
              </a:spcAft>
              <a:buNone/>
            </a:pPr>
            <a:r>
              <a:rPr lang="fr" sz="800">
                <a:solidFill>
                  <a:schemeClr val="accent3"/>
                </a:solidFill>
              </a:rPr>
              <a:t>1. **Tag Name Selector**</a:t>
            </a:r>
            <a:r>
              <a:rPr lang="fr" sz="800"/>
              <a:t>: Select elements based on their tag name. For example, `nav`, `p`, `ul`, and so on.</a:t>
            </a:r>
            <a:endParaRPr sz="800"/>
          </a:p>
          <a:p>
            <a:pPr indent="0" lvl="0" marL="0" rtl="0" algn="l">
              <a:spcBef>
                <a:spcPts val="1200"/>
              </a:spcBef>
              <a:spcAft>
                <a:spcPts val="0"/>
              </a:spcAft>
              <a:buNone/>
            </a:pPr>
            <a:r>
              <a:rPr lang="fr" sz="800">
                <a:solidFill>
                  <a:schemeClr val="accent3"/>
                </a:solidFill>
              </a:rPr>
              <a:t>2. **ID Selector**</a:t>
            </a:r>
            <a:r>
              <a:rPr lang="fr" sz="800"/>
              <a:t>: Select elements by their unique identifier. Start with a `#` followed by the ID name. For example, `#home`.</a:t>
            </a:r>
            <a:endParaRPr sz="800"/>
          </a:p>
          <a:p>
            <a:pPr indent="0" lvl="0" marL="0" rtl="0" algn="l">
              <a:spcBef>
                <a:spcPts val="1200"/>
              </a:spcBef>
              <a:spcAft>
                <a:spcPts val="0"/>
              </a:spcAft>
              <a:buNone/>
            </a:pPr>
            <a:r>
              <a:rPr lang="fr" sz="800">
                <a:solidFill>
                  <a:schemeClr val="accent3"/>
                </a:solidFill>
              </a:rPr>
              <a:t>3. **Class Selector**: </a:t>
            </a:r>
            <a:r>
              <a:rPr lang="fr" sz="800"/>
              <a:t>Select elements by their class. Begin with a period `.` followed by the class name. For example, `.title`.</a:t>
            </a:r>
            <a:endParaRPr sz="800"/>
          </a:p>
          <a:p>
            <a:pPr indent="0" lvl="0" marL="0" rtl="0" algn="l">
              <a:spcBef>
                <a:spcPts val="1200"/>
              </a:spcBef>
              <a:spcAft>
                <a:spcPts val="0"/>
              </a:spcAft>
              <a:buNone/>
            </a:pPr>
            <a:r>
              <a:rPr lang="fr" sz="800"/>
              <a:t>In addition to these basic selectors, CSS also provides more advanced selectors for more precise targeting:</a:t>
            </a:r>
            <a:endParaRPr sz="800"/>
          </a:p>
          <a:p>
            <a:pPr indent="0" lvl="0" marL="0" rtl="0" algn="l">
              <a:spcBef>
                <a:spcPts val="1200"/>
              </a:spcBef>
              <a:spcAft>
                <a:spcPts val="0"/>
              </a:spcAft>
              <a:buNone/>
            </a:pPr>
            <a:r>
              <a:rPr lang="fr" sz="800">
                <a:solidFill>
                  <a:schemeClr val="dk1"/>
                </a:solidFill>
              </a:rPr>
              <a:t>- **Attribute Selectors**: </a:t>
            </a:r>
            <a:r>
              <a:rPr lang="fr" sz="800"/>
              <a:t>These select elements based on the values of their attributes. For example, `[type="text"]` selects elements with the `type` attribute set to "text."</a:t>
            </a:r>
            <a:endParaRPr sz="800"/>
          </a:p>
          <a:p>
            <a:pPr indent="0" lvl="0" marL="0" rtl="0" algn="l">
              <a:spcBef>
                <a:spcPts val="1200"/>
              </a:spcBef>
              <a:spcAft>
                <a:spcPts val="0"/>
              </a:spcAft>
              <a:buNone/>
            </a:pPr>
            <a:r>
              <a:rPr lang="fr" sz="800">
                <a:solidFill>
                  <a:schemeClr val="dk1"/>
                </a:solidFill>
              </a:rPr>
              <a:t>- **Descendant Selectors**: </a:t>
            </a:r>
            <a:r>
              <a:rPr lang="fr" sz="800"/>
              <a:t>These select elements that are direct or indirect descendants of another element. For example, `div p` selects all `&lt;p&gt;` elements that are direct descendants of a `&lt;div&gt;` element.</a:t>
            </a:r>
            <a:endParaRPr sz="800"/>
          </a:p>
          <a:p>
            <a:pPr indent="0" lvl="0" marL="0" rtl="0" algn="l">
              <a:spcBef>
                <a:spcPts val="1200"/>
              </a:spcBef>
              <a:spcAft>
                <a:spcPts val="0"/>
              </a:spcAft>
              <a:buNone/>
            </a:pPr>
            <a:r>
              <a:rPr lang="fr" sz="800"/>
              <a:t>- </a:t>
            </a:r>
            <a:r>
              <a:rPr lang="fr" sz="800">
                <a:solidFill>
                  <a:schemeClr val="dk1"/>
                </a:solidFill>
              </a:rPr>
              <a:t>**Pseudo-Class Selectors**: </a:t>
            </a:r>
            <a:r>
              <a:rPr lang="fr" sz="800"/>
              <a:t>These select elements in specific states. For example, `:hover` selects an element when the cursor is placed over it.</a:t>
            </a:r>
            <a:endParaRPr sz="800"/>
          </a:p>
          <a:p>
            <a:pPr indent="0" lvl="0" marL="0" rtl="0" algn="l">
              <a:spcBef>
                <a:spcPts val="1200"/>
              </a:spcBef>
              <a:spcAft>
                <a:spcPts val="0"/>
              </a:spcAft>
              <a:buNone/>
            </a:pPr>
            <a:r>
              <a:rPr lang="fr" sz="800">
                <a:solidFill>
                  <a:schemeClr val="dk1"/>
                </a:solidFill>
              </a:rPr>
              <a:t>- **Combination Selectors**: </a:t>
            </a:r>
            <a:r>
              <a:rPr lang="fr" sz="800"/>
              <a:t>These combine multiple selectors to achieve more specific selections. For example, `div p` selects all `&lt;p&gt;` elements that are direct descendants of a `&lt;div&gt;` element, while `div &gt; p` selects only direct descendants.</a:t>
            </a:r>
            <a:endParaRPr sz="800"/>
          </a:p>
          <a:p>
            <a:pPr indent="0" lvl="0" marL="0" rtl="0" algn="l">
              <a:spcBef>
                <a:spcPts val="1200"/>
              </a:spcBef>
              <a:spcAft>
                <a:spcPts val="0"/>
              </a:spcAft>
              <a:buNone/>
            </a:pPr>
            <a:r>
              <a:rPr lang="fr" sz="800"/>
              <a:t>Understanding these selectors will allow you to target and style elements in your HTML documents effectively.</a:t>
            </a:r>
            <a:endParaRPr sz="800"/>
          </a:p>
          <a:p>
            <a:pPr indent="0" lvl="0" marL="0" rtl="0" algn="l">
              <a:spcBef>
                <a:spcPts val="1200"/>
              </a:spcBef>
              <a:spcAft>
                <a:spcPts val="1200"/>
              </a:spcAft>
              <a:buNone/>
            </a:pPr>
            <a:r>
              <a:t/>
            </a:r>
            <a:endParaRPr sz="800"/>
          </a:p>
        </p:txBody>
      </p:sp>
      <p:sp>
        <p:nvSpPr>
          <p:cNvPr id="178" name="Google Shape;178;p25"/>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184" name="Google Shape;184;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solidFill>
                  <a:schemeClr val="dk1"/>
                </a:solidFill>
              </a:rPr>
              <a:t>   1-class:   </a:t>
            </a:r>
            <a:r>
              <a:rPr lang="fr"/>
              <a:t>                                                             </a:t>
            </a:r>
            <a:r>
              <a:rPr lang="fr">
                <a:solidFill>
                  <a:schemeClr val="dk1"/>
                </a:solidFill>
              </a:rPr>
              <a:t>      2-id:                </a:t>
            </a:r>
            <a:r>
              <a:rPr lang="fr"/>
              <a:t>                                                         </a:t>
            </a:r>
            <a:r>
              <a:rPr lang="fr">
                <a:solidFill>
                  <a:schemeClr val="dk1"/>
                </a:solidFill>
              </a:rPr>
              <a:t>      3-tag:</a:t>
            </a:r>
            <a:endParaRPr>
              <a:solidFill>
                <a:schemeClr val="dk1"/>
              </a:solidFill>
            </a:endParaRPr>
          </a:p>
        </p:txBody>
      </p:sp>
      <p:pic>
        <p:nvPicPr>
          <p:cNvPr id="185" name="Google Shape;185;p26"/>
          <p:cNvPicPr preferRelativeResize="0"/>
          <p:nvPr/>
        </p:nvPicPr>
        <p:blipFill>
          <a:blip r:embed="rId3">
            <a:alphaModFix/>
          </a:blip>
          <a:stretch>
            <a:fillRect/>
          </a:stretch>
        </p:blipFill>
        <p:spPr>
          <a:xfrm>
            <a:off x="632971" y="2633871"/>
            <a:ext cx="2492350" cy="1415650"/>
          </a:xfrm>
          <a:prstGeom prst="rect">
            <a:avLst/>
          </a:prstGeom>
          <a:noFill/>
          <a:ln>
            <a:noFill/>
          </a:ln>
        </p:spPr>
      </p:pic>
      <p:pic>
        <p:nvPicPr>
          <p:cNvPr id="186" name="Google Shape;186;p26"/>
          <p:cNvPicPr preferRelativeResize="0"/>
          <p:nvPr/>
        </p:nvPicPr>
        <p:blipFill>
          <a:blip r:embed="rId4">
            <a:alphaModFix/>
          </a:blip>
          <a:stretch>
            <a:fillRect/>
          </a:stretch>
        </p:blipFill>
        <p:spPr>
          <a:xfrm>
            <a:off x="3472200" y="2633874"/>
            <a:ext cx="2492378" cy="1415650"/>
          </a:xfrm>
          <a:prstGeom prst="rect">
            <a:avLst/>
          </a:prstGeom>
          <a:noFill/>
          <a:ln>
            <a:noFill/>
          </a:ln>
        </p:spPr>
      </p:pic>
      <p:pic>
        <p:nvPicPr>
          <p:cNvPr id="187" name="Google Shape;187;p26"/>
          <p:cNvPicPr preferRelativeResize="0"/>
          <p:nvPr/>
        </p:nvPicPr>
        <p:blipFill>
          <a:blip r:embed="rId5">
            <a:alphaModFix/>
          </a:blip>
          <a:stretch>
            <a:fillRect/>
          </a:stretch>
        </p:blipFill>
        <p:spPr>
          <a:xfrm>
            <a:off x="6538713" y="2633875"/>
            <a:ext cx="1879437" cy="1415650"/>
          </a:xfrm>
          <a:prstGeom prst="rect">
            <a:avLst/>
          </a:prstGeom>
          <a:noFill/>
          <a:ln>
            <a:noFill/>
          </a:ln>
        </p:spPr>
      </p:pic>
      <p:sp>
        <p:nvSpPr>
          <p:cNvPr id="188" name="Google Shape;188;p26"/>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a:p>
            <a:pPr indent="0" lvl="0" marL="0" rtl="0" algn="l">
              <a:spcBef>
                <a:spcPts val="0"/>
              </a:spcBef>
              <a:spcAft>
                <a:spcPts val="0"/>
              </a:spcAft>
              <a:buNone/>
            </a:pPr>
            <a:r>
              <a:t/>
            </a:r>
            <a:endParaRPr/>
          </a:p>
        </p:txBody>
      </p:sp>
      <p:sp>
        <p:nvSpPr>
          <p:cNvPr id="194" name="Google Shape;194;p27"/>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4-attribute selectors:</a:t>
            </a:r>
            <a:endParaRPr>
              <a:solidFill>
                <a:schemeClr val="dk1"/>
              </a:solidFill>
            </a:endParaRPr>
          </a:p>
          <a:p>
            <a:pPr indent="0" lvl="0" marL="0" rtl="0" algn="l">
              <a:spcBef>
                <a:spcPts val="1200"/>
              </a:spcBef>
              <a:spcAft>
                <a:spcPts val="0"/>
              </a:spcAft>
              <a:buNone/>
            </a:pPr>
            <a:r>
              <a:rPr lang="fr"/>
              <a:t>Here, you are applying a gray text color and a 5px padding to all input elements of type "text." </a:t>
            </a:r>
            <a:endParaRPr/>
          </a:p>
          <a:p>
            <a:pPr indent="0" lvl="0" marL="0" rtl="0" algn="l">
              <a:spcBef>
                <a:spcPts val="1200"/>
              </a:spcBef>
              <a:spcAft>
                <a:spcPts val="1200"/>
              </a:spcAft>
              <a:buNone/>
            </a:pPr>
            <a:r>
              <a:t/>
            </a:r>
            <a:endParaRPr/>
          </a:p>
        </p:txBody>
      </p:sp>
      <p:pic>
        <p:nvPicPr>
          <p:cNvPr id="195" name="Google Shape;195;p27"/>
          <p:cNvPicPr preferRelativeResize="0"/>
          <p:nvPr/>
        </p:nvPicPr>
        <p:blipFill>
          <a:blip r:embed="rId3">
            <a:alphaModFix/>
          </a:blip>
          <a:stretch>
            <a:fillRect/>
          </a:stretch>
        </p:blipFill>
        <p:spPr>
          <a:xfrm>
            <a:off x="5738750" y="2255318"/>
            <a:ext cx="2381575" cy="1790500"/>
          </a:xfrm>
          <a:prstGeom prst="rect">
            <a:avLst/>
          </a:prstGeom>
          <a:noFill/>
          <a:ln>
            <a:noFill/>
          </a:ln>
        </p:spPr>
      </p:pic>
      <p:pic>
        <p:nvPicPr>
          <p:cNvPr id="196" name="Google Shape;196;p27"/>
          <p:cNvPicPr preferRelativeResize="0"/>
          <p:nvPr/>
        </p:nvPicPr>
        <p:blipFill>
          <a:blip r:embed="rId4">
            <a:alphaModFix/>
          </a:blip>
          <a:stretch>
            <a:fillRect/>
          </a:stretch>
        </p:blipFill>
        <p:spPr>
          <a:xfrm>
            <a:off x="518525" y="3258700"/>
            <a:ext cx="4264549" cy="1580100"/>
          </a:xfrm>
          <a:prstGeom prst="rect">
            <a:avLst/>
          </a:prstGeom>
          <a:noFill/>
          <a:ln>
            <a:noFill/>
          </a:ln>
        </p:spPr>
      </p:pic>
      <p:sp>
        <p:nvSpPr>
          <p:cNvPr id="197" name="Google Shape;197;p27"/>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203" name="Google Shape;203;p28"/>
          <p:cNvSpPr txBox="1"/>
          <p:nvPr>
            <p:ph idx="1" type="body"/>
          </p:nvPr>
        </p:nvSpPr>
        <p:spPr>
          <a:xfrm>
            <a:off x="729450" y="2078875"/>
            <a:ext cx="3842700" cy="2736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fr">
                <a:solidFill>
                  <a:schemeClr val="dk1"/>
                </a:solidFill>
              </a:rPr>
              <a:t>5-D</a:t>
            </a:r>
            <a:r>
              <a:rPr lang="fr">
                <a:solidFill>
                  <a:schemeClr val="dk1"/>
                </a:solidFill>
                <a:highlight>
                  <a:schemeClr val="lt1"/>
                </a:highlight>
                <a:latin typeface="Roboto"/>
                <a:ea typeface="Roboto"/>
                <a:cs typeface="Roboto"/>
                <a:sym typeface="Roboto"/>
              </a:rPr>
              <a:t>escendant selector:</a:t>
            </a:r>
            <a:endParaRPr>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fr">
                <a:highlight>
                  <a:schemeClr val="lt1"/>
                </a:highlight>
                <a:latin typeface="Roboto"/>
                <a:ea typeface="Roboto"/>
                <a:cs typeface="Roboto"/>
                <a:sym typeface="Roboto"/>
              </a:rPr>
              <a:t>In this case, `div p` will apply a blue text color to all descendants of the `div`, whether they are direct or indirect. So, all three paragraphs will have blue text.</a:t>
            </a:r>
            <a:endParaRPr>
              <a:highlight>
                <a:schemeClr val="lt1"/>
              </a:highlight>
              <a:latin typeface="Roboto"/>
              <a:ea typeface="Roboto"/>
              <a:cs typeface="Roboto"/>
              <a:sym typeface="Roboto"/>
            </a:endParaRPr>
          </a:p>
          <a:p>
            <a:pPr indent="0" lvl="0" marL="0" rtl="0" algn="l">
              <a:spcBef>
                <a:spcPts val="1200"/>
              </a:spcBef>
              <a:spcAft>
                <a:spcPts val="0"/>
              </a:spcAft>
              <a:buNone/>
            </a:pPr>
            <a:r>
              <a:rPr lang="fr">
                <a:highlight>
                  <a:schemeClr val="lt1"/>
                </a:highlight>
                <a:latin typeface="Roboto"/>
                <a:ea typeface="Roboto"/>
                <a:cs typeface="Roboto"/>
                <a:sym typeface="Roboto"/>
              </a:rPr>
              <a:t>- **Direct Descendant**: An element that is immediately inside another element, one level below in the HTML structure. In this example, paragraphs 1 and 3 are direct descendants.</a:t>
            </a:r>
            <a:endParaRPr>
              <a:highlight>
                <a:schemeClr val="lt1"/>
              </a:highlight>
              <a:latin typeface="Roboto"/>
              <a:ea typeface="Roboto"/>
              <a:cs typeface="Roboto"/>
              <a:sym typeface="Roboto"/>
            </a:endParaRPr>
          </a:p>
          <a:p>
            <a:pPr indent="0" lvl="0" marL="0" rtl="0" algn="l">
              <a:spcBef>
                <a:spcPts val="1200"/>
              </a:spcBef>
              <a:spcAft>
                <a:spcPts val="0"/>
              </a:spcAft>
              <a:buNone/>
            </a:pPr>
            <a:r>
              <a:rPr lang="fr">
                <a:highlight>
                  <a:schemeClr val="lt1"/>
                </a:highlight>
                <a:latin typeface="Roboto"/>
                <a:ea typeface="Roboto"/>
                <a:cs typeface="Roboto"/>
                <a:sym typeface="Roboto"/>
              </a:rPr>
              <a:t>- **Indirect Descendant**: An element that is inside another element, but not necessarily at an immediately lower level. It can be nested deeper in the HTML structure. In this example, paragraph 2 is an indirect descendant.</a:t>
            </a:r>
            <a:endParaRPr>
              <a:highlight>
                <a:schemeClr val="lt1"/>
              </a:highlight>
              <a:latin typeface="Roboto"/>
              <a:ea typeface="Roboto"/>
              <a:cs typeface="Roboto"/>
              <a:sym typeface="Roboto"/>
            </a:endParaRPr>
          </a:p>
          <a:p>
            <a:pPr indent="0" lvl="0" marL="0" rtl="0" algn="l">
              <a:spcBef>
                <a:spcPts val="1200"/>
              </a:spcBef>
              <a:spcAft>
                <a:spcPts val="1200"/>
              </a:spcAft>
              <a:buNone/>
            </a:pPr>
            <a:r>
              <a:t/>
            </a:r>
            <a:endParaRPr>
              <a:highlight>
                <a:schemeClr val="lt1"/>
              </a:highlight>
              <a:latin typeface="Roboto"/>
              <a:ea typeface="Roboto"/>
              <a:cs typeface="Roboto"/>
              <a:sym typeface="Roboto"/>
            </a:endParaRPr>
          </a:p>
        </p:txBody>
      </p:sp>
      <p:pic>
        <p:nvPicPr>
          <p:cNvPr id="204" name="Google Shape;204;p28"/>
          <p:cNvPicPr preferRelativeResize="0"/>
          <p:nvPr/>
        </p:nvPicPr>
        <p:blipFill>
          <a:blip r:embed="rId3">
            <a:alphaModFix/>
          </a:blip>
          <a:stretch>
            <a:fillRect/>
          </a:stretch>
        </p:blipFill>
        <p:spPr>
          <a:xfrm>
            <a:off x="5581690" y="801900"/>
            <a:ext cx="2243010" cy="2261100"/>
          </a:xfrm>
          <a:prstGeom prst="rect">
            <a:avLst/>
          </a:prstGeom>
          <a:noFill/>
          <a:ln>
            <a:noFill/>
          </a:ln>
        </p:spPr>
      </p:pic>
      <p:pic>
        <p:nvPicPr>
          <p:cNvPr id="205" name="Google Shape;205;p28"/>
          <p:cNvPicPr preferRelativeResize="0"/>
          <p:nvPr/>
        </p:nvPicPr>
        <p:blipFill>
          <a:blip r:embed="rId4">
            <a:alphaModFix/>
          </a:blip>
          <a:stretch>
            <a:fillRect/>
          </a:stretch>
        </p:blipFill>
        <p:spPr>
          <a:xfrm>
            <a:off x="5655638" y="3274774"/>
            <a:ext cx="2095124" cy="1698225"/>
          </a:xfrm>
          <a:prstGeom prst="rect">
            <a:avLst/>
          </a:prstGeom>
          <a:noFill/>
          <a:ln>
            <a:noFill/>
          </a:ln>
        </p:spPr>
      </p:pic>
      <p:sp>
        <p:nvSpPr>
          <p:cNvPr id="206" name="Google Shape;206;p28"/>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212" name="Google Shape;212;p29"/>
          <p:cNvSpPr txBox="1"/>
          <p:nvPr>
            <p:ph idx="1" type="body"/>
          </p:nvPr>
        </p:nvSpPr>
        <p:spPr>
          <a:xfrm>
            <a:off x="729450" y="2078875"/>
            <a:ext cx="38424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fr">
                <a:solidFill>
                  <a:schemeClr val="dk1"/>
                </a:solidFill>
              </a:rPr>
              <a:t>6</a:t>
            </a:r>
            <a:r>
              <a:rPr lang="fr">
                <a:solidFill>
                  <a:schemeClr val="dk1"/>
                </a:solidFill>
              </a:rPr>
              <a:t>-P</a:t>
            </a:r>
            <a:r>
              <a:rPr lang="fr">
                <a:solidFill>
                  <a:schemeClr val="dk1"/>
                </a:solidFill>
                <a:highlight>
                  <a:schemeClr val="lt1"/>
                </a:highlight>
                <a:latin typeface="Roboto"/>
                <a:ea typeface="Roboto"/>
                <a:cs typeface="Roboto"/>
                <a:sym typeface="Roboto"/>
              </a:rPr>
              <a:t>seudo-classes Selector:</a:t>
            </a:r>
            <a:endParaRPr>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fr" sz="1200">
                <a:highlight>
                  <a:schemeClr val="lt1"/>
                </a:highlight>
                <a:latin typeface="Roboto"/>
                <a:ea typeface="Roboto"/>
                <a:cs typeface="Roboto"/>
                <a:sym typeface="Roboto"/>
              </a:rPr>
              <a:t>A CSS pseudo-class is a selector that allows you to target specific states or characteristics of an HTML element. It is used to apply styles to an element when certain conditions are met. We'll explore pseudo-classes later.</a:t>
            </a:r>
            <a:endParaRPr sz="1200">
              <a:highlight>
                <a:schemeClr val="lt1"/>
              </a:highlight>
              <a:latin typeface="Roboto"/>
              <a:ea typeface="Roboto"/>
              <a:cs typeface="Roboto"/>
              <a:sym typeface="Roboto"/>
            </a:endParaRPr>
          </a:p>
          <a:p>
            <a:pPr indent="0" lvl="0" marL="0" rtl="0" algn="l">
              <a:spcBef>
                <a:spcPts val="1200"/>
              </a:spcBef>
              <a:spcAft>
                <a:spcPts val="0"/>
              </a:spcAft>
              <a:buNone/>
            </a:pPr>
            <a:r>
              <a:rPr lang="fr" sz="1200">
                <a:highlight>
                  <a:schemeClr val="lt1"/>
                </a:highlight>
                <a:latin typeface="Roboto"/>
                <a:ea typeface="Roboto"/>
                <a:cs typeface="Roboto"/>
                <a:sym typeface="Roboto"/>
              </a:rPr>
              <a:t>So, following the example, the button will have a pointer cursor, white text, and a blue color when the cursor hovers over it. This effect is achieved using the `:hover` pseudo-class, which applies the specified styles when the mouse cursor hovers over the button element.</a:t>
            </a:r>
            <a:endParaRPr sz="1200">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chemeClr val="accent3"/>
              </a:solidFill>
              <a:highlight>
                <a:schemeClr val="lt1"/>
              </a:highlight>
              <a:latin typeface="Roboto"/>
              <a:ea typeface="Roboto"/>
              <a:cs typeface="Roboto"/>
              <a:sym typeface="Roboto"/>
            </a:endParaRPr>
          </a:p>
        </p:txBody>
      </p:sp>
      <p:pic>
        <p:nvPicPr>
          <p:cNvPr id="213" name="Google Shape;213;p29"/>
          <p:cNvPicPr preferRelativeResize="0"/>
          <p:nvPr/>
        </p:nvPicPr>
        <p:blipFill>
          <a:blip r:embed="rId3">
            <a:alphaModFix/>
          </a:blip>
          <a:stretch>
            <a:fillRect/>
          </a:stretch>
        </p:blipFill>
        <p:spPr>
          <a:xfrm>
            <a:off x="5744725" y="1628967"/>
            <a:ext cx="2324276" cy="816050"/>
          </a:xfrm>
          <a:prstGeom prst="rect">
            <a:avLst/>
          </a:prstGeom>
          <a:noFill/>
          <a:ln>
            <a:noFill/>
          </a:ln>
        </p:spPr>
      </p:pic>
      <p:pic>
        <p:nvPicPr>
          <p:cNvPr id="214" name="Google Shape;214;p29"/>
          <p:cNvPicPr preferRelativeResize="0"/>
          <p:nvPr/>
        </p:nvPicPr>
        <p:blipFill>
          <a:blip r:embed="rId4">
            <a:alphaModFix/>
          </a:blip>
          <a:stretch>
            <a:fillRect/>
          </a:stretch>
        </p:blipFill>
        <p:spPr>
          <a:xfrm>
            <a:off x="5576824" y="2818674"/>
            <a:ext cx="2660075" cy="1868050"/>
          </a:xfrm>
          <a:prstGeom prst="rect">
            <a:avLst/>
          </a:prstGeom>
          <a:noFill/>
          <a:ln>
            <a:noFill/>
          </a:ln>
        </p:spPr>
      </p:pic>
      <p:sp>
        <p:nvSpPr>
          <p:cNvPr id="215" name="Google Shape;215;p29"/>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221" name="Google Shape;221;p30"/>
          <p:cNvSpPr txBox="1"/>
          <p:nvPr>
            <p:ph idx="1" type="body"/>
          </p:nvPr>
        </p:nvSpPr>
        <p:spPr>
          <a:xfrm>
            <a:off x="729450" y="1853850"/>
            <a:ext cx="7688700" cy="33990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fr" sz="4800">
                <a:solidFill>
                  <a:schemeClr val="dk1"/>
                </a:solidFill>
              </a:rPr>
              <a:t>7-Combinations selectors</a:t>
            </a:r>
            <a:r>
              <a:rPr lang="fr" sz="4800">
                <a:solidFill>
                  <a:schemeClr val="dk1"/>
                </a:solidFill>
                <a:highlight>
                  <a:schemeClr val="lt1"/>
                </a:highlight>
                <a:latin typeface="Roboto"/>
                <a:ea typeface="Roboto"/>
                <a:cs typeface="Roboto"/>
                <a:sym typeface="Roboto"/>
              </a:rPr>
              <a:t>:</a:t>
            </a:r>
            <a:endParaRPr sz="48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fr" sz="2450">
                <a:highlight>
                  <a:schemeClr val="lt1"/>
                </a:highlight>
                <a:latin typeface="Roboto"/>
                <a:ea typeface="Roboto"/>
                <a:cs typeface="Roboto"/>
                <a:sym typeface="Roboto"/>
              </a:rPr>
              <a:t>Indeed, there are many CSS selectors that allow for more precise targeting of elements for specific styling. Here's an overview of the various selector combinations:</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solidFill>
                  <a:schemeClr val="accent3"/>
                </a:solidFill>
                <a:highlight>
                  <a:schemeClr val="lt1"/>
                </a:highlight>
                <a:latin typeface="Roboto"/>
                <a:ea typeface="Roboto"/>
                <a:cs typeface="Roboto"/>
                <a:sym typeface="Roboto"/>
              </a:rPr>
              <a:t>1. **Child Selector**:</a:t>
            </a:r>
            <a:r>
              <a:rPr lang="fr" sz="2450">
                <a:highlight>
                  <a:schemeClr val="lt1"/>
                </a:highlight>
                <a:latin typeface="Roboto"/>
                <a:ea typeface="Roboto"/>
                <a:cs typeface="Roboto"/>
                <a:sym typeface="Roboto"/>
              </a:rPr>
              <a:t> `parent &gt; child` selects the direct child elements of a specified parent element.</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solidFill>
                  <a:schemeClr val="accent3"/>
                </a:solidFill>
                <a:highlight>
                  <a:schemeClr val="lt1"/>
                </a:highlight>
                <a:latin typeface="Roboto"/>
                <a:ea typeface="Roboto"/>
                <a:cs typeface="Roboto"/>
                <a:sym typeface="Roboto"/>
              </a:rPr>
              <a:t>2. **Descendant Selector**: </a:t>
            </a:r>
            <a:r>
              <a:rPr lang="fr" sz="2450">
                <a:highlight>
                  <a:schemeClr val="lt1"/>
                </a:highlight>
                <a:latin typeface="Roboto"/>
                <a:ea typeface="Roboto"/>
                <a:cs typeface="Roboto"/>
                <a:sym typeface="Roboto"/>
              </a:rPr>
              <a:t>`ancestor descendant` selects descendant elements of a specified ancestor element, regardless of the depth level.</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solidFill>
                  <a:schemeClr val="accent3"/>
                </a:solidFill>
                <a:highlight>
                  <a:schemeClr val="lt1"/>
                </a:highlight>
                <a:latin typeface="Roboto"/>
                <a:ea typeface="Roboto"/>
                <a:cs typeface="Roboto"/>
                <a:sym typeface="Roboto"/>
              </a:rPr>
              <a:t>3. **Adjacent Sibling Selector**</a:t>
            </a:r>
            <a:r>
              <a:rPr lang="fr" sz="2450">
                <a:highlight>
                  <a:schemeClr val="lt1"/>
                </a:highlight>
                <a:latin typeface="Roboto"/>
                <a:ea typeface="Roboto"/>
                <a:cs typeface="Roboto"/>
                <a:sym typeface="Roboto"/>
              </a:rPr>
              <a:t>: `element1 + element2` selects `element2` that immediately follows `element1`.</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solidFill>
                  <a:schemeClr val="accent3"/>
                </a:solidFill>
                <a:highlight>
                  <a:schemeClr val="lt1"/>
                </a:highlight>
                <a:latin typeface="Roboto"/>
                <a:ea typeface="Roboto"/>
                <a:cs typeface="Roboto"/>
                <a:sym typeface="Roboto"/>
              </a:rPr>
              <a:t>4. **General Sibling Selector**: `</a:t>
            </a:r>
            <a:r>
              <a:rPr lang="fr" sz="2450">
                <a:highlight>
                  <a:schemeClr val="lt1"/>
                </a:highlight>
                <a:latin typeface="Roboto"/>
                <a:ea typeface="Roboto"/>
                <a:cs typeface="Roboto"/>
                <a:sym typeface="Roboto"/>
              </a:rPr>
              <a:t>element1 ~ element2` selects all `element2` elements that follow `element1`, regardless of immediate proximity.</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solidFill>
                  <a:schemeClr val="accent3"/>
                </a:solidFill>
                <a:highlight>
                  <a:schemeClr val="lt1"/>
                </a:highlight>
                <a:latin typeface="Roboto"/>
                <a:ea typeface="Roboto"/>
                <a:cs typeface="Roboto"/>
                <a:sym typeface="Roboto"/>
              </a:rPr>
              <a:t>5. **Multiple Elements Selector**: </a:t>
            </a:r>
            <a:r>
              <a:rPr lang="fr" sz="2450">
                <a:highlight>
                  <a:schemeClr val="lt1"/>
                </a:highlight>
                <a:latin typeface="Roboto"/>
                <a:ea typeface="Roboto"/>
                <a:cs typeface="Roboto"/>
                <a:sym typeface="Roboto"/>
              </a:rPr>
              <a:t>`element1, element2` selects multiple elements by specifying multiple selectors separated by commas.</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solidFill>
                  <a:schemeClr val="accent3"/>
                </a:solidFill>
                <a:highlight>
                  <a:schemeClr val="lt1"/>
                </a:highlight>
                <a:latin typeface="Roboto"/>
                <a:ea typeface="Roboto"/>
                <a:cs typeface="Roboto"/>
                <a:sym typeface="Roboto"/>
              </a:rPr>
              <a:t>6. **Negation Selector**:</a:t>
            </a:r>
            <a:r>
              <a:rPr lang="fr" sz="2450">
                <a:highlight>
                  <a:schemeClr val="lt1"/>
                </a:highlight>
                <a:latin typeface="Roboto"/>
                <a:ea typeface="Roboto"/>
                <a:cs typeface="Roboto"/>
                <a:sym typeface="Roboto"/>
              </a:rPr>
              <a:t> `:not(selector)` selects elements that do not match the specified selector.</a:t>
            </a:r>
            <a:endParaRPr sz="2450">
              <a:highlight>
                <a:schemeClr val="lt1"/>
              </a:highlight>
              <a:latin typeface="Roboto"/>
              <a:ea typeface="Roboto"/>
              <a:cs typeface="Roboto"/>
              <a:sym typeface="Roboto"/>
            </a:endParaRPr>
          </a:p>
          <a:p>
            <a:pPr indent="0" lvl="0" marL="0" rtl="0" algn="l">
              <a:spcBef>
                <a:spcPts val="1500"/>
              </a:spcBef>
              <a:spcAft>
                <a:spcPts val="0"/>
              </a:spcAft>
              <a:buNone/>
            </a:pPr>
            <a:r>
              <a:rPr lang="fr" sz="2450">
                <a:highlight>
                  <a:schemeClr val="lt1"/>
                </a:highlight>
                <a:latin typeface="Roboto"/>
                <a:ea typeface="Roboto"/>
                <a:cs typeface="Roboto"/>
                <a:sym typeface="Roboto"/>
              </a:rPr>
              <a:t>These selector combinations provide a wide range of options for selecting and styling specific elements within your HTML documents.</a:t>
            </a:r>
            <a:endParaRPr sz="2450">
              <a:highlight>
                <a:schemeClr val="lt1"/>
              </a:highlight>
              <a:latin typeface="Roboto"/>
              <a:ea typeface="Roboto"/>
              <a:cs typeface="Roboto"/>
              <a:sym typeface="Roboto"/>
            </a:endParaRPr>
          </a:p>
          <a:p>
            <a:pPr indent="0" lvl="0" marL="0" rtl="0" algn="l">
              <a:spcBef>
                <a:spcPts val="1500"/>
              </a:spcBef>
              <a:spcAft>
                <a:spcPts val="1500"/>
              </a:spcAft>
              <a:buNone/>
            </a:pPr>
            <a:r>
              <a:t/>
            </a:r>
            <a:endParaRPr>
              <a:highlight>
                <a:schemeClr val="lt1"/>
              </a:highlight>
              <a:latin typeface="Roboto"/>
              <a:ea typeface="Roboto"/>
              <a:cs typeface="Roboto"/>
              <a:sym typeface="Roboto"/>
            </a:endParaRPr>
          </a:p>
        </p:txBody>
      </p:sp>
      <p:sp>
        <p:nvSpPr>
          <p:cNvPr id="222" name="Google Shape;222;p30"/>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228" name="Google Shape;22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4400">
                <a:highlight>
                  <a:srgbClr val="FFFFFF"/>
                </a:highlight>
                <a:latin typeface="Roboto"/>
                <a:ea typeface="Roboto"/>
                <a:cs typeface="Roboto"/>
                <a:sym typeface="Roboto"/>
              </a:rPr>
              <a:t>Here are some more advanced CSS selectors for targeting elements based on their position within their siblings:</a:t>
            </a:r>
            <a:endParaRPr sz="4400">
              <a:highlight>
                <a:srgbClr val="FFFFFF"/>
              </a:highlight>
              <a:latin typeface="Roboto"/>
              <a:ea typeface="Roboto"/>
              <a:cs typeface="Roboto"/>
              <a:sym typeface="Roboto"/>
            </a:endParaRPr>
          </a:p>
          <a:p>
            <a:pPr indent="0" lvl="0" marL="0" rtl="0" algn="l">
              <a:spcBef>
                <a:spcPts val="1200"/>
              </a:spcBef>
              <a:spcAft>
                <a:spcPts val="0"/>
              </a:spcAft>
              <a:buNone/>
            </a:pPr>
            <a:r>
              <a:rPr lang="fr" sz="4400">
                <a:solidFill>
                  <a:schemeClr val="accent3"/>
                </a:solidFill>
                <a:highlight>
                  <a:srgbClr val="FFFFFF"/>
                </a:highlight>
                <a:latin typeface="Roboto"/>
                <a:ea typeface="Roboto"/>
                <a:cs typeface="Roboto"/>
                <a:sym typeface="Roboto"/>
              </a:rPr>
              <a:t>1. **`:nth-child(n)` Selector**: `:nth-child(n)` </a:t>
            </a:r>
            <a:r>
              <a:rPr lang="fr" sz="4400">
                <a:highlight>
                  <a:srgbClr val="FFFFFF"/>
                </a:highlight>
                <a:latin typeface="Roboto"/>
                <a:ea typeface="Roboto"/>
                <a:cs typeface="Roboto"/>
                <a:sym typeface="Roboto"/>
              </a:rPr>
              <a:t>selects elements based on their position among their siblings. You can specify a numerical value for `n` to select elements at a specific position.</a:t>
            </a:r>
            <a:endParaRPr sz="4400">
              <a:highlight>
                <a:srgbClr val="FFFFFF"/>
              </a:highlight>
              <a:latin typeface="Roboto"/>
              <a:ea typeface="Roboto"/>
              <a:cs typeface="Roboto"/>
              <a:sym typeface="Roboto"/>
            </a:endParaRPr>
          </a:p>
          <a:p>
            <a:pPr indent="0" lvl="0" marL="0" rtl="0" algn="l">
              <a:spcBef>
                <a:spcPts val="1200"/>
              </a:spcBef>
              <a:spcAft>
                <a:spcPts val="0"/>
              </a:spcAft>
              <a:buNone/>
            </a:pPr>
            <a:r>
              <a:rPr lang="fr" sz="4400">
                <a:solidFill>
                  <a:schemeClr val="accent3"/>
                </a:solidFill>
                <a:highlight>
                  <a:srgbClr val="FFFFFF"/>
                </a:highlight>
                <a:latin typeface="Roboto"/>
                <a:ea typeface="Roboto"/>
                <a:cs typeface="Roboto"/>
                <a:sym typeface="Roboto"/>
              </a:rPr>
              <a:t>2. **`:nth-last-child(n)` Selector**: `:nth-last-child(n)` </a:t>
            </a:r>
            <a:r>
              <a:rPr lang="fr" sz="4400">
                <a:highlight>
                  <a:srgbClr val="FFFFFF"/>
                </a:highlight>
                <a:latin typeface="Roboto"/>
                <a:ea typeface="Roboto"/>
                <a:cs typeface="Roboto"/>
                <a:sym typeface="Roboto"/>
              </a:rPr>
              <a:t>selects elements based on their position among their siblings, counting from the end of the list.</a:t>
            </a:r>
            <a:endParaRPr sz="4400">
              <a:highlight>
                <a:srgbClr val="FFFFFF"/>
              </a:highlight>
              <a:latin typeface="Roboto"/>
              <a:ea typeface="Roboto"/>
              <a:cs typeface="Roboto"/>
              <a:sym typeface="Roboto"/>
            </a:endParaRPr>
          </a:p>
          <a:p>
            <a:pPr indent="0" lvl="0" marL="0" rtl="0" algn="l">
              <a:spcBef>
                <a:spcPts val="1200"/>
              </a:spcBef>
              <a:spcAft>
                <a:spcPts val="0"/>
              </a:spcAft>
              <a:buNone/>
            </a:pPr>
            <a:r>
              <a:rPr lang="fr" sz="4400">
                <a:solidFill>
                  <a:schemeClr val="accent3"/>
                </a:solidFill>
                <a:highlight>
                  <a:srgbClr val="FFFFFF"/>
                </a:highlight>
                <a:latin typeface="Roboto"/>
                <a:ea typeface="Roboto"/>
                <a:cs typeface="Roboto"/>
                <a:sym typeface="Roboto"/>
              </a:rPr>
              <a:t>3. **`:first-child` Selector**: `:first-child` </a:t>
            </a:r>
            <a:r>
              <a:rPr lang="fr" sz="4400">
                <a:highlight>
                  <a:srgbClr val="FFFFFF"/>
                </a:highlight>
                <a:latin typeface="Roboto"/>
                <a:ea typeface="Roboto"/>
                <a:cs typeface="Roboto"/>
                <a:sym typeface="Roboto"/>
              </a:rPr>
              <a:t>selects elements that are the first child of their parent.</a:t>
            </a:r>
            <a:endParaRPr sz="4400">
              <a:highlight>
                <a:srgbClr val="FFFFFF"/>
              </a:highlight>
              <a:latin typeface="Roboto"/>
              <a:ea typeface="Roboto"/>
              <a:cs typeface="Roboto"/>
              <a:sym typeface="Roboto"/>
            </a:endParaRPr>
          </a:p>
          <a:p>
            <a:pPr indent="0" lvl="0" marL="0" rtl="0" algn="l">
              <a:spcBef>
                <a:spcPts val="1200"/>
              </a:spcBef>
              <a:spcAft>
                <a:spcPts val="0"/>
              </a:spcAft>
              <a:buNone/>
            </a:pPr>
            <a:r>
              <a:rPr lang="fr" sz="4400">
                <a:solidFill>
                  <a:schemeClr val="accent3"/>
                </a:solidFill>
                <a:highlight>
                  <a:srgbClr val="FFFFFF"/>
                </a:highlight>
                <a:latin typeface="Roboto"/>
                <a:ea typeface="Roboto"/>
                <a:cs typeface="Roboto"/>
                <a:sym typeface="Roboto"/>
              </a:rPr>
              <a:t>4. **`:last-child` Selector**: `:last-child` </a:t>
            </a:r>
            <a:r>
              <a:rPr lang="fr" sz="4400">
                <a:highlight>
                  <a:srgbClr val="FFFFFF"/>
                </a:highlight>
                <a:latin typeface="Roboto"/>
                <a:ea typeface="Roboto"/>
                <a:cs typeface="Roboto"/>
                <a:sym typeface="Roboto"/>
              </a:rPr>
              <a:t>selects elements that are the last child of their parent.</a:t>
            </a:r>
            <a:endParaRPr sz="4400">
              <a:highlight>
                <a:srgbClr val="FFFFFF"/>
              </a:highlight>
              <a:latin typeface="Roboto"/>
              <a:ea typeface="Roboto"/>
              <a:cs typeface="Roboto"/>
              <a:sym typeface="Roboto"/>
            </a:endParaRPr>
          </a:p>
          <a:p>
            <a:pPr indent="0" lvl="0" marL="0" rtl="0" algn="l">
              <a:spcBef>
                <a:spcPts val="1200"/>
              </a:spcBef>
              <a:spcAft>
                <a:spcPts val="0"/>
              </a:spcAft>
              <a:buNone/>
            </a:pPr>
            <a:r>
              <a:rPr lang="fr" sz="4400">
                <a:highlight>
                  <a:srgbClr val="FFFFFF"/>
                </a:highlight>
                <a:latin typeface="Roboto"/>
                <a:ea typeface="Roboto"/>
                <a:cs typeface="Roboto"/>
                <a:sym typeface="Roboto"/>
              </a:rPr>
              <a:t>These selectors offer precise control over styling elements in relation to their sibling elements, making it useful for more complex styling scenarios.</a:t>
            </a:r>
            <a:endParaRPr sz="4400">
              <a:highlight>
                <a:srgbClr val="FFFFFF"/>
              </a:highlight>
              <a:latin typeface="Roboto"/>
              <a:ea typeface="Roboto"/>
              <a:cs typeface="Roboto"/>
              <a:sym typeface="Roboto"/>
            </a:endParaRPr>
          </a:p>
          <a:p>
            <a:pPr indent="0" lvl="0" marL="0" rtl="0" algn="l">
              <a:spcBef>
                <a:spcPts val="1200"/>
              </a:spcBef>
              <a:spcAft>
                <a:spcPts val="1200"/>
              </a:spcAft>
              <a:buNone/>
            </a:pPr>
            <a:r>
              <a:t/>
            </a:r>
            <a:endParaRPr sz="4400">
              <a:solidFill>
                <a:schemeClr val="accent3"/>
              </a:solidFill>
              <a:highlight>
                <a:srgbClr val="FFFFFF"/>
              </a:highlight>
              <a:latin typeface="Roboto"/>
              <a:ea typeface="Roboto"/>
              <a:cs typeface="Roboto"/>
              <a:sym typeface="Roboto"/>
            </a:endParaRPr>
          </a:p>
        </p:txBody>
      </p:sp>
      <p:sp>
        <p:nvSpPr>
          <p:cNvPr id="229" name="Google Shape;229;p31"/>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a:t>
            </a:r>
            <a:r>
              <a:rPr lang="fr"/>
              <a:t>HTML:Structure &amp; Importance des tags META</a:t>
            </a:r>
            <a:endParaRPr/>
          </a:p>
          <a:p>
            <a:pPr indent="0" lvl="0" marL="0" rtl="0" algn="l">
              <a:spcBef>
                <a:spcPts val="0"/>
              </a:spcBef>
              <a:spcAft>
                <a:spcPts val="0"/>
              </a:spcAft>
              <a:buNone/>
            </a:pPr>
            <a:r>
              <a:t/>
            </a:r>
            <a:endParaRPr/>
          </a:p>
        </p:txBody>
      </p:sp>
      <p:sp>
        <p:nvSpPr>
          <p:cNvPr id="94" name="Google Shape;94;p14"/>
          <p:cNvSpPr txBox="1"/>
          <p:nvPr>
            <p:ph idx="1" type="body"/>
          </p:nvPr>
        </p:nvSpPr>
        <p:spPr>
          <a:xfrm>
            <a:off x="557100" y="1973450"/>
            <a:ext cx="8221200" cy="29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900">
                <a:solidFill>
                  <a:schemeClr val="dk1"/>
                </a:solidFill>
              </a:rPr>
              <a:t>1-HTML Structure:</a:t>
            </a:r>
            <a:endParaRPr sz="900">
              <a:solidFill>
                <a:schemeClr val="dk1"/>
              </a:solidFill>
            </a:endParaRPr>
          </a:p>
          <a:p>
            <a:pPr indent="0" lvl="0" marL="0" rtl="0" algn="l">
              <a:spcBef>
                <a:spcPts val="1200"/>
              </a:spcBef>
              <a:spcAft>
                <a:spcPts val="0"/>
              </a:spcAft>
              <a:buNone/>
            </a:pPr>
            <a:r>
              <a:rPr lang="fr" sz="900"/>
              <a:t>As shown in the image on the next page, every HTML file begins with &lt;!DOCTYPE html, which has the sole purpose of defining the document as HTML5.</a:t>
            </a:r>
            <a:endParaRPr sz="900"/>
          </a:p>
          <a:p>
            <a:pPr indent="0" lvl="0" marL="0" rtl="0" algn="l">
              <a:spcBef>
                <a:spcPts val="1200"/>
              </a:spcBef>
              <a:spcAft>
                <a:spcPts val="0"/>
              </a:spcAft>
              <a:buNone/>
            </a:pPr>
            <a:r>
              <a:rPr lang="fr" sz="900"/>
              <a:t>Following that, there's &lt;html lang="en"&gt;, which merely indicates the language of the webpage, aiding web browsers and search engines.</a:t>
            </a:r>
            <a:endParaRPr sz="900"/>
          </a:p>
          <a:p>
            <a:pPr indent="0" lvl="0" marL="0" rtl="0" algn="l">
              <a:spcBef>
                <a:spcPts val="1200"/>
              </a:spcBef>
              <a:spcAft>
                <a:spcPts val="0"/>
              </a:spcAft>
              <a:buNone/>
            </a:pPr>
            <a:r>
              <a:rPr lang="fr" sz="900"/>
              <a:t>Next, you'll come across the &lt;head&gt; tag, within which you'll find metadata (information not displayed on the site) used to define the document's title, character encoding, styles, scripts, and other meta-information. In the &lt;head&gt;, you often include links to icon libraries (such as Font Awesome) and a link to the CSS file.</a:t>
            </a:r>
            <a:endParaRPr sz="900"/>
          </a:p>
          <a:p>
            <a:pPr indent="0" lvl="0" marL="0" rtl="0" algn="l">
              <a:spcBef>
                <a:spcPts val="1200"/>
              </a:spcBef>
              <a:spcAft>
                <a:spcPts val="0"/>
              </a:spcAft>
              <a:buNone/>
            </a:pPr>
            <a:r>
              <a:rPr lang="fr" sz="900">
                <a:solidFill>
                  <a:schemeClr val="dk1"/>
                </a:solidFill>
              </a:rPr>
              <a:t>2-Importance balises META:</a:t>
            </a:r>
            <a:endParaRPr sz="900">
              <a:solidFill>
                <a:schemeClr val="dk1"/>
              </a:solidFill>
            </a:endParaRPr>
          </a:p>
          <a:p>
            <a:pPr indent="0" lvl="0" marL="0" rtl="0" algn="l">
              <a:spcBef>
                <a:spcPts val="1200"/>
              </a:spcBef>
              <a:spcAft>
                <a:spcPts val="0"/>
              </a:spcAft>
              <a:buNone/>
            </a:pPr>
            <a:r>
              <a:rPr lang="fr" sz="900">
                <a:highlight>
                  <a:schemeClr val="lt1"/>
                </a:highlight>
                <a:latin typeface="Roboto"/>
                <a:ea typeface="Roboto"/>
                <a:cs typeface="Roboto"/>
                <a:sym typeface="Roboto"/>
              </a:rPr>
              <a:t>Meta tags are important elements for web pages. For example, the viewport meta tag enables a website to be responsive and adapt to mobile devices. The charset meta tag specifies the character encoding used on the page, such as UTF-8 to support various international characters. These tags play a crucial role in improving a site's visibility in search results and ensuring a good user experience.</a:t>
            </a:r>
            <a:endParaRPr sz="900">
              <a:highlight>
                <a:schemeClr val="lt1"/>
              </a:highlight>
            </a:endParaRPr>
          </a:p>
          <a:p>
            <a:pPr indent="0" lvl="0" marL="0" rtl="0" algn="l">
              <a:spcBef>
                <a:spcPts val="1200"/>
              </a:spcBef>
              <a:spcAft>
                <a:spcPts val="1200"/>
              </a:spcAft>
              <a:buNone/>
            </a:pPr>
            <a:r>
              <a:t/>
            </a:r>
            <a:endParaRPr sz="900">
              <a:solidFill>
                <a:schemeClr val="lt2"/>
              </a:solidFill>
              <a:highlight>
                <a:schemeClr val="lt1"/>
              </a:highlight>
            </a:endParaRPr>
          </a:p>
        </p:txBody>
      </p:sp>
      <p:sp>
        <p:nvSpPr>
          <p:cNvPr id="95" name="Google Shape;95;p14"/>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729450" y="1318650"/>
            <a:ext cx="2804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CSS:Selectors</a:t>
            </a:r>
            <a:endParaRPr/>
          </a:p>
        </p:txBody>
      </p:sp>
      <p:sp>
        <p:nvSpPr>
          <p:cNvPr id="235" name="Google Shape;235;p32"/>
          <p:cNvSpPr txBox="1"/>
          <p:nvPr>
            <p:ph idx="1" type="body"/>
          </p:nvPr>
        </p:nvSpPr>
        <p:spPr>
          <a:xfrm>
            <a:off x="729475" y="2310800"/>
            <a:ext cx="2714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Here's an example where we apply everything we've seen so far</a:t>
            </a:r>
            <a:endParaRPr/>
          </a:p>
        </p:txBody>
      </p:sp>
      <p:pic>
        <p:nvPicPr>
          <p:cNvPr id="236" name="Google Shape;236;p32"/>
          <p:cNvPicPr preferRelativeResize="0"/>
          <p:nvPr/>
        </p:nvPicPr>
        <p:blipFill>
          <a:blip r:embed="rId3">
            <a:alphaModFix/>
          </a:blip>
          <a:stretch>
            <a:fillRect/>
          </a:stretch>
        </p:blipFill>
        <p:spPr>
          <a:xfrm>
            <a:off x="3353554" y="532150"/>
            <a:ext cx="2977472" cy="4526199"/>
          </a:xfrm>
          <a:prstGeom prst="rect">
            <a:avLst/>
          </a:prstGeom>
          <a:noFill/>
          <a:ln>
            <a:noFill/>
          </a:ln>
        </p:spPr>
      </p:pic>
      <p:pic>
        <p:nvPicPr>
          <p:cNvPr id="237" name="Google Shape;237;p32"/>
          <p:cNvPicPr preferRelativeResize="0"/>
          <p:nvPr/>
        </p:nvPicPr>
        <p:blipFill>
          <a:blip r:embed="rId4">
            <a:alphaModFix/>
          </a:blip>
          <a:stretch>
            <a:fillRect/>
          </a:stretch>
        </p:blipFill>
        <p:spPr>
          <a:xfrm>
            <a:off x="6413450" y="532143"/>
            <a:ext cx="2623326" cy="4526208"/>
          </a:xfrm>
          <a:prstGeom prst="rect">
            <a:avLst/>
          </a:prstGeom>
          <a:noFill/>
          <a:ln>
            <a:noFill/>
          </a:ln>
        </p:spPr>
      </p:pic>
      <p:sp>
        <p:nvSpPr>
          <p:cNvPr id="238" name="Google Shape;238;p32"/>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CSS:Priorities in CSS</a:t>
            </a:r>
            <a:endParaRPr/>
          </a:p>
        </p:txBody>
      </p:sp>
      <p:sp>
        <p:nvSpPr>
          <p:cNvPr id="244" name="Google Shape;244;p33"/>
          <p:cNvSpPr txBox="1"/>
          <p:nvPr>
            <p:ph idx="1" type="body"/>
          </p:nvPr>
        </p:nvSpPr>
        <p:spPr>
          <a:xfrm>
            <a:off x="729450" y="2078875"/>
            <a:ext cx="3842700" cy="27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When multiple attributes are applied with different selectors to the same element, the browser follows a set of priorities to determine which attributes will be applied. Here they are:</a:t>
            </a:r>
            <a:endParaRPr/>
          </a:p>
          <a:p>
            <a:pPr indent="0" lvl="0" marL="0" rtl="0" algn="l">
              <a:spcBef>
                <a:spcPts val="1200"/>
              </a:spcBef>
              <a:spcAft>
                <a:spcPts val="0"/>
              </a:spcAft>
              <a:buNone/>
            </a:pPr>
            <a:r>
              <a:rPr lang="fr">
                <a:solidFill>
                  <a:schemeClr val="dk1"/>
                </a:solidFill>
              </a:rPr>
              <a:t>1. **Styles with !important**: </a:t>
            </a:r>
            <a:r>
              <a:rPr lang="fr"/>
              <a:t>Any attribute with `!important` has the highest priority and will override all other code for the same attribute.</a:t>
            </a:r>
            <a:endParaRPr/>
          </a:p>
          <a:p>
            <a:pPr indent="0" lvl="0" marL="0" rtl="0" algn="l">
              <a:spcBef>
                <a:spcPts val="1200"/>
              </a:spcBef>
              <a:spcAft>
                <a:spcPts val="0"/>
              </a:spcAft>
              <a:buNone/>
            </a:pPr>
            <a:r>
              <a:rPr lang="fr"/>
              <a:t>So, if an attribute is marked with `!important`, it takes precedence over any conflicting styles, and its value will be applied.</a:t>
            </a:r>
            <a:endParaRPr/>
          </a:p>
          <a:p>
            <a:pPr indent="0" lvl="0" marL="0" rtl="0" algn="l">
              <a:spcBef>
                <a:spcPts val="1200"/>
              </a:spcBef>
              <a:spcAft>
                <a:spcPts val="1200"/>
              </a:spcAft>
              <a:buNone/>
            </a:pPr>
            <a:r>
              <a:t/>
            </a:r>
            <a:endParaRPr/>
          </a:p>
        </p:txBody>
      </p:sp>
      <p:pic>
        <p:nvPicPr>
          <p:cNvPr id="245" name="Google Shape;245;p33"/>
          <p:cNvPicPr preferRelativeResize="0"/>
          <p:nvPr/>
        </p:nvPicPr>
        <p:blipFill>
          <a:blip r:embed="rId3">
            <a:alphaModFix/>
          </a:blip>
          <a:stretch>
            <a:fillRect/>
          </a:stretch>
        </p:blipFill>
        <p:spPr>
          <a:xfrm>
            <a:off x="4997150" y="2471601"/>
            <a:ext cx="3571525" cy="2013850"/>
          </a:xfrm>
          <a:prstGeom prst="rect">
            <a:avLst/>
          </a:prstGeom>
          <a:noFill/>
          <a:ln>
            <a:noFill/>
          </a:ln>
        </p:spPr>
      </p:pic>
      <p:sp>
        <p:nvSpPr>
          <p:cNvPr id="246" name="Google Shape;246;p33"/>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CSS:Priorities in CSS</a:t>
            </a:r>
            <a:endParaRPr/>
          </a:p>
        </p:txBody>
      </p:sp>
      <p:sp>
        <p:nvSpPr>
          <p:cNvPr id="252" name="Google Shape;252;p34"/>
          <p:cNvSpPr txBox="1"/>
          <p:nvPr>
            <p:ph idx="1" type="body"/>
          </p:nvPr>
        </p:nvSpPr>
        <p:spPr>
          <a:xfrm>
            <a:off x="729450" y="2078875"/>
            <a:ext cx="3842700" cy="28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highlight>
                  <a:schemeClr val="lt1"/>
                </a:highlight>
              </a:rPr>
              <a:t>2. **Inline Styles**:</a:t>
            </a:r>
            <a:endParaRPr sz="1100">
              <a:solidFill>
                <a:schemeClr val="dk1"/>
              </a:solidFill>
              <a:highlight>
                <a:schemeClr val="lt1"/>
              </a:highlight>
            </a:endParaRPr>
          </a:p>
          <a:p>
            <a:pPr indent="0" lvl="0" marL="0" rtl="0" algn="l">
              <a:spcBef>
                <a:spcPts val="1200"/>
              </a:spcBef>
              <a:spcAft>
                <a:spcPts val="0"/>
              </a:spcAft>
              <a:buNone/>
            </a:pPr>
            <a:r>
              <a:rPr lang="fr" sz="1100">
                <a:highlight>
                  <a:schemeClr val="lt1"/>
                </a:highlight>
              </a:rPr>
              <a:t>   Styles defined directly within the HTML element's attributes have higher priority than styles defined in external or internal style sheets. Inline styles are applied directly to the element they are defined on.</a:t>
            </a:r>
            <a:endParaRPr sz="1100">
              <a:highlight>
                <a:schemeClr val="lt1"/>
              </a:highlight>
            </a:endParaRPr>
          </a:p>
          <a:p>
            <a:pPr indent="0" lvl="0" marL="0" rtl="0" algn="l">
              <a:spcBef>
                <a:spcPts val="1200"/>
              </a:spcBef>
              <a:spcAft>
                <a:spcPts val="0"/>
              </a:spcAft>
              <a:buNone/>
            </a:pPr>
            <a:r>
              <a:rPr lang="fr" sz="1100">
                <a:solidFill>
                  <a:schemeClr val="dk1"/>
                </a:solidFill>
                <a:highlight>
                  <a:schemeClr val="lt1"/>
                </a:highlight>
              </a:rPr>
              <a:t>3. **ID Selectors**:</a:t>
            </a:r>
            <a:endParaRPr sz="1100">
              <a:solidFill>
                <a:schemeClr val="dk1"/>
              </a:solidFill>
              <a:highlight>
                <a:schemeClr val="lt1"/>
              </a:highlight>
            </a:endParaRPr>
          </a:p>
          <a:p>
            <a:pPr indent="0" lvl="0" marL="0" rtl="0" algn="l">
              <a:spcBef>
                <a:spcPts val="1200"/>
              </a:spcBef>
              <a:spcAft>
                <a:spcPts val="0"/>
              </a:spcAft>
              <a:buNone/>
            </a:pPr>
            <a:r>
              <a:rPr lang="fr" sz="1100">
                <a:highlight>
                  <a:schemeClr val="lt1"/>
                </a:highlight>
              </a:rPr>
              <a:t>   Styles applied to elements targeted by an ID selector have higher priority than class selectors or element selectors. ID selectors are more specific and, as a result, take precedence.</a:t>
            </a:r>
            <a:endParaRPr sz="1100">
              <a:highlight>
                <a:schemeClr val="lt1"/>
              </a:highlight>
            </a:endParaRPr>
          </a:p>
          <a:p>
            <a:pPr indent="0" lvl="0" marL="0" rtl="0" algn="l">
              <a:spcBef>
                <a:spcPts val="1200"/>
              </a:spcBef>
              <a:spcAft>
                <a:spcPts val="0"/>
              </a:spcAft>
              <a:buNone/>
            </a:pPr>
            <a:r>
              <a:rPr lang="fr" sz="1100">
                <a:solidFill>
                  <a:schemeClr val="dk1"/>
                </a:solidFill>
                <a:highlight>
                  <a:schemeClr val="lt1"/>
                </a:highlight>
              </a:rPr>
              <a:t>4. **Class, Attribute, and Pseudo-Class Selectors**:</a:t>
            </a:r>
            <a:endParaRPr sz="1100">
              <a:solidFill>
                <a:schemeClr val="dk1"/>
              </a:solidFill>
              <a:highlight>
                <a:schemeClr val="lt1"/>
              </a:highlight>
            </a:endParaRPr>
          </a:p>
          <a:p>
            <a:pPr indent="0" lvl="0" marL="0" rtl="0" algn="l">
              <a:spcBef>
                <a:spcPts val="1200"/>
              </a:spcBef>
              <a:spcAft>
                <a:spcPts val="0"/>
              </a:spcAft>
              <a:buNone/>
            </a:pPr>
            <a:r>
              <a:t/>
            </a:r>
            <a:endParaRPr sz="1100">
              <a:solidFill>
                <a:schemeClr val="dk1"/>
              </a:solidFill>
              <a:highlight>
                <a:schemeClr val="lt1"/>
              </a:highlight>
            </a:endParaRPr>
          </a:p>
          <a:p>
            <a:pPr indent="0" lvl="0" marL="0" rtl="0" algn="l">
              <a:spcBef>
                <a:spcPts val="1200"/>
              </a:spcBef>
              <a:spcAft>
                <a:spcPts val="1200"/>
              </a:spcAft>
              <a:buNone/>
            </a:pPr>
            <a:r>
              <a:t/>
            </a:r>
            <a:endParaRPr sz="700">
              <a:solidFill>
                <a:schemeClr val="dk1"/>
              </a:solidFill>
              <a:highlight>
                <a:schemeClr val="lt1"/>
              </a:highlight>
            </a:endParaRPr>
          </a:p>
        </p:txBody>
      </p:sp>
      <p:pic>
        <p:nvPicPr>
          <p:cNvPr id="253" name="Google Shape;253;p34"/>
          <p:cNvPicPr preferRelativeResize="0"/>
          <p:nvPr/>
        </p:nvPicPr>
        <p:blipFill>
          <a:blip r:embed="rId3">
            <a:alphaModFix/>
          </a:blip>
          <a:stretch>
            <a:fillRect/>
          </a:stretch>
        </p:blipFill>
        <p:spPr>
          <a:xfrm>
            <a:off x="5087150" y="1853850"/>
            <a:ext cx="3330999" cy="837625"/>
          </a:xfrm>
          <a:prstGeom prst="rect">
            <a:avLst/>
          </a:prstGeom>
          <a:noFill/>
          <a:ln>
            <a:noFill/>
          </a:ln>
        </p:spPr>
      </p:pic>
      <p:pic>
        <p:nvPicPr>
          <p:cNvPr id="254" name="Google Shape;254;p34"/>
          <p:cNvPicPr preferRelativeResize="0"/>
          <p:nvPr/>
        </p:nvPicPr>
        <p:blipFill>
          <a:blip r:embed="rId4">
            <a:alphaModFix/>
          </a:blip>
          <a:stretch>
            <a:fillRect/>
          </a:stretch>
        </p:blipFill>
        <p:spPr>
          <a:xfrm>
            <a:off x="6059924" y="2947150"/>
            <a:ext cx="1385450" cy="979575"/>
          </a:xfrm>
          <a:prstGeom prst="rect">
            <a:avLst/>
          </a:prstGeom>
          <a:noFill/>
          <a:ln>
            <a:noFill/>
          </a:ln>
        </p:spPr>
      </p:pic>
      <p:pic>
        <p:nvPicPr>
          <p:cNvPr id="255" name="Google Shape;255;p34"/>
          <p:cNvPicPr preferRelativeResize="0"/>
          <p:nvPr/>
        </p:nvPicPr>
        <p:blipFill>
          <a:blip r:embed="rId5">
            <a:alphaModFix/>
          </a:blip>
          <a:stretch>
            <a:fillRect/>
          </a:stretch>
        </p:blipFill>
        <p:spPr>
          <a:xfrm>
            <a:off x="6059925" y="4043200"/>
            <a:ext cx="1385450" cy="979569"/>
          </a:xfrm>
          <a:prstGeom prst="rect">
            <a:avLst/>
          </a:prstGeom>
          <a:noFill/>
          <a:ln>
            <a:noFill/>
          </a:ln>
        </p:spPr>
      </p:pic>
      <p:sp>
        <p:nvSpPr>
          <p:cNvPr id="256" name="Google Shape;256;p34"/>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CSS:Priorities in CSS</a:t>
            </a:r>
            <a:endParaRPr/>
          </a:p>
        </p:txBody>
      </p:sp>
      <p:sp>
        <p:nvSpPr>
          <p:cNvPr id="262" name="Google Shape;262;p35"/>
          <p:cNvSpPr txBox="1"/>
          <p:nvPr>
            <p:ph idx="1" type="body"/>
          </p:nvPr>
        </p:nvSpPr>
        <p:spPr>
          <a:xfrm>
            <a:off x="729450" y="2078875"/>
            <a:ext cx="3842700" cy="27447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fr" sz="4400">
                <a:solidFill>
                  <a:schemeClr val="dk1"/>
                </a:solidFill>
                <a:highlight>
                  <a:schemeClr val="lt1"/>
                </a:highlight>
                <a:latin typeface="Roboto"/>
                <a:ea typeface="Roboto"/>
                <a:cs typeface="Roboto"/>
                <a:sym typeface="Roboto"/>
              </a:rPr>
              <a:t>5. **Combined Element Selectors (Descendant, Child, Sibling)**</a:t>
            </a:r>
            <a:endParaRPr sz="4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fr" sz="4400">
                <a:solidFill>
                  <a:schemeClr val="dk1"/>
                </a:solidFill>
                <a:highlight>
                  <a:schemeClr val="lt1"/>
                </a:highlight>
                <a:latin typeface="Roboto"/>
                <a:ea typeface="Roboto"/>
                <a:cs typeface="Roboto"/>
                <a:sym typeface="Roboto"/>
              </a:rPr>
              <a:t>6. **Element Selectors**</a:t>
            </a:r>
            <a:endParaRPr sz="4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fr" sz="4400">
                <a:solidFill>
                  <a:schemeClr val="dk1"/>
                </a:solidFill>
                <a:highlight>
                  <a:schemeClr val="lt1"/>
                </a:highlight>
                <a:latin typeface="Roboto"/>
                <a:ea typeface="Roboto"/>
                <a:cs typeface="Roboto"/>
                <a:sym typeface="Roboto"/>
              </a:rPr>
              <a:t>7. **Universal Selectors (*)**</a:t>
            </a:r>
            <a:endParaRPr sz="4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fr" sz="4400">
                <a:solidFill>
                  <a:schemeClr val="dk1"/>
                </a:solidFill>
                <a:highlight>
                  <a:schemeClr val="lt1"/>
                </a:highlight>
                <a:latin typeface="Roboto"/>
                <a:ea typeface="Roboto"/>
                <a:cs typeface="Roboto"/>
                <a:sym typeface="Roboto"/>
              </a:rPr>
              <a:t>8. **Pseudo-Element Selectors (::before, ::after)**</a:t>
            </a:r>
            <a:endParaRPr sz="4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4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5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rgbClr val="D1D5DB"/>
              </a:solidFill>
              <a:highlight>
                <a:srgbClr val="444654"/>
              </a:highlight>
              <a:latin typeface="Roboto"/>
              <a:ea typeface="Roboto"/>
              <a:cs typeface="Roboto"/>
              <a:sym typeface="Roboto"/>
            </a:endParaRPr>
          </a:p>
        </p:txBody>
      </p:sp>
      <p:pic>
        <p:nvPicPr>
          <p:cNvPr id="263" name="Google Shape;263;p35"/>
          <p:cNvPicPr preferRelativeResize="0"/>
          <p:nvPr/>
        </p:nvPicPr>
        <p:blipFill>
          <a:blip r:embed="rId3">
            <a:alphaModFix/>
          </a:blip>
          <a:stretch>
            <a:fillRect/>
          </a:stretch>
        </p:blipFill>
        <p:spPr>
          <a:xfrm>
            <a:off x="6443634" y="206875"/>
            <a:ext cx="1486801" cy="1051225"/>
          </a:xfrm>
          <a:prstGeom prst="rect">
            <a:avLst/>
          </a:prstGeom>
          <a:noFill/>
          <a:ln>
            <a:noFill/>
          </a:ln>
        </p:spPr>
      </p:pic>
      <p:pic>
        <p:nvPicPr>
          <p:cNvPr id="264" name="Google Shape;264;p35"/>
          <p:cNvPicPr preferRelativeResize="0"/>
          <p:nvPr/>
        </p:nvPicPr>
        <p:blipFill>
          <a:blip r:embed="rId4">
            <a:alphaModFix/>
          </a:blip>
          <a:stretch>
            <a:fillRect/>
          </a:stretch>
        </p:blipFill>
        <p:spPr>
          <a:xfrm>
            <a:off x="6221486" y="1520513"/>
            <a:ext cx="1931120" cy="1051225"/>
          </a:xfrm>
          <a:prstGeom prst="rect">
            <a:avLst/>
          </a:prstGeom>
          <a:noFill/>
          <a:ln>
            <a:noFill/>
          </a:ln>
        </p:spPr>
      </p:pic>
      <p:pic>
        <p:nvPicPr>
          <p:cNvPr id="265" name="Google Shape;265;p35"/>
          <p:cNvPicPr preferRelativeResize="0"/>
          <p:nvPr/>
        </p:nvPicPr>
        <p:blipFill>
          <a:blip r:embed="rId5">
            <a:alphaModFix/>
          </a:blip>
          <a:stretch>
            <a:fillRect/>
          </a:stretch>
        </p:blipFill>
        <p:spPr>
          <a:xfrm>
            <a:off x="6538563" y="2755423"/>
            <a:ext cx="1296933" cy="1051225"/>
          </a:xfrm>
          <a:prstGeom prst="rect">
            <a:avLst/>
          </a:prstGeom>
          <a:noFill/>
          <a:ln>
            <a:noFill/>
          </a:ln>
        </p:spPr>
      </p:pic>
      <p:pic>
        <p:nvPicPr>
          <p:cNvPr id="266" name="Google Shape;266;p35"/>
          <p:cNvPicPr preferRelativeResize="0"/>
          <p:nvPr/>
        </p:nvPicPr>
        <p:blipFill>
          <a:blip r:embed="rId6">
            <a:alphaModFix/>
          </a:blip>
          <a:stretch>
            <a:fillRect/>
          </a:stretch>
        </p:blipFill>
        <p:spPr>
          <a:xfrm>
            <a:off x="5960115" y="3990325"/>
            <a:ext cx="2453827" cy="1051225"/>
          </a:xfrm>
          <a:prstGeom prst="rect">
            <a:avLst/>
          </a:prstGeom>
          <a:noFill/>
          <a:ln>
            <a:noFill/>
          </a:ln>
        </p:spPr>
      </p:pic>
      <p:sp>
        <p:nvSpPr>
          <p:cNvPr id="267" name="Google Shape;267;p35"/>
          <p:cNvSpPr txBox="1"/>
          <p:nvPr/>
        </p:nvSpPr>
        <p:spPr>
          <a:xfrm>
            <a:off x="56500" y="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CSS:CSS basic attributes</a:t>
            </a:r>
            <a:endParaRPr/>
          </a:p>
        </p:txBody>
      </p:sp>
      <p:sp>
        <p:nvSpPr>
          <p:cNvPr id="273" name="Google Shape;273;p3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1-color:</a:t>
            </a:r>
            <a:endParaRPr>
              <a:solidFill>
                <a:schemeClr val="dk1"/>
              </a:solidFill>
            </a:endParaRPr>
          </a:p>
          <a:p>
            <a:pPr indent="0" lvl="0" marL="0" rtl="0" algn="l">
              <a:spcBef>
                <a:spcPts val="1200"/>
              </a:spcBef>
              <a:spcAft>
                <a:spcPts val="0"/>
              </a:spcAft>
              <a:buNone/>
            </a:pPr>
            <a:r>
              <a:rPr lang="fr"/>
              <a:t>We use it to apply a color to a text and there is 4 different types:</a:t>
            </a:r>
            <a:endParaRPr/>
          </a:p>
          <a:p>
            <a:pPr indent="-311150" lvl="0" marL="457200" rtl="0" algn="l">
              <a:spcBef>
                <a:spcPts val="1200"/>
              </a:spcBef>
              <a:spcAft>
                <a:spcPts val="0"/>
              </a:spcAft>
              <a:buSzPts val="1300"/>
              <a:buChar char="●"/>
            </a:pPr>
            <a:r>
              <a:rPr lang="fr">
                <a:solidFill>
                  <a:schemeClr val="accent3"/>
                </a:solidFill>
              </a:rPr>
              <a:t>Color </a:t>
            </a:r>
            <a:r>
              <a:rPr lang="fr">
                <a:solidFill>
                  <a:schemeClr val="accent3"/>
                </a:solidFill>
              </a:rPr>
              <a:t>Name</a:t>
            </a:r>
            <a:r>
              <a:rPr lang="fr"/>
              <a:t>(for eg:blue,black,azur,...)</a:t>
            </a:r>
            <a:endParaRPr/>
          </a:p>
          <a:p>
            <a:pPr indent="-311150" lvl="0" marL="457200" rtl="0" algn="l">
              <a:spcBef>
                <a:spcPts val="0"/>
              </a:spcBef>
              <a:spcAft>
                <a:spcPts val="0"/>
              </a:spcAft>
              <a:buSzPts val="1300"/>
              <a:buChar char="●"/>
            </a:pPr>
            <a:r>
              <a:rPr lang="fr"/>
              <a:t>In </a:t>
            </a:r>
            <a:r>
              <a:rPr lang="fr">
                <a:solidFill>
                  <a:schemeClr val="accent3"/>
                </a:solidFill>
              </a:rPr>
              <a:t>hexadecimal </a:t>
            </a:r>
            <a:r>
              <a:rPr lang="fr"/>
              <a:t>(for eg </a:t>
            </a:r>
            <a:r>
              <a:rPr lang="fr">
                <a:highlight>
                  <a:schemeClr val="lt1"/>
                </a:highlight>
              </a:rPr>
              <a:t>#</a:t>
            </a:r>
            <a:r>
              <a:rPr lang="fr">
                <a:highlight>
                  <a:schemeClr val="lt1"/>
                </a:highlight>
                <a:latin typeface="Courier New"/>
                <a:ea typeface="Courier New"/>
                <a:cs typeface="Courier New"/>
                <a:sym typeface="Courier New"/>
              </a:rPr>
              <a:t>FF0000)</a:t>
            </a:r>
            <a:endParaRPr>
              <a:highlight>
                <a:schemeClr val="lt1"/>
              </a:highlight>
              <a:latin typeface="Courier New"/>
              <a:ea typeface="Courier New"/>
              <a:cs typeface="Courier New"/>
              <a:sym typeface="Courier New"/>
            </a:endParaRPr>
          </a:p>
          <a:p>
            <a:pPr indent="-311150" lvl="0" marL="457200" rtl="0" algn="l">
              <a:spcBef>
                <a:spcPts val="0"/>
              </a:spcBef>
              <a:spcAft>
                <a:spcPts val="0"/>
              </a:spcAft>
              <a:buSzPts val="1300"/>
              <a:buChar char="●"/>
            </a:pPr>
            <a:r>
              <a:rPr lang="fr">
                <a:highlight>
                  <a:schemeClr val="lt1"/>
                </a:highlight>
              </a:rPr>
              <a:t>In </a:t>
            </a:r>
            <a:r>
              <a:rPr lang="fr">
                <a:solidFill>
                  <a:schemeClr val="accent3"/>
                </a:solidFill>
                <a:highlight>
                  <a:schemeClr val="lt1"/>
                </a:highlight>
              </a:rPr>
              <a:t>RGB</a:t>
            </a:r>
            <a:r>
              <a:rPr lang="fr">
                <a:highlight>
                  <a:schemeClr val="lt1"/>
                </a:highlight>
              </a:rPr>
              <a:t>(Red Green Blue)</a:t>
            </a:r>
            <a:endParaRPr>
              <a:highlight>
                <a:schemeClr val="lt1"/>
              </a:highlight>
            </a:endParaRPr>
          </a:p>
          <a:p>
            <a:pPr indent="-311150" lvl="0" marL="457200" rtl="0" algn="l">
              <a:spcBef>
                <a:spcPts val="0"/>
              </a:spcBef>
              <a:spcAft>
                <a:spcPts val="0"/>
              </a:spcAft>
              <a:buSzPts val="1300"/>
              <a:buChar char="●"/>
            </a:pPr>
            <a:r>
              <a:rPr lang="fr">
                <a:highlight>
                  <a:schemeClr val="lt1"/>
                </a:highlight>
              </a:rPr>
              <a:t>In </a:t>
            </a:r>
            <a:r>
              <a:rPr lang="fr">
                <a:solidFill>
                  <a:schemeClr val="accent3"/>
                </a:solidFill>
                <a:highlight>
                  <a:schemeClr val="lt1"/>
                </a:highlight>
              </a:rPr>
              <a:t>HSL</a:t>
            </a:r>
            <a:r>
              <a:rPr lang="fr">
                <a:highlight>
                  <a:schemeClr val="lt1"/>
                </a:highlight>
              </a:rPr>
              <a:t>(Hue Saturation Brightness)</a:t>
            </a:r>
            <a:endParaRPr>
              <a:highlight>
                <a:schemeClr val="lt1"/>
              </a:highlight>
            </a:endParaRPr>
          </a:p>
        </p:txBody>
      </p:sp>
      <p:pic>
        <p:nvPicPr>
          <p:cNvPr id="274" name="Google Shape;274;p36"/>
          <p:cNvPicPr preferRelativeResize="0"/>
          <p:nvPr/>
        </p:nvPicPr>
        <p:blipFill>
          <a:blip r:embed="rId3">
            <a:alphaModFix/>
          </a:blip>
          <a:stretch>
            <a:fillRect/>
          </a:stretch>
        </p:blipFill>
        <p:spPr>
          <a:xfrm>
            <a:off x="6699813" y="495750"/>
            <a:ext cx="1355651" cy="958496"/>
          </a:xfrm>
          <a:prstGeom prst="rect">
            <a:avLst/>
          </a:prstGeom>
          <a:noFill/>
          <a:ln>
            <a:noFill/>
          </a:ln>
        </p:spPr>
      </p:pic>
      <p:pic>
        <p:nvPicPr>
          <p:cNvPr id="275" name="Google Shape;275;p36"/>
          <p:cNvPicPr preferRelativeResize="0"/>
          <p:nvPr/>
        </p:nvPicPr>
        <p:blipFill>
          <a:blip r:embed="rId4">
            <a:alphaModFix/>
          </a:blip>
          <a:stretch>
            <a:fillRect/>
          </a:stretch>
        </p:blipFill>
        <p:spPr>
          <a:xfrm>
            <a:off x="6680661" y="1671451"/>
            <a:ext cx="1393984" cy="985600"/>
          </a:xfrm>
          <a:prstGeom prst="rect">
            <a:avLst/>
          </a:prstGeom>
          <a:noFill/>
          <a:ln>
            <a:noFill/>
          </a:ln>
        </p:spPr>
      </p:pic>
      <p:pic>
        <p:nvPicPr>
          <p:cNvPr id="276" name="Google Shape;276;p36"/>
          <p:cNvPicPr preferRelativeResize="0"/>
          <p:nvPr/>
        </p:nvPicPr>
        <p:blipFill>
          <a:blip r:embed="rId5">
            <a:alphaModFix/>
          </a:blip>
          <a:stretch>
            <a:fillRect/>
          </a:stretch>
        </p:blipFill>
        <p:spPr>
          <a:xfrm>
            <a:off x="6594875" y="2874252"/>
            <a:ext cx="1565525" cy="985588"/>
          </a:xfrm>
          <a:prstGeom prst="rect">
            <a:avLst/>
          </a:prstGeom>
          <a:noFill/>
          <a:ln>
            <a:noFill/>
          </a:ln>
        </p:spPr>
      </p:pic>
      <p:pic>
        <p:nvPicPr>
          <p:cNvPr id="277" name="Google Shape;277;p36"/>
          <p:cNvPicPr preferRelativeResize="0"/>
          <p:nvPr/>
        </p:nvPicPr>
        <p:blipFill>
          <a:blip r:embed="rId6">
            <a:alphaModFix/>
          </a:blip>
          <a:stretch>
            <a:fillRect/>
          </a:stretch>
        </p:blipFill>
        <p:spPr>
          <a:xfrm>
            <a:off x="6594878" y="4222575"/>
            <a:ext cx="1565532" cy="824925"/>
          </a:xfrm>
          <a:prstGeom prst="rect">
            <a:avLst/>
          </a:prstGeom>
          <a:noFill/>
          <a:ln>
            <a:noFill/>
          </a:ln>
        </p:spPr>
      </p:pic>
      <p:sp>
        <p:nvSpPr>
          <p:cNvPr id="278" name="Google Shape;278;p36"/>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to CSS:CSS basic attributes</a:t>
            </a:r>
            <a:endParaRPr/>
          </a:p>
        </p:txBody>
      </p:sp>
      <p:sp>
        <p:nvSpPr>
          <p:cNvPr id="284" name="Google Shape;284;p37"/>
          <p:cNvSpPr txBox="1"/>
          <p:nvPr>
            <p:ph idx="1" type="body"/>
          </p:nvPr>
        </p:nvSpPr>
        <p:spPr>
          <a:xfrm>
            <a:off x="729450" y="2078875"/>
            <a:ext cx="3842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fr" sz="1546">
                <a:solidFill>
                  <a:schemeClr val="dk1"/>
                </a:solidFill>
              </a:rPr>
              <a:t>2</a:t>
            </a:r>
            <a:r>
              <a:rPr lang="fr" sz="1546">
                <a:solidFill>
                  <a:schemeClr val="dk1"/>
                </a:solidFill>
              </a:rPr>
              <a:t>-background-color:</a:t>
            </a:r>
            <a:endParaRPr sz="1546">
              <a:solidFill>
                <a:schemeClr val="dk1"/>
              </a:solidFill>
            </a:endParaRPr>
          </a:p>
          <a:p>
            <a:pPr indent="0" lvl="0" marL="0" rtl="0" algn="l">
              <a:spcBef>
                <a:spcPts val="1200"/>
              </a:spcBef>
              <a:spcAft>
                <a:spcPts val="0"/>
              </a:spcAft>
              <a:buNone/>
            </a:pPr>
            <a:r>
              <a:rPr lang="fr" sz="1546"/>
              <a:t>Do the same job as the color but for backgrounds</a:t>
            </a:r>
            <a:endParaRPr sz="1546"/>
          </a:p>
          <a:p>
            <a:pPr indent="0" lvl="0" marL="0" rtl="0" algn="l">
              <a:spcBef>
                <a:spcPts val="1200"/>
              </a:spcBef>
              <a:spcAft>
                <a:spcPts val="0"/>
              </a:spcAft>
              <a:buNone/>
            </a:pPr>
            <a:r>
              <a:rPr lang="fr" sz="1546">
                <a:solidFill>
                  <a:schemeClr val="dk1"/>
                </a:solidFill>
              </a:rPr>
              <a:t>2-width &amp; height:</a:t>
            </a:r>
            <a:endParaRPr sz="1546">
              <a:solidFill>
                <a:schemeClr val="dk1"/>
              </a:solidFill>
            </a:endParaRPr>
          </a:p>
          <a:p>
            <a:pPr indent="0" lvl="0" marL="0" marR="139700" rtl="0" algn="l">
              <a:spcBef>
                <a:spcPts val="1200"/>
              </a:spcBef>
              <a:spcAft>
                <a:spcPts val="0"/>
              </a:spcAft>
              <a:buNone/>
            </a:pPr>
            <a:r>
              <a:rPr lang="fr" sz="1546"/>
              <a:t>these two properties are used to specify  the width and height of a tag</a:t>
            </a:r>
            <a:endParaRPr sz="1546"/>
          </a:p>
          <a:p>
            <a:pPr indent="0" lvl="0" marL="0" marR="139700" rtl="0" algn="l">
              <a:spcBef>
                <a:spcPts val="1100"/>
              </a:spcBef>
              <a:spcAft>
                <a:spcPts val="1100"/>
              </a:spcAft>
              <a:buNone/>
            </a:pPr>
            <a:r>
              <a:rPr lang="fr" sz="1546"/>
              <a:t>For the units used you gonna see in the following slides</a:t>
            </a:r>
            <a:endParaRPr/>
          </a:p>
        </p:txBody>
      </p:sp>
      <p:pic>
        <p:nvPicPr>
          <p:cNvPr id="285" name="Google Shape;285;p37"/>
          <p:cNvPicPr preferRelativeResize="0"/>
          <p:nvPr/>
        </p:nvPicPr>
        <p:blipFill>
          <a:blip r:embed="rId3">
            <a:alphaModFix/>
          </a:blip>
          <a:stretch>
            <a:fillRect/>
          </a:stretch>
        </p:blipFill>
        <p:spPr>
          <a:xfrm>
            <a:off x="5399550" y="1983613"/>
            <a:ext cx="3018601" cy="2451625"/>
          </a:xfrm>
          <a:prstGeom prst="rect">
            <a:avLst/>
          </a:prstGeom>
          <a:noFill/>
          <a:ln>
            <a:noFill/>
          </a:ln>
        </p:spPr>
      </p:pic>
      <p:sp>
        <p:nvSpPr>
          <p:cNvPr id="286" name="Google Shape;286;p37"/>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140"/>
              <a:t>Intro to CSS:box model(margin,border,padding,content)</a:t>
            </a:r>
            <a:endParaRPr sz="2040"/>
          </a:p>
        </p:txBody>
      </p:sp>
      <p:sp>
        <p:nvSpPr>
          <p:cNvPr id="292" name="Google Shape;292;p38"/>
          <p:cNvSpPr txBox="1"/>
          <p:nvPr>
            <p:ph idx="1" type="body"/>
          </p:nvPr>
        </p:nvSpPr>
        <p:spPr>
          <a:xfrm>
            <a:off x="729450" y="2078875"/>
            <a:ext cx="3842700" cy="2785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fr"/>
              <a:t>Every HTML element (each tag) follows the same structure, and it's this structure that allows us to control various specifications, including the space between elements and their borders. Understanding this structure helps us comprehend how our HTML is organized and how to better position our elements.</a:t>
            </a:r>
            <a:endParaRPr/>
          </a:p>
          <a:p>
            <a:pPr indent="0" lvl="0" marL="0" rtl="0" algn="l">
              <a:spcBef>
                <a:spcPts val="1200"/>
              </a:spcBef>
              <a:spcAft>
                <a:spcPts val="0"/>
              </a:spcAft>
              <a:buNone/>
            </a:pPr>
            <a:r>
              <a:rPr lang="fr"/>
              <a:t>So, for each HTML element, the order of properties includes:</a:t>
            </a:r>
            <a:endParaRPr/>
          </a:p>
          <a:p>
            <a:pPr indent="0" lvl="0" marL="0" rtl="0" algn="l">
              <a:spcBef>
                <a:spcPts val="1200"/>
              </a:spcBef>
              <a:spcAft>
                <a:spcPts val="0"/>
              </a:spcAft>
              <a:buNone/>
            </a:pPr>
            <a:r>
              <a:rPr lang="fr"/>
              <a:t>Margin,Border,Padding,Content</a:t>
            </a:r>
            <a:endParaRPr/>
          </a:p>
          <a:p>
            <a:pPr indent="0" lvl="0" marL="0" rtl="0" algn="l">
              <a:spcBef>
                <a:spcPts val="1200"/>
              </a:spcBef>
              <a:spcAft>
                <a:spcPts val="0"/>
              </a:spcAft>
              <a:buNone/>
            </a:pPr>
            <a:r>
              <a:rPr lang="fr"/>
              <a:t>This order determines the layout and spacing of elements in HTML and allows for precise control over their appearance and positioning.</a:t>
            </a:r>
            <a:endParaRPr/>
          </a:p>
          <a:p>
            <a:pPr indent="0" lvl="0" marL="0" rtl="0" algn="l">
              <a:spcBef>
                <a:spcPts val="1200"/>
              </a:spcBef>
              <a:spcAft>
                <a:spcPts val="1200"/>
              </a:spcAft>
              <a:buNone/>
            </a:pPr>
            <a:r>
              <a:t/>
            </a:r>
            <a:endParaRPr/>
          </a:p>
        </p:txBody>
      </p:sp>
      <p:pic>
        <p:nvPicPr>
          <p:cNvPr id="293" name="Google Shape;293;p38"/>
          <p:cNvPicPr preferRelativeResize="0"/>
          <p:nvPr/>
        </p:nvPicPr>
        <p:blipFill>
          <a:blip r:embed="rId3">
            <a:alphaModFix/>
          </a:blip>
          <a:stretch>
            <a:fillRect/>
          </a:stretch>
        </p:blipFill>
        <p:spPr>
          <a:xfrm>
            <a:off x="5172975" y="2418725"/>
            <a:ext cx="3574975" cy="2105800"/>
          </a:xfrm>
          <a:prstGeom prst="rect">
            <a:avLst/>
          </a:prstGeom>
          <a:noFill/>
          <a:ln>
            <a:noFill/>
          </a:ln>
        </p:spPr>
      </p:pic>
      <p:sp>
        <p:nvSpPr>
          <p:cNvPr id="294" name="Google Shape;294;p38"/>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6261"/>
              <a:buFont typeface="Arial"/>
              <a:buNone/>
            </a:pPr>
            <a:r>
              <a:rPr lang="fr" sz="2140"/>
              <a:t>Intro to CSS:box model(margin,border,padding,content)</a:t>
            </a:r>
            <a:endParaRPr/>
          </a:p>
        </p:txBody>
      </p:sp>
      <p:sp>
        <p:nvSpPr>
          <p:cNvPr id="300" name="Google Shape;300;p39"/>
          <p:cNvSpPr txBox="1"/>
          <p:nvPr>
            <p:ph idx="1" type="body"/>
          </p:nvPr>
        </p:nvSpPr>
        <p:spPr>
          <a:xfrm>
            <a:off x="729450" y="2078875"/>
            <a:ext cx="74316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solidFill>
                  <a:schemeClr val="dk1"/>
                </a:solidFill>
              </a:rPr>
              <a:t>1-Margin:</a:t>
            </a:r>
            <a:endParaRPr>
              <a:solidFill>
                <a:schemeClr val="dk1"/>
              </a:solidFill>
            </a:endParaRPr>
          </a:p>
          <a:p>
            <a:pPr indent="0" lvl="0" marL="0" rtl="0" algn="l">
              <a:spcBef>
                <a:spcPts val="1200"/>
              </a:spcBef>
              <a:spcAft>
                <a:spcPts val="0"/>
              </a:spcAft>
              <a:buNone/>
            </a:pPr>
            <a:r>
              <a:rPr lang="fr"/>
              <a:t>Margins are used to create space around elements, outside of any defined border. They allow you to specify the distance between that element and other adjacent elements. Margins are essential for controlling the layout and spacing between elements on a webpage.</a:t>
            </a:r>
            <a:endParaRPr sz="1250">
              <a:highlight>
                <a:schemeClr val="lt1"/>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solidFill>
                  <a:schemeClr val="accent2"/>
                </a:solidFill>
              </a:rPr>
              <a:t>A-Button without                                                                                          B-Button with  </a:t>
            </a:r>
            <a:endParaRPr>
              <a:solidFill>
                <a:schemeClr val="accent2"/>
              </a:solidFill>
            </a:endParaRPr>
          </a:p>
          <a:p>
            <a:pPr indent="0" lvl="0" marL="0" rtl="0" algn="l">
              <a:spcBef>
                <a:spcPts val="1200"/>
              </a:spcBef>
              <a:spcAft>
                <a:spcPts val="1200"/>
              </a:spcAft>
              <a:buNone/>
            </a:pPr>
            <a:r>
              <a:rPr lang="fr">
                <a:solidFill>
                  <a:schemeClr val="accent2"/>
                </a:solidFill>
              </a:rPr>
              <a:t>margin:                                                                                                                     margin:</a:t>
            </a:r>
            <a:endParaRPr>
              <a:solidFill>
                <a:schemeClr val="accent2"/>
              </a:solidFill>
            </a:endParaRPr>
          </a:p>
        </p:txBody>
      </p:sp>
      <p:pic>
        <p:nvPicPr>
          <p:cNvPr id="301" name="Google Shape;301;p39"/>
          <p:cNvPicPr preferRelativeResize="0"/>
          <p:nvPr/>
        </p:nvPicPr>
        <p:blipFill>
          <a:blip r:embed="rId3">
            <a:alphaModFix/>
          </a:blip>
          <a:stretch>
            <a:fillRect/>
          </a:stretch>
        </p:blipFill>
        <p:spPr>
          <a:xfrm>
            <a:off x="6458675" y="3319888"/>
            <a:ext cx="1702400" cy="1565951"/>
          </a:xfrm>
          <a:prstGeom prst="rect">
            <a:avLst/>
          </a:prstGeom>
          <a:noFill/>
          <a:ln>
            <a:noFill/>
          </a:ln>
        </p:spPr>
      </p:pic>
      <p:pic>
        <p:nvPicPr>
          <p:cNvPr id="302" name="Google Shape;302;p39"/>
          <p:cNvPicPr preferRelativeResize="0"/>
          <p:nvPr/>
        </p:nvPicPr>
        <p:blipFill>
          <a:blip r:embed="rId4">
            <a:alphaModFix/>
          </a:blip>
          <a:stretch>
            <a:fillRect/>
          </a:stretch>
        </p:blipFill>
        <p:spPr>
          <a:xfrm>
            <a:off x="2260425" y="3364675"/>
            <a:ext cx="1809750" cy="1476375"/>
          </a:xfrm>
          <a:prstGeom prst="rect">
            <a:avLst/>
          </a:prstGeom>
          <a:noFill/>
          <a:ln>
            <a:noFill/>
          </a:ln>
        </p:spPr>
      </p:pic>
      <p:sp>
        <p:nvSpPr>
          <p:cNvPr id="303" name="Google Shape;303;p39"/>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140"/>
              <a:t>Intro to CSS:box model(margin,border,padding,content)</a:t>
            </a:r>
            <a:endParaRPr/>
          </a:p>
        </p:txBody>
      </p:sp>
      <p:sp>
        <p:nvSpPr>
          <p:cNvPr id="309" name="Google Shape;309;p40"/>
          <p:cNvSpPr txBox="1"/>
          <p:nvPr>
            <p:ph idx="1" type="body"/>
          </p:nvPr>
        </p:nvSpPr>
        <p:spPr>
          <a:xfrm>
            <a:off x="729450" y="2078875"/>
            <a:ext cx="7688700" cy="2867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solidFill>
                  <a:schemeClr val="dk1"/>
                </a:solidFill>
              </a:rPr>
              <a:t>2</a:t>
            </a:r>
            <a:r>
              <a:rPr lang="fr">
                <a:solidFill>
                  <a:schemeClr val="dk1"/>
                </a:solidFill>
              </a:rPr>
              <a:t>-Border:</a:t>
            </a:r>
            <a:endParaRPr>
              <a:solidFill>
                <a:schemeClr val="dk1"/>
              </a:solidFill>
            </a:endParaRPr>
          </a:p>
          <a:p>
            <a:pPr indent="0" lvl="0" marL="0" rtl="0" algn="l">
              <a:spcBef>
                <a:spcPts val="1200"/>
              </a:spcBef>
              <a:spcAft>
                <a:spcPts val="0"/>
              </a:spcAft>
              <a:buNone/>
            </a:pPr>
            <a:r>
              <a:rPr lang="fr" sz="1200">
                <a:highlight>
                  <a:schemeClr val="lt1"/>
                </a:highlight>
              </a:rPr>
              <a:t>It is the line that surrounds the content and padding. It can be made visible or invisible, and by default, it doesn't appear. It can have different thicknesses, colors, and styles.</a:t>
            </a:r>
            <a:endParaRPr sz="1200">
              <a:highlight>
                <a:schemeClr val="lt1"/>
              </a:highlight>
            </a:endParaRPr>
          </a:p>
          <a:p>
            <a:pPr indent="0" lvl="0" marL="0" rtl="0" algn="l">
              <a:spcBef>
                <a:spcPts val="1200"/>
              </a:spcBef>
              <a:spcAft>
                <a:spcPts val="0"/>
              </a:spcAft>
              <a:buNone/>
            </a:pPr>
            <a:r>
              <a:rPr lang="fr" sz="1200">
                <a:highlight>
                  <a:schemeClr val="lt1"/>
                </a:highlight>
              </a:rPr>
              <a:t>In CSS, this "line" is referred to as the "border," and it plays a significant role in defining the appearance and structure of elements on a webpage.</a:t>
            </a:r>
            <a:endParaRPr sz="1200">
              <a:highlight>
                <a:schemeClr val="lt1"/>
              </a:highlight>
            </a:endParaRPr>
          </a:p>
          <a:p>
            <a:pPr indent="0" lvl="0" marL="0" rtl="0" algn="l">
              <a:spcBef>
                <a:spcPts val="1200"/>
              </a:spcBef>
              <a:spcAft>
                <a:spcPts val="0"/>
              </a:spcAft>
              <a:buNone/>
            </a:pPr>
            <a:r>
              <a:t/>
            </a:r>
            <a:endParaRPr sz="1200">
              <a:highlight>
                <a:schemeClr val="lt1"/>
              </a:highlight>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solidFill>
                  <a:schemeClr val="accent2"/>
                </a:solidFill>
              </a:rPr>
              <a:t>A-Button without                                                                                          B-Button with  </a:t>
            </a:r>
            <a:endParaRPr>
              <a:solidFill>
                <a:schemeClr val="accent2"/>
              </a:solidFill>
            </a:endParaRPr>
          </a:p>
          <a:p>
            <a:pPr indent="0" lvl="0" marL="0" rtl="0" algn="l">
              <a:spcBef>
                <a:spcPts val="1200"/>
              </a:spcBef>
              <a:spcAft>
                <a:spcPts val="0"/>
              </a:spcAft>
              <a:buNone/>
            </a:pPr>
            <a:r>
              <a:rPr lang="fr">
                <a:solidFill>
                  <a:schemeClr val="accent2"/>
                </a:solidFill>
              </a:rPr>
              <a:t>border:                                                                                                                     border:</a:t>
            </a:r>
            <a:endParaRPr>
              <a:solidFill>
                <a:schemeClr val="accent2"/>
              </a:solidFill>
            </a:endParaRPr>
          </a:p>
          <a:p>
            <a:pPr indent="0" lvl="0" marL="0" rtl="0" algn="l">
              <a:spcBef>
                <a:spcPts val="1200"/>
              </a:spcBef>
              <a:spcAft>
                <a:spcPts val="0"/>
              </a:spcAft>
              <a:buNone/>
            </a:pPr>
            <a:r>
              <a:t/>
            </a:r>
            <a:endParaRPr sz="1200">
              <a:highlight>
                <a:schemeClr val="lt1"/>
              </a:highlight>
            </a:endParaRPr>
          </a:p>
          <a:p>
            <a:pPr indent="0" lvl="0" marL="0" rtl="0" algn="l">
              <a:spcBef>
                <a:spcPts val="1200"/>
              </a:spcBef>
              <a:spcAft>
                <a:spcPts val="1200"/>
              </a:spcAft>
              <a:buNone/>
            </a:pPr>
            <a:r>
              <a:t/>
            </a:r>
            <a:endParaRPr/>
          </a:p>
        </p:txBody>
      </p:sp>
      <p:pic>
        <p:nvPicPr>
          <p:cNvPr id="310" name="Google Shape;310;p40"/>
          <p:cNvPicPr preferRelativeResize="0"/>
          <p:nvPr/>
        </p:nvPicPr>
        <p:blipFill>
          <a:blip r:embed="rId3">
            <a:alphaModFix/>
          </a:blip>
          <a:stretch>
            <a:fillRect/>
          </a:stretch>
        </p:blipFill>
        <p:spPr>
          <a:xfrm>
            <a:off x="1832750" y="3387325"/>
            <a:ext cx="2062725" cy="1559225"/>
          </a:xfrm>
          <a:prstGeom prst="rect">
            <a:avLst/>
          </a:prstGeom>
          <a:noFill/>
          <a:ln>
            <a:noFill/>
          </a:ln>
        </p:spPr>
      </p:pic>
      <p:pic>
        <p:nvPicPr>
          <p:cNvPr id="311" name="Google Shape;311;p40"/>
          <p:cNvPicPr preferRelativeResize="0"/>
          <p:nvPr/>
        </p:nvPicPr>
        <p:blipFill>
          <a:blip r:embed="rId4">
            <a:alphaModFix/>
          </a:blip>
          <a:stretch>
            <a:fillRect/>
          </a:stretch>
        </p:blipFill>
        <p:spPr>
          <a:xfrm>
            <a:off x="5724475" y="3425375"/>
            <a:ext cx="2187450" cy="1483150"/>
          </a:xfrm>
          <a:prstGeom prst="rect">
            <a:avLst/>
          </a:prstGeom>
          <a:noFill/>
          <a:ln>
            <a:noFill/>
          </a:ln>
        </p:spPr>
      </p:pic>
      <p:sp>
        <p:nvSpPr>
          <p:cNvPr id="312" name="Google Shape;312;p40"/>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150">
                <a:solidFill>
                  <a:srgbClr val="1A1A1A"/>
                </a:solidFill>
              </a:rPr>
              <a:t>Intro to CSS:box model(margin,border,padding,content)</a:t>
            </a:r>
            <a:endParaRPr/>
          </a:p>
        </p:txBody>
      </p:sp>
      <p:sp>
        <p:nvSpPr>
          <p:cNvPr id="318" name="Google Shape;318;p41"/>
          <p:cNvSpPr txBox="1"/>
          <p:nvPr>
            <p:ph idx="1" type="body"/>
          </p:nvPr>
        </p:nvSpPr>
        <p:spPr>
          <a:xfrm>
            <a:off x="727650" y="1973675"/>
            <a:ext cx="7688700" cy="2879700"/>
          </a:xfrm>
          <a:prstGeom prst="rect">
            <a:avLst/>
          </a:prstGeom>
        </p:spPr>
        <p:txBody>
          <a:bodyPr anchorCtr="0" anchor="t" bIns="91425" lIns="91425" spcFirstLastPara="1" rIns="91425" wrap="square" tIns="91425">
            <a:normAutofit fontScale="55000" lnSpcReduction="20000"/>
          </a:bodyPr>
          <a:lstStyle/>
          <a:p>
            <a:pPr indent="0" lvl="0" marL="0" rtl="0" algn="l">
              <a:lnSpc>
                <a:spcPct val="138000"/>
              </a:lnSpc>
              <a:spcBef>
                <a:spcPts val="0"/>
              </a:spcBef>
              <a:spcAft>
                <a:spcPts val="0"/>
              </a:spcAft>
              <a:buNone/>
            </a:pPr>
            <a:r>
              <a:rPr lang="fr">
                <a:solidFill>
                  <a:srgbClr val="1A9988"/>
                </a:solidFill>
              </a:rPr>
              <a:t>3-Padding:</a:t>
            </a:r>
            <a:endParaRPr>
              <a:solidFill>
                <a:srgbClr val="1A9988"/>
              </a:solidFill>
            </a:endParaRPr>
          </a:p>
          <a:p>
            <a:pPr indent="0" lvl="0" marL="0" rtl="0" algn="l">
              <a:lnSpc>
                <a:spcPct val="138000"/>
              </a:lnSpc>
              <a:spcBef>
                <a:spcPts val="1200"/>
              </a:spcBef>
              <a:spcAft>
                <a:spcPts val="0"/>
              </a:spcAft>
              <a:buNone/>
            </a:pPr>
            <a:r>
              <a:rPr lang="fr"/>
              <a:t>It is used to create transparent space around the content of an element, inside any defined border. Many people confuse it with margin, but they are not the same:</a:t>
            </a:r>
            <a:endParaRPr/>
          </a:p>
          <a:p>
            <a:pPr indent="0" lvl="0" marL="0" rtl="0" algn="l">
              <a:lnSpc>
                <a:spcPct val="138000"/>
              </a:lnSpc>
              <a:spcBef>
                <a:spcPts val="1200"/>
              </a:spcBef>
              <a:spcAft>
                <a:spcPts val="0"/>
              </a:spcAft>
              <a:buNone/>
            </a:pPr>
            <a:r>
              <a:rPr lang="fr"/>
              <a:t>In CSS, this transparent space is referred to as "padding," and it's distinct from margins. Padding defines the space between an element's content and its border, whereas margins define the space outside the border, affecting the distance between elements.</a:t>
            </a:r>
            <a:endParaRPr/>
          </a:p>
          <a:p>
            <a:pPr indent="0" lvl="0" marL="0" rtl="0" algn="l">
              <a:lnSpc>
                <a:spcPct val="138000"/>
              </a:lnSpc>
              <a:spcBef>
                <a:spcPts val="1200"/>
              </a:spcBef>
              <a:spcAft>
                <a:spcPts val="0"/>
              </a:spcAft>
              <a:buNone/>
            </a:pPr>
            <a:r>
              <a:rPr lang="fr">
                <a:solidFill>
                  <a:srgbClr val="990000"/>
                </a:solidFill>
              </a:rPr>
              <a:t>Padding creates space inside the specified element, while margin applies space outside of it. </a:t>
            </a:r>
            <a:endParaRPr>
              <a:solidFill>
                <a:srgbClr val="990000"/>
              </a:solidFill>
            </a:endParaRPr>
          </a:p>
          <a:p>
            <a:pPr indent="0" lvl="0" marL="0" rtl="0" algn="l">
              <a:lnSpc>
                <a:spcPct val="138000"/>
              </a:lnSpc>
              <a:spcBef>
                <a:spcPts val="1200"/>
              </a:spcBef>
              <a:spcAft>
                <a:spcPts val="0"/>
              </a:spcAft>
              <a:buNone/>
            </a:pPr>
            <a:r>
              <a:rPr lang="fr">
                <a:solidFill>
                  <a:srgbClr val="990000"/>
                </a:solidFill>
              </a:rPr>
              <a:t>In CSS, this fundamental distinction is crucial for controlling the layout and spacing of elements within a webpage. Padding affects the internal space of an element, while margins affect the space outside of the element.</a:t>
            </a:r>
            <a:endParaRPr>
              <a:solidFill>
                <a:srgbClr val="990000"/>
              </a:solidFill>
            </a:endParaRPr>
          </a:p>
          <a:p>
            <a:pPr indent="0" lvl="0" marL="0" rtl="0" algn="l">
              <a:lnSpc>
                <a:spcPct val="138000"/>
              </a:lnSpc>
              <a:spcBef>
                <a:spcPts val="1200"/>
              </a:spcBef>
              <a:spcAft>
                <a:spcPts val="0"/>
              </a:spcAft>
              <a:buNone/>
            </a:pPr>
            <a:r>
              <a:t/>
            </a:r>
            <a:endParaRPr>
              <a:solidFill>
                <a:srgbClr val="990000"/>
              </a:solidFill>
            </a:endParaRPr>
          </a:p>
          <a:p>
            <a:pPr indent="0" lvl="0" marL="0" rtl="0" algn="l">
              <a:spcBef>
                <a:spcPts val="1200"/>
              </a:spcBef>
              <a:spcAft>
                <a:spcPts val="0"/>
              </a:spcAft>
              <a:buNone/>
            </a:pPr>
            <a:r>
              <a:rPr lang="fr">
                <a:solidFill>
                  <a:schemeClr val="accent2"/>
                </a:solidFill>
              </a:rPr>
              <a:t>A-Button without                                                                                                                                                                          B-Button with  </a:t>
            </a:r>
            <a:endParaRPr>
              <a:solidFill>
                <a:schemeClr val="accent2"/>
              </a:solidFill>
            </a:endParaRPr>
          </a:p>
          <a:p>
            <a:pPr indent="0" lvl="0" marL="0" rtl="0" algn="l">
              <a:spcBef>
                <a:spcPts val="1200"/>
              </a:spcBef>
              <a:spcAft>
                <a:spcPts val="0"/>
              </a:spcAft>
              <a:buNone/>
            </a:pPr>
            <a:r>
              <a:rPr lang="fr">
                <a:solidFill>
                  <a:schemeClr val="accent2"/>
                </a:solidFill>
              </a:rPr>
              <a:t>Padding:                                                                                                                                                                                                   Padding:</a:t>
            </a:r>
            <a:endParaRPr>
              <a:solidFill>
                <a:srgbClr val="990000"/>
              </a:solidFill>
            </a:endParaRPr>
          </a:p>
          <a:p>
            <a:pPr indent="0" lvl="0" marL="0" rtl="0" algn="l">
              <a:spcBef>
                <a:spcPts val="1200"/>
              </a:spcBef>
              <a:spcAft>
                <a:spcPts val="0"/>
              </a:spcAft>
              <a:buNone/>
            </a:pPr>
            <a:r>
              <a:t/>
            </a:r>
            <a:endParaRPr>
              <a:solidFill>
                <a:srgbClr val="1A9988"/>
              </a:solidFill>
            </a:endParaRPr>
          </a:p>
          <a:p>
            <a:pPr indent="0" lvl="0" marL="0" rtl="0" algn="l">
              <a:spcBef>
                <a:spcPts val="0"/>
              </a:spcBef>
              <a:spcAft>
                <a:spcPts val="1200"/>
              </a:spcAft>
              <a:buNone/>
            </a:pPr>
            <a:r>
              <a:t/>
            </a:r>
            <a:endParaRPr/>
          </a:p>
        </p:txBody>
      </p:sp>
      <p:pic>
        <p:nvPicPr>
          <p:cNvPr id="319" name="Google Shape;319;p41"/>
          <p:cNvPicPr preferRelativeResize="0"/>
          <p:nvPr/>
        </p:nvPicPr>
        <p:blipFill>
          <a:blip r:embed="rId3">
            <a:alphaModFix/>
          </a:blip>
          <a:stretch>
            <a:fillRect/>
          </a:stretch>
        </p:blipFill>
        <p:spPr>
          <a:xfrm>
            <a:off x="1557650" y="3838575"/>
            <a:ext cx="2451975" cy="1304925"/>
          </a:xfrm>
          <a:prstGeom prst="rect">
            <a:avLst/>
          </a:prstGeom>
          <a:noFill/>
          <a:ln>
            <a:noFill/>
          </a:ln>
        </p:spPr>
      </p:pic>
      <p:pic>
        <p:nvPicPr>
          <p:cNvPr id="320" name="Google Shape;320;p41"/>
          <p:cNvPicPr preferRelativeResize="0"/>
          <p:nvPr/>
        </p:nvPicPr>
        <p:blipFill>
          <a:blip r:embed="rId4">
            <a:alphaModFix/>
          </a:blip>
          <a:stretch>
            <a:fillRect/>
          </a:stretch>
        </p:blipFill>
        <p:spPr>
          <a:xfrm>
            <a:off x="5630025" y="3838575"/>
            <a:ext cx="2514600" cy="1152525"/>
          </a:xfrm>
          <a:prstGeom prst="rect">
            <a:avLst/>
          </a:prstGeom>
          <a:noFill/>
          <a:ln>
            <a:noFill/>
          </a:ln>
        </p:spPr>
      </p:pic>
      <p:sp>
        <p:nvSpPr>
          <p:cNvPr id="321" name="Google Shape;321;p41"/>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Recap HTML:Structure &amp; Importance des tags META</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175075" y="643200"/>
            <a:ext cx="8793849" cy="4048500"/>
          </a:xfrm>
          <a:prstGeom prst="rect">
            <a:avLst/>
          </a:prstGeom>
          <a:noFill/>
          <a:ln>
            <a:noFill/>
          </a:ln>
        </p:spPr>
      </p:pic>
      <p:sp>
        <p:nvSpPr>
          <p:cNvPr id="103" name="Google Shape;103;p15"/>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150">
                <a:solidFill>
                  <a:srgbClr val="1A1A1A"/>
                </a:solidFill>
              </a:rPr>
              <a:t>Intro to CSS:box model(margin,border,padding,content)</a:t>
            </a:r>
            <a:endParaRPr/>
          </a:p>
        </p:txBody>
      </p:sp>
      <p:sp>
        <p:nvSpPr>
          <p:cNvPr id="327" name="Google Shape;327;p42"/>
          <p:cNvSpPr txBox="1"/>
          <p:nvPr>
            <p:ph idx="1" type="body"/>
          </p:nvPr>
        </p:nvSpPr>
        <p:spPr>
          <a:xfrm>
            <a:off x="729450" y="2078875"/>
            <a:ext cx="7688700" cy="2908500"/>
          </a:xfrm>
          <a:prstGeom prst="rect">
            <a:avLst/>
          </a:prstGeom>
        </p:spPr>
        <p:txBody>
          <a:bodyPr anchorCtr="0" anchor="t" bIns="91425" lIns="91425" spcFirstLastPara="1" rIns="91425" wrap="square" tIns="91425">
            <a:normAutofit fontScale="92500" lnSpcReduction="20000"/>
          </a:bodyPr>
          <a:lstStyle/>
          <a:p>
            <a:pPr indent="0" lvl="0" marL="0" rtl="0" algn="l">
              <a:lnSpc>
                <a:spcPct val="138000"/>
              </a:lnSpc>
              <a:spcBef>
                <a:spcPts val="0"/>
              </a:spcBef>
              <a:spcAft>
                <a:spcPts val="0"/>
              </a:spcAft>
              <a:buNone/>
            </a:pPr>
            <a:r>
              <a:rPr lang="fr">
                <a:solidFill>
                  <a:srgbClr val="1A9988"/>
                </a:solidFill>
              </a:rPr>
              <a:t>4-Content:</a:t>
            </a:r>
            <a:endParaRPr>
              <a:solidFill>
                <a:srgbClr val="1A9988"/>
              </a:solidFill>
            </a:endParaRPr>
          </a:p>
          <a:p>
            <a:pPr indent="0" lvl="0" marL="0" rtl="0" algn="l">
              <a:lnSpc>
                <a:spcPct val="138000"/>
              </a:lnSpc>
              <a:spcBef>
                <a:spcPts val="1200"/>
              </a:spcBef>
              <a:spcAft>
                <a:spcPts val="0"/>
              </a:spcAft>
              <a:buNone/>
            </a:pPr>
            <a:r>
              <a:rPr lang="fr" sz="1200">
                <a:highlight>
                  <a:schemeClr val="lt1"/>
                </a:highlight>
              </a:rPr>
              <a:t>It is the actual content of the element, such as text, images, or other HTML elements it contains. It's what you place inside your HTML tags.</a:t>
            </a:r>
            <a:endParaRPr sz="1200">
              <a:highlight>
                <a:schemeClr val="lt1"/>
              </a:highlight>
            </a:endParaRPr>
          </a:p>
          <a:p>
            <a:pPr indent="0" lvl="0" marL="0" rtl="0" algn="l">
              <a:lnSpc>
                <a:spcPct val="138000"/>
              </a:lnSpc>
              <a:spcBef>
                <a:spcPts val="1200"/>
              </a:spcBef>
              <a:spcAft>
                <a:spcPts val="0"/>
              </a:spcAft>
              <a:buNone/>
            </a:pPr>
            <a:r>
              <a:rPr lang="fr" sz="1200">
                <a:solidFill>
                  <a:schemeClr val="accent3"/>
                </a:solidFill>
                <a:highlight>
                  <a:schemeClr val="lt1"/>
                </a:highlight>
              </a:rPr>
              <a:t>For </a:t>
            </a:r>
            <a:r>
              <a:rPr lang="fr" sz="1200">
                <a:solidFill>
                  <a:schemeClr val="accent3"/>
                </a:solidFill>
                <a:highlight>
                  <a:schemeClr val="lt1"/>
                </a:highlight>
              </a:rPr>
              <a:t>example</a:t>
            </a:r>
            <a:r>
              <a:rPr lang="fr" sz="1200">
                <a:solidFill>
                  <a:schemeClr val="accent3"/>
                </a:solidFill>
                <a:highlight>
                  <a:schemeClr val="lt1"/>
                </a:highlight>
              </a:rPr>
              <a:t>:</a:t>
            </a:r>
            <a:endParaRPr sz="1200">
              <a:solidFill>
                <a:schemeClr val="accent3"/>
              </a:solidFill>
              <a:highlight>
                <a:schemeClr val="lt1"/>
              </a:highlight>
            </a:endParaRPr>
          </a:p>
          <a:p>
            <a:pPr indent="0" lvl="0" marL="0" rtl="0" algn="l">
              <a:lnSpc>
                <a:spcPct val="138000"/>
              </a:lnSpc>
              <a:spcBef>
                <a:spcPts val="1200"/>
              </a:spcBef>
              <a:spcAft>
                <a:spcPts val="0"/>
              </a:spcAft>
              <a:buNone/>
            </a:pPr>
            <a:r>
              <a:rPr lang="fr" sz="1200">
                <a:highlight>
                  <a:schemeClr val="lt1"/>
                </a:highlight>
              </a:rPr>
              <a:t>Here, we have two different tags. The first one has the content</a:t>
            </a:r>
            <a:endParaRPr sz="1200">
              <a:highlight>
                <a:schemeClr val="lt1"/>
              </a:highlight>
            </a:endParaRPr>
          </a:p>
          <a:p>
            <a:pPr indent="0" lvl="0" marL="0" rtl="0" algn="l">
              <a:lnSpc>
                <a:spcPct val="138000"/>
              </a:lnSpc>
              <a:spcBef>
                <a:spcPts val="1200"/>
              </a:spcBef>
              <a:spcAft>
                <a:spcPts val="0"/>
              </a:spcAft>
              <a:buNone/>
            </a:pPr>
            <a:r>
              <a:rPr lang="fr" sz="1200">
                <a:highlight>
                  <a:schemeClr val="lt1"/>
                </a:highlight>
              </a:rPr>
              <a:t> "Article 1," and the second one contains a paragraph written</a:t>
            </a:r>
            <a:endParaRPr sz="1200">
              <a:highlight>
                <a:schemeClr val="lt1"/>
              </a:highlight>
            </a:endParaRPr>
          </a:p>
          <a:p>
            <a:pPr indent="0" lvl="0" marL="0" rtl="0" algn="l">
              <a:lnSpc>
                <a:spcPct val="138000"/>
              </a:lnSpc>
              <a:spcBef>
                <a:spcPts val="1200"/>
              </a:spcBef>
              <a:spcAft>
                <a:spcPts val="0"/>
              </a:spcAft>
              <a:buNone/>
            </a:pPr>
            <a:r>
              <a:rPr lang="fr" sz="1200">
                <a:highlight>
                  <a:schemeClr val="lt1"/>
                </a:highlight>
              </a:rPr>
              <a:t> in yellow.</a:t>
            </a:r>
            <a:endParaRPr sz="1200">
              <a:highlight>
                <a:schemeClr val="lt1"/>
              </a:highlight>
            </a:endParaRPr>
          </a:p>
          <a:p>
            <a:pPr indent="0" lvl="0" marL="0" rtl="0" algn="l">
              <a:spcBef>
                <a:spcPts val="1200"/>
              </a:spcBef>
              <a:spcAft>
                <a:spcPts val="0"/>
              </a:spcAft>
              <a:buNone/>
            </a:pPr>
            <a:r>
              <a:t/>
            </a:r>
            <a:endParaRPr>
              <a:solidFill>
                <a:srgbClr val="1A9988"/>
              </a:solidFill>
            </a:endParaRPr>
          </a:p>
          <a:p>
            <a:pPr indent="0" lvl="0" marL="0" rtl="0" algn="l">
              <a:spcBef>
                <a:spcPts val="0"/>
              </a:spcBef>
              <a:spcAft>
                <a:spcPts val="1200"/>
              </a:spcAft>
              <a:buNone/>
            </a:pPr>
            <a:r>
              <a:t/>
            </a:r>
            <a:endParaRPr/>
          </a:p>
        </p:txBody>
      </p:sp>
      <p:pic>
        <p:nvPicPr>
          <p:cNvPr id="328" name="Google Shape;328;p42"/>
          <p:cNvPicPr preferRelativeResize="0"/>
          <p:nvPr/>
        </p:nvPicPr>
        <p:blipFill>
          <a:blip r:embed="rId3">
            <a:alphaModFix/>
          </a:blip>
          <a:stretch>
            <a:fillRect/>
          </a:stretch>
        </p:blipFill>
        <p:spPr>
          <a:xfrm>
            <a:off x="5201838" y="3004500"/>
            <a:ext cx="2924175" cy="1562100"/>
          </a:xfrm>
          <a:prstGeom prst="rect">
            <a:avLst/>
          </a:prstGeom>
          <a:noFill/>
          <a:ln>
            <a:noFill/>
          </a:ln>
        </p:spPr>
      </p:pic>
      <p:sp>
        <p:nvSpPr>
          <p:cNvPr id="329" name="Google Shape;329;p42"/>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409325" y="1431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500"/>
              <a:t>                  </a:t>
            </a:r>
            <a:r>
              <a:rPr lang="fr" sz="2500">
                <a:solidFill>
                  <a:schemeClr val="dk1"/>
                </a:solidFill>
                <a:latin typeface="Times New Roman"/>
                <a:ea typeface="Times New Roman"/>
                <a:cs typeface="Times New Roman"/>
                <a:sym typeface="Times New Roman"/>
              </a:rPr>
              <a:t>End of the first part of the workshop</a:t>
            </a:r>
            <a:r>
              <a:rPr lang="fr"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p:txBody>
      </p:sp>
      <p:sp>
        <p:nvSpPr>
          <p:cNvPr id="335" name="Google Shape;335;p43"/>
          <p:cNvSpPr txBox="1"/>
          <p:nvPr>
            <p:ph idx="1" type="body"/>
          </p:nvPr>
        </p:nvSpPr>
        <p:spPr>
          <a:xfrm>
            <a:off x="206575" y="2174575"/>
            <a:ext cx="7688700" cy="28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lang="fr" sz="3100"/>
              <a:t>      If you have any questions don’t hesitate!</a:t>
            </a:r>
            <a:endParaRPr sz="3100"/>
          </a:p>
          <a:p>
            <a:pPr indent="0" lvl="0" marL="0" rtl="0" algn="l">
              <a:spcBef>
                <a:spcPts val="1200"/>
              </a:spcBef>
              <a:spcAft>
                <a:spcPts val="0"/>
              </a:spcAft>
              <a:buNone/>
            </a:pPr>
            <a:r>
              <a:rPr lang="fr" sz="3100"/>
              <a:t>                     </a:t>
            </a:r>
            <a:r>
              <a:rPr lang="fr" sz="3100" u="sng">
                <a:solidFill>
                  <a:schemeClr val="hlink"/>
                </a:solidFill>
                <a:hlinkClick r:id="rId3"/>
              </a:rPr>
              <a:t>salimghalem40@gmail.com</a:t>
            </a:r>
            <a:endParaRPr sz="3100"/>
          </a:p>
          <a:p>
            <a:pPr indent="0" lvl="0" marL="0" rtl="0" algn="l">
              <a:spcBef>
                <a:spcPts val="1200"/>
              </a:spcBef>
              <a:spcAft>
                <a:spcPts val="0"/>
              </a:spcAft>
              <a:buNone/>
            </a:pPr>
            <a:r>
              <a:t/>
            </a:r>
            <a:endParaRPr sz="3300"/>
          </a:p>
          <a:p>
            <a:pPr indent="0" lvl="0" marL="0" rtl="0" algn="l">
              <a:spcBef>
                <a:spcPts val="1200"/>
              </a:spcBef>
              <a:spcAft>
                <a:spcPts val="1200"/>
              </a:spcAft>
              <a:buNone/>
            </a:pPr>
            <a:r>
              <a:rPr lang="fr" sz="3300"/>
              <a:t>                                 </a:t>
            </a:r>
            <a:endParaRPr sz="3300">
              <a:solidFill>
                <a:schemeClr val="accent3"/>
              </a:solidFill>
            </a:endParaRPr>
          </a:p>
        </p:txBody>
      </p:sp>
      <p:sp>
        <p:nvSpPr>
          <p:cNvPr id="336" name="Google Shape;336;p43"/>
          <p:cNvSpPr txBox="1"/>
          <p:nvPr/>
        </p:nvSpPr>
        <p:spPr>
          <a:xfrm>
            <a:off x="2036575" y="4045825"/>
            <a:ext cx="4730400" cy="126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3300">
                <a:solidFill>
                  <a:schemeClr val="accent3"/>
                </a:solidFill>
                <a:latin typeface="Lato"/>
                <a:ea typeface="Lato"/>
                <a:cs typeface="Lato"/>
                <a:sym typeface="Lato"/>
              </a:rPr>
              <a:t>        Thanks to you all</a:t>
            </a:r>
            <a:r>
              <a:rPr lang="fr" sz="4000">
                <a:solidFill>
                  <a:schemeClr val="accent3"/>
                </a:solidFill>
                <a:latin typeface="Lato"/>
                <a:ea typeface="Lato"/>
                <a:cs typeface="Lato"/>
                <a:sym typeface="Lato"/>
              </a:rPr>
              <a:t>!</a:t>
            </a:r>
            <a:endParaRPr sz="4000">
              <a:solidFill>
                <a:schemeClr val="accent3"/>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pic>
        <p:nvPicPr>
          <p:cNvPr id="337" name="Google Shape;337;p43"/>
          <p:cNvPicPr preferRelativeResize="0"/>
          <p:nvPr/>
        </p:nvPicPr>
        <p:blipFill>
          <a:blip r:embed="rId4">
            <a:alphaModFix/>
          </a:blip>
          <a:stretch>
            <a:fillRect/>
          </a:stretch>
        </p:blipFill>
        <p:spPr>
          <a:xfrm rot="-735481">
            <a:off x="7805463" y="666841"/>
            <a:ext cx="791225" cy="1115725"/>
          </a:xfrm>
          <a:prstGeom prst="rect">
            <a:avLst/>
          </a:prstGeom>
          <a:noFill/>
          <a:ln>
            <a:noFill/>
          </a:ln>
        </p:spPr>
      </p:pic>
      <p:pic>
        <p:nvPicPr>
          <p:cNvPr id="338" name="Google Shape;338;p43"/>
          <p:cNvPicPr preferRelativeResize="0"/>
          <p:nvPr/>
        </p:nvPicPr>
        <p:blipFill>
          <a:blip r:embed="rId4">
            <a:alphaModFix/>
          </a:blip>
          <a:stretch>
            <a:fillRect/>
          </a:stretch>
        </p:blipFill>
        <p:spPr>
          <a:xfrm rot="1170596">
            <a:off x="7801588" y="2150736"/>
            <a:ext cx="892287" cy="1258275"/>
          </a:xfrm>
          <a:prstGeom prst="rect">
            <a:avLst/>
          </a:prstGeom>
          <a:noFill/>
          <a:ln>
            <a:noFill/>
          </a:ln>
        </p:spPr>
      </p:pic>
      <p:pic>
        <p:nvPicPr>
          <p:cNvPr id="339" name="Google Shape;339;p43"/>
          <p:cNvPicPr preferRelativeResize="0"/>
          <p:nvPr/>
        </p:nvPicPr>
        <p:blipFill>
          <a:blip r:embed="rId4">
            <a:alphaModFix/>
          </a:blip>
          <a:stretch>
            <a:fillRect/>
          </a:stretch>
        </p:blipFill>
        <p:spPr>
          <a:xfrm rot="-832294">
            <a:off x="7754930" y="3681592"/>
            <a:ext cx="892295" cy="1258276"/>
          </a:xfrm>
          <a:prstGeom prst="rect">
            <a:avLst/>
          </a:prstGeom>
          <a:noFill/>
          <a:ln>
            <a:noFill/>
          </a:ln>
        </p:spPr>
      </p:pic>
      <p:sp>
        <p:nvSpPr>
          <p:cNvPr id="340" name="Google Shape;340;p43"/>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HTML Tags Inside the &lt;body&gt; Element</a:t>
            </a:r>
            <a:endParaRPr/>
          </a:p>
        </p:txBody>
      </p:sp>
      <p:sp>
        <p:nvSpPr>
          <p:cNvPr id="109" name="Google Shape;109;p16"/>
          <p:cNvSpPr txBox="1"/>
          <p:nvPr>
            <p:ph idx="1" type="body"/>
          </p:nvPr>
        </p:nvSpPr>
        <p:spPr>
          <a:xfrm>
            <a:off x="729450" y="2078875"/>
            <a:ext cx="7688700" cy="3064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4800"/>
              <a:t>In HTML, the content displayed on a web page is enclosed within the &lt;body&gt; element. Inside the &lt;body&gt;, you can use various tags to structure and format your content. Here are some of the essential HTML tags for this purpose:</a:t>
            </a:r>
            <a:endParaRPr sz="4800"/>
          </a:p>
          <a:p>
            <a:pPr indent="0" lvl="0" marL="0" rtl="0" algn="l">
              <a:spcBef>
                <a:spcPts val="1200"/>
              </a:spcBef>
              <a:spcAft>
                <a:spcPts val="0"/>
              </a:spcAft>
              <a:buNone/>
            </a:pPr>
            <a:r>
              <a:rPr lang="fr" sz="4800">
                <a:solidFill>
                  <a:schemeClr val="accent3"/>
                </a:solidFill>
              </a:rPr>
              <a:t>&lt;p&gt; - Paragraph:</a:t>
            </a:r>
            <a:endParaRPr sz="4800">
              <a:solidFill>
                <a:schemeClr val="accent3"/>
              </a:solidFill>
            </a:endParaRPr>
          </a:p>
          <a:p>
            <a:pPr indent="0" lvl="0" marL="0" rtl="0" algn="l">
              <a:spcBef>
                <a:spcPts val="1200"/>
              </a:spcBef>
              <a:spcAft>
                <a:spcPts val="0"/>
              </a:spcAft>
              <a:buNone/>
            </a:pPr>
            <a:r>
              <a:rPr lang="fr" sz="4800"/>
              <a:t>Use this tag to define and format text paragraphs. It automatically adds spacing before and after the content.</a:t>
            </a:r>
            <a:endParaRPr sz="4800"/>
          </a:p>
          <a:p>
            <a:pPr indent="0" lvl="0" marL="0" rtl="0" algn="l">
              <a:spcBef>
                <a:spcPts val="1200"/>
              </a:spcBef>
              <a:spcAft>
                <a:spcPts val="0"/>
              </a:spcAft>
              <a:buNone/>
            </a:pPr>
            <a:r>
              <a:rPr lang="fr" sz="4800">
                <a:solidFill>
                  <a:schemeClr val="accent3"/>
                </a:solidFill>
              </a:rPr>
              <a:t>&lt;h1&gt; to &lt;h6&gt; - Headings:</a:t>
            </a:r>
            <a:endParaRPr sz="4800">
              <a:solidFill>
                <a:schemeClr val="accent3"/>
              </a:solidFill>
            </a:endParaRPr>
          </a:p>
          <a:p>
            <a:pPr indent="0" lvl="0" marL="0" rtl="0" algn="l">
              <a:spcBef>
                <a:spcPts val="1200"/>
              </a:spcBef>
              <a:spcAft>
                <a:spcPts val="0"/>
              </a:spcAft>
              <a:buNone/>
            </a:pPr>
            <a:r>
              <a:rPr lang="fr" sz="4800"/>
              <a:t>These tags define six levels of headings, where &lt;h1&gt; represents the highest level (most important) and &lt;h6&gt; the lowest. They are used for titles and subtitles.</a:t>
            </a:r>
            <a:endParaRPr sz="4800"/>
          </a:p>
          <a:p>
            <a:pPr indent="0" lvl="0" marL="0" rtl="0" algn="l">
              <a:spcBef>
                <a:spcPts val="1200"/>
              </a:spcBef>
              <a:spcAft>
                <a:spcPts val="0"/>
              </a:spcAft>
              <a:buNone/>
            </a:pPr>
            <a:r>
              <a:rPr lang="fr" sz="4800">
                <a:solidFill>
                  <a:schemeClr val="accent3"/>
                </a:solidFill>
              </a:rPr>
              <a:t>&lt;a&gt; - Anchor (Hyperlink):</a:t>
            </a:r>
            <a:endParaRPr sz="4800">
              <a:solidFill>
                <a:schemeClr val="accent3"/>
              </a:solidFill>
            </a:endParaRPr>
          </a:p>
          <a:p>
            <a:pPr indent="0" lvl="0" marL="0" rtl="0" algn="l">
              <a:spcBef>
                <a:spcPts val="1200"/>
              </a:spcBef>
              <a:spcAft>
                <a:spcPts val="0"/>
              </a:spcAft>
              <a:buNone/>
            </a:pPr>
            <a:r>
              <a:rPr lang="fr" sz="4800"/>
              <a:t>The &lt;a&gt; tag is used to create hyperlinks, allowing you to link to other web pages or resources.</a:t>
            </a:r>
            <a:endParaRPr sz="4800"/>
          </a:p>
          <a:p>
            <a:pPr indent="0" lvl="0" marL="0" rtl="0" algn="l">
              <a:spcBef>
                <a:spcPts val="1200"/>
              </a:spcBef>
              <a:spcAft>
                <a:spcPts val="0"/>
              </a:spcAft>
              <a:buNone/>
            </a:pPr>
            <a:r>
              <a:t/>
            </a:r>
            <a:endParaRPr sz="4800"/>
          </a:p>
          <a:p>
            <a:pPr indent="0" lvl="0" marL="0" rtl="0" algn="l">
              <a:spcBef>
                <a:spcPts val="1200"/>
              </a:spcBef>
              <a:spcAft>
                <a:spcPts val="0"/>
              </a:spcAft>
              <a:buNone/>
            </a:pPr>
            <a:r>
              <a:t/>
            </a:r>
            <a:endParaRPr sz="41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HTML Tags Inside the &lt;body&gt; Element</a:t>
            </a:r>
            <a:endParaRPr/>
          </a:p>
        </p:txBody>
      </p:sp>
      <p:sp>
        <p:nvSpPr>
          <p:cNvPr id="115" name="Google Shape;115;p17"/>
          <p:cNvSpPr txBox="1"/>
          <p:nvPr>
            <p:ph idx="1" type="body"/>
          </p:nvPr>
        </p:nvSpPr>
        <p:spPr>
          <a:xfrm>
            <a:off x="729450" y="2078875"/>
            <a:ext cx="7688700" cy="31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3"/>
                </a:solidFill>
              </a:rPr>
              <a:t>&lt;ul&gt; - Unordered List</a:t>
            </a:r>
            <a:endParaRPr>
              <a:solidFill>
                <a:schemeClr val="accent3"/>
              </a:solidFill>
            </a:endParaRPr>
          </a:p>
          <a:p>
            <a:pPr indent="0" lvl="0" marL="0" rtl="0" algn="l">
              <a:spcBef>
                <a:spcPts val="1200"/>
              </a:spcBef>
              <a:spcAft>
                <a:spcPts val="0"/>
              </a:spcAft>
              <a:buNone/>
            </a:pPr>
            <a:r>
              <a:rPr lang="fr"/>
              <a:t>This tag is used to create an unordered (bulleted) list. You can nest &lt;li&gt; tags inside &lt;ul&gt; to define list items.</a:t>
            </a:r>
            <a:endParaRPr/>
          </a:p>
          <a:p>
            <a:pPr indent="0" lvl="0" marL="0" rtl="0" algn="l">
              <a:spcBef>
                <a:spcPts val="1200"/>
              </a:spcBef>
              <a:spcAft>
                <a:spcPts val="0"/>
              </a:spcAft>
              <a:buNone/>
            </a:pPr>
            <a:r>
              <a:rPr lang="fr">
                <a:solidFill>
                  <a:schemeClr val="accent3"/>
                </a:solidFill>
              </a:rPr>
              <a:t>&lt;li&gt; - List Item</a:t>
            </a:r>
            <a:endParaRPr>
              <a:solidFill>
                <a:schemeClr val="accent3"/>
              </a:solidFill>
            </a:endParaRPr>
          </a:p>
          <a:p>
            <a:pPr indent="0" lvl="0" marL="0" rtl="0" algn="l">
              <a:spcBef>
                <a:spcPts val="1200"/>
              </a:spcBef>
              <a:spcAft>
                <a:spcPts val="0"/>
              </a:spcAft>
              <a:buNone/>
            </a:pPr>
            <a:r>
              <a:rPr lang="fr"/>
              <a:t>Used inside &lt;ul&gt; or &lt;ol&gt; tags, &lt;li&gt; defines individual list items within a list.</a:t>
            </a:r>
            <a:endParaRPr/>
          </a:p>
          <a:p>
            <a:pPr indent="0" lvl="0" marL="0" rtl="0" algn="l">
              <a:spcBef>
                <a:spcPts val="1200"/>
              </a:spcBef>
              <a:spcAft>
                <a:spcPts val="0"/>
              </a:spcAft>
              <a:buNone/>
            </a:pPr>
            <a:r>
              <a:rPr lang="fr">
                <a:solidFill>
                  <a:schemeClr val="accent3"/>
                </a:solidFill>
              </a:rPr>
              <a:t>&lt;br&gt; - Line Break</a:t>
            </a:r>
            <a:endParaRPr>
              <a:solidFill>
                <a:schemeClr val="accent3"/>
              </a:solidFill>
            </a:endParaRPr>
          </a:p>
          <a:p>
            <a:pPr indent="0" lvl="0" marL="0" rtl="0" algn="l">
              <a:spcBef>
                <a:spcPts val="1200"/>
              </a:spcBef>
              <a:spcAft>
                <a:spcPts val="0"/>
              </a:spcAft>
              <a:buNone/>
            </a:pPr>
            <a:r>
              <a:rPr lang="fr"/>
              <a:t>The &lt;br&gt; tag forces a line break within your content, useful for creating new lines without starting a new paragraph.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HTML Tags Inside the &lt;body&gt; Element</a:t>
            </a:r>
            <a:endParaRPr/>
          </a:p>
        </p:txBody>
      </p:sp>
      <p:sp>
        <p:nvSpPr>
          <p:cNvPr id="121" name="Google Shape;121;p18"/>
          <p:cNvSpPr txBox="1"/>
          <p:nvPr>
            <p:ph idx="1" type="body"/>
          </p:nvPr>
        </p:nvSpPr>
        <p:spPr>
          <a:xfrm>
            <a:off x="729450" y="2078875"/>
            <a:ext cx="7688700" cy="285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 sz="5200">
                <a:solidFill>
                  <a:schemeClr val="accent3"/>
                </a:solidFill>
              </a:rPr>
              <a:t>&lt;img&gt; - Image</a:t>
            </a:r>
            <a:endParaRPr sz="5200">
              <a:solidFill>
                <a:schemeClr val="accent3"/>
              </a:solidFill>
            </a:endParaRPr>
          </a:p>
          <a:p>
            <a:pPr indent="0" lvl="0" marL="0" rtl="0" algn="l">
              <a:spcBef>
                <a:spcPts val="1200"/>
              </a:spcBef>
              <a:spcAft>
                <a:spcPts val="0"/>
              </a:spcAft>
              <a:buNone/>
            </a:pPr>
            <a:r>
              <a:rPr lang="fr" sz="5200"/>
              <a:t>Use this tag to embed images on your web page, specifying the source (src) and alternative text (alt) for accessibility.</a:t>
            </a:r>
            <a:endParaRPr sz="5200"/>
          </a:p>
          <a:p>
            <a:pPr indent="0" lvl="0" marL="0" rtl="0" algn="l">
              <a:spcBef>
                <a:spcPts val="1200"/>
              </a:spcBef>
              <a:spcAft>
                <a:spcPts val="0"/>
              </a:spcAft>
              <a:buNone/>
            </a:pPr>
            <a:r>
              <a:rPr lang="fr" sz="5200">
                <a:solidFill>
                  <a:schemeClr val="accent3"/>
                </a:solidFill>
              </a:rPr>
              <a:t>&lt;div&gt; - Division</a:t>
            </a:r>
            <a:endParaRPr sz="5200">
              <a:solidFill>
                <a:schemeClr val="accent3"/>
              </a:solidFill>
            </a:endParaRPr>
          </a:p>
          <a:p>
            <a:pPr indent="0" lvl="0" marL="0" rtl="0" algn="l">
              <a:spcBef>
                <a:spcPts val="1200"/>
              </a:spcBef>
              <a:spcAft>
                <a:spcPts val="0"/>
              </a:spcAft>
              <a:buNone/>
            </a:pPr>
            <a:r>
              <a:rPr lang="fr" sz="5200"/>
              <a:t>The &lt;div&gt; tag is a versatile container for grouping and styling content. It's often used with CSS for layout purposes.</a:t>
            </a:r>
            <a:endParaRPr sz="5200"/>
          </a:p>
          <a:p>
            <a:pPr indent="0" lvl="0" marL="0" rtl="0" algn="l">
              <a:spcBef>
                <a:spcPts val="1200"/>
              </a:spcBef>
              <a:spcAft>
                <a:spcPts val="0"/>
              </a:spcAft>
              <a:buNone/>
            </a:pPr>
            <a:r>
              <a:rPr lang="fr" sz="5200">
                <a:solidFill>
                  <a:schemeClr val="accent3"/>
                </a:solidFill>
              </a:rPr>
              <a:t>&lt;span&gt; - Inline Span</a:t>
            </a:r>
            <a:endParaRPr sz="5200">
              <a:solidFill>
                <a:schemeClr val="accent3"/>
              </a:solidFill>
            </a:endParaRPr>
          </a:p>
          <a:p>
            <a:pPr indent="0" lvl="0" marL="0" rtl="0" algn="l">
              <a:spcBef>
                <a:spcPts val="1200"/>
              </a:spcBef>
              <a:spcAft>
                <a:spcPts val="0"/>
              </a:spcAft>
              <a:buNone/>
            </a:pPr>
            <a:r>
              <a:rPr lang="fr" sz="5200"/>
              <a:t>Similar to &lt;div&gt;, but for inline elements. Use &lt;span&gt; to apply styles or scripting to specific portions of text.</a:t>
            </a:r>
            <a:endParaRPr sz="5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a:t>
            </a:r>
            <a:r>
              <a:rPr lang="fr"/>
              <a:t>HTML:semantic</a:t>
            </a:r>
            <a:endParaRPr/>
          </a:p>
        </p:txBody>
      </p:sp>
      <p:sp>
        <p:nvSpPr>
          <p:cNvPr id="127" name="Google Shape;127;p19"/>
          <p:cNvSpPr txBox="1"/>
          <p:nvPr>
            <p:ph idx="1" type="body"/>
          </p:nvPr>
        </p:nvSpPr>
        <p:spPr>
          <a:xfrm>
            <a:off x="729450" y="1911400"/>
            <a:ext cx="4190100" cy="290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600"/>
              <a:t>Semantics are a bit like the blueprint of your website, its structure, and its framework. Semantic markup is formed using various HTML tags as seen below.</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t>Adhering to semantic structure is important not only for helping web browsers but also for improving accessibility, search engine optimization, and the overall understanding of your site. It's about organizing your HTML effectively.</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solidFill>
                  <a:schemeClr val="accent3"/>
                </a:solidFill>
              </a:rPr>
              <a:t>1. `&lt;header&gt;`: </a:t>
            </a:r>
            <a:r>
              <a:rPr lang="fr" sz="600"/>
              <a:t>It represents the header of a section or a page and can contain elements like the logo, title, navigation, and more. This aids search engines and screen readers in clearly identifying the header section of a page.</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solidFill>
                  <a:schemeClr val="accent3"/>
                </a:solidFill>
              </a:rPr>
              <a:t>2. `&lt;nav&gt;`: </a:t>
            </a:r>
            <a:r>
              <a:rPr lang="fr" sz="600"/>
              <a:t>This tag is used to represent a navigation bar.</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solidFill>
                  <a:schemeClr val="accent3"/>
                </a:solidFill>
              </a:rPr>
              <a:t>3. `&lt;main&gt;`</a:t>
            </a:r>
            <a:r>
              <a:rPr lang="fr" sz="600"/>
              <a:t>: It represents the main content of a page. This tag is important as it allows search engines to easily identify the primary content of your page.</a:t>
            </a:r>
            <a:endParaRPr sz="600"/>
          </a:p>
          <a:p>
            <a:pPr indent="0" lvl="0" marL="0" rtl="0" algn="l">
              <a:lnSpc>
                <a:spcPct val="100000"/>
              </a:lnSpc>
              <a:spcBef>
                <a:spcPts val="0"/>
              </a:spcBef>
              <a:spcAft>
                <a:spcPts val="0"/>
              </a:spcAft>
              <a:buNone/>
            </a:pPr>
            <a:r>
              <a:t/>
            </a:r>
            <a:endParaRPr sz="600">
              <a:solidFill>
                <a:schemeClr val="accent3"/>
              </a:solidFill>
            </a:endParaRPr>
          </a:p>
          <a:p>
            <a:pPr indent="0" lvl="0" marL="0" rtl="0" algn="l">
              <a:lnSpc>
                <a:spcPct val="100000"/>
              </a:lnSpc>
              <a:spcBef>
                <a:spcPts val="0"/>
              </a:spcBef>
              <a:spcAft>
                <a:spcPts val="0"/>
              </a:spcAft>
              <a:buNone/>
            </a:pPr>
            <a:r>
              <a:rPr lang="fr" sz="600">
                <a:solidFill>
                  <a:schemeClr val="accent3"/>
                </a:solidFill>
              </a:rPr>
              <a:t>4. `&lt;article&gt;`: </a:t>
            </a:r>
            <a:r>
              <a:rPr lang="fr" sz="600"/>
              <a:t>This tag is used to represent independent and meaningful content that can be reused or distributed separately, such as a blog post or an article. It helps in organizing and identifying standalone content.</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solidFill>
                  <a:schemeClr val="accent3"/>
                </a:solidFill>
              </a:rPr>
              <a:t>5. `&lt;section&gt;`</a:t>
            </a:r>
            <a:r>
              <a:rPr lang="fr" sz="600"/>
              <a:t>: It's used to divide content into thematic sections, aiding in structuring content and facilitating the understanding of context and information hierarchy.</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solidFill>
                  <a:schemeClr val="accent3"/>
                </a:solidFill>
              </a:rPr>
              <a:t>6. `&lt;aside&gt;`: </a:t>
            </a:r>
            <a:r>
              <a:rPr lang="fr" sz="600"/>
              <a:t>This tag represents related content or additional information in relation to the main content of the page. It's often used for things like sidebars or advertisements.</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solidFill>
                  <a:schemeClr val="accent3"/>
                </a:solidFill>
              </a:rPr>
              <a:t>7. `&lt;footer&gt;`</a:t>
            </a:r>
            <a:r>
              <a:rPr lang="fr" sz="600"/>
              <a:t>: It represents the footer of a section or a page, typically containing information like contact details, additional navigation links, copyright notices, and more.</a:t>
            </a:r>
            <a:endParaRPr sz="6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fr" sz="600"/>
              <a:t>Adhering to semantic markup not only makes your website more accessible and SEO-friendly but also ensures that it is well-organized and easy to understand by both humans and search engines.</a:t>
            </a:r>
            <a:endParaRPr sz="600"/>
          </a:p>
          <a:p>
            <a:pPr indent="0" lvl="0" marL="0" rtl="0" algn="l">
              <a:lnSpc>
                <a:spcPct val="100000"/>
              </a:lnSpc>
              <a:spcBef>
                <a:spcPts val="0"/>
              </a:spcBef>
              <a:spcAft>
                <a:spcPts val="0"/>
              </a:spcAft>
              <a:buSzPts val="440"/>
              <a:buNone/>
            </a:pPr>
            <a:r>
              <a:t/>
            </a:r>
            <a:endParaRPr sz="600"/>
          </a:p>
        </p:txBody>
      </p:sp>
      <p:pic>
        <p:nvPicPr>
          <p:cNvPr id="128" name="Google Shape;128;p19"/>
          <p:cNvPicPr preferRelativeResize="0"/>
          <p:nvPr/>
        </p:nvPicPr>
        <p:blipFill>
          <a:blip r:embed="rId3">
            <a:alphaModFix/>
          </a:blip>
          <a:stretch>
            <a:fillRect/>
          </a:stretch>
        </p:blipFill>
        <p:spPr>
          <a:xfrm>
            <a:off x="5840550" y="1875625"/>
            <a:ext cx="2525500" cy="2975250"/>
          </a:xfrm>
          <a:prstGeom prst="rect">
            <a:avLst/>
          </a:prstGeom>
          <a:noFill/>
          <a:ln>
            <a:noFill/>
          </a:ln>
        </p:spPr>
      </p:pic>
      <p:sp>
        <p:nvSpPr>
          <p:cNvPr id="129" name="Google Shape;129;p19"/>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HTML:id &amp; class</a:t>
            </a:r>
            <a:endParaRPr/>
          </a:p>
        </p:txBody>
      </p:sp>
      <p:sp>
        <p:nvSpPr>
          <p:cNvPr id="135" name="Google Shape;135;p20"/>
          <p:cNvSpPr txBox="1"/>
          <p:nvPr>
            <p:ph idx="1" type="body"/>
          </p:nvPr>
        </p:nvSpPr>
        <p:spPr>
          <a:xfrm>
            <a:off x="729450" y="2078875"/>
            <a:ext cx="3842700" cy="28080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fr" sz="2074">
                <a:solidFill>
                  <a:schemeClr val="dk1"/>
                </a:solidFill>
              </a:rPr>
              <a:t>1-id:</a:t>
            </a:r>
            <a:endParaRPr sz="2074">
              <a:solidFill>
                <a:schemeClr val="dk1"/>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fr" sz="1733"/>
              <a:t> </a:t>
            </a:r>
            <a:r>
              <a:rPr lang="fr" sz="1733"/>
              <a:t>The `id` attribute allows you to assign a unique identifier that can be given to any of your HTML tags. This identifier can be used for internal links, applying CSS styles by referencing the `id`, and also in the Document Object Model (DOM) to manipulate the content and attributes of the HTML using JavaScript.</a:t>
            </a:r>
            <a:endParaRPr sz="1733"/>
          </a:p>
          <a:p>
            <a:pPr indent="0" lvl="0" marL="0" rtl="0" algn="l">
              <a:lnSpc>
                <a:spcPct val="100000"/>
              </a:lnSpc>
              <a:spcBef>
                <a:spcPts val="0"/>
              </a:spcBef>
              <a:spcAft>
                <a:spcPts val="0"/>
              </a:spcAft>
              <a:buNone/>
            </a:pPr>
            <a:r>
              <a:t/>
            </a:r>
            <a:endParaRPr sz="1733"/>
          </a:p>
          <a:p>
            <a:pPr indent="0" lvl="0" marL="0" rtl="0" algn="l">
              <a:lnSpc>
                <a:spcPct val="100000"/>
              </a:lnSpc>
              <a:spcBef>
                <a:spcPts val="0"/>
              </a:spcBef>
              <a:spcAft>
                <a:spcPts val="0"/>
              </a:spcAft>
              <a:buNone/>
            </a:pPr>
            <a:r>
              <a:rPr lang="fr" sz="1733"/>
              <a:t>You can also utilize it in your CSS, as you will see later on.</a:t>
            </a:r>
            <a:endParaRPr sz="1733"/>
          </a:p>
          <a:p>
            <a:pPr indent="0" lvl="0" marL="0" rtl="0" algn="l">
              <a:lnSpc>
                <a:spcPct val="100000"/>
              </a:lnSpc>
              <a:spcBef>
                <a:spcPts val="0"/>
              </a:spcBef>
              <a:spcAft>
                <a:spcPts val="0"/>
              </a:spcAft>
              <a:buNone/>
            </a:pPr>
            <a:r>
              <a:t/>
            </a:r>
            <a:endParaRPr sz="1733"/>
          </a:p>
          <a:p>
            <a:pPr indent="0" lvl="0" marL="0" rtl="0" algn="l">
              <a:lnSpc>
                <a:spcPct val="100000"/>
              </a:lnSpc>
              <a:spcBef>
                <a:spcPts val="1000"/>
              </a:spcBef>
              <a:spcAft>
                <a:spcPts val="1200"/>
              </a:spcAft>
              <a:buNone/>
            </a:pPr>
            <a:r>
              <a:t/>
            </a:r>
            <a:endParaRPr/>
          </a:p>
        </p:txBody>
      </p:sp>
      <p:pic>
        <p:nvPicPr>
          <p:cNvPr id="136" name="Google Shape;136;p20"/>
          <p:cNvPicPr preferRelativeResize="0"/>
          <p:nvPr/>
        </p:nvPicPr>
        <p:blipFill>
          <a:blip r:embed="rId3">
            <a:alphaModFix/>
          </a:blip>
          <a:stretch>
            <a:fillRect/>
          </a:stretch>
        </p:blipFill>
        <p:spPr>
          <a:xfrm>
            <a:off x="5014600" y="1853850"/>
            <a:ext cx="3609975" cy="1266825"/>
          </a:xfrm>
          <a:prstGeom prst="rect">
            <a:avLst/>
          </a:prstGeom>
          <a:noFill/>
          <a:ln>
            <a:noFill/>
          </a:ln>
        </p:spPr>
      </p:pic>
      <p:pic>
        <p:nvPicPr>
          <p:cNvPr id="137" name="Google Shape;137;p20"/>
          <p:cNvPicPr preferRelativeResize="0"/>
          <p:nvPr/>
        </p:nvPicPr>
        <p:blipFill>
          <a:blip r:embed="rId4">
            <a:alphaModFix/>
          </a:blip>
          <a:stretch>
            <a:fillRect/>
          </a:stretch>
        </p:blipFill>
        <p:spPr>
          <a:xfrm>
            <a:off x="5307238" y="3168850"/>
            <a:ext cx="3024692" cy="1718025"/>
          </a:xfrm>
          <a:prstGeom prst="rect">
            <a:avLst/>
          </a:prstGeom>
          <a:noFill/>
          <a:ln>
            <a:noFill/>
          </a:ln>
        </p:spPr>
      </p:pic>
      <p:sp>
        <p:nvSpPr>
          <p:cNvPr id="138" name="Google Shape;138;p20"/>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 </a:t>
            </a:r>
            <a:r>
              <a:rPr lang="fr"/>
              <a:t>HTML:id &amp; class</a:t>
            </a:r>
            <a:endParaRPr/>
          </a:p>
          <a:p>
            <a:pPr indent="0" lvl="0" marL="0" rtl="0" algn="l">
              <a:spcBef>
                <a:spcPts val="0"/>
              </a:spcBef>
              <a:spcAft>
                <a:spcPts val="0"/>
              </a:spcAft>
              <a:buNone/>
            </a:pPr>
            <a:r>
              <a:t/>
            </a:r>
            <a:endParaRPr/>
          </a:p>
        </p:txBody>
      </p:sp>
      <p:sp>
        <p:nvSpPr>
          <p:cNvPr id="144" name="Google Shape;144;p21"/>
          <p:cNvSpPr txBox="1"/>
          <p:nvPr>
            <p:ph idx="1" type="body"/>
          </p:nvPr>
        </p:nvSpPr>
        <p:spPr>
          <a:xfrm>
            <a:off x="729450" y="2078875"/>
            <a:ext cx="38424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fr" sz="2203">
                <a:solidFill>
                  <a:schemeClr val="dk1"/>
                </a:solidFill>
              </a:rPr>
              <a:t>2-class:</a:t>
            </a:r>
            <a:endParaRPr sz="2203">
              <a:solidFill>
                <a:schemeClr val="dk1"/>
              </a:solidFill>
            </a:endParaRPr>
          </a:p>
          <a:p>
            <a:pPr indent="0" lvl="0" marL="0" rtl="0" algn="l">
              <a:spcBef>
                <a:spcPts val="1200"/>
              </a:spcBef>
              <a:spcAft>
                <a:spcPts val="0"/>
              </a:spcAft>
              <a:buNone/>
            </a:pPr>
            <a:r>
              <a:rPr lang="fr" sz="1733"/>
              <a:t>The `class` attribute serves similar purposes to `id`, but with some key differences. You can assign multiple classes to a single HTML element, and you can also apply the same class to multiple tags. While it is technically possible to assign the same `id` to multiple elements, it's generally not recommended because it can lead to confusion for internal links and DOM manipulation. `class`, on the other hand, is more flexible and commonly used for styling and scripting purposes across multiple elements.</a:t>
            </a:r>
            <a:endParaRPr sz="1733"/>
          </a:p>
          <a:p>
            <a:pPr indent="0" lvl="0" marL="0" rtl="0" algn="l">
              <a:spcBef>
                <a:spcPts val="1200"/>
              </a:spcBef>
              <a:spcAft>
                <a:spcPts val="1200"/>
              </a:spcAft>
              <a:buNone/>
            </a:pPr>
            <a:r>
              <a:rPr lang="fr"/>
              <a:t>  </a:t>
            </a:r>
            <a:endParaRPr/>
          </a:p>
        </p:txBody>
      </p:sp>
      <p:pic>
        <p:nvPicPr>
          <p:cNvPr id="145" name="Google Shape;145;p21"/>
          <p:cNvPicPr preferRelativeResize="0"/>
          <p:nvPr/>
        </p:nvPicPr>
        <p:blipFill>
          <a:blip r:embed="rId3">
            <a:alphaModFix/>
          </a:blip>
          <a:stretch>
            <a:fillRect/>
          </a:stretch>
        </p:blipFill>
        <p:spPr>
          <a:xfrm>
            <a:off x="5448463" y="3284375"/>
            <a:ext cx="2816850" cy="1599975"/>
          </a:xfrm>
          <a:prstGeom prst="rect">
            <a:avLst/>
          </a:prstGeom>
          <a:noFill/>
          <a:ln>
            <a:noFill/>
          </a:ln>
        </p:spPr>
      </p:pic>
      <p:pic>
        <p:nvPicPr>
          <p:cNvPr id="146" name="Google Shape;146;p21"/>
          <p:cNvPicPr preferRelativeResize="0"/>
          <p:nvPr/>
        </p:nvPicPr>
        <p:blipFill>
          <a:blip r:embed="rId4">
            <a:alphaModFix/>
          </a:blip>
          <a:stretch>
            <a:fillRect/>
          </a:stretch>
        </p:blipFill>
        <p:spPr>
          <a:xfrm>
            <a:off x="4641429" y="1570078"/>
            <a:ext cx="4430925" cy="1402925"/>
          </a:xfrm>
          <a:prstGeom prst="rect">
            <a:avLst/>
          </a:prstGeom>
          <a:noFill/>
          <a:ln>
            <a:noFill/>
          </a:ln>
        </p:spPr>
      </p:pic>
      <p:sp>
        <p:nvSpPr>
          <p:cNvPr id="147" name="Google Shape;147;p21"/>
          <p:cNvSpPr txBox="1"/>
          <p:nvPr/>
        </p:nvSpPr>
        <p:spPr>
          <a:xfrm>
            <a:off x="7101900" y="47850"/>
            <a:ext cx="20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3"/>
                </a:solidFill>
                <a:latin typeface="Lato"/>
                <a:ea typeface="Lato"/>
                <a:cs typeface="Lato"/>
                <a:sym typeface="Lato"/>
              </a:rPr>
              <a:t>By Ghalem Salim</a:t>
            </a:r>
            <a:endParaRPr>
              <a:solidFill>
                <a:schemeClr val="accent3"/>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