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341" r:id="rId2"/>
    <p:sldId id="337" r:id="rId3"/>
    <p:sldId id="342" r:id="rId4"/>
    <p:sldId id="343" r:id="rId5"/>
    <p:sldId id="344" r:id="rId6"/>
    <p:sldId id="345" r:id="rId7"/>
    <p:sldId id="346"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99"/>
    <a:srgbClr val="EA2808"/>
    <a:srgbClr val="2EDBF2"/>
    <a:srgbClr val="6BE3FB"/>
    <a:srgbClr val="CC9AC5"/>
    <a:srgbClr val="EB35AE"/>
    <a:srgbClr val="00FF00"/>
    <a:srgbClr val="951A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000" autoAdjust="0"/>
    <p:restoredTop sz="94660"/>
  </p:normalViewPr>
  <p:slideViewPr>
    <p:cSldViewPr snapToGrid="0">
      <p:cViewPr>
        <p:scale>
          <a:sx n="100" d="100"/>
          <a:sy n="100" d="100"/>
        </p:scale>
        <p:origin x="-24" y="-60"/>
      </p:cViewPr>
      <p:guideLst/>
    </p:cSldViewPr>
  </p:slideViewPr>
  <p:notesTextViewPr>
    <p:cViewPr>
      <p:scale>
        <a:sx n="1" d="1"/>
        <a:sy n="1" d="1"/>
      </p:scale>
      <p:origin x="0" y="0"/>
    </p:cViewPr>
  </p:notesTextViewPr>
  <p:notesViewPr>
    <p:cSldViewPr snapToGrid="0">
      <p:cViewPr varScale="1">
        <p:scale>
          <a:sx n="56" d="100"/>
          <a:sy n="56" d="100"/>
        </p:scale>
        <p:origin x="285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8BE332-F8DA-40FC-8C01-3AEBBE5953D4}" type="datetimeFigureOut">
              <a:rPr lang="en-US" smtClean="0"/>
              <a:t>8/24/2025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285F4A-33D2-4673-9CCE-A9BBAD9DFB4D}" type="slidenum">
              <a:rPr lang="en-US" smtClean="0"/>
              <a:t>‹#›</a:t>
            </a:fld>
            <a:endParaRPr lang="en-US"/>
          </a:p>
        </p:txBody>
      </p:sp>
    </p:spTree>
    <p:extLst>
      <p:ext uri="{BB962C8B-B14F-4D97-AF65-F5344CB8AC3E}">
        <p14:creationId xmlns:p14="http://schemas.microsoft.com/office/powerpoint/2010/main" val="4048513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24-08-2025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79830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24-08-2025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88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24-08-2025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04549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24-08-2025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1314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65DA58-B75C-48DA-B757-9037AB90EEEA}" type="datetimeFigureOut">
              <a:rPr lang="en-IN" smtClean="0"/>
              <a:t>24-08-2025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8182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DA58-B75C-48DA-B757-9037AB90EEEA}" type="datetimeFigureOut">
              <a:rPr lang="en-IN" smtClean="0"/>
              <a:t>24-08-2025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6222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DA58-B75C-48DA-B757-9037AB90EEEA}" type="datetimeFigureOut">
              <a:rPr lang="en-IN" smtClean="0"/>
              <a:t>24-08-2025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44945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DA58-B75C-48DA-B757-9037AB90EEEA}" type="datetimeFigureOut">
              <a:rPr lang="en-IN" smtClean="0"/>
              <a:t>24-08-2025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2881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DA58-B75C-48DA-B757-9037AB90EEEA}" type="datetimeFigureOut">
              <a:rPr lang="en-IN" smtClean="0"/>
              <a:t>24-08-2025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90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24-08-2025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1962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24-08-2025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74775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t>24-08-2025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t>‹#›</a:t>
            </a:fld>
            <a:endParaRPr lang="en-IN"/>
          </a:p>
        </p:txBody>
      </p:sp>
    </p:spTree>
    <p:extLst>
      <p:ext uri="{BB962C8B-B14F-4D97-AF65-F5344CB8AC3E}">
        <p14:creationId xmlns:p14="http://schemas.microsoft.com/office/powerpoint/2010/main" val="3176396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8EB53FFC-A3EC-1E6C-C4F7-E37B953BE9F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7E045BD-5A4A-6101-FC07-A1A616CBC3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614" y="-22948"/>
            <a:ext cx="5711483" cy="1739616"/>
          </a:xfrm>
          <a:prstGeom prst="rect">
            <a:avLst/>
          </a:prstGeom>
        </p:spPr>
      </p:pic>
      <p:sp>
        <p:nvSpPr>
          <p:cNvPr id="10" name="TextBox 9">
            <a:extLst>
              <a:ext uri="{FF2B5EF4-FFF2-40B4-BE49-F238E27FC236}">
                <a16:creationId xmlns:a16="http://schemas.microsoft.com/office/drawing/2014/main" id="{DBE3BE75-C75B-0756-3B0C-DAC10B58C39C}"/>
              </a:ext>
            </a:extLst>
          </p:cNvPr>
          <p:cNvSpPr txBox="1"/>
          <p:nvPr/>
        </p:nvSpPr>
        <p:spPr>
          <a:xfrm>
            <a:off x="391464" y="1473047"/>
            <a:ext cx="7835704" cy="707886"/>
          </a:xfrm>
          <a:prstGeom prst="rect">
            <a:avLst/>
          </a:prstGeom>
          <a:noFill/>
        </p:spPr>
        <p:txBody>
          <a:bodyPr wrap="square" rtlCol="0">
            <a:spAutoFit/>
          </a:bodyPr>
          <a:lstStyle/>
          <a:p>
            <a:pPr algn="ctr"/>
            <a:r>
              <a:rPr lang="en-IN" sz="4000" b="1" dirty="0">
                <a:solidFill>
                  <a:schemeClr val="bg1"/>
                </a:solidFill>
              </a:rPr>
              <a:t>Movie Data Analysis -  Full Project</a:t>
            </a:r>
          </a:p>
        </p:txBody>
      </p:sp>
      <p:sp>
        <p:nvSpPr>
          <p:cNvPr id="14" name="TextBox 13">
            <a:extLst>
              <a:ext uri="{FF2B5EF4-FFF2-40B4-BE49-F238E27FC236}">
                <a16:creationId xmlns:a16="http://schemas.microsoft.com/office/drawing/2014/main" id="{E58D8020-8E8B-FA1F-8580-418955E6CAE9}"/>
              </a:ext>
            </a:extLst>
          </p:cNvPr>
          <p:cNvSpPr txBox="1"/>
          <p:nvPr/>
        </p:nvSpPr>
        <p:spPr>
          <a:xfrm>
            <a:off x="1798111" y="2251983"/>
            <a:ext cx="5022410" cy="523220"/>
          </a:xfrm>
          <a:prstGeom prst="rect">
            <a:avLst/>
          </a:prstGeom>
          <a:solidFill>
            <a:schemeClr val="tx2">
              <a:lumMod val="75000"/>
            </a:schemeClr>
          </a:solidFill>
        </p:spPr>
        <p:txBody>
          <a:bodyPr wrap="square" rtlCol="0">
            <a:spAutoFit/>
          </a:bodyPr>
          <a:lstStyle/>
          <a:p>
            <a:pPr algn="ct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Data Science &amp; Data Analyst</a:t>
            </a:r>
          </a:p>
        </p:txBody>
      </p:sp>
      <p:pic>
        <p:nvPicPr>
          <p:cNvPr id="16" name="Picture 15">
            <a:extLst>
              <a:ext uri="{FF2B5EF4-FFF2-40B4-BE49-F238E27FC236}">
                <a16:creationId xmlns:a16="http://schemas.microsoft.com/office/drawing/2014/main" id="{3B531EEB-ABFB-BF9B-2B87-E80F0D359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8102" y="2329404"/>
            <a:ext cx="3739525" cy="2103483"/>
          </a:xfrm>
          <a:prstGeom prst="rect">
            <a:avLst/>
          </a:prstGeom>
        </p:spPr>
      </p:pic>
    </p:spTree>
    <p:extLst>
      <p:ext uri="{BB962C8B-B14F-4D97-AF65-F5344CB8AC3E}">
        <p14:creationId xmlns:p14="http://schemas.microsoft.com/office/powerpoint/2010/main" val="9259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9" name="TextBox 8">
            <a:extLst>
              <a:ext uri="{FF2B5EF4-FFF2-40B4-BE49-F238E27FC236}">
                <a16:creationId xmlns:a16="http://schemas.microsoft.com/office/drawing/2014/main" id="{98F27722-87AC-FBCC-A51A-ED7325BEE89D}"/>
              </a:ext>
            </a:extLst>
          </p:cNvPr>
          <p:cNvSpPr txBox="1"/>
          <p:nvPr/>
        </p:nvSpPr>
        <p:spPr>
          <a:xfrm>
            <a:off x="2807824" y="728937"/>
            <a:ext cx="3678701" cy="3416320"/>
          </a:xfrm>
          <a:prstGeom prst="rect">
            <a:avLst/>
          </a:prstGeom>
          <a:noFill/>
        </p:spPr>
        <p:txBody>
          <a:bodyPr wrap="square">
            <a:spAutoFit/>
          </a:bodyPr>
          <a:lstStyle/>
          <a:p>
            <a:r>
              <a:rPr lang="en-US" dirty="0">
                <a:solidFill>
                  <a:schemeClr val="bg1"/>
                </a:solidFill>
              </a:rPr>
              <a:t>Netflix, founded on August 29, 1997, in Scotts Valley, California, by Reed Hastings and Marc Randolph, began as a DVD-by-mail service. Hastings, a computer scientist and mathematician, co-founded the company after being inspired by a hefty late fee from a traditional video rental store. Randolph, a marketing executive, played a pivotal role in shaping Netflix's early user interface and branding.</a:t>
            </a:r>
            <a:endParaRPr lang="en-IN" dirty="0">
              <a:solidFill>
                <a:schemeClr val="bg1"/>
              </a:solidFill>
            </a:endParaRPr>
          </a:p>
        </p:txBody>
      </p:sp>
      <p:pic>
        <p:nvPicPr>
          <p:cNvPr id="14" name="Picture 13">
            <a:extLst>
              <a:ext uri="{FF2B5EF4-FFF2-40B4-BE49-F238E27FC236}">
                <a16:creationId xmlns:a16="http://schemas.microsoft.com/office/drawing/2014/main" id="{1526DD11-E6EC-CA27-F98A-BA6747DB34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3466"/>
            <a:ext cx="2807824" cy="1704123"/>
          </a:xfrm>
          <a:prstGeom prst="rect">
            <a:avLst/>
          </a:prstGeom>
        </p:spPr>
      </p:pic>
      <p:pic>
        <p:nvPicPr>
          <p:cNvPr id="19" name="Picture 18">
            <a:extLst>
              <a:ext uri="{FF2B5EF4-FFF2-40B4-BE49-F238E27FC236}">
                <a16:creationId xmlns:a16="http://schemas.microsoft.com/office/drawing/2014/main" id="{FA73F973-0062-F4CD-9A02-4892C5065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6525" y="643466"/>
            <a:ext cx="2678578" cy="2571750"/>
          </a:xfrm>
          <a:prstGeom prst="rect">
            <a:avLst/>
          </a:prstGeom>
        </p:spPr>
      </p:pic>
      <p:pic>
        <p:nvPicPr>
          <p:cNvPr id="21" name="Picture 20">
            <a:extLst>
              <a:ext uri="{FF2B5EF4-FFF2-40B4-BE49-F238E27FC236}">
                <a16:creationId xmlns:a16="http://schemas.microsoft.com/office/drawing/2014/main" id="{A7DD2790-5F43-6FE2-70F8-357059F8F5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386" y="2303369"/>
            <a:ext cx="2829163" cy="1886109"/>
          </a:xfrm>
          <a:prstGeom prst="rect">
            <a:avLst/>
          </a:prstGeom>
        </p:spPr>
      </p:pic>
    </p:spTree>
    <p:extLst>
      <p:ext uri="{BB962C8B-B14F-4D97-AF65-F5344CB8AC3E}">
        <p14:creationId xmlns:p14="http://schemas.microsoft.com/office/powerpoint/2010/main" val="279805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288F6EB3-5BD4-021C-2C0D-B1E4CB120BF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D561FA6-F883-027C-1CE5-9E8D2C3CA30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4" name="Picture 3">
            <a:extLst>
              <a:ext uri="{FF2B5EF4-FFF2-40B4-BE49-F238E27FC236}">
                <a16:creationId xmlns:a16="http://schemas.microsoft.com/office/drawing/2014/main" id="{4AE92945-FD20-5AC9-087C-D55A7F2CB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96" y="949804"/>
            <a:ext cx="4186121" cy="2890911"/>
          </a:xfrm>
          <a:prstGeom prst="rect">
            <a:avLst/>
          </a:prstGeom>
        </p:spPr>
      </p:pic>
      <p:sp>
        <p:nvSpPr>
          <p:cNvPr id="6" name="TextBox 5">
            <a:extLst>
              <a:ext uri="{FF2B5EF4-FFF2-40B4-BE49-F238E27FC236}">
                <a16:creationId xmlns:a16="http://schemas.microsoft.com/office/drawing/2014/main" id="{470031B4-4CF5-2191-C596-2E63D34CED9E}"/>
              </a:ext>
            </a:extLst>
          </p:cNvPr>
          <p:cNvSpPr txBox="1"/>
          <p:nvPr/>
        </p:nvSpPr>
        <p:spPr>
          <a:xfrm>
            <a:off x="4346917" y="865163"/>
            <a:ext cx="4417256" cy="2446824"/>
          </a:xfrm>
          <a:prstGeom prst="rect">
            <a:avLst/>
          </a:prstGeom>
          <a:noFill/>
        </p:spPr>
        <p:txBody>
          <a:bodyPr wrap="square" rtlCol="0">
            <a:spAutoFit/>
          </a:bodyPr>
          <a:lstStyle/>
          <a:p>
            <a:r>
              <a:rPr lang="en-US" sz="1700" dirty="0">
                <a:solidFill>
                  <a:schemeClr val="bg1"/>
                </a:solidFill>
              </a:rPr>
              <a:t>In 2007, Netflix introduced streaming services, allowing subscribers to watch movies and TV shows instantly online. This strategic shift capitalized on the growing internet bandwidth and changing consumer preferences, propelling Netflix into a leading global streaming platform. By 2010, the company began its international expansion, starting with Canada, and by 2016, it was available in over 190 countries. </a:t>
            </a:r>
          </a:p>
        </p:txBody>
      </p:sp>
      <p:pic>
        <p:nvPicPr>
          <p:cNvPr id="7" name="Picture 6">
            <a:extLst>
              <a:ext uri="{FF2B5EF4-FFF2-40B4-BE49-F238E27FC236}">
                <a16:creationId xmlns:a16="http://schemas.microsoft.com/office/drawing/2014/main" id="{FE6FD8C7-A633-086C-3B09-538B2C80DC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9775" y="123227"/>
            <a:ext cx="1364479" cy="415596"/>
          </a:xfrm>
          <a:prstGeom prst="rect">
            <a:avLst/>
          </a:prstGeom>
        </p:spPr>
      </p:pic>
    </p:spTree>
    <p:extLst>
      <p:ext uri="{BB962C8B-B14F-4D97-AF65-F5344CB8AC3E}">
        <p14:creationId xmlns:p14="http://schemas.microsoft.com/office/powerpoint/2010/main" val="282786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C8F53266-88ED-5EFD-8185-58A0522D9C19}"/>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7CBCBD-33C3-CA17-7FA6-BF56911874B7}"/>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F41BF72D-E82E-88D4-9993-B600A5939C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8" name="TextBox 7">
            <a:extLst>
              <a:ext uri="{FF2B5EF4-FFF2-40B4-BE49-F238E27FC236}">
                <a16:creationId xmlns:a16="http://schemas.microsoft.com/office/drawing/2014/main" id="{1FC2E332-1198-BDE2-983A-99F276D3BADC}"/>
              </a:ext>
            </a:extLst>
          </p:cNvPr>
          <p:cNvSpPr txBox="1"/>
          <p:nvPr/>
        </p:nvSpPr>
        <p:spPr>
          <a:xfrm>
            <a:off x="246186" y="748655"/>
            <a:ext cx="3749039" cy="3293209"/>
          </a:xfrm>
          <a:prstGeom prst="rect">
            <a:avLst/>
          </a:prstGeom>
          <a:noFill/>
        </p:spPr>
        <p:txBody>
          <a:bodyPr wrap="square">
            <a:spAutoFit/>
          </a:bodyPr>
          <a:lstStyle/>
          <a:p>
            <a:r>
              <a:rPr lang="en-US" sz="1600" dirty="0">
                <a:solidFill>
                  <a:schemeClr val="bg1"/>
                </a:solidFill>
              </a:rPr>
              <a:t>As of 2024, Netflix reported a revenue of nearly $10 billion in the third quarter, with profits reaching $2.4 billion. </a:t>
            </a:r>
          </a:p>
          <a:p>
            <a:r>
              <a:rPr lang="en-US" sz="1600" dirty="0">
                <a:solidFill>
                  <a:schemeClr val="bg1"/>
                </a:solidFill>
              </a:rPr>
              <a:t>The platform boasts over 283 million paid memberships across more than 190 countries, offering a vast library of TV series, films, and games in various genres and languages. </a:t>
            </a:r>
          </a:p>
          <a:p>
            <a:endParaRPr lang="en-US" sz="1600" dirty="0">
              <a:solidFill>
                <a:schemeClr val="bg1"/>
              </a:solidFill>
            </a:endParaRPr>
          </a:p>
          <a:p>
            <a:r>
              <a:rPr lang="en-US" sz="1600" dirty="0">
                <a:solidFill>
                  <a:schemeClr val="bg1"/>
                </a:solidFill>
              </a:rPr>
              <a:t>Overall, Netflix's evolution from a DVD rental service to a global streaming giant underscores its adaptability and innovative approach in the entertainment industry.</a:t>
            </a:r>
          </a:p>
        </p:txBody>
      </p:sp>
      <p:pic>
        <p:nvPicPr>
          <p:cNvPr id="10" name="Picture 9">
            <a:extLst>
              <a:ext uri="{FF2B5EF4-FFF2-40B4-BE49-F238E27FC236}">
                <a16:creationId xmlns:a16="http://schemas.microsoft.com/office/drawing/2014/main" id="{2A1F48BD-E932-E2D1-2403-F1F09608F7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7342" y="609902"/>
            <a:ext cx="4839285" cy="2722098"/>
          </a:xfrm>
          <a:prstGeom prst="rect">
            <a:avLst/>
          </a:prstGeom>
        </p:spPr>
      </p:pic>
    </p:spTree>
    <p:extLst>
      <p:ext uri="{BB962C8B-B14F-4D97-AF65-F5344CB8AC3E}">
        <p14:creationId xmlns:p14="http://schemas.microsoft.com/office/powerpoint/2010/main" val="68907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DB508741-EDFD-B555-565C-827E467F9D7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FF30E9A-107D-2E7C-7A73-FFCD333181B2}"/>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563D5883-E5FE-0E88-1443-3E5814468C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pic>
        <p:nvPicPr>
          <p:cNvPr id="6" name="Picture 5">
            <a:extLst>
              <a:ext uri="{FF2B5EF4-FFF2-40B4-BE49-F238E27FC236}">
                <a16:creationId xmlns:a16="http://schemas.microsoft.com/office/drawing/2014/main" id="{5F6D20BE-727D-962C-7FE0-1102722AF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928" y="781820"/>
            <a:ext cx="5640087" cy="3256695"/>
          </a:xfrm>
          <a:prstGeom prst="rect">
            <a:avLst/>
          </a:prstGeom>
        </p:spPr>
      </p:pic>
    </p:spTree>
    <p:extLst>
      <p:ext uri="{BB962C8B-B14F-4D97-AF65-F5344CB8AC3E}">
        <p14:creationId xmlns:p14="http://schemas.microsoft.com/office/powerpoint/2010/main" val="228418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AAB010A3-4471-A7AC-EEAB-4A62703E405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F8FFF11-3AB6-5061-74F8-B8A129B51C1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DB54D5C3-7486-8582-B4CD-2ACBCEB26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7" name="TextBox 6">
            <a:extLst>
              <a:ext uri="{FF2B5EF4-FFF2-40B4-BE49-F238E27FC236}">
                <a16:creationId xmlns:a16="http://schemas.microsoft.com/office/drawing/2014/main" id="{B285A8E8-E544-98E6-F1E5-C7059C8C0D0C}"/>
              </a:ext>
            </a:extLst>
          </p:cNvPr>
          <p:cNvSpPr txBox="1"/>
          <p:nvPr/>
        </p:nvSpPr>
        <p:spPr>
          <a:xfrm>
            <a:off x="157316" y="678427"/>
            <a:ext cx="8846007" cy="4801314"/>
          </a:xfrm>
          <a:prstGeom prst="rect">
            <a:avLst/>
          </a:prstGeom>
          <a:noFill/>
        </p:spPr>
        <p:txBody>
          <a:bodyPr wrap="square">
            <a:spAutoFit/>
          </a:bodyPr>
          <a:lstStyle/>
          <a:p>
            <a:r>
              <a:rPr lang="en-US" dirty="0">
                <a:solidFill>
                  <a:schemeClr val="bg1"/>
                </a:solidFill>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p>
          <a:p>
            <a:endParaRPr lang="en-US" dirty="0">
              <a:solidFill>
                <a:schemeClr val="bg1"/>
              </a:solidFill>
            </a:endParaRPr>
          </a:p>
          <a:p>
            <a:pPr marL="342900" indent="-342900">
              <a:buAutoNum type="arabicParenR"/>
            </a:pPr>
            <a:r>
              <a:rPr lang="en-US" dirty="0">
                <a:solidFill>
                  <a:schemeClr val="bg1"/>
                </a:solidFill>
              </a:rPr>
              <a:t>What is the most frequent genre of movies released on Netflix?</a:t>
            </a:r>
          </a:p>
          <a:p>
            <a:pPr marL="342900" indent="-342900">
              <a:buAutoNum type="arabicParenR"/>
            </a:pPr>
            <a:r>
              <a:rPr lang="en-US" dirty="0">
                <a:solidFill>
                  <a:schemeClr val="bg1"/>
                </a:solidFill>
              </a:rPr>
              <a:t>Which has highest votes in vote avg column?</a:t>
            </a:r>
          </a:p>
          <a:p>
            <a:pPr marL="342900" indent="-342900">
              <a:buAutoNum type="arabicParenR"/>
            </a:pPr>
            <a:r>
              <a:rPr lang="en-US" dirty="0">
                <a:solidFill>
                  <a:schemeClr val="bg1"/>
                </a:solidFill>
              </a:rPr>
              <a:t>What movie got the highest popularity? what's its genre?</a:t>
            </a:r>
          </a:p>
          <a:p>
            <a:pPr marL="342900" indent="-342900">
              <a:buFontTx/>
              <a:buAutoNum type="arabicParenR"/>
            </a:pPr>
            <a:r>
              <a:rPr lang="en-US" dirty="0">
                <a:solidFill>
                  <a:schemeClr val="bg1"/>
                </a:solidFill>
              </a:rPr>
              <a:t>What movie got the lowest popularity? what's its genre?</a:t>
            </a:r>
          </a:p>
          <a:p>
            <a:pPr marL="342900" indent="-342900">
              <a:buAutoNum type="arabicParenR"/>
            </a:pPr>
            <a:r>
              <a:rPr lang="en-US" dirty="0">
                <a:solidFill>
                  <a:schemeClr val="bg1"/>
                </a:solidFill>
              </a:rPr>
              <a:t>Which year has the most </a:t>
            </a:r>
            <a:r>
              <a:rPr lang="en-US" dirty="0" err="1">
                <a:solidFill>
                  <a:schemeClr val="bg1"/>
                </a:solidFill>
              </a:rPr>
              <a:t>filmmed</a:t>
            </a:r>
            <a:r>
              <a:rPr lang="en-US" dirty="0">
                <a:solidFill>
                  <a:schemeClr val="bg1"/>
                </a:solidFill>
              </a:rPr>
              <a:t> movies?</a:t>
            </a:r>
          </a:p>
          <a:p>
            <a:pPr marL="342900" indent="-342900">
              <a:buAutoNum type="arabicParenR"/>
            </a:pPr>
            <a:r>
              <a:rPr lang="en-GB" dirty="0">
                <a:solidFill>
                  <a:schemeClr val="bg1"/>
                </a:solidFill>
              </a:rPr>
              <a:t>Which language has the most movies?</a:t>
            </a:r>
          </a:p>
          <a:p>
            <a:pPr marL="342900" indent="-342900">
              <a:buAutoNum type="arabicParenR"/>
            </a:pPr>
            <a:r>
              <a:rPr lang="en-GB" dirty="0">
                <a:solidFill>
                  <a:schemeClr val="bg1"/>
                </a:solidFill>
              </a:rPr>
              <a:t>What is the average vote rating across all movies?</a:t>
            </a:r>
          </a:p>
          <a:p>
            <a:pPr marL="342900" indent="-342900">
              <a:buAutoNum type="arabicParenR"/>
            </a:pPr>
            <a:r>
              <a:rPr lang="en-GB" dirty="0">
                <a:solidFill>
                  <a:schemeClr val="bg1"/>
                </a:solidFill>
              </a:rPr>
              <a:t>What genre has the highest average rating?</a:t>
            </a:r>
          </a:p>
          <a:p>
            <a:pPr marL="342900" indent="-342900">
              <a:buAutoNum type="arabicParenR"/>
            </a:pPr>
            <a:r>
              <a:rPr lang="en-GB" dirty="0">
                <a:solidFill>
                  <a:schemeClr val="bg1"/>
                </a:solidFill>
              </a:rPr>
              <a:t>Which movie has the maximum vote count?</a:t>
            </a:r>
          </a:p>
          <a:p>
            <a:pPr marL="342900" indent="-342900">
              <a:buAutoNum type="arabicParenR"/>
            </a:pPr>
            <a:r>
              <a:rPr lang="en-GB" dirty="0">
                <a:solidFill>
                  <a:schemeClr val="bg1"/>
                </a:solidFill>
              </a:rPr>
              <a:t>What is the trend of movie releases over the years (increasing or decreasing)</a:t>
            </a:r>
          </a:p>
          <a:p>
            <a:pPr marL="342900" indent="-342900">
              <a:buAutoNum type="arabicParenR"/>
            </a:pPr>
            <a:endParaRPr lang="en-US" dirty="0">
              <a:solidFill>
                <a:schemeClr val="bg1"/>
              </a:solidFill>
            </a:endParaRPr>
          </a:p>
        </p:txBody>
      </p:sp>
    </p:spTree>
    <p:extLst>
      <p:ext uri="{BB962C8B-B14F-4D97-AF65-F5344CB8AC3E}">
        <p14:creationId xmlns:p14="http://schemas.microsoft.com/office/powerpoint/2010/main" val="3312595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DADB899A-5AD1-A126-C3B4-C4A2590D3EA3}"/>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C8BA508-4847-6290-49D0-11E1CD2F170F}"/>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26894748-7B92-7867-8B5B-032C1CF1AA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7" name="TextBox 6">
            <a:extLst>
              <a:ext uri="{FF2B5EF4-FFF2-40B4-BE49-F238E27FC236}">
                <a16:creationId xmlns:a16="http://schemas.microsoft.com/office/drawing/2014/main" id="{D6943878-954E-3AC9-F71D-E22804D72949}"/>
              </a:ext>
            </a:extLst>
          </p:cNvPr>
          <p:cNvSpPr txBox="1"/>
          <p:nvPr/>
        </p:nvSpPr>
        <p:spPr>
          <a:xfrm>
            <a:off x="157316" y="678427"/>
            <a:ext cx="8846007" cy="1200329"/>
          </a:xfrm>
          <a:prstGeom prst="rect">
            <a:avLst/>
          </a:prstGeom>
          <a:noFill/>
        </p:spPr>
        <p:txBody>
          <a:bodyPr wrap="square">
            <a:spAutoFit/>
          </a:bodyPr>
          <a:lstStyle/>
          <a:p>
            <a:r>
              <a:rPr lang="en-US" dirty="0">
                <a:solidFill>
                  <a:schemeClr val="bg1"/>
                </a:solidFill>
              </a:rPr>
              <a:t>11) </a:t>
            </a:r>
            <a:r>
              <a:rPr lang="en-GB" dirty="0">
                <a:solidFill>
                  <a:schemeClr val="bg1"/>
                </a:solidFill>
              </a:rPr>
              <a:t>Which top 5 genres dominate in terms of movie count?</a:t>
            </a:r>
          </a:p>
          <a:p>
            <a:endParaRPr lang="en-GB" dirty="0">
              <a:solidFill>
                <a:schemeClr val="bg1"/>
              </a:solidFill>
            </a:endParaRPr>
          </a:p>
          <a:p>
            <a:r>
              <a:rPr lang="en-GB" dirty="0">
                <a:solidFill>
                  <a:schemeClr val="bg1"/>
                </a:solidFill>
              </a:rPr>
              <a:t>12) Do higher popularity movies also have higher vote averages? (correlation check).</a:t>
            </a:r>
            <a:endParaRPr lang="en-US" dirty="0">
              <a:solidFill>
                <a:schemeClr val="bg1"/>
              </a:solidFill>
            </a:endParaRPr>
          </a:p>
          <a:p>
            <a:pPr marL="342900" indent="-342900">
              <a:buAutoNum type="arabicParenR"/>
            </a:pPr>
            <a:endParaRPr lang="en-US" dirty="0">
              <a:solidFill>
                <a:schemeClr val="bg1"/>
              </a:solidFill>
            </a:endParaRPr>
          </a:p>
        </p:txBody>
      </p:sp>
    </p:spTree>
    <p:extLst>
      <p:ext uri="{BB962C8B-B14F-4D97-AF65-F5344CB8AC3E}">
        <p14:creationId xmlns:p14="http://schemas.microsoft.com/office/powerpoint/2010/main" val="29454442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9562</TotalTime>
  <Words>460</Words>
  <Application>Microsoft Office PowerPoint</Application>
  <PresentationFormat>On-screen Show (16:9)</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Leelawadee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mohd salik rajput</cp:lastModifiedBy>
  <cp:revision>1411</cp:revision>
  <dcterms:created xsi:type="dcterms:W3CDTF">2022-12-29T08:52:07Z</dcterms:created>
  <dcterms:modified xsi:type="dcterms:W3CDTF">2025-08-24T07:00:37Z</dcterms:modified>
</cp:coreProperties>
</file>