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Lst>
  <p:sldIdLst>
    <p:sldId id="256" r:id="rId25"/>
    <p:sldId id="257" r:id="rId26"/>
    <p:sldId id="259" r:id="rId27"/>
    <p:sldId id="260" r:id="rId28"/>
    <p:sldId id="268" r:id="rId29"/>
    <p:sldId id="269" r:id="rId30"/>
    <p:sldId id="263" r:id="rId31"/>
    <p:sldId id="275" r:id="rId32"/>
    <p:sldId id="264" r:id="rId33"/>
    <p:sldId id="270" r:id="rId34"/>
    <p:sldId id="271" r:id="rId35"/>
    <p:sldId id="266" r:id="rId36"/>
    <p:sldId id="272" r:id="rId37"/>
    <p:sldId id="273" r:id="rId38"/>
    <p:sldId id="274" r:id="rId39"/>
    <p:sldId id="267"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9"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54"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hyperlink" Target="http://bit.ly/2TtBDfr" TargetMode="Externa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Google Shape;9;p2"/>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PlaceHolder 1"/>
          <p:cNvSpPr>
            <a:spLocks noGrp="1"/>
          </p:cNvSpPr>
          <p:nvPr>
            <p:ph type="title"/>
          </p:nvPr>
        </p:nvSpPr>
        <p:spPr>
          <a:xfrm>
            <a:off x="713160" y="1066680"/>
            <a:ext cx="5407560" cy="16621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Google Shape;95;p19"/>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 name="Google Shape;106;p20"/>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3" name="PlaceHolder 1"/>
          <p:cNvSpPr>
            <a:spLocks noGrp="1"/>
          </p:cNvSpPr>
          <p:nvPr>
            <p:ph type="title"/>
          </p:nvPr>
        </p:nvSpPr>
        <p:spPr>
          <a:xfrm>
            <a:off x="713160" y="1961280"/>
            <a:ext cx="3492360" cy="7999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lt1"/>
                </a:solidFill>
                <a:latin typeface="Inter Medium"/>
                <a:ea typeface="Inter Medium"/>
              </a:rPr>
              <a:t>xx%</a:t>
            </a:r>
            <a:endParaRPr lang="fr-FR" sz="4000" b="0" strike="noStrike" spc="-1">
              <a:solidFill>
                <a:schemeClr val="dk1"/>
              </a:solidFill>
              <a:latin typeface="Arial"/>
            </a:endParaRPr>
          </a:p>
        </p:txBody>
      </p:sp>
      <p:sp>
        <p:nvSpPr>
          <p:cNvPr id="34" name="PlaceHolder 2"/>
          <p:cNvSpPr>
            <a:spLocks noGrp="1"/>
          </p:cNvSpPr>
          <p:nvPr>
            <p:ph type="title"/>
          </p:nvPr>
        </p:nvSpPr>
        <p:spPr>
          <a:xfrm>
            <a:off x="713160" y="615600"/>
            <a:ext cx="5240880" cy="954000"/>
          </a:xfrm>
          <a:prstGeom prst="rect">
            <a:avLst/>
          </a:prstGeom>
          <a:noFill/>
          <a:ln w="0">
            <a:noFill/>
          </a:ln>
        </p:spPr>
        <p:txBody>
          <a:bodyPr lIns="91440" tIns="91440" rIns="91440" bIns="91440" anchor="b">
            <a:noAutofit/>
          </a:bodyPr>
          <a:lstStyle/>
          <a:p>
            <a:pPr indent="0">
              <a:lnSpc>
                <a:spcPct val="100000"/>
              </a:lnSpc>
              <a:buNone/>
            </a:pPr>
            <a:r>
              <a:rPr lang="fr-FR" sz="5000" b="0" strike="noStrike" spc="-1">
                <a:solidFill>
                  <a:schemeClr val="lt1"/>
                </a:solidFill>
                <a:latin typeface="Inter Medium"/>
                <a:ea typeface="Inter Medium"/>
              </a:rPr>
              <a:t>xx%</a:t>
            </a:r>
            <a:endParaRPr lang="fr-FR" sz="5000" b="0" strike="noStrike" spc="-1">
              <a:solidFill>
                <a:schemeClr val="dk1"/>
              </a:solidFill>
              <a:latin typeface="Arial"/>
            </a:endParaRPr>
          </a:p>
        </p:txBody>
      </p:sp>
      <p:sp>
        <p:nvSpPr>
          <p:cNvPr id="35" name="PlaceHolder 3"/>
          <p:cNvSpPr>
            <a:spLocks noGrp="1"/>
          </p:cNvSpPr>
          <p:nvPr>
            <p:ph type="title"/>
          </p:nvPr>
        </p:nvSpPr>
        <p:spPr>
          <a:xfrm>
            <a:off x="713160" y="3121920"/>
            <a:ext cx="3492360" cy="7999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lt1"/>
                </a:solidFill>
                <a:latin typeface="Inter Medium"/>
                <a:ea typeface="Inter Medium"/>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Google Shape;114;p21"/>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 name="PlaceHolder 1"/>
          <p:cNvSpPr>
            <a:spLocks noGrp="1"/>
          </p:cNvSpPr>
          <p:nvPr>
            <p:ph type="title"/>
          </p:nvPr>
        </p:nvSpPr>
        <p:spPr>
          <a:xfrm>
            <a:off x="713160" y="539640"/>
            <a:ext cx="4447800" cy="9540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42" name="Google Shape;117;p21"/>
          <p:cNvSpPr/>
          <p:nvPr/>
        </p:nvSpPr>
        <p:spPr>
          <a:xfrm>
            <a:off x="713160" y="3164400"/>
            <a:ext cx="3098520" cy="6462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lt1"/>
                </a:solidFill>
                <a:latin typeface="Roboto"/>
                <a:ea typeface="Roboto"/>
              </a:rPr>
              <a:t>CREDITS:</a:t>
            </a:r>
            <a:r>
              <a:rPr lang="en" sz="1000" b="0" strike="noStrike" spc="-1">
                <a:solidFill>
                  <a:schemeClr val="lt1"/>
                </a:solidFill>
                <a:latin typeface="Roboto"/>
                <a:ea typeface="Roboto"/>
              </a:rPr>
              <a:t> This presentation template was created by </a:t>
            </a:r>
            <a:r>
              <a:rPr lang="en" sz="1000" b="1" u="sng" strike="noStrike" spc="-1">
                <a:solidFill>
                  <a:schemeClr val="lt1"/>
                </a:solidFill>
                <a:uFillTx/>
                <a:latin typeface="Roboto"/>
                <a:ea typeface="Roboto"/>
                <a:hlinkClick r:id="rId3"/>
              </a:rPr>
              <a:t>Slidesgo</a:t>
            </a:r>
            <a:r>
              <a:rPr lang="en" sz="1000" b="0" strike="noStrike" spc="-1">
                <a:solidFill>
                  <a:schemeClr val="lt1"/>
                </a:solidFill>
                <a:latin typeface="Roboto"/>
                <a:ea typeface="Roboto"/>
              </a:rPr>
              <a:t>, and includes icons, infographics &amp; images by </a:t>
            </a:r>
            <a:r>
              <a:rPr lang="en" sz="1000" b="1" u="sng" strike="noStrike" spc="-1">
                <a:solidFill>
                  <a:schemeClr val="lt1"/>
                </a:solidFill>
                <a:uFillTx/>
                <a:latin typeface="Roboto"/>
                <a:ea typeface="Roboto"/>
                <a:hlinkClick r:id="rId4"/>
              </a:rPr>
              <a:t>Freepik</a:t>
            </a:r>
            <a:r>
              <a:rPr lang="en" sz="1000" b="0" u="sng" strike="noStrike" spc="-1">
                <a:solidFill>
                  <a:schemeClr val="lt1"/>
                </a:solidFill>
                <a:uFillTx/>
                <a:latin typeface="Roboto"/>
                <a:ea typeface="Roboto"/>
              </a:rPr>
              <a:t> </a:t>
            </a:r>
            <a:endParaRPr lang="en-US" sz="1000" b="0" strike="noStrike" spc="-1">
              <a:solidFill>
                <a:srgbClr val="000000"/>
              </a:solidFill>
              <a:latin typeface="OpenSymbol"/>
            </a:endParaRPr>
          </a:p>
        </p:txBody>
      </p:sp>
      <p:sp>
        <p:nvSpPr>
          <p:cNvPr id="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Google Shape;119;p22"/>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 name="Google Shape;121;p23"/>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Google Shape;18;p4"/>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8" name="PlaceHolder 2"/>
          <p:cNvSpPr>
            <a:spLocks noGrp="1"/>
          </p:cNvSpPr>
          <p:nvPr>
            <p:ph type="body"/>
          </p:nvPr>
        </p:nvSpPr>
        <p:spPr>
          <a:xfrm>
            <a:off x="720000" y="1210320"/>
            <a:ext cx="7703640" cy="36900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 name="Google Shape;22;p5"/>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3" name="PlaceHolder 2"/>
          <p:cNvSpPr>
            <a:spLocks noGrp="1"/>
          </p:cNvSpPr>
          <p:nvPr>
            <p:ph type="body"/>
          </p:nvPr>
        </p:nvSpPr>
        <p:spPr>
          <a:xfrm>
            <a:off x="5696280" y="1379880"/>
            <a:ext cx="2727360" cy="2861280"/>
          </a:xfrm>
          <a:prstGeom prst="rect">
            <a:avLst/>
          </a:prstGeom>
          <a:noFill/>
          <a:ln w="0">
            <a:noFill/>
          </a:ln>
        </p:spPr>
        <p:txBody>
          <a:bodyPr lIns="90000" tIns="45000" rIns="90000" bIns="45000" anchor="t">
            <a:normAutofit fontScale="21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7" name="Google Shape;30;p6"/>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0" name="Google Shape;33;p7"/>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 name="PlaceHolder 1"/>
          <p:cNvSpPr>
            <a:spLocks noGrp="1"/>
          </p:cNvSpPr>
          <p:nvPr>
            <p:ph type="title"/>
          </p:nvPr>
        </p:nvSpPr>
        <p:spPr>
          <a:xfrm>
            <a:off x="713160" y="448200"/>
            <a:ext cx="3681000" cy="575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2" name="PlaceHolder 2"/>
          <p:cNvSpPr>
            <a:spLocks noGrp="1"/>
          </p:cNvSpPr>
          <p:nvPr>
            <p:ph type="body"/>
          </p:nvPr>
        </p:nvSpPr>
        <p:spPr>
          <a:xfrm>
            <a:off x="4709520" y="445680"/>
            <a:ext cx="3720960" cy="42516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 name="Google Shape;38;p8"/>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Google Shape;48;p11"/>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lt1"/>
                </a:solidFill>
                <a:latin typeface="Inter Medium"/>
                <a:ea typeface="Inter Medium"/>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Google Shape;41;p9"/>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8" name="PlaceHolder 2"/>
          <p:cNvSpPr>
            <a:spLocks noGrp="1"/>
          </p:cNvSpPr>
          <p:nvPr>
            <p:ph type="title"/>
          </p:nvPr>
        </p:nvSpPr>
        <p:spPr>
          <a:xfrm>
            <a:off x="720000" y="4014360"/>
            <a:ext cx="7703640" cy="572400"/>
          </a:xfrm>
          <a:prstGeom prst="rect">
            <a:avLst/>
          </a:prstGeom>
          <a:solidFill>
            <a:srgbClr val="000000"/>
          </a:solidFill>
          <a:ln w="0">
            <a:noFill/>
          </a:ln>
        </p:spPr>
        <p:txBody>
          <a:bodyPr lIns="91440" tIns="91440" rIns="91440" bIns="91440" anchor="ctr">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9" name="Google Shape;127;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1" name="Google Shape;130;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3"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Google Shape;53;p13"/>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40076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0" name="PlaceHolder 3"/>
          <p:cNvSpPr>
            <a:spLocks noGrp="1"/>
          </p:cNvSpPr>
          <p:nvPr>
            <p:ph type="title"/>
          </p:nvPr>
        </p:nvSpPr>
        <p:spPr>
          <a:xfrm>
            <a:off x="4223160" y="140076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1" name="PlaceHolder 4"/>
          <p:cNvSpPr>
            <a:spLocks noGrp="1"/>
          </p:cNvSpPr>
          <p:nvPr>
            <p:ph type="title"/>
          </p:nvPr>
        </p:nvSpPr>
        <p:spPr>
          <a:xfrm>
            <a:off x="713160" y="247248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2" name="PlaceHolder 5"/>
          <p:cNvSpPr>
            <a:spLocks noGrp="1"/>
          </p:cNvSpPr>
          <p:nvPr>
            <p:ph type="title"/>
          </p:nvPr>
        </p:nvSpPr>
        <p:spPr>
          <a:xfrm>
            <a:off x="4223160" y="247248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3" name="PlaceHolder 6"/>
          <p:cNvSpPr>
            <a:spLocks noGrp="1"/>
          </p:cNvSpPr>
          <p:nvPr>
            <p:ph type="title"/>
          </p:nvPr>
        </p:nvSpPr>
        <p:spPr>
          <a:xfrm>
            <a:off x="713160" y="354384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4" name="PlaceHolder 7"/>
          <p:cNvSpPr>
            <a:spLocks noGrp="1"/>
          </p:cNvSpPr>
          <p:nvPr>
            <p:ph type="title"/>
          </p:nvPr>
        </p:nvSpPr>
        <p:spPr>
          <a:xfrm>
            <a:off x="4223160" y="354384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Google Shape;68;p14"/>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PlaceHolder 1"/>
          <p:cNvSpPr>
            <a:spLocks noGrp="1"/>
          </p:cNvSpPr>
          <p:nvPr>
            <p:ph type="title"/>
          </p:nvPr>
        </p:nvSpPr>
        <p:spPr>
          <a:xfrm>
            <a:off x="713160" y="448200"/>
            <a:ext cx="3681000" cy="575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7" name="PlaceHolder 2"/>
          <p:cNvSpPr>
            <a:spLocks noGrp="1"/>
          </p:cNvSpPr>
          <p:nvPr>
            <p:ph type="body"/>
          </p:nvPr>
        </p:nvSpPr>
        <p:spPr>
          <a:xfrm>
            <a:off x="4709520" y="445680"/>
            <a:ext cx="3720960" cy="42516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Google Shape;73;p15"/>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PlaceHolder 1"/>
          <p:cNvSpPr>
            <a:spLocks noGrp="1"/>
          </p:cNvSpPr>
          <p:nvPr>
            <p:ph type="title"/>
          </p:nvPr>
        </p:nvSpPr>
        <p:spPr>
          <a:xfrm>
            <a:off x="713160" y="794520"/>
            <a:ext cx="771732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0" name="PlaceHolder 2"/>
          <p:cNvSpPr>
            <a:spLocks noGrp="1"/>
          </p:cNvSpPr>
          <p:nvPr>
            <p:ph type="body"/>
          </p:nvPr>
        </p:nvSpPr>
        <p:spPr>
          <a:xfrm>
            <a:off x="3488760" y="2398680"/>
            <a:ext cx="4941720" cy="1950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Google Shape;77;p16"/>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 name="Google Shape;80;p17"/>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Google Shape;83;p18"/>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7" name="PlaceHolder 2"/>
          <p:cNvSpPr>
            <a:spLocks noGrp="1"/>
          </p:cNvSpPr>
          <p:nvPr>
            <p:ph type="title"/>
          </p:nvPr>
        </p:nvSpPr>
        <p:spPr>
          <a:xfrm>
            <a:off x="331956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28" name="PlaceHolder 3"/>
          <p:cNvSpPr>
            <a:spLocks noGrp="1"/>
          </p:cNvSpPr>
          <p:nvPr>
            <p:ph type="title"/>
          </p:nvPr>
        </p:nvSpPr>
        <p:spPr>
          <a:xfrm>
            <a:off x="71316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29" name="PlaceHolder 4"/>
          <p:cNvSpPr>
            <a:spLocks noGrp="1"/>
          </p:cNvSpPr>
          <p:nvPr>
            <p:ph type="title"/>
          </p:nvPr>
        </p:nvSpPr>
        <p:spPr>
          <a:xfrm>
            <a:off x="592560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8280/ts.390330" TargetMode="External"/><Relationship Id="rId2" Type="http://schemas.openxmlformats.org/officeDocument/2006/relationships/hyperlink" Target="https://doi.org/10.3390/computers12100216" TargetMode="External"/><Relationship Id="rId1" Type="http://schemas.openxmlformats.org/officeDocument/2006/relationships/slideLayout" Target="../slideLayouts/slideLayout6.xml"/><Relationship Id="rId5" Type="http://schemas.openxmlformats.org/officeDocument/2006/relationships/hyperlink" Target="https://doi.org/10.1109/WIFS.2018.8630761" TargetMode="External"/><Relationship Id="rId4" Type="http://schemas.openxmlformats.org/officeDocument/2006/relationships/hyperlink" Target="https://doi.org/10.14569/IJACSA.2023.014014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16/j.icte.2024.09.018" TargetMode="External"/><Relationship Id="rId2" Type="http://schemas.openxmlformats.org/officeDocument/2006/relationships/hyperlink" Target="https://doi.org/10.18280/ts.390330" TargetMode="External"/><Relationship Id="rId1" Type="http://schemas.openxmlformats.org/officeDocument/2006/relationships/slideLayout" Target="../slideLayouts/slideLayout6.xml"/><Relationship Id="rId5" Type="http://schemas.openxmlformats.org/officeDocument/2006/relationships/hyperlink" Target="https://doi.org/10.1016/j.cviu.2022.103525" TargetMode="External"/><Relationship Id="rId4" Type="http://schemas.openxmlformats.org/officeDocument/2006/relationships/hyperlink" Target="https://doi.org/10.1007/s10462-024-10810-6"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1007/s42979-021-00495-x" TargetMode="External"/><Relationship Id="rId3" Type="http://schemas.openxmlformats.org/officeDocument/2006/relationships/hyperlink" Target="https://doi.org/10.1109/JSTSP.2020.3002101" TargetMode="External"/><Relationship Id="rId7" Type="http://schemas.openxmlformats.org/officeDocument/2006/relationships/hyperlink" Target="https://doi.org/10.1109/ACCESS.2023.3342107" TargetMode="External"/><Relationship Id="rId2" Type="http://schemas.openxmlformats.org/officeDocument/2006/relationships/hyperlink" Target="https://doi.org/10.1016/j.cviu.2022.103525" TargetMode="External"/><Relationship Id="rId1" Type="http://schemas.openxmlformats.org/officeDocument/2006/relationships/slideLayout" Target="../slideLayouts/slideLayout6.xml"/><Relationship Id="rId6" Type="http://schemas.openxmlformats.org/officeDocument/2006/relationships/hyperlink" Target="https://doi.org/10.1109/ACCESS.2022.3154404" TargetMode="External"/><Relationship Id="rId5" Type="http://schemas.openxmlformats.org/officeDocument/2006/relationships/hyperlink" Target="https://doi.org/10.1049/bme2.12031" TargetMode="External"/><Relationship Id="rId4" Type="http://schemas.openxmlformats.org/officeDocument/2006/relationships/hyperlink" Target="https://doi.org/10.3390/electronics1303058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28640" y="1402960"/>
            <a:ext cx="7961376" cy="712996"/>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US" sz="1800" dirty="0">
                <a:solidFill>
                  <a:schemeClr val="bg1"/>
                </a:solidFill>
                <a:latin typeface="Times New Roman" panose="02020603050405020304" pitchFamily="18" charset="0"/>
                <a:cs typeface="Times New Roman" panose="02020603050405020304" pitchFamily="18" charset="0"/>
              </a:rPr>
              <a:t>Major Project Presentation:</a:t>
            </a:r>
            <a:br>
              <a:rPr lang="en-US" sz="3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Deep Fake Video Detection</a:t>
            </a:r>
            <a:endParaRPr lang="fr-FR" sz="3200" b="1" strike="noStrike" spc="-1" dirty="0">
              <a:solidFill>
                <a:schemeClr val="bg1"/>
              </a:solidFill>
              <a:latin typeface="Times New Roman" panose="02020603050405020304" pitchFamily="18" charset="0"/>
              <a:cs typeface="Times New Roman" panose="02020603050405020304" pitchFamily="18" charset="0"/>
            </a:endParaRPr>
          </a:p>
        </p:txBody>
      </p:sp>
      <p:sp>
        <p:nvSpPr>
          <p:cNvPr id="75" name="PlaceHolder 2"/>
          <p:cNvSpPr>
            <a:spLocks noGrp="1"/>
          </p:cNvSpPr>
          <p:nvPr>
            <p:ph type="subTitle"/>
          </p:nvPr>
        </p:nvSpPr>
        <p:spPr>
          <a:xfrm>
            <a:off x="2252195" y="4527854"/>
            <a:ext cx="4914265" cy="363201"/>
          </a:xfrm>
          <a:prstGeom prst="rect">
            <a:avLst/>
          </a:prstGeom>
          <a:noFill/>
          <a:ln w="0">
            <a:noFill/>
          </a:ln>
        </p:spPr>
        <p:txBody>
          <a:bodyPr lIns="91440" tIns="91440" rIns="91440" bIns="91440" anchor="t">
            <a:normAutofit/>
          </a:bodyPr>
          <a:lstStyle/>
          <a:p>
            <a:pPr algn="ctr"/>
            <a:r>
              <a:rPr lang="en-US" sz="900" i="1" dirty="0">
                <a:solidFill>
                  <a:schemeClr val="bg1"/>
                </a:solidFill>
                <a:latin typeface="Times New Roman" panose="02020603050405020304" pitchFamily="18" charset="0"/>
                <a:cs typeface="Times New Roman" panose="02020603050405020304" pitchFamily="18" charset="0"/>
              </a:rPr>
              <a:t>Copyright @Information Technology Dept , XIE</a:t>
            </a:r>
          </a:p>
        </p:txBody>
      </p:sp>
      <p:pic>
        <p:nvPicPr>
          <p:cNvPr id="2" name="Picture 1" descr="IT Header.jpg">
            <a:extLst>
              <a:ext uri="{FF2B5EF4-FFF2-40B4-BE49-F238E27FC236}">
                <a16:creationId xmlns:a16="http://schemas.microsoft.com/office/drawing/2014/main" id="{45F99BF3-01B2-D53B-228A-2C1C82312636}"/>
              </a:ext>
            </a:extLst>
          </p:cNvPr>
          <p:cNvPicPr>
            <a:picLocks noChangeAspect="1"/>
          </p:cNvPicPr>
          <p:nvPr/>
        </p:nvPicPr>
        <p:blipFill>
          <a:blip r:embed="rId2"/>
          <a:stretch>
            <a:fillRect/>
          </a:stretch>
        </p:blipFill>
        <p:spPr>
          <a:xfrm>
            <a:off x="1278731" y="206882"/>
            <a:ext cx="6719760" cy="1024834"/>
          </a:xfrm>
          <a:prstGeom prst="rect">
            <a:avLst/>
          </a:prstGeom>
        </p:spPr>
      </p:pic>
      <p:sp>
        <p:nvSpPr>
          <p:cNvPr id="4" name="TextBox 3">
            <a:extLst>
              <a:ext uri="{FF2B5EF4-FFF2-40B4-BE49-F238E27FC236}">
                <a16:creationId xmlns:a16="http://schemas.microsoft.com/office/drawing/2014/main" id="{0BDFD445-8113-A098-4215-522ADC8F15F3}"/>
              </a:ext>
            </a:extLst>
          </p:cNvPr>
          <p:cNvSpPr txBox="1"/>
          <p:nvPr/>
        </p:nvSpPr>
        <p:spPr>
          <a:xfrm>
            <a:off x="2408928" y="2115956"/>
            <a:ext cx="4572000" cy="2062103"/>
          </a:xfrm>
          <a:prstGeom prst="rect">
            <a:avLst/>
          </a:prstGeom>
          <a:noFill/>
        </p:spPr>
        <p:txBody>
          <a:bodyPr wrap="square">
            <a:spAutoFit/>
          </a:bodyPr>
          <a:lstStyle/>
          <a:p>
            <a:pPr algn="ctr"/>
            <a:r>
              <a:rPr lang="en-IN" sz="1600" b="1" dirty="0">
                <a:solidFill>
                  <a:schemeClr val="tx2"/>
                </a:solidFill>
                <a:latin typeface="Times New Roman" panose="02020603050405020304" pitchFamily="18" charset="0"/>
                <a:cs typeface="Times New Roman" panose="02020603050405020304" pitchFamily="18" charset="0"/>
              </a:rPr>
              <a:t>Group No 1 :</a:t>
            </a:r>
            <a:endParaRPr lang="en-US" sz="1600" b="1" dirty="0">
              <a:solidFill>
                <a:schemeClr val="tx2"/>
              </a:solidFill>
              <a:latin typeface="Times New Roman" panose="02020603050405020304" pitchFamily="18" charset="0"/>
              <a:cs typeface="Times New Roman" panose="02020603050405020304" pitchFamily="18" charset="0"/>
            </a:endParaRPr>
          </a:p>
          <a:p>
            <a:pPr algn="ctr"/>
            <a:r>
              <a:rPr lang="en-US" sz="1600" b="1" dirty="0">
                <a:solidFill>
                  <a:schemeClr val="tx2"/>
                </a:solidFill>
                <a:latin typeface="Times New Roman" panose="02020603050405020304" pitchFamily="18" charset="0"/>
                <a:cs typeface="Times New Roman" panose="02020603050405020304" pitchFamily="18" charset="0"/>
              </a:rPr>
              <a:t>Vedant Chaudhari</a:t>
            </a:r>
          </a:p>
          <a:p>
            <a:pPr algn="ctr"/>
            <a:r>
              <a:rPr lang="en-US" sz="1600" b="1" dirty="0">
                <a:solidFill>
                  <a:schemeClr val="tx2"/>
                </a:solidFill>
                <a:latin typeface="Times New Roman" panose="02020603050405020304" pitchFamily="18" charset="0"/>
                <a:cs typeface="Times New Roman" panose="02020603050405020304" pitchFamily="18" charset="0"/>
              </a:rPr>
              <a:t>Rupesh Darpe</a:t>
            </a:r>
          </a:p>
          <a:p>
            <a:pPr algn="ctr"/>
            <a:r>
              <a:rPr lang="en-US" sz="1600" b="1" dirty="0">
                <a:solidFill>
                  <a:schemeClr val="tx2"/>
                </a:solidFill>
                <a:latin typeface="Times New Roman" panose="02020603050405020304" pitchFamily="18" charset="0"/>
                <a:cs typeface="Times New Roman" panose="02020603050405020304" pitchFamily="18" charset="0"/>
              </a:rPr>
              <a:t>Rajaram Desai</a:t>
            </a:r>
          </a:p>
          <a:p>
            <a:pPr algn="ctr"/>
            <a:r>
              <a:rPr lang="en-US" sz="1600" b="1" dirty="0">
                <a:solidFill>
                  <a:schemeClr val="tx2"/>
                </a:solidFill>
                <a:latin typeface="Times New Roman" panose="02020603050405020304" pitchFamily="18" charset="0"/>
                <a:cs typeface="Times New Roman" panose="02020603050405020304" pitchFamily="18" charset="0"/>
              </a:rPr>
              <a:t>Salil Gujar</a:t>
            </a:r>
          </a:p>
          <a:p>
            <a:pPr algn="ctr"/>
            <a:endParaRPr lang="en-US" sz="1600" b="1" dirty="0">
              <a:solidFill>
                <a:schemeClr val="tx2"/>
              </a:solidFill>
              <a:latin typeface="Times New Roman" panose="02020603050405020304" pitchFamily="18" charset="0"/>
              <a:cs typeface="Times New Roman" panose="02020603050405020304" pitchFamily="18" charset="0"/>
            </a:endParaRPr>
          </a:p>
          <a:p>
            <a:pPr algn="ctr"/>
            <a:r>
              <a:rPr lang="en-US" sz="1600" b="1" dirty="0">
                <a:solidFill>
                  <a:schemeClr val="tx2"/>
                </a:solidFill>
                <a:latin typeface="Times New Roman" panose="02020603050405020304" pitchFamily="18" charset="0"/>
                <a:cs typeface="Times New Roman" panose="02020603050405020304" pitchFamily="18" charset="0"/>
              </a:rPr>
              <a:t>UNDER THE GUIDANCE OF:</a:t>
            </a:r>
          </a:p>
          <a:p>
            <a:pPr algn="ctr"/>
            <a:r>
              <a:rPr lang="en-US" sz="1600" b="1" dirty="0">
                <a:solidFill>
                  <a:schemeClr val="tx2"/>
                </a:solidFill>
                <a:latin typeface="Times New Roman" panose="02020603050405020304" pitchFamily="18" charset="0"/>
                <a:cs typeface="Times New Roman" panose="02020603050405020304" pitchFamily="18" charset="0"/>
              </a:rPr>
              <a:t>Prof. Jaychand Upadhyay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98075-647C-9347-7EC5-BAB1622DC46C}"/>
            </a:ext>
          </a:extLst>
        </p:cNvPr>
        <p:cNvGrpSpPr/>
        <p:nvPr/>
      </p:nvGrpSpPr>
      <p:grpSpPr>
        <a:xfrm>
          <a:off x="0" y="0"/>
          <a:ext cx="0" cy="0"/>
          <a:chOff x="0" y="0"/>
          <a:chExt cx="0" cy="0"/>
        </a:xfrm>
      </p:grpSpPr>
      <p:sp>
        <p:nvSpPr>
          <p:cNvPr id="122" name="PlaceHolder 1">
            <a:extLst>
              <a:ext uri="{FF2B5EF4-FFF2-40B4-BE49-F238E27FC236}">
                <a16:creationId xmlns:a16="http://schemas.microsoft.com/office/drawing/2014/main" id="{A0159F3B-C385-97B7-BEA4-462843DCAB9F}"/>
              </a:ext>
            </a:extLst>
          </p:cNvPr>
          <p:cNvSpPr>
            <a:spLocks noGrp="1"/>
          </p:cNvSpPr>
          <p:nvPr>
            <p:ph type="title"/>
          </p:nvPr>
        </p:nvSpPr>
        <p:spPr>
          <a:xfrm>
            <a:off x="592320" y="173520"/>
            <a:ext cx="3676320" cy="539712"/>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2400" dirty="0">
                <a:latin typeface="Times New Roman" panose="02020603050405020304" pitchFamily="18" charset="0"/>
                <a:cs typeface="Times New Roman" panose="02020603050405020304" pitchFamily="18" charset="0"/>
              </a:rPr>
              <a:t>Requirements Analysis</a:t>
            </a:r>
            <a:endParaRPr lang="fr-FR" sz="2600" b="0" strike="noStrike" spc="-1" dirty="0">
              <a:solidFill>
                <a:schemeClr val="dk1"/>
              </a:solidFill>
              <a:latin typeface="Arial"/>
            </a:endParaRPr>
          </a:p>
        </p:txBody>
      </p:sp>
      <p:graphicFrame>
        <p:nvGraphicFramePr>
          <p:cNvPr id="2" name="Table 1">
            <a:extLst>
              <a:ext uri="{FF2B5EF4-FFF2-40B4-BE49-F238E27FC236}">
                <a16:creationId xmlns:a16="http://schemas.microsoft.com/office/drawing/2014/main" id="{70839AF0-3F0D-AE07-36A8-A2FA888AC1EE}"/>
              </a:ext>
            </a:extLst>
          </p:cNvPr>
          <p:cNvGraphicFramePr>
            <a:graphicFrameLocks noGrp="1"/>
          </p:cNvGraphicFramePr>
          <p:nvPr>
            <p:extLst>
              <p:ext uri="{D42A27DB-BD31-4B8C-83A1-F6EECF244321}">
                <p14:modId xmlns:p14="http://schemas.microsoft.com/office/powerpoint/2010/main" val="2544180759"/>
              </p:ext>
            </p:extLst>
          </p:nvPr>
        </p:nvGraphicFramePr>
        <p:xfrm>
          <a:off x="548640" y="901700"/>
          <a:ext cx="8004048" cy="3569848"/>
        </p:xfrm>
        <a:graphic>
          <a:graphicData uri="http://schemas.openxmlformats.org/drawingml/2006/table">
            <a:tbl>
              <a:tblPr firstRow="1" bandRow="1">
                <a:tableStyleId>{5C22544A-7EE6-4342-B048-85BDC9FD1C3A}</a:tableStyleId>
              </a:tblPr>
              <a:tblGrid>
                <a:gridCol w="719328">
                  <a:extLst>
                    <a:ext uri="{9D8B030D-6E8A-4147-A177-3AD203B41FA5}">
                      <a16:colId xmlns:a16="http://schemas.microsoft.com/office/drawing/2014/main" val="3124036731"/>
                    </a:ext>
                  </a:extLst>
                </a:gridCol>
                <a:gridCol w="2157984">
                  <a:extLst>
                    <a:ext uri="{9D8B030D-6E8A-4147-A177-3AD203B41FA5}">
                      <a16:colId xmlns:a16="http://schemas.microsoft.com/office/drawing/2014/main" val="1262355226"/>
                    </a:ext>
                  </a:extLst>
                </a:gridCol>
                <a:gridCol w="5126736">
                  <a:extLst>
                    <a:ext uri="{9D8B030D-6E8A-4147-A177-3AD203B41FA5}">
                      <a16:colId xmlns:a16="http://schemas.microsoft.com/office/drawing/2014/main" val="2928937054"/>
                    </a:ext>
                  </a:extLst>
                </a:gridCol>
              </a:tblGrid>
              <a:tr h="303822">
                <a:tc>
                  <a:txBody>
                    <a:bodyPr/>
                    <a:lstStyle/>
                    <a:p>
                      <a:pPr>
                        <a:buNone/>
                      </a:pPr>
                      <a:r>
                        <a:rPr lang="en-US" sz="1400" dirty="0">
                          <a:solidFill>
                            <a:srgbClr val="0070C0"/>
                          </a:solidFill>
                          <a:latin typeface="Times New Roman" panose="02020603050405020304" pitchFamily="18" charset="0"/>
                          <a:cs typeface="Times New Roman" panose="02020603050405020304" pitchFamily="18" charset="0"/>
                        </a:rPr>
                        <a:t>Sr. no.</a:t>
                      </a:r>
                    </a:p>
                  </a:txBody>
                  <a:tcPr/>
                </a:tc>
                <a:tc>
                  <a:txBody>
                    <a:bodyPr/>
                    <a:lstStyle/>
                    <a:p>
                      <a:pPr>
                        <a:buNone/>
                      </a:pPr>
                      <a:r>
                        <a:rPr lang="en-US" sz="1400" dirty="0">
                          <a:solidFill>
                            <a:srgbClr val="0070C0"/>
                          </a:solidFill>
                          <a:latin typeface="Times New Roman" panose="02020603050405020304" pitchFamily="18" charset="0"/>
                          <a:cs typeface="Times New Roman" panose="02020603050405020304" pitchFamily="18" charset="0"/>
                        </a:rPr>
                        <a:t>Name</a:t>
                      </a:r>
                    </a:p>
                  </a:txBody>
                  <a:tcPr/>
                </a:tc>
                <a:tc>
                  <a:txBody>
                    <a:bodyPr/>
                    <a:lstStyle/>
                    <a:p>
                      <a:pPr>
                        <a:buNone/>
                      </a:pPr>
                      <a:r>
                        <a:rPr lang="en-US" sz="1400" dirty="0">
                          <a:solidFill>
                            <a:srgbClr val="0070C0"/>
                          </a:solidFill>
                          <a:latin typeface="Times New Roman" panose="02020603050405020304" pitchFamily="18" charset="0"/>
                          <a:cs typeface="Times New Roman" panose="02020603050405020304" pitchFamily="18" charset="0"/>
                        </a:rPr>
                        <a:t>Need</a:t>
                      </a:r>
                    </a:p>
                  </a:txBody>
                  <a:tcPr/>
                </a:tc>
                <a:extLst>
                  <a:ext uri="{0D108BD9-81ED-4DB2-BD59-A6C34878D82A}">
                    <a16:rowId xmlns:a16="http://schemas.microsoft.com/office/drawing/2014/main" val="908183445"/>
                  </a:ext>
                </a:extLst>
              </a:tr>
              <a:tr h="424519">
                <a:tc>
                  <a:txBody>
                    <a:bodyPr/>
                    <a:lstStyle/>
                    <a:p>
                      <a:pPr>
                        <a:buNone/>
                      </a:pPr>
                      <a:r>
                        <a:rPr lang="en-US" sz="1400">
                          <a:latin typeface="Times New Roman" panose="02020603050405020304" pitchFamily="18" charset="0"/>
                          <a:cs typeface="Times New Roman" panose="02020603050405020304" pitchFamily="18" charset="0"/>
                        </a:rPr>
                        <a:t>1</a:t>
                      </a:r>
                    </a:p>
                  </a:txBody>
                  <a:tcPr/>
                </a:tc>
                <a:tc>
                  <a:txBody>
                    <a:bodyPr/>
                    <a:lstStyle/>
                    <a:p>
                      <a:pPr>
                        <a:buNone/>
                      </a:pPr>
                      <a:r>
                        <a:rPr lang="en-US" sz="1400" dirty="0">
                          <a:latin typeface="Times New Roman" panose="02020603050405020304" pitchFamily="18" charset="0"/>
                          <a:cs typeface="Times New Roman" panose="02020603050405020304" pitchFamily="18" charset="0"/>
                        </a:rPr>
                        <a:t>Video Upload Functionality</a:t>
                      </a:r>
                    </a:p>
                  </a:txBody>
                  <a:tcPr/>
                </a:tc>
                <a:tc>
                  <a:txBody>
                    <a:bodyPr/>
                    <a:lstStyle/>
                    <a:p>
                      <a:pPr>
                        <a:buNone/>
                      </a:pPr>
                      <a:r>
                        <a:rPr lang="en-US" sz="1400">
                          <a:latin typeface="Times New Roman" panose="02020603050405020304" pitchFamily="18" charset="0"/>
                          <a:cs typeface="Times New Roman" panose="02020603050405020304" pitchFamily="18" charset="0"/>
                        </a:rPr>
                        <a:t>The user can choose a video of their liking for detection.</a:t>
                      </a:r>
                    </a:p>
                  </a:txBody>
                  <a:tcPr/>
                </a:tc>
                <a:extLst>
                  <a:ext uri="{0D108BD9-81ED-4DB2-BD59-A6C34878D82A}">
                    <a16:rowId xmlns:a16="http://schemas.microsoft.com/office/drawing/2014/main" val="224804505"/>
                  </a:ext>
                </a:extLst>
              </a:tr>
              <a:tr h="774123">
                <a:tc>
                  <a:txBody>
                    <a:bodyPr/>
                    <a:lstStyle/>
                    <a:p>
                      <a:pPr>
                        <a:buNone/>
                      </a:pPr>
                      <a:r>
                        <a:rPr lang="en-US" sz="1400">
                          <a:latin typeface="Times New Roman" panose="02020603050405020304" pitchFamily="18" charset="0"/>
                          <a:cs typeface="Times New Roman" panose="02020603050405020304" pitchFamily="18" charset="0"/>
                        </a:rPr>
                        <a:t>2</a:t>
                      </a:r>
                    </a:p>
                  </a:txBody>
                  <a:tcPr/>
                </a:tc>
                <a:tc>
                  <a:txBody>
                    <a:bodyPr/>
                    <a:lstStyle/>
                    <a:p>
                      <a:pPr>
                        <a:buNone/>
                      </a:pPr>
                      <a:r>
                        <a:rPr lang="en-US" sz="1400">
                          <a:latin typeface="Times New Roman" panose="02020603050405020304" pitchFamily="18" charset="0"/>
                          <a:cs typeface="Times New Roman" panose="02020603050405020304" pitchFamily="18" charset="0"/>
                        </a:rPr>
                        <a:t>Frame Extractor</a:t>
                      </a:r>
                    </a:p>
                  </a:txBody>
                  <a:tcPr/>
                </a:tc>
                <a:tc>
                  <a:txBody>
                    <a:bodyPr/>
                    <a:lstStyle/>
                    <a:p>
                      <a:pPr>
                        <a:buNone/>
                      </a:pPr>
                      <a:r>
                        <a:rPr lang="en-US" sz="1400" dirty="0">
                          <a:latin typeface="Times New Roman" panose="02020603050405020304" pitchFamily="18" charset="0"/>
                          <a:cs typeface="Times New Roman" panose="02020603050405020304" pitchFamily="18" charset="0"/>
                        </a:rPr>
                        <a:t>The existing frames in the raw video need to be properly extracted and separated for detection.</a:t>
                      </a:r>
                    </a:p>
                  </a:txBody>
                  <a:tcPr/>
                </a:tc>
                <a:extLst>
                  <a:ext uri="{0D108BD9-81ED-4DB2-BD59-A6C34878D82A}">
                    <a16:rowId xmlns:a16="http://schemas.microsoft.com/office/drawing/2014/main" val="2674825576"/>
                  </a:ext>
                </a:extLst>
              </a:tr>
              <a:tr h="774123">
                <a:tc>
                  <a:txBody>
                    <a:bodyPr/>
                    <a:lstStyle/>
                    <a:p>
                      <a:pPr>
                        <a:buNone/>
                      </a:pPr>
                      <a:r>
                        <a:rPr lang="en-US" sz="1400">
                          <a:latin typeface="Times New Roman" panose="02020603050405020304" pitchFamily="18" charset="0"/>
                          <a:cs typeface="Times New Roman" panose="02020603050405020304" pitchFamily="18" charset="0"/>
                        </a:rPr>
                        <a:t>3</a:t>
                      </a: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Deepfake Detection Model</a:t>
                      </a:r>
                      <a:endParaRPr lang="en-US" sz="140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The extracted frames are to be operated upon by our deep learning model which was trained on a suitable dataset.</a:t>
                      </a:r>
                    </a:p>
                  </a:txBody>
                  <a:tcPr/>
                </a:tc>
                <a:extLst>
                  <a:ext uri="{0D108BD9-81ED-4DB2-BD59-A6C34878D82A}">
                    <a16:rowId xmlns:a16="http://schemas.microsoft.com/office/drawing/2014/main" val="3810099006"/>
                  </a:ext>
                </a:extLst>
              </a:tr>
              <a:tr h="599321">
                <a:tc>
                  <a:txBody>
                    <a:bodyPr/>
                    <a:lstStyle/>
                    <a:p>
                      <a:pPr>
                        <a:buNone/>
                      </a:pPr>
                      <a:r>
                        <a:rPr lang="en-US" sz="1400">
                          <a:latin typeface="Times New Roman" panose="02020603050405020304" pitchFamily="18" charset="0"/>
                          <a:cs typeface="Times New Roman" panose="02020603050405020304" pitchFamily="18" charset="0"/>
                        </a:rPr>
                        <a:t>4</a:t>
                      </a:r>
                    </a:p>
                  </a:txBody>
                  <a:tcPr/>
                </a:tc>
                <a:tc>
                  <a:txBody>
                    <a:bodyPr/>
                    <a:lstStyle/>
                    <a:p>
                      <a:pPr>
                        <a:buNone/>
                      </a:pPr>
                      <a:r>
                        <a:rPr lang="en-US" sz="1400">
                          <a:latin typeface="Times New Roman" panose="02020603050405020304" pitchFamily="18" charset="0"/>
                          <a:cs typeface="Times New Roman" panose="02020603050405020304" pitchFamily="18" charset="0"/>
                        </a:rPr>
                        <a:t>Intuitive UI </a:t>
                      </a:r>
                    </a:p>
                  </a:txBody>
                  <a:tcPr/>
                </a:tc>
                <a:tc>
                  <a:txBody>
                    <a:bodyPr/>
                    <a:lstStyle/>
                    <a:p>
                      <a:pPr>
                        <a:buNone/>
                      </a:pPr>
                      <a:r>
                        <a:rPr lang="en-US" sz="1400" dirty="0">
                          <a:latin typeface="Times New Roman" panose="02020603050405020304" pitchFamily="18" charset="0"/>
                          <a:cs typeface="Times New Roman" panose="02020603050405020304" pitchFamily="18" charset="0"/>
                        </a:rPr>
                        <a:t>The results thus obtained need to be displayed in a format that is user friendly.</a:t>
                      </a:r>
                    </a:p>
                  </a:txBody>
                  <a:tcPr/>
                </a:tc>
                <a:extLst>
                  <a:ext uri="{0D108BD9-81ED-4DB2-BD59-A6C34878D82A}">
                    <a16:rowId xmlns:a16="http://schemas.microsoft.com/office/drawing/2014/main" val="194711956"/>
                  </a:ext>
                </a:extLst>
              </a:tr>
              <a:tr h="599321">
                <a:tc>
                  <a:txBody>
                    <a:bodyPr/>
                    <a:lstStyle/>
                    <a:p>
                      <a:pPr>
                        <a:buNone/>
                      </a:pPr>
                      <a:r>
                        <a:rPr lang="en-US" sz="1400">
                          <a:latin typeface="Times New Roman" panose="02020603050405020304" pitchFamily="18" charset="0"/>
                          <a:cs typeface="Times New Roman" panose="02020603050405020304" pitchFamily="18" charset="0"/>
                        </a:rPr>
                        <a:t>5</a:t>
                      </a:r>
                    </a:p>
                  </a:txBody>
                  <a:tcPr/>
                </a:tc>
                <a:tc>
                  <a:txBody>
                    <a:bodyPr/>
                    <a:lstStyle/>
                    <a:p>
                      <a:pPr>
                        <a:buNone/>
                      </a:pPr>
                      <a:r>
                        <a:rPr lang="en-US" sz="1400">
                          <a:latin typeface="Times New Roman" panose="02020603050405020304" pitchFamily="18" charset="0"/>
                          <a:cs typeface="Times New Roman" panose="02020603050405020304" pitchFamily="18" charset="0"/>
                        </a:rPr>
                        <a:t>Login/Signup Functionality </a:t>
                      </a:r>
                    </a:p>
                  </a:txBody>
                  <a:tcPr/>
                </a:tc>
                <a:tc>
                  <a:txBody>
                    <a:bodyPr/>
                    <a:lstStyle/>
                    <a:p>
                      <a:pPr>
                        <a:buNone/>
                      </a:pPr>
                      <a:r>
                        <a:rPr lang="en-US" sz="1400" dirty="0">
                          <a:latin typeface="Times New Roman" panose="02020603050405020304" pitchFamily="18" charset="0"/>
                          <a:cs typeface="Times New Roman" panose="02020603050405020304" pitchFamily="18" charset="0"/>
                        </a:rPr>
                        <a:t>The user can safely upload their videos and view only their own results.</a:t>
                      </a:r>
                    </a:p>
                  </a:txBody>
                  <a:tcPr/>
                </a:tc>
                <a:extLst>
                  <a:ext uri="{0D108BD9-81ED-4DB2-BD59-A6C34878D82A}">
                    <a16:rowId xmlns:a16="http://schemas.microsoft.com/office/drawing/2014/main" val="761253382"/>
                  </a:ext>
                </a:extLst>
              </a:tr>
            </a:tbl>
          </a:graphicData>
        </a:graphic>
      </p:graphicFrame>
      <p:sp>
        <p:nvSpPr>
          <p:cNvPr id="3" name="PlaceHolder 2">
            <a:extLst>
              <a:ext uri="{FF2B5EF4-FFF2-40B4-BE49-F238E27FC236}">
                <a16:creationId xmlns:a16="http://schemas.microsoft.com/office/drawing/2014/main" id="{E87BE9CE-6172-8942-3A09-75911F527192}"/>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extLst>
      <p:ext uri="{BB962C8B-B14F-4D97-AF65-F5344CB8AC3E}">
        <p14:creationId xmlns:p14="http://schemas.microsoft.com/office/powerpoint/2010/main" val="134746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2D0A4-1E9B-EC0A-C508-E7996E933D63}"/>
            </a:ext>
          </a:extLst>
        </p:cNvPr>
        <p:cNvGrpSpPr/>
        <p:nvPr/>
      </p:nvGrpSpPr>
      <p:grpSpPr>
        <a:xfrm>
          <a:off x="0" y="0"/>
          <a:ext cx="0" cy="0"/>
          <a:chOff x="0" y="0"/>
          <a:chExt cx="0" cy="0"/>
        </a:xfrm>
      </p:grpSpPr>
      <p:sp>
        <p:nvSpPr>
          <p:cNvPr id="122" name="PlaceHolder 1">
            <a:extLst>
              <a:ext uri="{FF2B5EF4-FFF2-40B4-BE49-F238E27FC236}">
                <a16:creationId xmlns:a16="http://schemas.microsoft.com/office/drawing/2014/main" id="{E92766E4-4B0B-5931-F302-7EB8EFABE482}"/>
              </a:ext>
            </a:extLst>
          </p:cNvPr>
          <p:cNvSpPr>
            <a:spLocks noGrp="1"/>
          </p:cNvSpPr>
          <p:nvPr>
            <p:ph type="title"/>
          </p:nvPr>
        </p:nvSpPr>
        <p:spPr>
          <a:xfrm>
            <a:off x="592320" y="173520"/>
            <a:ext cx="3676320" cy="539712"/>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2400" dirty="0">
                <a:latin typeface="Times New Roman" panose="02020603050405020304" pitchFamily="18" charset="0"/>
                <a:cs typeface="Times New Roman" panose="02020603050405020304" pitchFamily="18" charset="0"/>
              </a:rPr>
              <a:t>Results</a:t>
            </a:r>
            <a:endParaRPr lang="fr-FR" sz="2600" b="0" strike="noStrike" spc="-1" dirty="0">
              <a:solidFill>
                <a:schemeClr val="dk1"/>
              </a:solidFill>
              <a:latin typeface="Arial"/>
            </a:endParaRPr>
          </a:p>
        </p:txBody>
      </p:sp>
      <p:sp>
        <p:nvSpPr>
          <p:cNvPr id="3" name="PlaceHolder 2">
            <a:extLst>
              <a:ext uri="{FF2B5EF4-FFF2-40B4-BE49-F238E27FC236}">
                <a16:creationId xmlns:a16="http://schemas.microsoft.com/office/drawing/2014/main" id="{38447383-022A-D350-F299-3F236A6879EA}"/>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pic>
        <p:nvPicPr>
          <p:cNvPr id="4" name="Content Placeholder 8">
            <a:extLst>
              <a:ext uri="{FF2B5EF4-FFF2-40B4-BE49-F238E27FC236}">
                <a16:creationId xmlns:a16="http://schemas.microsoft.com/office/drawing/2014/main" id="{4C340576-8412-A285-A74C-DBEBAD089E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586" y="949323"/>
            <a:ext cx="2760562" cy="1306091"/>
          </a:xfrm>
          <a:prstGeom prst="rect">
            <a:avLst/>
          </a:prstGeom>
        </p:spPr>
      </p:pic>
      <p:sp>
        <p:nvSpPr>
          <p:cNvPr id="7" name="TextBox 6">
            <a:extLst>
              <a:ext uri="{FF2B5EF4-FFF2-40B4-BE49-F238E27FC236}">
                <a16:creationId xmlns:a16="http://schemas.microsoft.com/office/drawing/2014/main" id="{0BFE3237-90C0-8E9E-2601-9BB2D29D0575}"/>
              </a:ext>
            </a:extLst>
          </p:cNvPr>
          <p:cNvSpPr txBox="1"/>
          <p:nvPr/>
        </p:nvSpPr>
        <p:spPr>
          <a:xfrm>
            <a:off x="1168400" y="2224246"/>
            <a:ext cx="2667965"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Image 1: </a:t>
            </a:r>
            <a:r>
              <a:rPr lang="en-IN" sz="1200" dirty="0">
                <a:latin typeface="Times New Roman" panose="02020603050405020304" pitchFamily="18" charset="0"/>
                <a:cs typeface="Times New Roman" panose="02020603050405020304" pitchFamily="18" charset="0"/>
              </a:rPr>
              <a:t>UI Home Page</a:t>
            </a:r>
          </a:p>
        </p:txBody>
      </p:sp>
      <p:pic>
        <p:nvPicPr>
          <p:cNvPr id="8" name="Picture 7">
            <a:extLst>
              <a:ext uri="{FF2B5EF4-FFF2-40B4-BE49-F238E27FC236}">
                <a16:creationId xmlns:a16="http://schemas.microsoft.com/office/drawing/2014/main" id="{A9DF9A97-0F35-B752-BCFF-F0D7B53BA93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839" y="962120"/>
            <a:ext cx="2905761" cy="1333417"/>
          </a:xfrm>
          <a:prstGeom prst="rect">
            <a:avLst/>
          </a:prstGeom>
          <a:noFill/>
          <a:ln>
            <a:noFill/>
          </a:ln>
        </p:spPr>
      </p:pic>
      <p:sp>
        <p:nvSpPr>
          <p:cNvPr id="9" name="TextBox 8">
            <a:extLst>
              <a:ext uri="{FF2B5EF4-FFF2-40B4-BE49-F238E27FC236}">
                <a16:creationId xmlns:a16="http://schemas.microsoft.com/office/drawing/2014/main" id="{766B0A3A-B2B7-5385-A577-374A390C4390}"/>
              </a:ext>
            </a:extLst>
          </p:cNvPr>
          <p:cNvSpPr txBox="1"/>
          <p:nvPr/>
        </p:nvSpPr>
        <p:spPr>
          <a:xfrm>
            <a:off x="5307637" y="2287023"/>
            <a:ext cx="2667965"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Image 2: Model Selection page </a:t>
            </a:r>
            <a:r>
              <a:rPr lang="en-IN" sz="1200" dirty="0">
                <a:latin typeface="Times New Roman" panose="02020603050405020304" pitchFamily="18" charset="0"/>
                <a:cs typeface="Times New Roman" panose="02020603050405020304" pitchFamily="18" charset="0"/>
              </a:rPr>
              <a:t>Page</a:t>
            </a:r>
          </a:p>
        </p:txBody>
      </p:sp>
      <p:pic>
        <p:nvPicPr>
          <p:cNvPr id="10" name="Picture 9">
            <a:extLst>
              <a:ext uri="{FF2B5EF4-FFF2-40B4-BE49-F238E27FC236}">
                <a16:creationId xmlns:a16="http://schemas.microsoft.com/office/drawing/2014/main" id="{26CE221B-D81B-16F4-582F-2EB33B5410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6199" y="2627725"/>
            <a:ext cx="3444881" cy="1501938"/>
          </a:xfrm>
          <a:prstGeom prst="rect">
            <a:avLst/>
          </a:prstGeom>
        </p:spPr>
      </p:pic>
      <p:sp>
        <p:nvSpPr>
          <p:cNvPr id="11" name="Rectangle 10">
            <a:extLst>
              <a:ext uri="{FF2B5EF4-FFF2-40B4-BE49-F238E27FC236}">
                <a16:creationId xmlns:a16="http://schemas.microsoft.com/office/drawing/2014/main" id="{7C4262A5-2D33-2A06-603E-D50A55683A0F}"/>
              </a:ext>
            </a:extLst>
          </p:cNvPr>
          <p:cNvSpPr/>
          <p:nvPr/>
        </p:nvSpPr>
        <p:spPr>
          <a:xfrm>
            <a:off x="3495148" y="4112608"/>
            <a:ext cx="236220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Image 3: Sample output </a:t>
            </a: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96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Inter Medium"/>
                <a:ea typeface="Inter Medium"/>
              </a:rPr>
              <a:t>Conclusions</a:t>
            </a:r>
            <a:endParaRPr lang="fr-FR" sz="4000" b="0" strike="noStrike" spc="-1">
              <a:solidFill>
                <a:schemeClr val="dk1"/>
              </a:solidFill>
              <a:latin typeface="Arial"/>
            </a:endParaRPr>
          </a:p>
        </p:txBody>
      </p:sp>
      <p:sp>
        <p:nvSpPr>
          <p:cNvPr id="130" name="PlaceHolder 2"/>
          <p:cNvSpPr>
            <a:spLocks noGrp="1"/>
          </p:cNvSpPr>
          <p:nvPr>
            <p:ph/>
          </p:nvPr>
        </p:nvSpPr>
        <p:spPr>
          <a:xfrm>
            <a:off x="2651400" y="2066544"/>
            <a:ext cx="5777640" cy="1719072"/>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Roboto"/>
                <a:ea typeface="Roboto"/>
              </a:rPr>
              <a:t>The development of a deepfake detection system is imperative in today's digital landscape where misinformation poses significant risks. By employing advanced algorithms and a user-friendly web application, we can provide effective tools to detect and mitigate the threats from deepfake videos. Continuous study and adaptation to technological advancements will be essential in maintaining robust defenses against manipulation in visual media.</a:t>
            </a:r>
            <a:endParaRPr lang="fr-FR" sz="1200" b="0" strike="noStrike" spc="-1" dirty="0">
              <a:solidFill>
                <a:srgbClr val="000000"/>
              </a:solidFill>
              <a:latin typeface="Arial"/>
            </a:endParaRPr>
          </a:p>
        </p:txBody>
      </p:sp>
      <p:sp>
        <p:nvSpPr>
          <p:cNvPr id="2" name="PlaceHolder 2">
            <a:extLst>
              <a:ext uri="{FF2B5EF4-FFF2-40B4-BE49-F238E27FC236}">
                <a16:creationId xmlns:a16="http://schemas.microsoft.com/office/drawing/2014/main" id="{A8B0D390-717E-8834-DD55-C2EAAD04CA94}"/>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66631-8DD2-94AC-4343-F77D82F15B12}"/>
            </a:ext>
          </a:extLst>
        </p:cNvPr>
        <p:cNvGrpSpPr/>
        <p:nvPr/>
      </p:nvGrpSpPr>
      <p:grpSpPr>
        <a:xfrm>
          <a:off x="0" y="0"/>
          <a:ext cx="0" cy="0"/>
          <a:chOff x="0" y="0"/>
          <a:chExt cx="0" cy="0"/>
        </a:xfrm>
      </p:grpSpPr>
      <p:sp>
        <p:nvSpPr>
          <p:cNvPr id="129" name="PlaceHolder 1">
            <a:extLst>
              <a:ext uri="{FF2B5EF4-FFF2-40B4-BE49-F238E27FC236}">
                <a16:creationId xmlns:a16="http://schemas.microsoft.com/office/drawing/2014/main" id="{A6394EEE-A07D-1D44-C8B0-BC26127AA895}"/>
              </a:ext>
            </a:extLst>
          </p:cNvPr>
          <p:cNvSpPr>
            <a:spLocks noGrp="1"/>
          </p:cNvSpPr>
          <p:nvPr>
            <p:ph type="title"/>
          </p:nvPr>
        </p:nvSpPr>
        <p:spPr>
          <a:xfrm>
            <a:off x="714599" y="295380"/>
            <a:ext cx="771480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400" spc="-1" dirty="0">
                <a:solidFill>
                  <a:schemeClr val="dk1"/>
                </a:solidFill>
                <a:latin typeface="Times New Roman" panose="02020603050405020304" pitchFamily="18" charset="0"/>
                <a:cs typeface="Times New Roman" panose="02020603050405020304" pitchFamily="18" charset="0"/>
              </a:rPr>
              <a:t>Reference</a:t>
            </a:r>
            <a:endParaRPr lang="fr-FR" sz="2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130" name="PlaceHolder 2">
            <a:extLst>
              <a:ext uri="{FF2B5EF4-FFF2-40B4-BE49-F238E27FC236}">
                <a16:creationId xmlns:a16="http://schemas.microsoft.com/office/drawing/2014/main" id="{0CD9E09A-50F0-D9EB-2418-C818478D7502}"/>
              </a:ext>
            </a:extLst>
          </p:cNvPr>
          <p:cNvSpPr>
            <a:spLocks noGrp="1"/>
          </p:cNvSpPr>
          <p:nvPr>
            <p:ph/>
          </p:nvPr>
        </p:nvSpPr>
        <p:spPr>
          <a:xfrm>
            <a:off x="633318" y="891508"/>
            <a:ext cx="8023002" cy="3360483"/>
          </a:xfrm>
          <a:prstGeom prst="rect">
            <a:avLst/>
          </a:prstGeom>
          <a:noFill/>
          <a:ln w="0">
            <a:noFill/>
          </a:ln>
        </p:spPr>
        <p:txBody>
          <a:bodyPr lIns="91440" tIns="91440" rIns="91440" bIns="91440" anchor="t">
            <a:noAutofit/>
          </a:bodyPr>
          <a:lstStyle/>
          <a:p>
            <a:pPr marL="0" lvl="0" indent="0">
              <a:buNone/>
            </a:pPr>
            <a:r>
              <a:rPr lang="en-IN" sz="1200" dirty="0">
                <a:latin typeface="Times New Roman" panose="02020603050405020304" pitchFamily="18" charset="0"/>
                <a:cs typeface="Times New Roman" panose="02020603050405020304" pitchFamily="18" charset="0"/>
              </a:rPr>
              <a:t>[1]  Amal N., Mohammed R., Fatima S., Naima K., “Deepfake Attacks: Generation,          Detection, Datasets, Challenges, and Research Directions,” Computers, October 2023, 12 (216), 1–26. Available at:  </a:t>
            </a:r>
            <a:r>
              <a:rPr lang="en-IN" sz="12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https://doi.org/10.3390/computers12100216</a:t>
            </a:r>
            <a:r>
              <a:rPr lang="en-IN" sz="1200" dirty="0">
                <a:latin typeface="Times New Roman" panose="02020603050405020304" pitchFamily="18" charset="0"/>
                <a:cs typeface="Times New Roman" panose="02020603050405020304" pitchFamily="18" charset="0"/>
              </a:rPr>
              <a:t>.</a:t>
            </a:r>
          </a:p>
          <a:p>
            <a:pPr marL="0" lvl="0" indent="0">
              <a:buNone/>
            </a:pPr>
            <a:r>
              <a:rPr lang="en-IN" sz="1200" dirty="0">
                <a:latin typeface="Times New Roman" panose="02020603050405020304" pitchFamily="18" charset="0"/>
                <a:cs typeface="Times New Roman" panose="02020603050405020304" pitchFamily="18" charset="0"/>
              </a:rPr>
              <a:t>[2] Andreas R., Davide C., Luisa V., Christian R., Justus T., Matthias  N., “</a:t>
            </a:r>
            <a:r>
              <a:rPr lang="en-IN" sz="1200" dirty="0" err="1">
                <a:latin typeface="Times New Roman" panose="02020603050405020304" pitchFamily="18" charset="0"/>
                <a:cs typeface="Times New Roman" panose="02020603050405020304" pitchFamily="18" charset="0"/>
              </a:rPr>
              <a:t>FaceForensics</a:t>
            </a:r>
            <a:r>
              <a:rPr lang="en-IN" sz="1200" dirty="0">
                <a:latin typeface="Times New Roman" panose="02020603050405020304" pitchFamily="18" charset="0"/>
                <a:cs typeface="Times New Roman" panose="02020603050405020304" pitchFamily="18" charset="0"/>
              </a:rPr>
              <a:t>++: Learning to Detect Manipulated Facial Images,” ICCV, 2019, 1 (1), 1–8.</a:t>
            </a:r>
          </a:p>
          <a:p>
            <a:pPr marL="0" lvl="0" indent="0">
              <a:buNone/>
            </a:pPr>
            <a:r>
              <a:rPr lang="en-IN" sz="1200" dirty="0">
                <a:latin typeface="Times New Roman" panose="02020603050405020304" pitchFamily="18" charset="0"/>
                <a:cs typeface="Times New Roman" panose="02020603050405020304" pitchFamily="18" charset="0"/>
              </a:rPr>
              <a:t>[3] Jatin Sharma, Sahil Sharma, Vijay Kumar, Hany S. Hussein, Hammam </a:t>
            </a:r>
            <a:r>
              <a:rPr lang="en-IN" sz="1200" dirty="0" err="1">
                <a:latin typeface="Times New Roman" panose="02020603050405020304" pitchFamily="18" charset="0"/>
                <a:cs typeface="Times New Roman" panose="02020603050405020304" pitchFamily="18" charset="0"/>
              </a:rPr>
              <a:t>Alshazly</a:t>
            </a:r>
            <a:r>
              <a:rPr lang="en-IN" sz="1200" dirty="0">
                <a:latin typeface="Times New Roman" panose="02020603050405020304" pitchFamily="18" charset="0"/>
                <a:cs typeface="Times New Roman" panose="02020603050405020304" pitchFamily="18" charset="0"/>
              </a:rPr>
              <a:t>, “Deepfakes Classification of Faces Using Convolutional Neural Networks,” </a:t>
            </a:r>
            <a:r>
              <a:rPr lang="en-IN" sz="1200" dirty="0" err="1">
                <a:latin typeface="Times New Roman" panose="02020603050405020304" pitchFamily="18" charset="0"/>
                <a:cs typeface="Times New Roman" panose="02020603050405020304" pitchFamily="18" charset="0"/>
              </a:rPr>
              <a:t>Traitement</a:t>
            </a:r>
            <a:r>
              <a:rPr lang="en-IN" sz="1200" dirty="0">
                <a:latin typeface="Times New Roman" panose="02020603050405020304" pitchFamily="18" charset="0"/>
                <a:cs typeface="Times New Roman" panose="02020603050405020304" pitchFamily="18" charset="0"/>
              </a:rPr>
              <a:t> du Signal, June 2022, 39 (3), 1027–1037, Available at: </a:t>
            </a:r>
            <a:r>
              <a:rPr lang="en-IN" sz="120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https://doi.org/10.18280/ts.390330</a:t>
            </a:r>
            <a:r>
              <a:rPr lang="en-IN" sz="1200" dirty="0">
                <a:latin typeface="Times New Roman" panose="02020603050405020304" pitchFamily="18" charset="0"/>
                <a:cs typeface="Times New Roman" panose="02020603050405020304" pitchFamily="18" charset="0"/>
              </a:rPr>
              <a:t> .</a:t>
            </a:r>
          </a:p>
          <a:p>
            <a:pPr marL="0" lvl="0" indent="0">
              <a:buNone/>
            </a:pPr>
            <a:r>
              <a:rPr lang="en-IN" sz="1200" dirty="0">
                <a:latin typeface="Times New Roman" panose="02020603050405020304" pitchFamily="18" charset="0"/>
                <a:cs typeface="Times New Roman" panose="02020603050405020304" pitchFamily="18" charset="0"/>
              </a:rPr>
              <a:t>[4] Marwa </a:t>
            </a:r>
            <a:r>
              <a:rPr lang="en-IN" sz="1200" dirty="0" err="1">
                <a:latin typeface="Times New Roman" panose="02020603050405020304" pitchFamily="18" charset="0"/>
                <a:cs typeface="Times New Roman" panose="02020603050405020304" pitchFamily="18" charset="0"/>
              </a:rPr>
              <a:t>Elpeltagy</a:t>
            </a:r>
            <a:r>
              <a:rPr lang="en-IN" sz="1200" dirty="0">
                <a:latin typeface="Times New Roman" panose="02020603050405020304" pitchFamily="18" charset="0"/>
                <a:cs typeface="Times New Roman" panose="02020603050405020304" pitchFamily="18" charset="0"/>
              </a:rPr>
              <a:t>, Aya Ismail, Mervat S. Zaki, Kamal </a:t>
            </a:r>
            <a:r>
              <a:rPr lang="en-IN" sz="1200" dirty="0" err="1">
                <a:latin typeface="Times New Roman" panose="02020603050405020304" pitchFamily="18" charset="0"/>
                <a:cs typeface="Times New Roman" panose="02020603050405020304" pitchFamily="18" charset="0"/>
              </a:rPr>
              <a:t>Eldahshan</a:t>
            </a:r>
            <a:r>
              <a:rPr lang="en-IN" sz="1200" dirty="0">
                <a:latin typeface="Times New Roman" panose="02020603050405020304" pitchFamily="18" charset="0"/>
                <a:cs typeface="Times New Roman" panose="02020603050405020304" pitchFamily="18" charset="0"/>
              </a:rPr>
              <a:t>, “A Novel Smart Deepfake Video Detection System,” </a:t>
            </a:r>
            <a:r>
              <a:rPr lang="en-IN" sz="1200" i="1" dirty="0">
                <a:latin typeface="Times New Roman" panose="02020603050405020304" pitchFamily="18" charset="0"/>
                <a:cs typeface="Times New Roman" panose="02020603050405020304" pitchFamily="18" charset="0"/>
              </a:rPr>
              <a:t>International Journal of Advanced Computer Science and Applications (IJACSA)</a:t>
            </a:r>
            <a:r>
              <a:rPr lang="en-IN" sz="1200" dirty="0">
                <a:latin typeface="Times New Roman" panose="02020603050405020304" pitchFamily="18" charset="0"/>
                <a:cs typeface="Times New Roman" panose="02020603050405020304" pitchFamily="18" charset="0"/>
              </a:rPr>
              <a:t>, January 2023, 14 (1), 407–419, Available at: </a:t>
            </a:r>
            <a:r>
              <a:rPr lang="en-IN" sz="1200"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https://doi.org/10.14569/IJACSA.2023.0140144</a:t>
            </a:r>
            <a:r>
              <a:rPr lang="en-IN"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[5] A. Mary and A. Edison, ”Deep fake detection using deep learning techniques: A literature review,” in 2023 International Conference on Control, Communication, and Computing </a:t>
            </a:r>
            <a:r>
              <a:rPr lang="en-IN" sz="1200" u="sng" dirty="0">
                <a:latin typeface="Times New Roman" panose="02020603050405020304" pitchFamily="18" charset="0"/>
                <a:cs typeface="Times New Roman" panose="02020603050405020304" pitchFamily="18" charset="0"/>
              </a:rPr>
              <a:t>https://doi.org/10.1109/ICCC57789.2023.10164881</a:t>
            </a:r>
            <a:endParaRPr lang="en-IN" sz="1200"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[6] A. </a:t>
            </a:r>
            <a:r>
              <a:rPr lang="en-IN" sz="1200" dirty="0" err="1">
                <a:latin typeface="Times New Roman" panose="02020603050405020304" pitchFamily="18" charset="0"/>
                <a:cs typeface="Times New Roman" panose="02020603050405020304" pitchFamily="18" charset="0"/>
              </a:rPr>
              <a:t>Robler</a:t>
            </a:r>
            <a:r>
              <a:rPr lang="en-IN" sz="1200" dirty="0">
                <a:latin typeface="Times New Roman" panose="02020603050405020304" pitchFamily="18" charset="0"/>
                <a:cs typeface="Times New Roman" panose="02020603050405020304" pitchFamily="18" charset="0"/>
              </a:rPr>
              <a:t>, D. Cozzolino, L. </a:t>
            </a:r>
            <a:r>
              <a:rPr lang="en-IN" sz="1200" dirty="0" err="1">
                <a:latin typeface="Times New Roman" panose="02020603050405020304" pitchFamily="18" charset="0"/>
                <a:cs typeface="Times New Roman" panose="02020603050405020304" pitchFamily="18" charset="0"/>
              </a:rPr>
              <a:t>Verdoliva</a:t>
            </a:r>
            <a:r>
              <a:rPr lang="en-IN" sz="1200" dirty="0">
                <a:latin typeface="Times New Roman" panose="02020603050405020304" pitchFamily="18" charset="0"/>
                <a:cs typeface="Times New Roman" panose="02020603050405020304" pitchFamily="18" charset="0"/>
              </a:rPr>
              <a:t>, C. Riess, J. Thies, and M. </a:t>
            </a:r>
            <a:r>
              <a:rPr lang="en-IN" sz="1200" dirty="0" err="1">
                <a:latin typeface="Times New Roman" panose="02020603050405020304" pitchFamily="18" charset="0"/>
                <a:cs typeface="Times New Roman" panose="02020603050405020304" pitchFamily="18" charset="0"/>
              </a:rPr>
              <a:t>Niebner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FaceForen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sics</a:t>
            </a:r>
            <a:r>
              <a:rPr lang="en-IN" sz="1200" dirty="0">
                <a:latin typeface="Times New Roman" panose="02020603050405020304" pitchFamily="18" charset="0"/>
                <a:cs typeface="Times New Roman" panose="02020603050405020304" pitchFamily="18" charset="0"/>
              </a:rPr>
              <a:t>++: Learning to detect manipulated facial images,” </a:t>
            </a:r>
            <a:r>
              <a:rPr lang="en-IN" sz="1200" dirty="0" err="1">
                <a:latin typeface="Times New Roman" panose="02020603050405020304" pitchFamily="18" charset="0"/>
                <a:cs typeface="Times New Roman" panose="02020603050405020304" pitchFamily="18" charset="0"/>
              </a:rPr>
              <a:t>arXiv</a:t>
            </a:r>
            <a:r>
              <a:rPr lang="en-IN" sz="1200" dirty="0">
                <a:latin typeface="Times New Roman" panose="02020603050405020304" pitchFamily="18" charset="0"/>
                <a:cs typeface="Times New Roman" panose="02020603050405020304" pitchFamily="18" charset="0"/>
              </a:rPr>
              <a:t>, vol. 2019, no. 8, pp. 1 12, Aug. 26, 2019.</a:t>
            </a:r>
          </a:p>
          <a:p>
            <a:pPr marL="0" indent="0">
              <a:buNone/>
            </a:pPr>
            <a:r>
              <a:rPr lang="en-IN" sz="1200" dirty="0">
                <a:latin typeface="Times New Roman" panose="02020603050405020304" pitchFamily="18" charset="0"/>
                <a:cs typeface="Times New Roman" panose="02020603050405020304" pitchFamily="18" charset="0"/>
              </a:rPr>
              <a:t>[7] D. </a:t>
            </a:r>
            <a:r>
              <a:rPr lang="en-IN" sz="1200" dirty="0" err="1">
                <a:latin typeface="Times New Roman" panose="02020603050405020304" pitchFamily="18" charset="0"/>
                <a:cs typeface="Times New Roman" panose="02020603050405020304" pitchFamily="18" charset="0"/>
              </a:rPr>
              <a:t>Afchar</a:t>
            </a:r>
            <a:r>
              <a:rPr lang="en-IN" sz="1200" dirty="0">
                <a:latin typeface="Times New Roman" panose="02020603050405020304" pitchFamily="18" charset="0"/>
                <a:cs typeface="Times New Roman" panose="02020603050405020304" pitchFamily="18" charset="0"/>
              </a:rPr>
              <a:t>, V. Nozick, J. Yamagishi, and I. Echizen, ”</a:t>
            </a:r>
            <a:r>
              <a:rPr lang="en-IN" sz="1200" dirty="0" err="1">
                <a:latin typeface="Times New Roman" panose="02020603050405020304" pitchFamily="18" charset="0"/>
                <a:cs typeface="Times New Roman" panose="02020603050405020304" pitchFamily="18" charset="0"/>
              </a:rPr>
              <a:t>MesoNet</a:t>
            </a:r>
            <a:r>
              <a:rPr lang="en-IN" sz="1200" dirty="0">
                <a:latin typeface="Times New Roman" panose="02020603050405020304" pitchFamily="18" charset="0"/>
                <a:cs typeface="Times New Roman" panose="02020603050405020304" pitchFamily="18" charset="0"/>
              </a:rPr>
              <a:t>: A compact facial video forgery detection network,” </a:t>
            </a:r>
            <a:r>
              <a:rPr lang="en-IN" sz="1200" dirty="0" err="1">
                <a:latin typeface="Times New Roman" panose="02020603050405020304" pitchFamily="18" charset="0"/>
                <a:cs typeface="Times New Roman" panose="02020603050405020304" pitchFamily="18" charset="0"/>
              </a:rPr>
              <a:t>arXiv</a:t>
            </a:r>
            <a:r>
              <a:rPr lang="en-IN" sz="1200" dirty="0">
                <a:latin typeface="Times New Roman" panose="02020603050405020304" pitchFamily="18" charset="0"/>
                <a:cs typeface="Times New Roman" panose="02020603050405020304" pitchFamily="18" charset="0"/>
              </a:rPr>
              <a:t>, vol. 2018, no. 9, pp. 1-11, Sep. 4, 2018.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a:t>
            </a:r>
            <a:r>
              <a:rPr lang="en-IN" sz="1200"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https://doi.org/10.1109/WIFS.2018.8630761</a:t>
            </a:r>
            <a:endParaRPr lang="en-IN" sz="1200" dirty="0">
              <a:latin typeface="Times New Roman" panose="02020603050405020304" pitchFamily="18" charset="0"/>
              <a:cs typeface="Times New Roman" panose="02020603050405020304" pitchFamily="18" charset="0"/>
            </a:endParaRPr>
          </a:p>
          <a:p>
            <a:pPr marL="0" lvl="0" indent="0">
              <a:buNone/>
            </a:pPr>
            <a:endParaRPr lang="en-IN" sz="1200" dirty="0">
              <a:latin typeface="Times New Roman" panose="02020603050405020304" pitchFamily="18" charset="0"/>
              <a:cs typeface="Times New Roman" panose="02020603050405020304" pitchFamily="18" charset="0"/>
            </a:endParaRPr>
          </a:p>
          <a:p>
            <a:pPr marL="0" lvl="0" indent="0">
              <a:buNone/>
            </a:pPr>
            <a:endParaRPr lang="en-IN" sz="1200" dirty="0">
              <a:latin typeface="Times New Roman" panose="02020603050405020304" pitchFamily="18" charset="0"/>
              <a:cs typeface="Times New Roman" panose="02020603050405020304" pitchFamily="18" charset="0"/>
            </a:endParaRPr>
          </a:p>
          <a:p>
            <a:pPr marL="0" lvl="0" indent="0">
              <a:buNone/>
            </a:pPr>
            <a:endParaRPr lang="en-US" sz="1200" dirty="0">
              <a:latin typeface="Times New Roman" panose="02020603050405020304" pitchFamily="18" charset="0"/>
              <a:cs typeface="Times New Roman" panose="02020603050405020304" pitchFamily="18" charset="0"/>
            </a:endParaRPr>
          </a:p>
          <a:p>
            <a:pPr marL="0" lvl="0" indent="0">
              <a:buNone/>
            </a:pPr>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p:txBody>
      </p:sp>
      <p:sp>
        <p:nvSpPr>
          <p:cNvPr id="2" name="PlaceHolder 2">
            <a:extLst>
              <a:ext uri="{FF2B5EF4-FFF2-40B4-BE49-F238E27FC236}">
                <a16:creationId xmlns:a16="http://schemas.microsoft.com/office/drawing/2014/main" id="{97E3A15E-9CFE-B125-63D3-97F21AA99064}"/>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extLst>
      <p:ext uri="{BB962C8B-B14F-4D97-AF65-F5344CB8AC3E}">
        <p14:creationId xmlns:p14="http://schemas.microsoft.com/office/powerpoint/2010/main" val="355267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63B32-2055-D7EF-0EDD-D3732B61DEB8}"/>
            </a:ext>
          </a:extLst>
        </p:cNvPr>
        <p:cNvGrpSpPr/>
        <p:nvPr/>
      </p:nvGrpSpPr>
      <p:grpSpPr>
        <a:xfrm>
          <a:off x="0" y="0"/>
          <a:ext cx="0" cy="0"/>
          <a:chOff x="0" y="0"/>
          <a:chExt cx="0" cy="0"/>
        </a:xfrm>
      </p:grpSpPr>
      <p:sp>
        <p:nvSpPr>
          <p:cNvPr id="130" name="PlaceHolder 2">
            <a:extLst>
              <a:ext uri="{FF2B5EF4-FFF2-40B4-BE49-F238E27FC236}">
                <a16:creationId xmlns:a16="http://schemas.microsoft.com/office/drawing/2014/main" id="{38FA71C3-6A79-204D-EDAE-D8801E832345}"/>
              </a:ext>
            </a:extLst>
          </p:cNvPr>
          <p:cNvSpPr>
            <a:spLocks noGrp="1"/>
          </p:cNvSpPr>
          <p:nvPr>
            <p:ph/>
          </p:nvPr>
        </p:nvSpPr>
        <p:spPr>
          <a:xfrm>
            <a:off x="653638" y="429196"/>
            <a:ext cx="8226202" cy="4055723"/>
          </a:xfrm>
          <a:prstGeom prst="rect">
            <a:avLst/>
          </a:prstGeom>
          <a:noFill/>
          <a:ln w="0">
            <a:noFill/>
          </a:ln>
        </p:spPr>
        <p:txBody>
          <a:bodyPr lIns="91440" tIns="91440" rIns="91440" bIns="91440" anchor="t">
            <a:noAutofit/>
          </a:bodyPr>
          <a:lstStyle/>
          <a:p>
            <a:pPr marL="0" indent="0">
              <a:buNone/>
            </a:pPr>
            <a:r>
              <a:rPr lang="en-IN" sz="1200" dirty="0">
                <a:latin typeface="Times New Roman" panose="02020603050405020304" pitchFamily="18" charset="0"/>
                <a:cs typeface="Times New Roman" panose="02020603050405020304" pitchFamily="18" charset="0"/>
              </a:rPr>
              <a:t>[8]A. Heidari, N. Jafari </a:t>
            </a:r>
            <a:r>
              <a:rPr lang="en-IN" sz="1200" dirty="0" err="1">
                <a:latin typeface="Times New Roman" panose="02020603050405020304" pitchFamily="18" charset="0"/>
                <a:cs typeface="Times New Roman" panose="02020603050405020304" pitchFamily="18" charset="0"/>
              </a:rPr>
              <a:t>Navimipour</a:t>
            </a:r>
            <a:r>
              <a:rPr lang="en-IN" sz="1200" dirty="0">
                <a:latin typeface="Times New Roman" panose="02020603050405020304" pitchFamily="18" charset="0"/>
                <a:cs typeface="Times New Roman" panose="02020603050405020304" pitchFamily="18" charset="0"/>
              </a:rPr>
              <a:t>, H. Dag, and M. Unal, ”Deepfake detection using deep learning methods: A systematic and comprehensive review,” WIREs Data Mining </a:t>
            </a:r>
            <a:r>
              <a:rPr lang="en-IN" sz="1200" dirty="0" err="1">
                <a:latin typeface="Times New Roman" panose="02020603050405020304" pitchFamily="18" charset="0"/>
                <a:cs typeface="Times New Roman" panose="02020603050405020304" pitchFamily="18" charset="0"/>
              </a:rPr>
              <a:t>Knowl</a:t>
            </a:r>
            <a:r>
              <a:rPr lang="en-IN" sz="1200" dirty="0">
                <a:latin typeface="Times New Roman" panose="02020603050405020304" pitchFamily="18" charset="0"/>
                <a:cs typeface="Times New Roman" panose="02020603050405020304" pitchFamily="18" charset="0"/>
              </a:rPr>
              <a:t>. Dis </a:t>
            </a:r>
            <a:r>
              <a:rPr lang="en-IN" sz="1200" dirty="0" err="1">
                <a:latin typeface="Times New Roman" panose="02020603050405020304" pitchFamily="18" charset="0"/>
                <a:cs typeface="Times New Roman" panose="02020603050405020304" pitchFamily="18" charset="0"/>
              </a:rPr>
              <a:t>cov</a:t>
            </a:r>
            <a:r>
              <a:rPr lang="en-IN" sz="1200" dirty="0">
                <a:latin typeface="Times New Roman" panose="02020603050405020304" pitchFamily="18" charset="0"/>
                <a:cs typeface="Times New Roman" panose="02020603050405020304" pitchFamily="18" charset="0"/>
              </a:rPr>
              <a:t>., vol. 13, no. 5, pp. 1-15, Oct. 5, 2023,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https://doi.org/10.1002/widm.1520.</a:t>
            </a:r>
          </a:p>
          <a:p>
            <a:pPr marL="0" lvl="0" indent="0">
              <a:buNone/>
            </a:pPr>
            <a:r>
              <a:rPr lang="en-IN" sz="1200" dirty="0">
                <a:latin typeface="Times New Roman" panose="02020603050405020304" pitchFamily="18" charset="0"/>
                <a:cs typeface="Times New Roman" panose="02020603050405020304" pitchFamily="18" charset="0"/>
              </a:rPr>
              <a:t>[9]Sharma, Jatin, Sahil Sharma, Vijay Kumar, Hany S. Hussein, and Hammam </a:t>
            </a:r>
            <a:r>
              <a:rPr lang="en-IN" sz="1200" dirty="0" err="1">
                <a:latin typeface="Times New Roman" panose="02020603050405020304" pitchFamily="18" charset="0"/>
                <a:cs typeface="Times New Roman" panose="02020603050405020304" pitchFamily="18" charset="0"/>
              </a:rPr>
              <a:t>Alshazly</a:t>
            </a:r>
            <a:r>
              <a:rPr lang="en-IN" sz="1200" dirty="0">
                <a:latin typeface="Times New Roman" panose="02020603050405020304" pitchFamily="18" charset="0"/>
                <a:cs typeface="Times New Roman" panose="02020603050405020304" pitchFamily="18" charset="0"/>
              </a:rPr>
              <a:t>. ”Deepfakes Classification of Faces Using Convolutional Neural Networks.” </a:t>
            </a:r>
            <a:r>
              <a:rPr lang="en-IN" sz="1200" dirty="0" err="1">
                <a:latin typeface="Times New Roman" panose="02020603050405020304" pitchFamily="18" charset="0"/>
                <a:cs typeface="Times New Roman" panose="02020603050405020304" pitchFamily="18" charset="0"/>
              </a:rPr>
              <a:t>Traitement</a:t>
            </a:r>
            <a:r>
              <a:rPr lang="en-IN" sz="1200" dirty="0">
                <a:latin typeface="Times New Roman" panose="02020603050405020304" pitchFamily="18" charset="0"/>
                <a:cs typeface="Times New Roman" panose="02020603050405020304" pitchFamily="18" charset="0"/>
              </a:rPr>
              <a:t> du Sig </a:t>
            </a:r>
            <a:r>
              <a:rPr lang="en-IN" sz="1200" dirty="0" err="1">
                <a:latin typeface="Times New Roman" panose="02020603050405020304" pitchFamily="18" charset="0"/>
                <a:cs typeface="Times New Roman" panose="02020603050405020304" pitchFamily="18" charset="0"/>
              </a:rPr>
              <a:t>nal</a:t>
            </a:r>
            <a:r>
              <a:rPr lang="en-IN" sz="1200" dirty="0">
                <a:latin typeface="Times New Roman" panose="02020603050405020304" pitchFamily="18" charset="0"/>
                <a:cs typeface="Times New Roman" panose="02020603050405020304" pitchFamily="18" charset="0"/>
              </a:rPr>
              <a:t> 39, no. 3 8 Jun 2022,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a:t>
            </a:r>
            <a:r>
              <a:rPr lang="en-IN" sz="12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https://doi.org/10.18280/ts.390330</a:t>
            </a:r>
            <a:r>
              <a:rPr lang="en-IN" sz="1200" dirty="0">
                <a:latin typeface="Times New Roman" panose="02020603050405020304" pitchFamily="18" charset="0"/>
                <a:cs typeface="Times New Roman" panose="02020603050405020304" pitchFamily="18" charset="0"/>
              </a:rPr>
              <a:t>	</a:t>
            </a:r>
          </a:p>
          <a:p>
            <a:pPr marL="0" lvl="0" indent="0">
              <a:buNone/>
            </a:pPr>
            <a:r>
              <a:rPr lang="en-IN" sz="1200" dirty="0">
                <a:latin typeface="Times New Roman" panose="02020603050405020304" pitchFamily="18" charset="0"/>
                <a:cs typeface="Times New Roman" panose="02020603050405020304" pitchFamily="18" charset="0"/>
              </a:rPr>
              <a:t>[10] R. Khan, M. Sohail, I. Usman, M. Sandhu, M. Raza, M. A. Yaqub, and A. Liotta, ”Com </a:t>
            </a:r>
            <a:r>
              <a:rPr lang="en-IN" sz="1200" dirty="0" err="1">
                <a:latin typeface="Times New Roman" panose="02020603050405020304" pitchFamily="18" charset="0"/>
                <a:cs typeface="Times New Roman" panose="02020603050405020304" pitchFamily="18" charset="0"/>
              </a:rPr>
              <a:t>parative</a:t>
            </a:r>
            <a:r>
              <a:rPr lang="en-IN" sz="1200" dirty="0">
                <a:latin typeface="Times New Roman" panose="02020603050405020304" pitchFamily="18" charset="0"/>
                <a:cs typeface="Times New Roman" panose="02020603050405020304" pitchFamily="18" charset="0"/>
              </a:rPr>
              <a:t> study of deep learning techniques for deepfake video detection,” ICT Express, vol. 10, no. 3, pp. 1-12, Sep. 2024. </a:t>
            </a:r>
            <a:r>
              <a:rPr lang="en-IN" sz="120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https://doi.org/10.1016/j.icte.2024.09.018</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[11] H. S. Shad, M. M. </a:t>
            </a:r>
            <a:r>
              <a:rPr lang="en-IN" sz="1200" dirty="0" err="1">
                <a:latin typeface="Times New Roman" panose="02020603050405020304" pitchFamily="18" charset="0"/>
                <a:cs typeface="Times New Roman" panose="02020603050405020304" pitchFamily="18" charset="0"/>
              </a:rPr>
              <a:t>Rizvee</a:t>
            </a:r>
            <a:r>
              <a:rPr lang="en-IN" sz="1200" dirty="0">
                <a:latin typeface="Times New Roman" panose="02020603050405020304" pitchFamily="18" charset="0"/>
                <a:cs typeface="Times New Roman" panose="02020603050405020304" pitchFamily="18" charset="0"/>
              </a:rPr>
              <a:t>, N. T. Roza, S. M. </a:t>
            </a:r>
            <a:r>
              <a:rPr lang="en-IN" sz="1200" dirty="0" err="1">
                <a:latin typeface="Times New Roman" panose="02020603050405020304" pitchFamily="18" charset="0"/>
                <a:cs typeface="Times New Roman" panose="02020603050405020304" pitchFamily="18" charset="0"/>
              </a:rPr>
              <a:t>Hoq</a:t>
            </a:r>
            <a:r>
              <a:rPr lang="en-IN" sz="1200" dirty="0">
                <a:latin typeface="Times New Roman" panose="02020603050405020304" pitchFamily="18" charset="0"/>
                <a:cs typeface="Times New Roman" panose="02020603050405020304" pitchFamily="18" charset="0"/>
              </a:rPr>
              <a:t>, M. M. Khan, A. Singh, A. </a:t>
            </a:r>
            <a:r>
              <a:rPr lang="en-IN" sz="1200" dirty="0" err="1">
                <a:latin typeface="Times New Roman" panose="02020603050405020304" pitchFamily="18" charset="0"/>
                <a:cs typeface="Times New Roman" panose="02020603050405020304" pitchFamily="18" charset="0"/>
              </a:rPr>
              <a:t>Zaguia</a:t>
            </a:r>
            <a:r>
              <a:rPr lang="en-IN" sz="1200" dirty="0">
                <a:latin typeface="Times New Roman" panose="02020603050405020304" pitchFamily="18" charset="0"/>
                <a:cs typeface="Times New Roman" panose="02020603050405020304" pitchFamily="18" charset="0"/>
              </a:rPr>
              <a:t>, and S. Bourouis, “Comparative analysis of deepfake image detection method using convolutional neural network,” Computational Intelligence and Neuroscience, vol. 2021, Art. no. 3111676, pp. 1-18, 2021, </a:t>
            </a:r>
            <a:r>
              <a:rPr lang="en-IN" sz="1200" dirty="0" err="1">
                <a:latin typeface="Times New Roman" panose="02020603050405020304" pitchFamily="18" charset="0"/>
                <a:cs typeface="Times New Roman" panose="02020603050405020304" pitchFamily="18" charset="0"/>
              </a:rPr>
              <a:t>doi:</a:t>
            </a:r>
            <a:r>
              <a:rPr lang="en-IN" sz="1200" u="sng" dirty="0" err="1">
                <a:latin typeface="Times New Roman" panose="02020603050405020304" pitchFamily="18" charset="0"/>
                <a:cs typeface="Times New Roman" panose="02020603050405020304" pitchFamily="18" charset="0"/>
              </a:rPr>
              <a:t>https</a:t>
            </a:r>
            <a:r>
              <a:rPr lang="en-IN" sz="1200" u="sng" dirty="0">
                <a:latin typeface="Times New Roman" panose="02020603050405020304" pitchFamily="18" charset="0"/>
                <a:cs typeface="Times New Roman" panose="02020603050405020304" pitchFamily="18" charset="0"/>
              </a:rPr>
              <a:t>://doi.org/10.1155/2021/3111676.</a:t>
            </a:r>
            <a:endParaRPr lang="en-IN" sz="1200"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[12] M. </a:t>
            </a:r>
            <a:r>
              <a:rPr lang="en-IN" sz="1200" dirty="0" err="1">
                <a:latin typeface="Times New Roman" panose="02020603050405020304" pitchFamily="18" charset="0"/>
                <a:cs typeface="Times New Roman" panose="02020603050405020304" pitchFamily="18" charset="0"/>
              </a:rPr>
              <a:t>Elpeltagy</a:t>
            </a:r>
            <a:r>
              <a:rPr lang="en-IN" sz="1200" dirty="0">
                <a:latin typeface="Times New Roman" panose="02020603050405020304" pitchFamily="18" charset="0"/>
                <a:cs typeface="Times New Roman" panose="02020603050405020304" pitchFamily="18" charset="0"/>
              </a:rPr>
              <a:t>, A. Ismail, M. S. Zaki, and K. </a:t>
            </a:r>
            <a:r>
              <a:rPr lang="en-IN" sz="1200" dirty="0" err="1">
                <a:latin typeface="Times New Roman" panose="02020603050405020304" pitchFamily="18" charset="0"/>
                <a:cs typeface="Times New Roman" panose="02020603050405020304" pitchFamily="18" charset="0"/>
              </a:rPr>
              <a:t>Eldahshan</a:t>
            </a:r>
            <a:r>
              <a:rPr lang="en-IN" sz="1200" dirty="0">
                <a:latin typeface="Times New Roman" panose="02020603050405020304" pitchFamily="18" charset="0"/>
                <a:cs typeface="Times New Roman" panose="02020603050405020304" pitchFamily="18" charset="0"/>
              </a:rPr>
              <a:t>, "A Novel Smart Deepfake Video Detection System," </a:t>
            </a:r>
            <a:r>
              <a:rPr lang="en-IN" sz="1200" i="1" dirty="0">
                <a:latin typeface="Times New Roman" panose="02020603050405020304" pitchFamily="18" charset="0"/>
                <a:cs typeface="Times New Roman" panose="02020603050405020304" pitchFamily="18" charset="0"/>
              </a:rPr>
              <a:t>International Journal of Advanced Computer Science and Applications</a:t>
            </a:r>
            <a:r>
              <a:rPr lang="en-IN" sz="1200" dirty="0">
                <a:latin typeface="Times New Roman" panose="02020603050405020304" pitchFamily="18" charset="0"/>
                <a:cs typeface="Times New Roman" panose="02020603050405020304" pitchFamily="18" charset="0"/>
              </a:rPr>
              <a:t>, vol. 14, no. 1, pp. 407-419, 2023, DOI: 10.14569/IJACSA.2023.0140144.</a:t>
            </a:r>
          </a:p>
          <a:p>
            <a:pPr marL="0" lvl="0" indent="0">
              <a:buNone/>
            </a:pPr>
            <a:r>
              <a:rPr lang="en-IN" sz="1200" dirty="0">
                <a:latin typeface="Times New Roman" panose="02020603050405020304" pitchFamily="18" charset="0"/>
                <a:cs typeface="Times New Roman" panose="02020603050405020304" pitchFamily="18" charset="0"/>
              </a:rPr>
              <a:t>[13] Kaur, A., Noori Hoshyar, A., Saikrishna, V.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Deepfake video detection: challenges and opportunities. </a:t>
            </a:r>
            <a:r>
              <a:rPr lang="en-IN" sz="1200" i="1" dirty="0" err="1">
                <a:latin typeface="Times New Roman" panose="02020603050405020304" pitchFamily="18" charset="0"/>
                <a:cs typeface="Times New Roman" panose="02020603050405020304" pitchFamily="18" charset="0"/>
              </a:rPr>
              <a:t>Artif</a:t>
            </a:r>
            <a:r>
              <a:rPr lang="en-IN" sz="1200" i="1" dirty="0">
                <a:latin typeface="Times New Roman" panose="02020603050405020304" pitchFamily="18" charset="0"/>
                <a:cs typeface="Times New Roman" panose="02020603050405020304" pitchFamily="18" charset="0"/>
              </a:rPr>
              <a:t> </a:t>
            </a:r>
            <a:r>
              <a:rPr lang="en-IN" sz="1200" i="1" dirty="0" err="1">
                <a:latin typeface="Times New Roman" panose="02020603050405020304" pitchFamily="18" charset="0"/>
                <a:cs typeface="Times New Roman" panose="02020603050405020304" pitchFamily="18" charset="0"/>
              </a:rPr>
              <a:t>Intell</a:t>
            </a:r>
            <a:r>
              <a:rPr lang="en-IN" sz="1200" i="1" dirty="0">
                <a:latin typeface="Times New Roman" panose="02020603050405020304" pitchFamily="18" charset="0"/>
                <a:cs typeface="Times New Roman" panose="02020603050405020304" pitchFamily="18" charset="0"/>
              </a:rPr>
              <a:t> Rev</a:t>
            </a:r>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57</a:t>
            </a:r>
            <a:r>
              <a:rPr lang="en-IN" sz="1200" dirty="0">
                <a:latin typeface="Times New Roman" panose="02020603050405020304" pitchFamily="18" charset="0"/>
                <a:cs typeface="Times New Roman" panose="02020603050405020304" pitchFamily="18" charset="0"/>
              </a:rPr>
              <a:t>, 159 (2024). </a:t>
            </a:r>
            <a:r>
              <a:rPr lang="en-IN" sz="1200" u="sng" dirty="0">
                <a:latin typeface="Times New Roman" panose="02020603050405020304" pitchFamily="18" charset="0"/>
                <a:cs typeface="Times New Roman" panose="02020603050405020304" pitchFamily="18" charset="0"/>
                <a:hlinkClick r:id="rId4"/>
              </a:rPr>
              <a:t>https://doi.org/10.1007/s10462-024-10810-6</a:t>
            </a:r>
            <a:endParaRPr lang="en-IN" sz="1200" u="sng"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[14] Nguyen, T.T., Nguyen, Q.V.H., Nguyen, D.T., Nguyen, D.T., Huynh-The, T., </a:t>
            </a:r>
            <a:r>
              <a:rPr lang="en-IN" sz="1200" dirty="0" err="1">
                <a:latin typeface="Times New Roman" panose="02020603050405020304" pitchFamily="18" charset="0"/>
                <a:cs typeface="Times New Roman" panose="02020603050405020304" pitchFamily="18" charset="0"/>
              </a:rPr>
              <a:t>Nahavandi</a:t>
            </a:r>
            <a:r>
              <a:rPr lang="en-IN" sz="1200" dirty="0">
                <a:latin typeface="Times New Roman" panose="02020603050405020304" pitchFamily="18" charset="0"/>
                <a:cs typeface="Times New Roman" panose="02020603050405020304" pitchFamily="18" charset="0"/>
              </a:rPr>
              <a:t>, S., Nguyen, T.T., Pham, Q.V. and Nguyen, C.M., 2022. Deep learning for deepfakes creation and detection: A survey. </a:t>
            </a:r>
            <a:r>
              <a:rPr lang="en-IN" sz="1200" i="1" dirty="0">
                <a:latin typeface="Times New Roman" panose="02020603050405020304" pitchFamily="18" charset="0"/>
                <a:cs typeface="Times New Roman" panose="02020603050405020304" pitchFamily="18" charset="0"/>
              </a:rPr>
              <a:t>Computer Vision and Image Understanding</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223</a:t>
            </a:r>
            <a:r>
              <a:rPr lang="en-IN" sz="1200" dirty="0">
                <a:latin typeface="Times New Roman" panose="02020603050405020304" pitchFamily="18" charset="0"/>
                <a:cs typeface="Times New Roman" panose="02020603050405020304" pitchFamily="18" charset="0"/>
              </a:rPr>
              <a:t>, p.103525. </a:t>
            </a:r>
            <a:r>
              <a:rPr lang="en-IN" sz="1200" u="sng" dirty="0">
                <a:latin typeface="Times New Roman" panose="02020603050405020304" pitchFamily="18" charset="0"/>
                <a:cs typeface="Times New Roman" panose="02020603050405020304" pitchFamily="18" charset="0"/>
                <a:hlinkClick r:id="rId5"/>
              </a:rPr>
              <a:t>https</a:t>
            </a: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2" name="PlaceHolder 2">
            <a:extLst>
              <a:ext uri="{FF2B5EF4-FFF2-40B4-BE49-F238E27FC236}">
                <a16:creationId xmlns:a16="http://schemas.microsoft.com/office/drawing/2014/main" id="{C46EC155-B311-87E8-198F-D556110ACDB2}"/>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extLst>
      <p:ext uri="{BB962C8B-B14F-4D97-AF65-F5344CB8AC3E}">
        <p14:creationId xmlns:p14="http://schemas.microsoft.com/office/powerpoint/2010/main" val="65991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FA6E2-603F-91CA-E5C1-3898FBBFACEC}"/>
            </a:ext>
          </a:extLst>
        </p:cNvPr>
        <p:cNvGrpSpPr/>
        <p:nvPr/>
      </p:nvGrpSpPr>
      <p:grpSpPr>
        <a:xfrm>
          <a:off x="0" y="0"/>
          <a:ext cx="0" cy="0"/>
          <a:chOff x="0" y="0"/>
          <a:chExt cx="0" cy="0"/>
        </a:xfrm>
      </p:grpSpPr>
      <p:sp>
        <p:nvSpPr>
          <p:cNvPr id="130" name="PlaceHolder 2">
            <a:extLst>
              <a:ext uri="{FF2B5EF4-FFF2-40B4-BE49-F238E27FC236}">
                <a16:creationId xmlns:a16="http://schemas.microsoft.com/office/drawing/2014/main" id="{E750DCC0-1A43-B790-700E-4DABA8954C19}"/>
              </a:ext>
            </a:extLst>
          </p:cNvPr>
          <p:cNvSpPr>
            <a:spLocks noGrp="1"/>
          </p:cNvSpPr>
          <p:nvPr>
            <p:ph/>
          </p:nvPr>
        </p:nvSpPr>
        <p:spPr>
          <a:xfrm>
            <a:off x="501238" y="687555"/>
            <a:ext cx="8337962" cy="3797364"/>
          </a:xfrm>
          <a:prstGeom prst="rect">
            <a:avLst/>
          </a:prstGeom>
          <a:noFill/>
          <a:ln w="0">
            <a:noFill/>
          </a:ln>
        </p:spPr>
        <p:txBody>
          <a:bodyPr lIns="91440" tIns="91440" rIns="91440" bIns="91440" anchor="t">
            <a:noAutofit/>
          </a:bodyPr>
          <a:lstStyle/>
          <a:p>
            <a:pPr marL="0" lvl="0" indent="0">
              <a:buNone/>
            </a:pPr>
            <a:r>
              <a:rPr lang="en-IN" sz="1200" u="sng" dirty="0">
                <a:latin typeface="Times New Roman" panose="02020603050405020304" pitchFamily="18" charset="0"/>
                <a:cs typeface="Times New Roman" panose="02020603050405020304" pitchFamily="18" charset="0"/>
                <a:hlinkClick r:id="rId2"/>
              </a:rPr>
              <a:t>://doi.org/10.1016/j.cviu.2022.103525</a:t>
            </a:r>
            <a:endParaRPr lang="en-IN" sz="1200" u="sng"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[15] </a:t>
            </a:r>
            <a:r>
              <a:rPr lang="en-IN" sz="1200" dirty="0" err="1">
                <a:latin typeface="Times New Roman" panose="02020603050405020304" pitchFamily="18" charset="0"/>
                <a:cs typeface="Times New Roman" panose="02020603050405020304" pitchFamily="18" charset="0"/>
              </a:rPr>
              <a:t>Verdoliva</a:t>
            </a:r>
            <a:r>
              <a:rPr lang="en-IN" sz="1200" dirty="0">
                <a:latin typeface="Times New Roman" panose="02020603050405020304" pitchFamily="18" charset="0"/>
                <a:cs typeface="Times New Roman" panose="02020603050405020304" pitchFamily="18" charset="0"/>
              </a:rPr>
              <a:t>, L., 2020. Media forensics and deepfakes: an overview. </a:t>
            </a:r>
            <a:r>
              <a:rPr lang="en-IN" sz="1200" i="1" dirty="0">
                <a:latin typeface="Times New Roman" panose="02020603050405020304" pitchFamily="18" charset="0"/>
                <a:cs typeface="Times New Roman" panose="02020603050405020304" pitchFamily="18" charset="0"/>
              </a:rPr>
              <a:t>IEEE journal of selected topics in signal processing</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14</a:t>
            </a:r>
            <a:r>
              <a:rPr lang="en-IN" sz="1200" dirty="0">
                <a:latin typeface="Times New Roman" panose="02020603050405020304" pitchFamily="18" charset="0"/>
                <a:cs typeface="Times New Roman" panose="02020603050405020304" pitchFamily="18" charset="0"/>
              </a:rPr>
              <a:t>(5), pp.910-932. </a:t>
            </a:r>
            <a:r>
              <a:rPr lang="en-IN" sz="1200" u="sng" dirty="0">
                <a:latin typeface="Times New Roman" panose="02020603050405020304" pitchFamily="18" charset="0"/>
                <a:cs typeface="Times New Roman" panose="02020603050405020304" pitchFamily="18" charset="0"/>
                <a:hlinkClick r:id="rId3"/>
              </a:rPr>
              <a:t>https://doi.org/10.1109/JSTSP.2020.3002101</a:t>
            </a:r>
            <a:endParaRPr lang="en-IN" sz="1200"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[16] Gong, L.Y. and Li, X.J., 2024. A contemporary survey on deepfake detection: Datasets, algorithms, and challenges. </a:t>
            </a:r>
            <a:r>
              <a:rPr lang="en-IN" sz="1200" i="1" dirty="0">
                <a:latin typeface="Times New Roman" panose="02020603050405020304" pitchFamily="18" charset="0"/>
                <a:cs typeface="Times New Roman" panose="02020603050405020304" pitchFamily="18" charset="0"/>
              </a:rPr>
              <a:t>Electronics</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13</a:t>
            </a:r>
            <a:r>
              <a:rPr lang="en-IN" sz="1200" dirty="0">
                <a:latin typeface="Times New Roman" panose="02020603050405020304" pitchFamily="18" charset="0"/>
                <a:cs typeface="Times New Roman" panose="02020603050405020304" pitchFamily="18" charset="0"/>
              </a:rPr>
              <a:t>(3), p.585.  </a:t>
            </a:r>
            <a:r>
              <a:rPr lang="en-IN" sz="1200" b="1"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https://doi.org/10.3390/electronics13030585</a:t>
            </a:r>
            <a:endParaRPr lang="en-IN" sz="1200" b="1" u="sng"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[17] Yu P, Xia Z, Fei J et al (2021) A survey on deepfake video detection. IET </a:t>
            </a:r>
            <a:r>
              <a:rPr lang="en-IN" sz="1200" dirty="0" err="1">
                <a:latin typeface="Times New Roman" panose="02020603050405020304" pitchFamily="18" charset="0"/>
                <a:cs typeface="Times New Roman" panose="02020603050405020304" pitchFamily="18" charset="0"/>
              </a:rPr>
              <a:t>Biom</a:t>
            </a:r>
            <a:r>
              <a:rPr lang="en-IN" sz="1200" dirty="0">
                <a:latin typeface="Times New Roman" panose="02020603050405020304" pitchFamily="18" charset="0"/>
                <a:cs typeface="Times New Roman" panose="02020603050405020304" pitchFamily="18" charset="0"/>
              </a:rPr>
              <a:t> 10(6):607–624. </a:t>
            </a:r>
            <a:r>
              <a:rPr lang="en-IN" sz="1200"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https://doi.org/10.1049/bme2.12031</a:t>
            </a:r>
            <a:r>
              <a:rPr lang="en-IN" sz="1200" u="sng"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[18] Rana MS, Nobi MN, Murali B et al (2022) Deepfake detection: a systematic literature review. IEEE Access. </a:t>
            </a:r>
            <a:r>
              <a:rPr lang="en-IN" sz="1200"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https://doi.org/10.1109/ACCESS.2022.3154404</a:t>
            </a:r>
            <a:endParaRPr lang="en-IN" sz="1200" u="sng"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[19] Patel Y, Tanwar S, Gupta R et al (2023) Deepfake generation and detection: case study and challenges. IEEE Access. </a:t>
            </a:r>
            <a:r>
              <a:rPr lang="en-IN" sz="1200" u="sng"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https://doi.org/10.1109/ACCESS.2023.3342107</a:t>
            </a:r>
            <a:endParaRPr lang="en-IN" sz="1200" dirty="0">
              <a:latin typeface="Times New Roman" panose="02020603050405020304" pitchFamily="18" charset="0"/>
              <a:cs typeface="Times New Roman" panose="02020603050405020304" pitchFamily="18" charset="0"/>
            </a:endParaRPr>
          </a:p>
          <a:p>
            <a:pPr marL="0" lvl="0" indent="0">
              <a:buNone/>
            </a:pPr>
            <a:r>
              <a:rPr lang="en-IN" sz="1200" dirty="0">
                <a:latin typeface="Times New Roman" panose="02020603050405020304" pitchFamily="18" charset="0"/>
                <a:cs typeface="Times New Roman" panose="02020603050405020304" pitchFamily="18" charset="0"/>
              </a:rPr>
              <a:t>[20] Mitra, A., Mohanty, S.P., Corcoran, P.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A Machine Learning Based Approach for Deepfake Detection in Social Media Through Key Video Frame Extraction. </a:t>
            </a:r>
            <a:r>
              <a:rPr lang="en-IN" sz="1200" i="1" dirty="0">
                <a:latin typeface="Times New Roman" panose="02020603050405020304" pitchFamily="18" charset="0"/>
                <a:cs typeface="Times New Roman" panose="02020603050405020304" pitchFamily="18" charset="0"/>
              </a:rPr>
              <a:t>SN COMPUT. SCI.</a:t>
            </a:r>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2</a:t>
            </a:r>
            <a:r>
              <a:rPr lang="en-IN" sz="1200" dirty="0">
                <a:latin typeface="Times New Roman" panose="02020603050405020304" pitchFamily="18" charset="0"/>
                <a:cs typeface="Times New Roman" panose="02020603050405020304" pitchFamily="18" charset="0"/>
              </a:rPr>
              <a:t>, 98 (2021). </a:t>
            </a:r>
            <a:r>
              <a:rPr lang="en-IN" sz="1200" u="sng"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https://doi.org/10.1007/s42979-021-00495-x</a:t>
            </a: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[21] Mittal, T., Sinha, R., Swaminathan, V., </a:t>
            </a:r>
            <a:r>
              <a:rPr lang="en-IN" sz="1200" dirty="0" err="1">
                <a:latin typeface="Times New Roman" panose="02020603050405020304" pitchFamily="18" charset="0"/>
                <a:cs typeface="Times New Roman" panose="02020603050405020304" pitchFamily="18" charset="0"/>
              </a:rPr>
              <a:t>Collomosse</a:t>
            </a:r>
            <a:r>
              <a:rPr lang="en-IN" sz="1200" dirty="0">
                <a:latin typeface="Times New Roman" panose="02020603050405020304" pitchFamily="18" charset="0"/>
                <a:cs typeface="Times New Roman" panose="02020603050405020304" pitchFamily="18" charset="0"/>
              </a:rPr>
              <a:t>, J. and Manocha, D., 2023. Video manipulations beyond faces: A dataset with human-machine analysis. In </a:t>
            </a:r>
            <a:r>
              <a:rPr lang="en-IN" sz="1200" i="1" dirty="0">
                <a:latin typeface="Times New Roman" panose="02020603050405020304" pitchFamily="18" charset="0"/>
                <a:cs typeface="Times New Roman" panose="02020603050405020304" pitchFamily="18" charset="0"/>
              </a:rPr>
              <a:t>Proceedings of the IEEE/CVF winter conference on applications of computer vision</a:t>
            </a:r>
            <a:r>
              <a:rPr lang="en-IN" sz="1200" dirty="0">
                <a:latin typeface="Times New Roman" panose="02020603050405020304" pitchFamily="18" charset="0"/>
                <a:cs typeface="Times New Roman" panose="02020603050405020304" pitchFamily="18" charset="0"/>
              </a:rPr>
              <a:t> (pp. 643-652).</a:t>
            </a:r>
            <a:endParaRPr lang="en-IN" sz="1200" u="sng" dirty="0">
              <a:latin typeface="Times New Roman" panose="02020603050405020304" pitchFamily="18" charset="0"/>
              <a:cs typeface="Times New Roman" panose="02020603050405020304" pitchFamily="18" charset="0"/>
            </a:endParaRPr>
          </a:p>
          <a:p>
            <a:pPr marL="0" lvl="0" indent="0">
              <a:buNone/>
            </a:pPr>
            <a:endParaRPr lang="en-IN" sz="1200" u="sng" dirty="0">
              <a:latin typeface="Times New Roman" panose="02020603050405020304" pitchFamily="18" charset="0"/>
              <a:cs typeface="Times New Roman" panose="02020603050405020304" pitchFamily="18" charset="0"/>
            </a:endParaRPr>
          </a:p>
          <a:p>
            <a:pPr marL="0" lvl="0" indent="0">
              <a:buNone/>
            </a:pPr>
            <a:endParaRPr lang="en-IN" sz="1200" dirty="0">
              <a:latin typeface="Times New Roman" panose="02020603050405020304" pitchFamily="18" charset="0"/>
              <a:cs typeface="Times New Roman" panose="02020603050405020304" pitchFamily="18" charset="0"/>
            </a:endParaRPr>
          </a:p>
          <a:p>
            <a:pPr marL="0" lvl="0" indent="0">
              <a:buNone/>
            </a:pPr>
            <a:endParaRPr lang="en-IN" sz="1200" dirty="0">
              <a:latin typeface="Times New Roman" panose="02020603050405020304" pitchFamily="18" charset="0"/>
              <a:cs typeface="Times New Roman" panose="02020603050405020304" pitchFamily="18" charset="0"/>
            </a:endParaRPr>
          </a:p>
          <a:p>
            <a:pPr marL="0" lvl="0" indent="0">
              <a:buNone/>
            </a:pPr>
            <a:endParaRPr lang="en-US" sz="1200" dirty="0">
              <a:latin typeface="Times New Roman" panose="02020603050405020304" pitchFamily="18" charset="0"/>
              <a:cs typeface="Times New Roman" panose="02020603050405020304" pitchFamily="18" charset="0"/>
            </a:endParaRPr>
          </a:p>
          <a:p>
            <a:pPr marL="0" lvl="0" indent="0">
              <a:buNone/>
            </a:pPr>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p:txBody>
      </p:sp>
      <p:sp>
        <p:nvSpPr>
          <p:cNvPr id="2" name="PlaceHolder 2">
            <a:extLst>
              <a:ext uri="{FF2B5EF4-FFF2-40B4-BE49-F238E27FC236}">
                <a16:creationId xmlns:a16="http://schemas.microsoft.com/office/drawing/2014/main" id="{5F0E71DE-506A-8DCA-3173-6FC38519EE2F}"/>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extLst>
      <p:ext uri="{BB962C8B-B14F-4D97-AF65-F5344CB8AC3E}">
        <p14:creationId xmlns:p14="http://schemas.microsoft.com/office/powerpoint/2010/main" val="370533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2201400" y="1753020"/>
            <a:ext cx="4447800" cy="9522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0" strike="noStrike" spc="-1" dirty="0">
                <a:solidFill>
                  <a:schemeClr val="lt1"/>
                </a:solidFill>
                <a:latin typeface="Times New Roman" panose="02020603050405020304" pitchFamily="18" charset="0"/>
                <a:ea typeface="Inter Medium"/>
                <a:cs typeface="Times New Roman" panose="02020603050405020304" pitchFamily="18" charset="0"/>
              </a:rPr>
              <a:t>Thank you!</a:t>
            </a:r>
            <a:endParaRPr lang="fr-FR" sz="5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135" name="PlaceHolder 2"/>
          <p:cNvSpPr>
            <a:spLocks noGrp="1"/>
          </p:cNvSpPr>
          <p:nvPr>
            <p:ph type="subTitle"/>
          </p:nvPr>
        </p:nvSpPr>
        <p:spPr>
          <a:xfrm>
            <a:off x="714240" y="1419120"/>
            <a:ext cx="4447800" cy="1047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dirty="0">
                <a:solidFill>
                  <a:schemeClr val="dk1"/>
                </a:solidFill>
                <a:latin typeface="Roboto"/>
                <a:ea typeface="Roboto"/>
              </a:rPr>
              <a:t>Do you have any questions?</a:t>
            </a:r>
            <a:endParaRPr lang="en-US" sz="1400" b="0" strike="noStrike" spc="-1" dirty="0">
              <a:solidFill>
                <a:srgbClr val="000000"/>
              </a:solidFill>
              <a:latin typeface="OpenSymbol"/>
            </a:endParaRPr>
          </a:p>
        </p:txBody>
      </p:sp>
      <p:sp>
        <p:nvSpPr>
          <p:cNvPr id="136" name="Google Shape;356;p42"/>
          <p:cNvSpPr/>
          <p:nvPr/>
        </p:nvSpPr>
        <p:spPr>
          <a:xfrm>
            <a:off x="714240" y="3905280"/>
            <a:ext cx="4152600" cy="342720"/>
          </a:xfrm>
          <a:prstGeom prst="rect">
            <a:avLst/>
          </a:prstGeom>
          <a:noFill/>
          <a:ln w="0">
            <a:noFill/>
          </a:ln>
        </p:spPr>
        <p:style>
          <a:lnRef idx="0">
            <a:scrgbClr r="0" g="0" b="0"/>
          </a:lnRef>
          <a:fillRef idx="0">
            <a:scrgbClr r="0" g="0" b="0"/>
          </a:fillRef>
          <a:effectRef idx="0">
            <a:scrgbClr r="0" g="0" b="0"/>
          </a:effectRef>
          <a:fontRef idx="minor"/>
        </p:style>
        <p:txBody>
          <a:bodyPr lIns="870823080" tIns="171360" rIns="870823080" bIns="171360" anchor="t">
            <a:normAutofit fontScale="25000" lnSpcReduction="20000"/>
          </a:bodyPr>
          <a:lstStyle/>
          <a:p>
            <a:pPr defTabSz="914400">
              <a:lnSpc>
                <a:spcPct val="100000"/>
              </a:lnSpc>
              <a:tabLst>
                <a:tab pos="0" algn="l"/>
              </a:tabLst>
            </a:pPr>
            <a:r>
              <a:rPr lang="en" sz="1000" b="0" strike="noStrike" spc="-1">
                <a:solidFill>
                  <a:schemeClr val="dk1"/>
                </a:solidFill>
                <a:latin typeface="Arial"/>
              </a:rPr>
              <a:t>+91 620 421 838</a:t>
            </a:r>
            <a:endParaRPr lang="en-US" sz="1000" b="0" strike="noStrike" spc="-1">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Google Shape;178;p31"/>
          <p:cNvSpPr/>
          <p:nvPr/>
        </p:nvSpPr>
        <p:spPr>
          <a:xfrm>
            <a:off x="4808580" y="255180"/>
            <a:ext cx="3720960" cy="4251600"/>
          </a:xfrm>
          <a:prstGeom prst="roundRect">
            <a:avLst>
              <a:gd name="adj"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83" name="PlaceHolder 1"/>
          <p:cNvSpPr>
            <a:spLocks noGrp="1"/>
          </p:cNvSpPr>
          <p:nvPr>
            <p:ph type="title"/>
          </p:nvPr>
        </p:nvSpPr>
        <p:spPr>
          <a:xfrm>
            <a:off x="714240" y="447840"/>
            <a:ext cx="367632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0" strike="noStrike" spc="-1" dirty="0">
                <a:solidFill>
                  <a:schemeClr val="dk1"/>
                </a:solidFill>
                <a:latin typeface="Times New Roman" panose="02020603050405020304" pitchFamily="18" charset="0"/>
                <a:ea typeface="Inter Medium"/>
                <a:cs typeface="Times New Roman" panose="02020603050405020304" pitchFamily="18" charset="0"/>
              </a:rPr>
              <a:t>Introduction</a:t>
            </a:r>
            <a:endParaRPr lang="fr-FR" sz="26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84" name="PlaceHolder 2"/>
          <p:cNvSpPr>
            <a:spLocks noGrp="1"/>
          </p:cNvSpPr>
          <p:nvPr>
            <p:ph type="subTitle"/>
          </p:nvPr>
        </p:nvSpPr>
        <p:spPr>
          <a:xfrm>
            <a:off x="546600" y="1148760"/>
            <a:ext cx="3676320" cy="2161800"/>
          </a:xfrm>
          <a:prstGeom prst="rect">
            <a:avLst/>
          </a:prstGeom>
          <a:noFill/>
          <a:ln w="0">
            <a:noFill/>
          </a:ln>
        </p:spPr>
        <p:txBody>
          <a:bodyPr lIns="91440" tIns="91440" rIns="91440" bIns="91440" anchor="t">
            <a:normAutofit/>
          </a:bodyPr>
          <a:lstStyle/>
          <a:p>
            <a:pPr marL="285750" indent="-285750" algn="just">
              <a:buFont typeface="Arial" panose="020B0604020202020204" pitchFamily="34" charset="0"/>
              <a:buChar char="•"/>
            </a:pPr>
            <a:r>
              <a:rPr lang="en-US" altLang="en-IN" sz="1400" dirty="0">
                <a:latin typeface="Times New Roman" panose="02020603050405020304" pitchFamily="18" charset="0"/>
                <a:cs typeface="Times New Roman" panose="02020603050405020304" pitchFamily="18" charset="0"/>
              </a:rPr>
              <a:t>The popularity of AI is on the rise.</a:t>
            </a:r>
          </a:p>
          <a:p>
            <a:pPr marL="285750" indent="-285750" algn="just">
              <a:buFont typeface="Arial" panose="020B0604020202020204" pitchFamily="34" charset="0"/>
              <a:buChar char="•"/>
            </a:pPr>
            <a:r>
              <a:rPr lang="en-US" altLang="en-IN" sz="1400" dirty="0">
                <a:latin typeface="Times New Roman" panose="02020603050405020304" pitchFamily="18" charset="0"/>
                <a:cs typeface="Times New Roman" panose="02020603050405020304" pitchFamily="18" charset="0"/>
              </a:rPr>
              <a:t>Despite its versatility, the misuse of AI has also become a rampant problem.</a:t>
            </a:r>
          </a:p>
          <a:p>
            <a:pPr marL="285750" indent="-285750" algn="just">
              <a:buFont typeface="Arial" panose="020B0604020202020204" pitchFamily="34" charset="0"/>
              <a:buChar char="•"/>
            </a:pPr>
            <a:r>
              <a:rPr lang="en-US" altLang="en-IN" sz="1400" dirty="0">
                <a:latin typeface="Times New Roman" panose="02020603050405020304" pitchFamily="18" charset="0"/>
                <a:cs typeface="Times New Roman" panose="02020603050405020304" pitchFamily="18" charset="0"/>
              </a:rPr>
              <a:t>Deep fake images and videos for false agenda is one of them.</a:t>
            </a:r>
          </a:p>
          <a:p>
            <a:pPr marL="285750" indent="-285750" algn="just">
              <a:buFont typeface="Arial" panose="020B0604020202020204" pitchFamily="34" charset="0"/>
              <a:buChar char="•"/>
            </a:pPr>
            <a:r>
              <a:rPr lang="en-US" altLang="en-IN" sz="1400" dirty="0">
                <a:latin typeface="Times New Roman" panose="02020603050405020304" pitchFamily="18" charset="0"/>
                <a:cs typeface="Times New Roman" panose="02020603050405020304" pitchFamily="18" charset="0"/>
              </a:rPr>
              <a:t>Averting such a massive atrocity is a need of the hour</a:t>
            </a:r>
          </a:p>
          <a:p>
            <a:pPr marL="285750" indent="-285750" algn="just">
              <a:buFont typeface="Arial" panose="020B0604020202020204" pitchFamily="34" charset="0"/>
              <a:buChar char="•"/>
            </a:pPr>
            <a:endParaRPr lang="en-US" altLang="en-IN" sz="1050" dirty="0"/>
          </a:p>
        </p:txBody>
      </p:sp>
      <p:sp>
        <p:nvSpPr>
          <p:cNvPr id="2" name="PlaceHolder 2">
            <a:extLst>
              <a:ext uri="{FF2B5EF4-FFF2-40B4-BE49-F238E27FC236}">
                <a16:creationId xmlns:a16="http://schemas.microsoft.com/office/drawing/2014/main" id="{7CA63549-D83F-1A52-59C4-019974B00BD0}"/>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700200" y="416072"/>
            <a:ext cx="771480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400" dirty="0">
                <a:latin typeface="Times New Roman" panose="02020603050405020304" pitchFamily="18" charset="0"/>
                <a:cs typeface="Times New Roman" panose="02020603050405020304" pitchFamily="18" charset="0"/>
              </a:rPr>
              <a:t>Objectives</a:t>
            </a:r>
            <a:endParaRPr lang="fr-FR" sz="2400" b="0" strike="noStrike" spc="-1" dirty="0">
              <a:solidFill>
                <a:schemeClr val="dk1"/>
              </a:solidFill>
              <a:latin typeface="Arial"/>
            </a:endParaRPr>
          </a:p>
        </p:txBody>
      </p:sp>
      <p:sp>
        <p:nvSpPr>
          <p:cNvPr id="92" name="PlaceHolder 2"/>
          <p:cNvSpPr>
            <a:spLocks noGrp="1"/>
          </p:cNvSpPr>
          <p:nvPr>
            <p:ph/>
          </p:nvPr>
        </p:nvSpPr>
        <p:spPr>
          <a:xfrm>
            <a:off x="1263900" y="1477261"/>
            <a:ext cx="6066540" cy="1952280"/>
          </a:xfrm>
          <a:prstGeom prst="rect">
            <a:avLst/>
          </a:prstGeom>
          <a:noFill/>
          <a:ln w="0">
            <a:noFill/>
          </a:ln>
        </p:spPr>
        <p:txBody>
          <a:bodyPr lIns="91440" tIns="91440" rIns="91440" bIns="91440" anchor="t">
            <a:norm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Detect AI generated videos made with deepfakes and face swapping</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Develop a website for the easy access of the detection feature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Implement multiple algorithms for detecting the authenticity of a user inputted video.</a:t>
            </a:r>
          </a:p>
        </p:txBody>
      </p:sp>
      <p:sp>
        <p:nvSpPr>
          <p:cNvPr id="2" name="PlaceHolder 2">
            <a:extLst>
              <a:ext uri="{FF2B5EF4-FFF2-40B4-BE49-F238E27FC236}">
                <a16:creationId xmlns:a16="http://schemas.microsoft.com/office/drawing/2014/main" id="{82B9AD8C-FEF6-183A-ADCF-B713253D158D}"/>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00200" y="333360"/>
            <a:ext cx="771480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400" dirty="0">
                <a:latin typeface="Times" pitchFamily="18" charset="0"/>
              </a:rPr>
              <a:t>Literature Survey</a:t>
            </a:r>
            <a:endParaRPr lang="fr-FR" sz="2400" b="0" strike="noStrike" spc="-1" dirty="0">
              <a:solidFill>
                <a:schemeClr val="dk1"/>
              </a:solidFill>
              <a:latin typeface="Arial"/>
            </a:endParaRPr>
          </a:p>
        </p:txBody>
      </p:sp>
      <p:graphicFrame>
        <p:nvGraphicFramePr>
          <p:cNvPr id="2" name="Table 1">
            <a:extLst>
              <a:ext uri="{FF2B5EF4-FFF2-40B4-BE49-F238E27FC236}">
                <a16:creationId xmlns:a16="http://schemas.microsoft.com/office/drawing/2014/main" id="{07301EBF-5A99-E921-F8D2-D85172C5F78D}"/>
              </a:ext>
            </a:extLst>
          </p:cNvPr>
          <p:cNvGraphicFramePr>
            <a:graphicFrameLocks noGrp="1"/>
          </p:cNvGraphicFramePr>
          <p:nvPr>
            <p:extLst>
              <p:ext uri="{D42A27DB-BD31-4B8C-83A1-F6EECF244321}">
                <p14:modId xmlns:p14="http://schemas.microsoft.com/office/powerpoint/2010/main" val="1054249287"/>
              </p:ext>
            </p:extLst>
          </p:nvPr>
        </p:nvGraphicFramePr>
        <p:xfrm>
          <a:off x="342900" y="868680"/>
          <a:ext cx="8450578" cy="3466162"/>
        </p:xfrm>
        <a:graphic>
          <a:graphicData uri="http://schemas.openxmlformats.org/drawingml/2006/table">
            <a:tbl>
              <a:tblPr firstRow="1" bandRow="1">
                <a:tableStyleId>{5C22544A-7EE6-4342-B048-85BDC9FD1C3A}</a:tableStyleId>
              </a:tblPr>
              <a:tblGrid>
                <a:gridCol w="396148">
                  <a:extLst>
                    <a:ext uri="{9D8B030D-6E8A-4147-A177-3AD203B41FA5}">
                      <a16:colId xmlns:a16="http://schemas.microsoft.com/office/drawing/2014/main" val="1745676015"/>
                    </a:ext>
                  </a:extLst>
                </a:gridCol>
                <a:gridCol w="684674">
                  <a:extLst>
                    <a:ext uri="{9D8B030D-6E8A-4147-A177-3AD203B41FA5}">
                      <a16:colId xmlns:a16="http://schemas.microsoft.com/office/drawing/2014/main" val="105426086"/>
                    </a:ext>
                  </a:extLst>
                </a:gridCol>
                <a:gridCol w="1780155">
                  <a:extLst>
                    <a:ext uri="{9D8B030D-6E8A-4147-A177-3AD203B41FA5}">
                      <a16:colId xmlns:a16="http://schemas.microsoft.com/office/drawing/2014/main" val="4109876910"/>
                    </a:ext>
                  </a:extLst>
                </a:gridCol>
                <a:gridCol w="1934206">
                  <a:extLst>
                    <a:ext uri="{9D8B030D-6E8A-4147-A177-3AD203B41FA5}">
                      <a16:colId xmlns:a16="http://schemas.microsoft.com/office/drawing/2014/main" val="420611044"/>
                    </a:ext>
                  </a:extLst>
                </a:gridCol>
                <a:gridCol w="3655395">
                  <a:extLst>
                    <a:ext uri="{9D8B030D-6E8A-4147-A177-3AD203B41FA5}">
                      <a16:colId xmlns:a16="http://schemas.microsoft.com/office/drawing/2014/main" val="974912290"/>
                    </a:ext>
                  </a:extLst>
                </a:gridCol>
              </a:tblGrid>
              <a:tr h="407611">
                <a:tc>
                  <a:txBody>
                    <a:bodyPr/>
                    <a:lstStyle/>
                    <a:p>
                      <a:r>
                        <a:rPr lang="en-US" sz="1000" dirty="0" err="1">
                          <a:solidFill>
                            <a:srgbClr val="0070C0"/>
                          </a:solidFill>
                          <a:latin typeface="Times New Roman" panose="02020603050405020304" pitchFamily="18" charset="0"/>
                          <a:cs typeface="Times New Roman" panose="02020603050405020304" pitchFamily="18" charset="0"/>
                        </a:rPr>
                        <a:t>Sr.No</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Publication Year</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Title</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Author</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Observations</a:t>
                      </a:r>
                      <a:endParaRPr lang="en-IN" sz="10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0303911"/>
                  </a:ext>
                </a:extLst>
              </a:tr>
              <a:tr h="1184969">
                <a:tc>
                  <a:txBody>
                    <a:bodyPr/>
                    <a:lstStyle/>
                    <a:p>
                      <a:r>
                        <a:rPr lang="en-US" sz="1000" dirty="0">
                          <a:latin typeface="Times New Roman" panose="02020603050405020304" pitchFamily="18" charset="0"/>
                          <a:cs typeface="Times New Roman" panose="02020603050405020304" pitchFamily="18" charset="0"/>
                        </a:rPr>
                        <a:t>1</a:t>
                      </a:r>
                      <a:endParaRPr lang="en-IN" sz="1000" dirty="0">
                        <a:latin typeface="Times New Roman" panose="02020603050405020304" pitchFamily="18" charset="0"/>
                        <a:cs typeface="Times New Roman" panose="02020603050405020304" pitchFamily="18" charset="0"/>
                      </a:endParaRPr>
                    </a:p>
                  </a:txBody>
                  <a:tcPr/>
                </a:tc>
                <a:tc>
                  <a:txBody>
                    <a:bodyPr/>
                    <a:lstStyle/>
                    <a:p>
                      <a:pP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2023</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000" dirty="0" err="1">
                          <a:solidFill>
                            <a:srgbClr val="000000"/>
                          </a:solidFill>
                          <a:effectLst/>
                          <a:latin typeface="Times New Roman" panose="02020603050405020304" pitchFamily="18" charset="0"/>
                          <a:ea typeface="Calibri"/>
                          <a:cs typeface="Times New Roman" panose="02020603050405020304" pitchFamily="18" charset="0"/>
                        </a:rPr>
                        <a:t>Deepfake</a:t>
                      </a:r>
                      <a:r>
                        <a:rPr lang="en-IN" sz="1000" dirty="0">
                          <a:solidFill>
                            <a:srgbClr val="000000"/>
                          </a:solidFill>
                          <a:effectLst/>
                          <a:latin typeface="Times New Roman" panose="02020603050405020304" pitchFamily="18" charset="0"/>
                          <a:ea typeface="Calibri"/>
                          <a:cs typeface="Times New Roman" panose="02020603050405020304" pitchFamily="18" charset="0"/>
                        </a:rPr>
                        <a:t> Attacks: Generation, Detection, Datasets, Challenges, and Research Directions</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IN" sz="1000" dirty="0" err="1">
                          <a:solidFill>
                            <a:srgbClr val="000000"/>
                          </a:solidFill>
                          <a:effectLst/>
                          <a:latin typeface="Times New Roman" panose="02020603050405020304" pitchFamily="18" charset="0"/>
                          <a:ea typeface="Calibri"/>
                          <a:cs typeface="Times New Roman" panose="02020603050405020304" pitchFamily="18" charset="0"/>
                        </a:rPr>
                        <a:t>Amal</a:t>
                      </a:r>
                      <a:r>
                        <a:rPr lang="en-IN" sz="1000" dirty="0">
                          <a:solidFill>
                            <a:srgbClr val="000000"/>
                          </a:solidFill>
                          <a:effectLst/>
                          <a:latin typeface="Times New Roman" panose="02020603050405020304" pitchFamily="18" charset="0"/>
                          <a:ea typeface="Calibri"/>
                          <a:cs typeface="Times New Roman" panose="02020603050405020304" pitchFamily="18" charset="0"/>
                        </a:rPr>
                        <a:t>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Naitali</a:t>
                      </a:r>
                      <a:r>
                        <a:rPr lang="en-IN" sz="1000" dirty="0">
                          <a:solidFill>
                            <a:srgbClr val="000000"/>
                          </a:solidFill>
                          <a:effectLst/>
                          <a:latin typeface="Times New Roman" panose="02020603050405020304" pitchFamily="18" charset="0"/>
                          <a:ea typeface="Calibri"/>
                          <a:cs typeface="Times New Roman" panose="02020603050405020304" pitchFamily="18" charset="0"/>
                        </a:rPr>
                        <a:t>, Mohammed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Ridouani</a:t>
                      </a:r>
                      <a:r>
                        <a:rPr lang="en-IN" sz="1000" dirty="0">
                          <a:solidFill>
                            <a:srgbClr val="000000"/>
                          </a:solidFill>
                          <a:effectLst/>
                          <a:latin typeface="Times New Roman" panose="02020603050405020304" pitchFamily="18" charset="0"/>
                          <a:ea typeface="Calibri"/>
                          <a:cs typeface="Times New Roman" panose="02020603050405020304" pitchFamily="18" charset="0"/>
                        </a:rPr>
                        <a:t>, Fatima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Salahdine</a:t>
                      </a:r>
                      <a:r>
                        <a:rPr lang="en-IN" sz="1000" dirty="0">
                          <a:solidFill>
                            <a:srgbClr val="000000"/>
                          </a:solidFill>
                          <a:effectLst/>
                          <a:latin typeface="Times New Roman" panose="02020603050405020304" pitchFamily="18" charset="0"/>
                          <a:ea typeface="Calibri"/>
                          <a:cs typeface="Times New Roman" panose="02020603050405020304" pitchFamily="18" charset="0"/>
                        </a:rPr>
                        <a:t>,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Naima</a:t>
                      </a:r>
                      <a:r>
                        <a:rPr lang="en-IN" sz="1000" dirty="0">
                          <a:solidFill>
                            <a:srgbClr val="000000"/>
                          </a:solidFill>
                          <a:effectLst/>
                          <a:latin typeface="Times New Roman" panose="02020603050405020304" pitchFamily="18" charset="0"/>
                          <a:ea typeface="Calibri"/>
                          <a:cs typeface="Times New Roman" panose="02020603050405020304" pitchFamily="18" charset="0"/>
                        </a:rPr>
                        <a:t>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Kaabouch</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The article offers a comprehensive overview of </a:t>
                      </a:r>
                      <a:r>
                        <a:rPr lang="en-US" sz="1000" dirty="0" err="1">
                          <a:effectLst/>
                          <a:latin typeface="Times New Roman" panose="02020603050405020304" pitchFamily="18" charset="0"/>
                          <a:ea typeface="Calibri"/>
                          <a:cs typeface="Times New Roman" panose="02020603050405020304" pitchFamily="18" charset="0"/>
                        </a:rPr>
                        <a:t>deepfakes</a:t>
                      </a:r>
                      <a:r>
                        <a:rPr lang="en-US" sz="1000" dirty="0">
                          <a:effectLst/>
                          <a:latin typeface="Times New Roman" panose="02020603050405020304" pitchFamily="18" charset="0"/>
                          <a:ea typeface="Calibri"/>
                          <a:cs typeface="Times New Roman" panose="02020603050405020304" pitchFamily="18" charset="0"/>
                        </a:rPr>
                        <a:t>, covering generation and detection techniques, existing datasets, challenges, future research directions, and the societal issues of misinformation and reputational damage, while emphasizing the urgent need for improved detection methods in light of advancements in generative AI.</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545509799"/>
                  </a:ext>
                </a:extLst>
              </a:tr>
              <a:tr h="929640">
                <a:tc>
                  <a:txBody>
                    <a:bodyPr/>
                    <a:lstStyle/>
                    <a:p>
                      <a:r>
                        <a:rPr lang="en-US" sz="1000" dirty="0">
                          <a:latin typeface="Times New Roman" panose="02020603050405020304" pitchFamily="18" charset="0"/>
                          <a:cs typeface="Times New Roman" panose="02020603050405020304" pitchFamily="18" charset="0"/>
                        </a:rPr>
                        <a:t>2</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2022</a:t>
                      </a:r>
                      <a:endParaRPr lang="en-IN" sz="1000" dirty="0">
                        <a:latin typeface="Times New Roman" panose="02020603050405020304" pitchFamily="18" charset="0"/>
                        <a:cs typeface="Times New Roman" panose="02020603050405020304" pitchFamily="18" charset="0"/>
                      </a:endParaRPr>
                    </a:p>
                  </a:txBody>
                  <a:tcPr/>
                </a:tc>
                <a:tc>
                  <a:txBody>
                    <a:bodyPr/>
                    <a:lstStyle/>
                    <a:p>
                      <a:pPr>
                        <a:lnSpc>
                          <a:spcPct val="115000"/>
                        </a:lnSpc>
                        <a:spcAft>
                          <a:spcPts val="0"/>
                        </a:spcAft>
                      </a:pPr>
                      <a:r>
                        <a:rPr lang="en-IN" sz="1000" dirty="0" err="1">
                          <a:solidFill>
                            <a:srgbClr val="000000"/>
                          </a:solidFill>
                          <a:effectLst/>
                          <a:latin typeface="Times New Roman" panose="02020603050405020304" pitchFamily="18" charset="0"/>
                          <a:ea typeface="Calibri"/>
                          <a:cs typeface="Times New Roman" panose="02020603050405020304" pitchFamily="18" charset="0"/>
                        </a:rPr>
                        <a:t>Deepfake</a:t>
                      </a:r>
                      <a:r>
                        <a:rPr lang="en-IN" sz="1000" dirty="0">
                          <a:solidFill>
                            <a:srgbClr val="000000"/>
                          </a:solidFill>
                          <a:effectLst/>
                          <a:latin typeface="Times New Roman" panose="02020603050405020304" pitchFamily="18" charset="0"/>
                          <a:ea typeface="Calibri"/>
                          <a:cs typeface="Times New Roman" panose="02020603050405020304" pitchFamily="18" charset="0"/>
                        </a:rPr>
                        <a:t> Detection: A Systematic Literature Review</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IN" sz="1000" dirty="0">
                          <a:solidFill>
                            <a:srgbClr val="000000"/>
                          </a:solidFill>
                          <a:effectLst/>
                          <a:latin typeface="Times New Roman" panose="02020603050405020304" pitchFamily="18" charset="0"/>
                          <a:ea typeface="Calibri"/>
                          <a:cs typeface="Times New Roman" panose="02020603050405020304" pitchFamily="18" charset="0"/>
                        </a:rPr>
                        <a:t>MD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Shohel</a:t>
                      </a:r>
                      <a:r>
                        <a:rPr lang="en-IN" sz="1000" dirty="0">
                          <a:solidFill>
                            <a:srgbClr val="000000"/>
                          </a:solidFill>
                          <a:effectLst/>
                          <a:latin typeface="Times New Roman" panose="02020603050405020304" pitchFamily="18" charset="0"/>
                          <a:ea typeface="Calibri"/>
                          <a:cs typeface="Times New Roman" panose="02020603050405020304" pitchFamily="18" charset="0"/>
                        </a:rPr>
                        <a:t>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Rana</a:t>
                      </a:r>
                      <a:r>
                        <a:rPr lang="en-IN" sz="1000" dirty="0">
                          <a:solidFill>
                            <a:srgbClr val="000000"/>
                          </a:solidFill>
                          <a:effectLst/>
                          <a:latin typeface="Times New Roman" panose="02020603050405020304" pitchFamily="18" charset="0"/>
                          <a:ea typeface="Calibri"/>
                          <a:cs typeface="Times New Roman" panose="02020603050405020304" pitchFamily="18" charset="0"/>
                        </a:rPr>
                        <a:t>, Mohammad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Nur</a:t>
                      </a:r>
                      <a:r>
                        <a:rPr lang="en-IN" sz="1000" dirty="0">
                          <a:solidFill>
                            <a:srgbClr val="000000"/>
                          </a:solidFill>
                          <a:effectLst/>
                          <a:latin typeface="Times New Roman" panose="02020603050405020304" pitchFamily="18" charset="0"/>
                          <a:ea typeface="Calibri"/>
                          <a:cs typeface="Times New Roman" panose="02020603050405020304" pitchFamily="18" charset="0"/>
                        </a:rPr>
                        <a:t>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Nobi</a:t>
                      </a:r>
                      <a:r>
                        <a:rPr lang="en-IN" sz="1000" dirty="0">
                          <a:solidFill>
                            <a:srgbClr val="000000"/>
                          </a:solidFill>
                          <a:effectLst/>
                          <a:latin typeface="Times New Roman" panose="02020603050405020304" pitchFamily="18" charset="0"/>
                          <a:ea typeface="Calibri"/>
                          <a:cs typeface="Times New Roman" panose="02020603050405020304" pitchFamily="18" charset="0"/>
                        </a:rPr>
                        <a:t>,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Beddhu</a:t>
                      </a:r>
                      <a:r>
                        <a:rPr lang="en-IN" sz="1000" dirty="0">
                          <a:solidFill>
                            <a:srgbClr val="000000"/>
                          </a:solidFill>
                          <a:effectLst/>
                          <a:latin typeface="Times New Roman" panose="02020603050405020304" pitchFamily="18" charset="0"/>
                          <a:ea typeface="Calibri"/>
                          <a:cs typeface="Times New Roman" panose="02020603050405020304" pitchFamily="18" charset="0"/>
                        </a:rPr>
                        <a:t> </a:t>
                      </a:r>
                      <a:r>
                        <a:rPr lang="en-IN" sz="1000" dirty="0" err="1">
                          <a:solidFill>
                            <a:srgbClr val="000000"/>
                          </a:solidFill>
                          <a:effectLst/>
                          <a:latin typeface="Times New Roman" panose="02020603050405020304" pitchFamily="18" charset="0"/>
                          <a:ea typeface="Calibri"/>
                          <a:cs typeface="Times New Roman" panose="02020603050405020304" pitchFamily="18" charset="0"/>
                        </a:rPr>
                        <a:t>Murali</a:t>
                      </a:r>
                      <a:r>
                        <a:rPr lang="en-IN" sz="1000" dirty="0">
                          <a:solidFill>
                            <a:srgbClr val="000000"/>
                          </a:solidFill>
                          <a:effectLst/>
                          <a:latin typeface="Times New Roman" panose="02020603050405020304" pitchFamily="18" charset="0"/>
                          <a:ea typeface="Calibri"/>
                          <a:cs typeface="Times New Roman" panose="02020603050405020304" pitchFamily="18" charset="0"/>
                        </a:rPr>
                        <a:t>, Andrew H. Sung</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r>
                        <a:rPr lang="en-US" sz="1000" dirty="0">
                          <a:latin typeface="Times New Roman" panose="02020603050405020304" pitchFamily="18" charset="0"/>
                          <a:cs typeface="Times New Roman" panose="02020603050405020304" pitchFamily="18" charset="0"/>
                        </a:rPr>
                        <a:t>Deep learning-based methods, particularly CNNs, are predominant in </a:t>
                      </a:r>
                      <a:r>
                        <a:rPr lang="en-US" sz="1000" dirty="0" err="1">
                          <a:latin typeface="Times New Roman" panose="02020603050405020304" pitchFamily="18" charset="0"/>
                          <a:cs typeface="Times New Roman" panose="02020603050405020304" pitchFamily="18" charset="0"/>
                        </a:rPr>
                        <a:t>deepfake</a:t>
                      </a:r>
                      <a:r>
                        <a:rPr lang="en-US" sz="1000" dirty="0">
                          <a:latin typeface="Times New Roman" panose="02020603050405020304" pitchFamily="18" charset="0"/>
                          <a:cs typeface="Times New Roman" panose="02020603050405020304" pitchFamily="18" charset="0"/>
                        </a:rPr>
                        <a:t> detection research, with detection accuracy as the primary performance metric. These techniques typically surpass non-deep learning models in efficacy, and the FF++ dataset is the most commonly utilized resource in studies.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0963369"/>
                  </a:ext>
                </a:extLst>
              </a:tr>
              <a:tr h="943942">
                <a:tc>
                  <a:txBody>
                    <a:bodyPr/>
                    <a:lstStyle/>
                    <a:p>
                      <a:r>
                        <a:rPr lang="en-IN" sz="1000" dirty="0">
                          <a:latin typeface="Times New Roman" panose="02020603050405020304" pitchFamily="18" charset="0"/>
                          <a:cs typeface="Times New Roman" panose="02020603050405020304" pitchFamily="18" charset="0"/>
                        </a:rPr>
                        <a:t>3</a:t>
                      </a:r>
                    </a:p>
                  </a:txBody>
                  <a:tcPr/>
                </a:tc>
                <a:tc>
                  <a:txBody>
                    <a:bodyPr/>
                    <a:lstStyle/>
                    <a:p>
                      <a:r>
                        <a:rPr lang="en-IN" sz="1000" dirty="0">
                          <a:latin typeface="Times New Roman" panose="02020603050405020304" pitchFamily="18" charset="0"/>
                          <a:cs typeface="Times New Roman" panose="02020603050405020304" pitchFamily="18" charset="0"/>
                        </a:rPr>
                        <a:t>2021</a:t>
                      </a:r>
                    </a:p>
                  </a:txBody>
                  <a:tcPr/>
                </a:tc>
                <a:tc>
                  <a:txBody>
                    <a:bodyPr/>
                    <a:lstStyle/>
                    <a:p>
                      <a:r>
                        <a:rPr lang="en-US" sz="1000" dirty="0">
                          <a:latin typeface="Times New Roman" panose="02020603050405020304" pitchFamily="18" charset="0"/>
                          <a:cs typeface="Times New Roman" panose="02020603050405020304" pitchFamily="18" charset="0"/>
                        </a:rPr>
                        <a:t>Deepfakes Classification of Faces Using Convolutional Neural Networks</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Jatin Sharma, Sahil Sharma, Vijay Kumar, Hany S. Hussein, Hammam </a:t>
                      </a:r>
                      <a:r>
                        <a:rPr lang="en-IN" sz="1000" dirty="0" err="1">
                          <a:latin typeface="Times New Roman" panose="02020603050405020304" pitchFamily="18" charset="0"/>
                          <a:cs typeface="Times New Roman" panose="02020603050405020304" pitchFamily="18" charset="0"/>
                        </a:rPr>
                        <a:t>Alshazly</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The proposed model achieved accuracies of 53.25%, and 88.63% on the three benchmark datasets. The ensemble model significantly improved performance, achieving accuracies 75.79% on the same datasets. The results indicate that the proposed models outperform existing models in deepfake detection</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9538369"/>
                  </a:ext>
                </a:extLst>
              </a:tr>
            </a:tbl>
          </a:graphicData>
        </a:graphic>
      </p:graphicFrame>
      <p:sp>
        <p:nvSpPr>
          <p:cNvPr id="3" name="PlaceHolder 2">
            <a:extLst>
              <a:ext uri="{FF2B5EF4-FFF2-40B4-BE49-F238E27FC236}">
                <a16:creationId xmlns:a16="http://schemas.microsoft.com/office/drawing/2014/main" id="{CF905FAF-5F75-7214-1E38-4665E8879CF4}"/>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6C794-1F17-FD79-EBEC-4C9F15C78098}"/>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472B3B-D8BE-B0ED-6E69-BAE23C58717C}"/>
              </a:ext>
            </a:extLst>
          </p:cNvPr>
          <p:cNvGraphicFramePr>
            <a:graphicFrameLocks noGrp="1"/>
          </p:cNvGraphicFramePr>
          <p:nvPr>
            <p:extLst>
              <p:ext uri="{D42A27DB-BD31-4B8C-83A1-F6EECF244321}">
                <p14:modId xmlns:p14="http://schemas.microsoft.com/office/powerpoint/2010/main" val="151813987"/>
              </p:ext>
            </p:extLst>
          </p:nvPr>
        </p:nvGraphicFramePr>
        <p:xfrm>
          <a:off x="461011" y="1120140"/>
          <a:ext cx="8450578" cy="3106107"/>
        </p:xfrm>
        <a:graphic>
          <a:graphicData uri="http://schemas.openxmlformats.org/drawingml/2006/table">
            <a:tbl>
              <a:tblPr firstRow="1" bandRow="1">
                <a:tableStyleId>{5C22544A-7EE6-4342-B048-85BDC9FD1C3A}</a:tableStyleId>
              </a:tblPr>
              <a:tblGrid>
                <a:gridCol w="396148">
                  <a:extLst>
                    <a:ext uri="{9D8B030D-6E8A-4147-A177-3AD203B41FA5}">
                      <a16:colId xmlns:a16="http://schemas.microsoft.com/office/drawing/2014/main" val="1745676015"/>
                    </a:ext>
                  </a:extLst>
                </a:gridCol>
                <a:gridCol w="666841">
                  <a:extLst>
                    <a:ext uri="{9D8B030D-6E8A-4147-A177-3AD203B41FA5}">
                      <a16:colId xmlns:a16="http://schemas.microsoft.com/office/drawing/2014/main" val="105426086"/>
                    </a:ext>
                  </a:extLst>
                </a:gridCol>
                <a:gridCol w="1797988">
                  <a:extLst>
                    <a:ext uri="{9D8B030D-6E8A-4147-A177-3AD203B41FA5}">
                      <a16:colId xmlns:a16="http://schemas.microsoft.com/office/drawing/2014/main" val="4109876910"/>
                    </a:ext>
                  </a:extLst>
                </a:gridCol>
                <a:gridCol w="1934206">
                  <a:extLst>
                    <a:ext uri="{9D8B030D-6E8A-4147-A177-3AD203B41FA5}">
                      <a16:colId xmlns:a16="http://schemas.microsoft.com/office/drawing/2014/main" val="420611044"/>
                    </a:ext>
                  </a:extLst>
                </a:gridCol>
                <a:gridCol w="3655395">
                  <a:extLst>
                    <a:ext uri="{9D8B030D-6E8A-4147-A177-3AD203B41FA5}">
                      <a16:colId xmlns:a16="http://schemas.microsoft.com/office/drawing/2014/main" val="974912290"/>
                    </a:ext>
                  </a:extLst>
                </a:gridCol>
              </a:tblGrid>
              <a:tr h="407611">
                <a:tc>
                  <a:txBody>
                    <a:bodyPr/>
                    <a:lstStyle/>
                    <a:p>
                      <a:r>
                        <a:rPr lang="en-US" sz="1000" dirty="0" err="1">
                          <a:solidFill>
                            <a:srgbClr val="0070C0"/>
                          </a:solidFill>
                          <a:latin typeface="Times New Roman" panose="02020603050405020304" pitchFamily="18" charset="0"/>
                          <a:cs typeface="Times New Roman" panose="02020603050405020304" pitchFamily="18" charset="0"/>
                        </a:rPr>
                        <a:t>Sr.No</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Publication Year</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Title</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Author</a:t>
                      </a:r>
                      <a:endParaRPr lang="en-IN" sz="1000"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70C0"/>
                          </a:solidFill>
                          <a:latin typeface="Times New Roman" panose="02020603050405020304" pitchFamily="18" charset="0"/>
                          <a:cs typeface="Times New Roman" panose="02020603050405020304" pitchFamily="18" charset="0"/>
                        </a:rPr>
                        <a:t>Observations</a:t>
                      </a:r>
                      <a:endParaRPr lang="en-IN" sz="10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0303911"/>
                  </a:ext>
                </a:extLst>
              </a:tr>
              <a:tr h="1184969">
                <a:tc>
                  <a:txBody>
                    <a:bodyPr/>
                    <a:lstStyle/>
                    <a:p>
                      <a:r>
                        <a:rPr lang="en-US" sz="1000" dirty="0">
                          <a:latin typeface="Times New Roman" panose="02020603050405020304" pitchFamily="18" charset="0"/>
                          <a:cs typeface="Times New Roman" panose="02020603050405020304" pitchFamily="18" charset="0"/>
                        </a:rPr>
                        <a:t>4</a:t>
                      </a:r>
                      <a:endParaRPr lang="en-IN" sz="1000" dirty="0">
                        <a:latin typeface="Times New Roman" panose="02020603050405020304" pitchFamily="18" charset="0"/>
                        <a:cs typeface="Times New Roman" panose="02020603050405020304" pitchFamily="18" charset="0"/>
                      </a:endParaRPr>
                    </a:p>
                  </a:txBody>
                  <a:tcPr/>
                </a:tc>
                <a:tc>
                  <a:txBody>
                    <a:bodyPr/>
                    <a:lstStyle/>
                    <a:p>
                      <a:pP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2023</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000" dirty="0"/>
                        <a:t>A Novel Smart Deepfake Video Detection System</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IN" sz="1000" dirty="0"/>
                        <a:t>Marwa </a:t>
                      </a:r>
                      <a:r>
                        <a:rPr lang="en-IN" sz="1000" dirty="0" err="1"/>
                        <a:t>Elpeltagy</a:t>
                      </a:r>
                      <a:r>
                        <a:rPr lang="en-IN" sz="1000" dirty="0"/>
                        <a:t>, Aya Ismail, Kamal </a:t>
                      </a:r>
                      <a:r>
                        <a:rPr lang="en-IN" sz="1000" dirty="0" err="1"/>
                        <a:t>Eldahshan</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US" sz="1000" dirty="0"/>
                        <a:t>This paper provides a strong foundation for developing an advanced deepfake detection system by leveraging multimodal analysis, deep learning, and temporal feature extraction techniques. By implementing the </a:t>
                      </a:r>
                      <a:r>
                        <a:rPr lang="en-US" sz="1000" dirty="0" err="1"/>
                        <a:t>XceptionNet</a:t>
                      </a:r>
                      <a:r>
                        <a:rPr lang="en-US" sz="1000" dirty="0"/>
                        <a:t> and InceptionResNetV2 models, incorporating GRU-based attention mechanisms, and fusing video and audio features, your project can achieve high detection accuracy and outperform traditional methods. </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545509799"/>
                  </a:ext>
                </a:extLst>
              </a:tr>
              <a:tr h="929640">
                <a:tc>
                  <a:txBody>
                    <a:bodyPr/>
                    <a:lstStyle/>
                    <a:p>
                      <a:r>
                        <a:rPr lang="en-US" sz="1000" dirty="0">
                          <a:latin typeface="Times New Roman" panose="02020603050405020304" pitchFamily="18" charset="0"/>
                          <a:cs typeface="Times New Roman" panose="02020603050405020304" pitchFamily="18" charset="0"/>
                        </a:rPr>
                        <a:t>5</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2022</a:t>
                      </a:r>
                      <a:endParaRPr lang="en-IN" sz="1000" dirty="0">
                        <a:latin typeface="Times New Roman" panose="02020603050405020304" pitchFamily="18" charset="0"/>
                        <a:cs typeface="Times New Roman" panose="02020603050405020304" pitchFamily="18" charset="0"/>
                      </a:endParaRPr>
                    </a:p>
                  </a:txBody>
                  <a:tcPr/>
                </a:tc>
                <a:tc>
                  <a:txBody>
                    <a:bodyPr/>
                    <a:lstStyle/>
                    <a:p>
                      <a:pPr>
                        <a:lnSpc>
                          <a:spcPct val="115000"/>
                        </a:lnSpc>
                        <a:spcAft>
                          <a:spcPts val="0"/>
                        </a:spcAft>
                      </a:pPr>
                      <a:r>
                        <a:rPr lang="en-US" sz="1000" dirty="0"/>
                        <a:t>A contemporary survey on deepfake detection: Datasets, algorithms, and challenges. </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pPr>
                      <a:r>
                        <a:rPr lang="en-US" sz="1000" dirty="0"/>
                        <a:t>Gong, L.Y. and Li, X.J.</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r>
                        <a:rPr lang="en-US" sz="1000" dirty="0"/>
                        <a:t>The survey by Gong and Li has classified deepfake detection methods as conventional CNN-based detection, CNN with semi supervised detection, transformer-based detection, and biological signal detection. The survey compares deepfake detection datasets and methodologies, highlighting their pros and cons. The authors discuss the challenges of obtaining accurate findings across datasets and suggest future directions to increase detection reliability</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0963369"/>
                  </a:ext>
                </a:extLst>
              </a:tr>
            </a:tbl>
          </a:graphicData>
        </a:graphic>
      </p:graphicFrame>
      <p:sp>
        <p:nvSpPr>
          <p:cNvPr id="3" name="PlaceHolder 2">
            <a:extLst>
              <a:ext uri="{FF2B5EF4-FFF2-40B4-BE49-F238E27FC236}">
                <a16:creationId xmlns:a16="http://schemas.microsoft.com/office/drawing/2014/main" id="{F5F9582E-A494-8995-3D0A-2D489CC77AC3}"/>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extLst>
      <p:ext uri="{BB962C8B-B14F-4D97-AF65-F5344CB8AC3E}">
        <p14:creationId xmlns:p14="http://schemas.microsoft.com/office/powerpoint/2010/main" val="69405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E92C7-1048-CBF4-49B8-0680A2C85D34}"/>
            </a:ext>
          </a:extLst>
        </p:cNvPr>
        <p:cNvGrpSpPr/>
        <p:nvPr/>
      </p:nvGrpSpPr>
      <p:grpSpPr>
        <a:xfrm>
          <a:off x="0" y="0"/>
          <a:ext cx="0" cy="0"/>
          <a:chOff x="0" y="0"/>
          <a:chExt cx="0" cy="0"/>
        </a:xfrm>
      </p:grpSpPr>
      <p:sp>
        <p:nvSpPr>
          <p:cNvPr id="101" name="Google Shape;178;p31">
            <a:extLst>
              <a:ext uri="{FF2B5EF4-FFF2-40B4-BE49-F238E27FC236}">
                <a16:creationId xmlns:a16="http://schemas.microsoft.com/office/drawing/2014/main" id="{48B1C672-A0BC-CB0E-9972-A66C18D19DFD}"/>
              </a:ext>
            </a:extLst>
          </p:cNvPr>
          <p:cNvSpPr/>
          <p:nvPr/>
        </p:nvSpPr>
        <p:spPr>
          <a:xfrm>
            <a:off x="5194944" y="500544"/>
            <a:ext cx="3190896" cy="3693504"/>
          </a:xfrm>
          <a:prstGeom prst="roundRect">
            <a:avLst>
              <a:gd name="adj"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05" name="PlaceHolder 1">
            <a:extLst>
              <a:ext uri="{FF2B5EF4-FFF2-40B4-BE49-F238E27FC236}">
                <a16:creationId xmlns:a16="http://schemas.microsoft.com/office/drawing/2014/main" id="{3B0EE8DD-3015-430D-AD42-F09093AC92C2}"/>
              </a:ext>
            </a:extLst>
          </p:cNvPr>
          <p:cNvSpPr>
            <a:spLocks noGrp="1"/>
          </p:cNvSpPr>
          <p:nvPr>
            <p:ph type="title"/>
          </p:nvPr>
        </p:nvSpPr>
        <p:spPr>
          <a:xfrm>
            <a:off x="714240" y="447840"/>
            <a:ext cx="367632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400" dirty="0">
                <a:latin typeface="Times New Roman" panose="02020603050405020304" pitchFamily="18" charset="0"/>
                <a:cs typeface="Times New Roman" panose="02020603050405020304" pitchFamily="18" charset="0"/>
              </a:rPr>
              <a:t>Problem Statement</a:t>
            </a:r>
            <a:endParaRPr lang="fr-FR" sz="2600" b="0" strike="noStrike" spc="-1" dirty="0">
              <a:solidFill>
                <a:schemeClr val="dk1"/>
              </a:solidFill>
              <a:latin typeface="Arial"/>
            </a:endParaRPr>
          </a:p>
        </p:txBody>
      </p:sp>
      <p:sp>
        <p:nvSpPr>
          <p:cNvPr id="106" name="PlaceHolder 2">
            <a:extLst>
              <a:ext uri="{FF2B5EF4-FFF2-40B4-BE49-F238E27FC236}">
                <a16:creationId xmlns:a16="http://schemas.microsoft.com/office/drawing/2014/main" id="{288C8A15-E3AC-2132-9E12-12DD5657BAE5}"/>
              </a:ext>
            </a:extLst>
          </p:cNvPr>
          <p:cNvSpPr>
            <a:spLocks noGrp="1"/>
          </p:cNvSpPr>
          <p:nvPr>
            <p:ph type="subTitle"/>
          </p:nvPr>
        </p:nvSpPr>
        <p:spPr>
          <a:xfrm>
            <a:off x="300673" y="1376496"/>
            <a:ext cx="4133808" cy="2389968"/>
          </a:xfrm>
          <a:prstGeom prst="rect">
            <a:avLst/>
          </a:prstGeom>
          <a:noFill/>
          <a:ln w="0">
            <a:noFill/>
          </a:ln>
        </p:spPr>
        <p:txBody>
          <a:bodyPr lIns="91440" tIns="91440" rIns="91440" bIns="91440" anchor="t">
            <a:normAutofit/>
          </a:bodyPr>
          <a:lstStyle/>
          <a:p>
            <a:pPr marL="0" indent="0" algn="just">
              <a:buNone/>
            </a:pPr>
            <a:r>
              <a:rPr lang="en-US" sz="1400" dirty="0">
                <a:latin typeface="Times New Roman" panose="02020603050405020304" pitchFamily="18" charset="0"/>
                <a:cs typeface="Times New Roman" panose="02020603050405020304" pitchFamily="18" charset="0"/>
              </a:rPr>
              <a:t>With the rapid advancement of deep learning techniques, deepfake videos have emerged as a significant threat to digital security, misinformation, and identity theft. These manipulated videos are becoming increasingly sophisticated, making it challenging to distinguish between real and fake content. There is an urgent need for an efficient and user-friendly solution to detect deepfake videos accurately.</a:t>
            </a:r>
          </a:p>
        </p:txBody>
      </p:sp>
      <p:sp>
        <p:nvSpPr>
          <p:cNvPr id="2" name="PlaceHolder 2">
            <a:extLst>
              <a:ext uri="{FF2B5EF4-FFF2-40B4-BE49-F238E27FC236}">
                <a16:creationId xmlns:a16="http://schemas.microsoft.com/office/drawing/2014/main" id="{68CC22C6-93F8-D22F-5BAE-43B27C5254BB}"/>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extLst>
      <p:ext uri="{BB962C8B-B14F-4D97-AF65-F5344CB8AC3E}">
        <p14:creationId xmlns:p14="http://schemas.microsoft.com/office/powerpoint/2010/main" val="298907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793848" y="199248"/>
            <a:ext cx="7714800" cy="59841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400" dirty="0">
                <a:latin typeface="Times New Roman" panose="02020603050405020304" pitchFamily="18" charset="0"/>
                <a:cs typeface="Times New Roman" panose="02020603050405020304" pitchFamily="18" charset="0"/>
              </a:rPr>
              <a:t>Proposed Methodology</a:t>
            </a:r>
            <a:endParaRPr lang="fr-FR" sz="2400" b="0" strike="noStrike" spc="-1" dirty="0">
              <a:solidFill>
                <a:schemeClr val="dk1"/>
              </a:solidFill>
              <a:latin typeface="Arial"/>
            </a:endParaRPr>
          </a:p>
        </p:txBody>
      </p:sp>
      <p:sp>
        <p:nvSpPr>
          <p:cNvPr id="114" name="PlaceHolder 2"/>
          <p:cNvSpPr>
            <a:spLocks noGrp="1"/>
          </p:cNvSpPr>
          <p:nvPr>
            <p:ph/>
          </p:nvPr>
        </p:nvSpPr>
        <p:spPr>
          <a:xfrm>
            <a:off x="493775" y="797660"/>
            <a:ext cx="8156448" cy="3755136"/>
          </a:xfrm>
          <a:prstGeom prst="rect">
            <a:avLst/>
          </a:prstGeom>
          <a:noFill/>
          <a:ln w="0">
            <a:noFill/>
          </a:ln>
        </p:spPr>
        <p:txBody>
          <a:bodyPr lIns="91440" tIns="91440" rIns="91440" bIns="91440" anchor="t">
            <a:normAutofit lnSpcReduction="10000"/>
          </a:bodyPr>
          <a:lstStyle/>
          <a:p>
            <a:pPr marL="285750" indent="-285750">
              <a:buFont typeface="Arial" pitchFamily="34" charset="0"/>
              <a:buChar char="•"/>
            </a:pPr>
            <a:r>
              <a:rPr lang="en-IN" sz="1200" b="1" dirty="0"/>
              <a:t>Dataset:</a:t>
            </a:r>
            <a:r>
              <a:rPr lang="en-IN" sz="1200" dirty="0"/>
              <a:t> Used </a:t>
            </a:r>
            <a:r>
              <a:rPr lang="en-IN" sz="1200" dirty="0" err="1"/>
              <a:t>FaceForensics</a:t>
            </a:r>
            <a:r>
              <a:rPr lang="en-IN" sz="1200" dirty="0"/>
              <a:t>++, which contains real and manipulated videos (Deepfakes, Face2Face, </a:t>
            </a:r>
            <a:r>
              <a:rPr lang="en-IN" sz="1200" dirty="0" err="1"/>
              <a:t>FaceSwap</a:t>
            </a:r>
            <a:r>
              <a:rPr lang="en-IN" sz="1200" dirty="0"/>
              <a:t>, </a:t>
            </a:r>
            <a:r>
              <a:rPr lang="en-IN" sz="1200" dirty="0" err="1"/>
              <a:t>NeuralTextures</a:t>
            </a:r>
            <a:r>
              <a:rPr lang="en-IN" sz="1200" dirty="0"/>
              <a:t>).</a:t>
            </a:r>
          </a:p>
          <a:p>
            <a:pPr marL="285750" indent="-285750">
              <a:buFont typeface="Arial" pitchFamily="34" charset="0"/>
              <a:buChar char="•"/>
            </a:pPr>
            <a:r>
              <a:rPr lang="en-IN" sz="1200" b="1" dirty="0"/>
              <a:t>Preprocessing:</a:t>
            </a:r>
            <a:r>
              <a:rPr lang="en-IN" sz="1200" dirty="0"/>
              <a:t> Extracted frames using OpenCV, detected facial landmarks with </a:t>
            </a:r>
            <a:r>
              <a:rPr lang="en-IN" sz="1200" dirty="0" err="1"/>
              <a:t>Dlib</a:t>
            </a:r>
            <a:r>
              <a:rPr lang="en-IN" sz="1200" dirty="0"/>
              <a:t>, and applied noise reduction techniques.</a:t>
            </a:r>
          </a:p>
          <a:p>
            <a:pPr marL="285750" indent="-285750">
              <a:buFont typeface="Arial" pitchFamily="34" charset="0"/>
              <a:buChar char="•"/>
            </a:pPr>
            <a:r>
              <a:rPr lang="en-IN" sz="1200" b="1" dirty="0"/>
              <a:t>Models Used:</a:t>
            </a:r>
            <a:r>
              <a:rPr lang="en-IN" sz="1200" dirty="0"/>
              <a:t> </a:t>
            </a:r>
          </a:p>
          <a:p>
            <a:pPr marL="0" indent="0">
              <a:buNone/>
            </a:pPr>
            <a:r>
              <a:rPr lang="en-IN" sz="1200" dirty="0"/>
              <a:t>             [1]</a:t>
            </a:r>
            <a:r>
              <a:rPr lang="en-IN" sz="1200" dirty="0" err="1"/>
              <a:t>MesoInceptionNet</a:t>
            </a:r>
            <a:r>
              <a:rPr lang="en-IN" sz="1200" dirty="0"/>
              <a:t> – Detects deepfake patterns efficiently.</a:t>
            </a:r>
          </a:p>
          <a:p>
            <a:pPr marL="0" indent="0">
              <a:buNone/>
            </a:pPr>
            <a:r>
              <a:rPr lang="en-IN" sz="1200" dirty="0"/>
              <a:t>             [2]</a:t>
            </a:r>
            <a:r>
              <a:rPr lang="en-IN" sz="1200" dirty="0" err="1"/>
              <a:t>XceptionNet</a:t>
            </a:r>
            <a:r>
              <a:rPr lang="en-IN" sz="1200" dirty="0"/>
              <a:t> – Deep CNN model for image classification.</a:t>
            </a:r>
          </a:p>
          <a:p>
            <a:pPr marL="0" indent="0">
              <a:buNone/>
            </a:pPr>
            <a:r>
              <a:rPr lang="en-IN" sz="1200" dirty="0"/>
              <a:t>             [3]</a:t>
            </a:r>
            <a:r>
              <a:rPr lang="en-IN" sz="1200" dirty="0" err="1"/>
              <a:t>ResNet</a:t>
            </a:r>
            <a:r>
              <a:rPr lang="en-IN" sz="1200" dirty="0"/>
              <a:t> – Handles complex facial anomalies.</a:t>
            </a:r>
          </a:p>
          <a:p>
            <a:pPr marL="285750" indent="-285750">
              <a:buFont typeface="Arial" pitchFamily="34" charset="0"/>
              <a:buChar char="•"/>
            </a:pPr>
            <a:r>
              <a:rPr lang="en-IN" sz="1200" b="1" dirty="0"/>
              <a:t>Training:</a:t>
            </a:r>
            <a:r>
              <a:rPr lang="en-IN" sz="1200" dirty="0"/>
              <a:t> Trained model with various real time videos, and evaluated the accuracy</a:t>
            </a:r>
            <a:r>
              <a:rPr lang="en-IN" sz="1200" b="1" dirty="0"/>
              <a:t>, </a:t>
            </a:r>
            <a:r>
              <a:rPr lang="en-IN" sz="1200" dirty="0"/>
              <a:t>precision</a:t>
            </a:r>
            <a:r>
              <a:rPr lang="en-IN" sz="1200" b="1" dirty="0"/>
              <a:t>, </a:t>
            </a:r>
            <a:r>
              <a:rPr lang="en-IN" sz="1200" dirty="0"/>
              <a:t>recall</a:t>
            </a:r>
            <a:r>
              <a:rPr lang="en-IN" sz="1200" b="1" dirty="0"/>
              <a:t>, </a:t>
            </a:r>
            <a:r>
              <a:rPr lang="en-IN" sz="1200" dirty="0"/>
              <a:t>and</a:t>
            </a:r>
            <a:r>
              <a:rPr lang="en-IN" sz="1200" b="1" dirty="0"/>
              <a:t> </a:t>
            </a:r>
            <a:r>
              <a:rPr lang="en-IN" sz="1200" dirty="0"/>
              <a:t>F1</a:t>
            </a:r>
            <a:r>
              <a:rPr lang="en-IN" sz="1200" b="1" dirty="0"/>
              <a:t> </a:t>
            </a:r>
            <a:r>
              <a:rPr lang="en-IN" sz="1200" dirty="0"/>
              <a:t>score.</a:t>
            </a:r>
          </a:p>
          <a:p>
            <a:pPr marL="285750" indent="-285750">
              <a:buFont typeface="Arial" pitchFamily="34" charset="0"/>
              <a:buChar char="•"/>
            </a:pPr>
            <a:r>
              <a:rPr lang="en-IN" sz="1200" b="1" dirty="0"/>
              <a:t>Deployment:</a:t>
            </a:r>
            <a:r>
              <a:rPr lang="en-IN" sz="1200" dirty="0"/>
              <a:t> Developed a Django-based</a:t>
            </a:r>
            <a:r>
              <a:rPr lang="en-IN" sz="1200" b="1" dirty="0"/>
              <a:t> </a:t>
            </a:r>
            <a:r>
              <a:rPr lang="en-IN" sz="1200" dirty="0"/>
              <a:t>web</a:t>
            </a:r>
            <a:r>
              <a:rPr lang="en-IN" sz="1200" b="1" dirty="0"/>
              <a:t> </a:t>
            </a:r>
            <a:r>
              <a:rPr lang="en-IN" sz="1200" dirty="0"/>
              <a:t>app where users upload videos for deepfake detection.</a:t>
            </a:r>
          </a:p>
          <a:p>
            <a:pPr marL="285750" indent="-285750">
              <a:buFont typeface="Arial" pitchFamily="34" charset="0"/>
              <a:buChar char="•"/>
            </a:pPr>
            <a:r>
              <a:rPr lang="en-IN" sz="1200" b="1" dirty="0"/>
              <a:t>Future Enhancements:</a:t>
            </a:r>
            <a:r>
              <a:rPr lang="en-IN" sz="1200" dirty="0"/>
              <a:t> </a:t>
            </a:r>
          </a:p>
          <a:p>
            <a:pPr marL="0" indent="0">
              <a:buNone/>
            </a:pPr>
            <a:r>
              <a:rPr lang="en-IN" sz="1200" dirty="0"/>
              <a:t>             [1]Expand dataset with real-world deepfakes.</a:t>
            </a:r>
          </a:p>
          <a:p>
            <a:pPr marL="0" indent="0">
              <a:buNone/>
            </a:pPr>
            <a:r>
              <a:rPr lang="en-IN" sz="1200" dirty="0"/>
              <a:t>             [2]Optimize the web application for scalability and efficiency.</a:t>
            </a:r>
          </a:p>
        </p:txBody>
      </p:sp>
      <p:sp>
        <p:nvSpPr>
          <p:cNvPr id="2" name="PlaceHolder 2">
            <a:extLst>
              <a:ext uri="{FF2B5EF4-FFF2-40B4-BE49-F238E27FC236}">
                <a16:creationId xmlns:a16="http://schemas.microsoft.com/office/drawing/2014/main" id="{19E8CD98-6540-8F37-B2E5-2A9CD2E42345}"/>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D6414-32C0-8A50-49E3-4636AA181696}"/>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A2B73E78-4D29-1BCF-5045-062AB50AF777}"/>
              </a:ext>
            </a:extLst>
          </p:cNvPr>
          <p:cNvSpPr>
            <a:spLocks noGrp="1"/>
          </p:cNvSpPr>
          <p:nvPr>
            <p:ph type="title"/>
          </p:nvPr>
        </p:nvSpPr>
        <p:spPr>
          <a:xfrm>
            <a:off x="793848" y="199248"/>
            <a:ext cx="7714800" cy="59841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400" dirty="0">
                <a:latin typeface="Times New Roman" panose="02020603050405020304" pitchFamily="18" charset="0"/>
                <a:cs typeface="Times New Roman" panose="02020603050405020304" pitchFamily="18" charset="0"/>
              </a:rPr>
              <a:t>Proposed System</a:t>
            </a:r>
            <a:endParaRPr lang="fr-FR" sz="2400" b="0" strike="noStrike" spc="-1" dirty="0">
              <a:solidFill>
                <a:schemeClr val="dk1"/>
              </a:solidFill>
              <a:latin typeface="Arial"/>
            </a:endParaRPr>
          </a:p>
        </p:txBody>
      </p:sp>
      <p:pic>
        <p:nvPicPr>
          <p:cNvPr id="8" name="Content Placeholder 7">
            <a:extLst>
              <a:ext uri="{FF2B5EF4-FFF2-40B4-BE49-F238E27FC236}">
                <a16:creationId xmlns:a16="http://schemas.microsoft.com/office/drawing/2014/main" id="{E2C64DDE-DAAB-4729-8276-35F682937EFD}"/>
              </a:ext>
            </a:extLst>
          </p:cNvPr>
          <p:cNvPicPr>
            <a:picLocks noGrp="1" noChangeAspect="1"/>
          </p:cNvPicPr>
          <p:nvPr>
            <p:ph/>
          </p:nvPr>
        </p:nvPicPr>
        <p:blipFill>
          <a:blip r:embed="rId2" cstate="print">
            <a:extLst>
              <a:ext uri="{28A0092B-C50C-407E-A947-70E740481C1C}">
                <a14:useLocalDpi xmlns:a14="http://schemas.microsoft.com/office/drawing/2010/main" val="0"/>
              </a:ext>
            </a:extLst>
          </a:blip>
          <a:stretch>
            <a:fillRect/>
          </a:stretch>
        </p:blipFill>
        <p:spPr>
          <a:xfrm>
            <a:off x="871955" y="735937"/>
            <a:ext cx="3095400" cy="3423197"/>
          </a:xfrm>
          <a:prstGeom prst="rect">
            <a:avLst/>
          </a:prstGeom>
          <a:noFill/>
          <a:ln w="0">
            <a:noFill/>
          </a:ln>
        </p:spPr>
      </p:pic>
      <p:sp>
        <p:nvSpPr>
          <p:cNvPr id="2" name="PlaceHolder 2">
            <a:extLst>
              <a:ext uri="{FF2B5EF4-FFF2-40B4-BE49-F238E27FC236}">
                <a16:creationId xmlns:a16="http://schemas.microsoft.com/office/drawing/2014/main" id="{8C845CF3-7D63-5E02-6A6C-486EA75EC9AD}"/>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pic>
        <p:nvPicPr>
          <p:cNvPr id="10" name="Picture 9">
            <a:extLst>
              <a:ext uri="{FF2B5EF4-FFF2-40B4-BE49-F238E27FC236}">
                <a16:creationId xmlns:a16="http://schemas.microsoft.com/office/drawing/2014/main" id="{771A179D-1D11-FC9F-C56E-07E37A0CF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647" y="735937"/>
            <a:ext cx="2894458" cy="3423197"/>
          </a:xfrm>
          <a:prstGeom prst="rect">
            <a:avLst/>
          </a:prstGeom>
        </p:spPr>
      </p:pic>
      <p:sp>
        <p:nvSpPr>
          <p:cNvPr id="11" name="TextBox 10">
            <a:extLst>
              <a:ext uri="{FF2B5EF4-FFF2-40B4-BE49-F238E27FC236}">
                <a16:creationId xmlns:a16="http://schemas.microsoft.com/office/drawing/2014/main" id="{D0B1D427-A72C-155E-E8BE-F34BD2CFCD76}"/>
              </a:ext>
            </a:extLst>
          </p:cNvPr>
          <p:cNvSpPr txBox="1"/>
          <p:nvPr/>
        </p:nvSpPr>
        <p:spPr>
          <a:xfrm>
            <a:off x="1426007" y="4177142"/>
            <a:ext cx="180441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1: Flow Diagram</a:t>
            </a:r>
          </a:p>
        </p:txBody>
      </p:sp>
      <p:sp>
        <p:nvSpPr>
          <p:cNvPr id="12" name="TextBox 11">
            <a:extLst>
              <a:ext uri="{FF2B5EF4-FFF2-40B4-BE49-F238E27FC236}">
                <a16:creationId xmlns:a16="http://schemas.microsoft.com/office/drawing/2014/main" id="{C9A12E6E-6B9F-880A-2174-0CD3C425DB91}"/>
              </a:ext>
            </a:extLst>
          </p:cNvPr>
          <p:cNvSpPr txBox="1"/>
          <p:nvPr/>
        </p:nvSpPr>
        <p:spPr>
          <a:xfrm>
            <a:off x="5625712" y="4201010"/>
            <a:ext cx="199632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2: Use case diagram</a:t>
            </a:r>
          </a:p>
        </p:txBody>
      </p:sp>
    </p:spTree>
    <p:extLst>
      <p:ext uri="{BB962C8B-B14F-4D97-AF65-F5344CB8AC3E}">
        <p14:creationId xmlns:p14="http://schemas.microsoft.com/office/powerpoint/2010/main" val="5355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714240" y="447840"/>
            <a:ext cx="367632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400" dirty="0">
                <a:latin typeface="Times New Roman" panose="02020603050405020304" pitchFamily="18" charset="0"/>
                <a:cs typeface="Times New Roman" panose="02020603050405020304" pitchFamily="18" charset="0"/>
              </a:rPr>
              <a:t>Modern Tools</a:t>
            </a:r>
            <a:endParaRPr lang="fr-FR" sz="2600" b="0" strike="noStrike" spc="-1" dirty="0">
              <a:solidFill>
                <a:schemeClr val="dk1"/>
              </a:solidFill>
              <a:latin typeface="Arial"/>
            </a:endParaRPr>
          </a:p>
        </p:txBody>
      </p:sp>
      <p:graphicFrame>
        <p:nvGraphicFramePr>
          <p:cNvPr id="2" name="Table 1">
            <a:extLst>
              <a:ext uri="{FF2B5EF4-FFF2-40B4-BE49-F238E27FC236}">
                <a16:creationId xmlns:a16="http://schemas.microsoft.com/office/drawing/2014/main" id="{C8DCC8C7-CE1E-87FA-4848-5FC45DE66FCC}"/>
              </a:ext>
            </a:extLst>
          </p:cNvPr>
          <p:cNvGraphicFramePr>
            <a:graphicFrameLocks noGrp="1"/>
          </p:cNvGraphicFramePr>
          <p:nvPr>
            <p:extLst>
              <p:ext uri="{D42A27DB-BD31-4B8C-83A1-F6EECF244321}">
                <p14:modId xmlns:p14="http://schemas.microsoft.com/office/powerpoint/2010/main" val="755517895"/>
              </p:ext>
            </p:extLst>
          </p:nvPr>
        </p:nvGraphicFramePr>
        <p:xfrm>
          <a:off x="714240" y="1194816"/>
          <a:ext cx="7723632" cy="2397760"/>
        </p:xfrm>
        <a:graphic>
          <a:graphicData uri="http://schemas.openxmlformats.org/drawingml/2006/table">
            <a:tbl>
              <a:tblPr firstRow="1" bandRow="1">
                <a:tableStyleId>{5C22544A-7EE6-4342-B048-85BDC9FD1C3A}</a:tableStyleId>
              </a:tblPr>
              <a:tblGrid>
                <a:gridCol w="890016">
                  <a:extLst>
                    <a:ext uri="{9D8B030D-6E8A-4147-A177-3AD203B41FA5}">
                      <a16:colId xmlns:a16="http://schemas.microsoft.com/office/drawing/2014/main" val="1731731661"/>
                    </a:ext>
                  </a:extLst>
                </a:gridCol>
                <a:gridCol w="1828800">
                  <a:extLst>
                    <a:ext uri="{9D8B030D-6E8A-4147-A177-3AD203B41FA5}">
                      <a16:colId xmlns:a16="http://schemas.microsoft.com/office/drawing/2014/main" val="4033744147"/>
                    </a:ext>
                  </a:extLst>
                </a:gridCol>
                <a:gridCol w="5004816">
                  <a:extLst>
                    <a:ext uri="{9D8B030D-6E8A-4147-A177-3AD203B41FA5}">
                      <a16:colId xmlns:a16="http://schemas.microsoft.com/office/drawing/2014/main" val="834212584"/>
                    </a:ext>
                  </a:extLst>
                </a:gridCol>
              </a:tblGrid>
              <a:tr h="396240">
                <a:tc>
                  <a:txBody>
                    <a:bodyPr/>
                    <a:lstStyle/>
                    <a:p>
                      <a:pPr>
                        <a:buNone/>
                      </a:pPr>
                      <a:r>
                        <a:rPr lang="en-US" sz="1400" dirty="0">
                          <a:solidFill>
                            <a:srgbClr val="0070C0"/>
                          </a:solidFill>
                          <a:latin typeface="Times New Roman" panose="02020603050405020304" pitchFamily="18" charset="0"/>
                          <a:cs typeface="Times New Roman" panose="02020603050405020304" pitchFamily="18" charset="0"/>
                        </a:rPr>
                        <a:t>Sr no.</a:t>
                      </a:r>
                    </a:p>
                  </a:txBody>
                  <a:tcPr/>
                </a:tc>
                <a:tc>
                  <a:txBody>
                    <a:bodyPr/>
                    <a:lstStyle/>
                    <a:p>
                      <a:pPr>
                        <a:buNone/>
                      </a:pPr>
                      <a:r>
                        <a:rPr lang="en-US" sz="1400" dirty="0">
                          <a:solidFill>
                            <a:srgbClr val="0070C0"/>
                          </a:solidFill>
                          <a:latin typeface="Times New Roman" panose="02020603050405020304" pitchFamily="18" charset="0"/>
                          <a:cs typeface="Times New Roman" panose="02020603050405020304" pitchFamily="18" charset="0"/>
                        </a:rPr>
                        <a:t>Name</a:t>
                      </a:r>
                    </a:p>
                  </a:txBody>
                  <a:tcPr/>
                </a:tc>
                <a:tc>
                  <a:txBody>
                    <a:bodyPr/>
                    <a:lstStyle/>
                    <a:p>
                      <a:pPr>
                        <a:buNone/>
                      </a:pPr>
                      <a:r>
                        <a:rPr lang="en-US" sz="1400" dirty="0">
                          <a:solidFill>
                            <a:srgbClr val="0070C0"/>
                          </a:solidFill>
                          <a:latin typeface="Times New Roman" panose="02020603050405020304" pitchFamily="18" charset="0"/>
                          <a:cs typeface="Times New Roman" panose="02020603050405020304" pitchFamily="18" charset="0"/>
                        </a:rPr>
                        <a:t>Functionality</a:t>
                      </a:r>
                    </a:p>
                  </a:txBody>
                  <a:tcPr/>
                </a:tc>
                <a:extLst>
                  <a:ext uri="{0D108BD9-81ED-4DB2-BD59-A6C34878D82A}">
                    <a16:rowId xmlns:a16="http://schemas.microsoft.com/office/drawing/2014/main" val="4200587618"/>
                  </a:ext>
                </a:extLst>
              </a:tr>
              <a:tr h="370840">
                <a:tc>
                  <a:txBody>
                    <a:bodyPr/>
                    <a:lstStyle/>
                    <a:p>
                      <a:pPr>
                        <a:buNone/>
                      </a:pPr>
                      <a:r>
                        <a:rPr lang="en-US" sz="1400" dirty="0">
                          <a:latin typeface="Times New Roman" panose="02020603050405020304" pitchFamily="18" charset="0"/>
                          <a:cs typeface="Times New Roman" panose="02020603050405020304" pitchFamily="18" charset="0"/>
                        </a:rPr>
                        <a:t>1</a:t>
                      </a:r>
                    </a:p>
                  </a:txBody>
                  <a:tcPr/>
                </a:tc>
                <a:tc>
                  <a:txBody>
                    <a:bodyPr/>
                    <a:lstStyle/>
                    <a:p>
                      <a:pPr>
                        <a:buNone/>
                      </a:pPr>
                      <a:r>
                        <a:rPr lang="en-US" sz="1400" dirty="0" err="1">
                          <a:latin typeface="Times New Roman" panose="02020603050405020304" pitchFamily="18" charset="0"/>
                          <a:cs typeface="Times New Roman" panose="02020603050405020304" pitchFamily="18" charset="0"/>
                        </a:rPr>
                        <a:t>Pytorch</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rPr>
                        <a:t>It will be used to create, train, and test deep learning models.</a:t>
                      </a:r>
                    </a:p>
                  </a:txBody>
                  <a:tcPr/>
                </a:tc>
                <a:extLst>
                  <a:ext uri="{0D108BD9-81ED-4DB2-BD59-A6C34878D82A}">
                    <a16:rowId xmlns:a16="http://schemas.microsoft.com/office/drawing/2014/main" val="3403875687"/>
                  </a:ext>
                </a:extLst>
              </a:tr>
              <a:tr h="370840">
                <a:tc>
                  <a:txBody>
                    <a:bodyPr/>
                    <a:lstStyle/>
                    <a:p>
                      <a:pPr>
                        <a:buNone/>
                      </a:pPr>
                      <a:r>
                        <a:rPr lang="en-US" sz="1400" dirty="0">
                          <a:latin typeface="Times New Roman" panose="02020603050405020304" pitchFamily="18" charset="0"/>
                          <a:cs typeface="Times New Roman" panose="02020603050405020304" pitchFamily="18" charset="0"/>
                        </a:rPr>
                        <a:t>2</a:t>
                      </a:r>
                    </a:p>
                  </a:txBody>
                  <a:tcPr/>
                </a:tc>
                <a:tc>
                  <a:txBody>
                    <a:bodyPr/>
                    <a:lstStyle/>
                    <a:p>
                      <a:pPr>
                        <a:buNone/>
                      </a:pPr>
                      <a:r>
                        <a:rPr lang="en-US" sz="1400" dirty="0" err="1">
                          <a:latin typeface="Times New Roman" panose="02020603050405020304" pitchFamily="18" charset="0"/>
                          <a:cs typeface="Times New Roman" panose="02020603050405020304" pitchFamily="18" charset="0"/>
                        </a:rPr>
                        <a:t>Dlib</a:t>
                      </a:r>
                      <a:r>
                        <a:rPr lang="en-US" sz="1400" dirty="0">
                          <a:latin typeface="Times New Roman" panose="02020603050405020304" pitchFamily="18" charset="0"/>
                          <a:cs typeface="Times New Roman" panose="02020603050405020304" pitchFamily="18" charset="0"/>
                        </a:rPr>
                        <a:t> &amp; OpenCV</a:t>
                      </a:r>
                    </a:p>
                  </a:txBody>
                  <a:tcPr/>
                </a:tc>
                <a:tc>
                  <a:txBody>
                    <a:bodyPr/>
                    <a:lstStyle/>
                    <a:p>
                      <a:pPr>
                        <a:buNone/>
                      </a:pPr>
                      <a:r>
                        <a:rPr lang="en-US" sz="1400" dirty="0">
                          <a:latin typeface="Times New Roman" panose="02020603050405020304" pitchFamily="18" charset="0"/>
                          <a:cs typeface="Times New Roman" panose="02020603050405020304" pitchFamily="18" charset="0"/>
                        </a:rPr>
                        <a:t>Extracting the frames containing the face of the subject.</a:t>
                      </a:r>
                    </a:p>
                  </a:txBody>
                  <a:tcPr/>
                </a:tc>
                <a:extLst>
                  <a:ext uri="{0D108BD9-81ED-4DB2-BD59-A6C34878D82A}">
                    <a16:rowId xmlns:a16="http://schemas.microsoft.com/office/drawing/2014/main" val="3273678491"/>
                  </a:ext>
                </a:extLst>
              </a:tr>
              <a:tr h="370840">
                <a:tc>
                  <a:txBody>
                    <a:bodyPr/>
                    <a:lstStyle/>
                    <a:p>
                      <a:pPr>
                        <a:buNone/>
                      </a:pPr>
                      <a:r>
                        <a:rPr lang="en-US" sz="1400" dirty="0">
                          <a:latin typeface="Times New Roman" panose="02020603050405020304" pitchFamily="18" charset="0"/>
                          <a:cs typeface="Times New Roman" panose="02020603050405020304" pitchFamily="18" charset="0"/>
                        </a:rPr>
                        <a:t>3</a:t>
                      </a:r>
                    </a:p>
                  </a:txBody>
                  <a:tcPr/>
                </a:tc>
                <a:tc>
                  <a:txBody>
                    <a:bodyPr/>
                    <a:lstStyle/>
                    <a:p>
                      <a:pPr>
                        <a:buNone/>
                      </a:pPr>
                      <a:r>
                        <a:rPr lang="en-US" sz="1400">
                          <a:latin typeface="Times New Roman" panose="02020603050405020304" pitchFamily="18" charset="0"/>
                          <a:cs typeface="Times New Roman" panose="02020603050405020304" pitchFamily="18" charset="0"/>
                        </a:rPr>
                        <a:t>Pillow</a:t>
                      </a:r>
                    </a:p>
                  </a:txBody>
                  <a:tcPr/>
                </a:tc>
                <a:tc>
                  <a:txBody>
                    <a:bodyPr/>
                    <a:lstStyle/>
                    <a:p>
                      <a:pPr>
                        <a:buNone/>
                      </a:pPr>
                      <a:r>
                        <a:rPr lang="en-US" sz="1400" dirty="0">
                          <a:latin typeface="Times New Roman" panose="02020603050405020304" pitchFamily="18" charset="0"/>
                          <a:cs typeface="Times New Roman" panose="02020603050405020304" pitchFamily="18" charset="0"/>
                        </a:rPr>
                        <a:t>Loading and storing the required frames for feeding them into the model</a:t>
                      </a:r>
                    </a:p>
                  </a:txBody>
                  <a:tcPr/>
                </a:tc>
                <a:extLst>
                  <a:ext uri="{0D108BD9-81ED-4DB2-BD59-A6C34878D82A}">
                    <a16:rowId xmlns:a16="http://schemas.microsoft.com/office/drawing/2014/main" val="3803720109"/>
                  </a:ext>
                </a:extLst>
              </a:tr>
              <a:tr h="370840">
                <a:tc>
                  <a:txBody>
                    <a:bodyPr/>
                    <a:lstStyle/>
                    <a:p>
                      <a:pPr>
                        <a:buNone/>
                      </a:pPr>
                      <a:r>
                        <a:rPr lang="en-US" sz="1400" dirty="0">
                          <a:latin typeface="Times New Roman" panose="02020603050405020304" pitchFamily="18" charset="0"/>
                          <a:cs typeface="Times New Roman" panose="02020603050405020304" pitchFamily="18" charset="0"/>
                        </a:rPr>
                        <a:t>4</a:t>
                      </a:r>
                    </a:p>
                  </a:txBody>
                  <a:tcPr/>
                </a:tc>
                <a:tc>
                  <a:txBody>
                    <a:bodyPr/>
                    <a:lstStyle/>
                    <a:p>
                      <a:pPr>
                        <a:buNone/>
                      </a:pPr>
                      <a:r>
                        <a:rPr lang="en-US" sz="1400">
                          <a:latin typeface="Times New Roman" panose="02020603050405020304" pitchFamily="18" charset="0"/>
                          <a:cs typeface="Times New Roman" panose="02020603050405020304" pitchFamily="18" charset="0"/>
                        </a:rPr>
                        <a:t>Django</a:t>
                      </a:r>
                    </a:p>
                  </a:txBody>
                  <a:tcPr/>
                </a:tc>
                <a:tc>
                  <a:txBody>
                    <a:bodyPr/>
                    <a:lstStyle/>
                    <a:p>
                      <a:pPr>
                        <a:buNone/>
                      </a:pPr>
                      <a:r>
                        <a:rPr lang="en-US" sz="1400" dirty="0">
                          <a:latin typeface="Times New Roman" panose="02020603050405020304" pitchFamily="18" charset="0"/>
                          <a:cs typeface="Times New Roman" panose="02020603050405020304" pitchFamily="18" charset="0"/>
                        </a:rPr>
                        <a:t>Web-based deployment of the model</a:t>
                      </a:r>
                    </a:p>
                  </a:txBody>
                  <a:tcPr/>
                </a:tc>
                <a:extLst>
                  <a:ext uri="{0D108BD9-81ED-4DB2-BD59-A6C34878D82A}">
                    <a16:rowId xmlns:a16="http://schemas.microsoft.com/office/drawing/2014/main" val="3121663953"/>
                  </a:ext>
                </a:extLst>
              </a:tr>
              <a:tr h="370840">
                <a:tc>
                  <a:txBody>
                    <a:bodyPr/>
                    <a:lstStyle/>
                    <a:p>
                      <a:pPr>
                        <a:buNone/>
                      </a:pPr>
                      <a:r>
                        <a:rPr lang="en-US" sz="1400" dirty="0">
                          <a:latin typeface="Times New Roman" panose="02020603050405020304" pitchFamily="18" charset="0"/>
                          <a:cs typeface="Times New Roman" panose="02020603050405020304" pitchFamily="18" charset="0"/>
                        </a:rPr>
                        <a:t>5</a:t>
                      </a:r>
                    </a:p>
                  </a:txBody>
                  <a:tcPr/>
                </a:tc>
                <a:tc>
                  <a:txBody>
                    <a:bodyPr/>
                    <a:lstStyle/>
                    <a:p>
                      <a:pPr>
                        <a:buNone/>
                      </a:pPr>
                      <a:r>
                        <a:rPr lang="en-US" sz="1400">
                          <a:latin typeface="Times New Roman" panose="02020603050405020304" pitchFamily="18" charset="0"/>
                          <a:cs typeface="Times New Roman" panose="02020603050405020304" pitchFamily="18" charset="0"/>
                        </a:rPr>
                        <a:t>Sqlite db</a:t>
                      </a:r>
                    </a:p>
                  </a:txBody>
                  <a:tcPr/>
                </a:tc>
                <a:tc>
                  <a:txBody>
                    <a:bodyPr/>
                    <a:lstStyle/>
                    <a:p>
                      <a:pPr>
                        <a:buNone/>
                      </a:pPr>
                      <a:r>
                        <a:rPr lang="en-US" sz="1400" dirty="0">
                          <a:latin typeface="Times New Roman" panose="02020603050405020304" pitchFamily="18" charset="0"/>
                          <a:cs typeface="Times New Roman" panose="02020603050405020304" pitchFamily="18" charset="0"/>
                        </a:rPr>
                        <a:t>Management of the authentication and the </a:t>
                      </a:r>
                      <a:r>
                        <a:rPr lang="en-US" sz="1400" dirty="0" err="1">
                          <a:latin typeface="Times New Roman" panose="02020603050405020304" pitchFamily="18" charset="0"/>
                          <a:cs typeface="Times New Roman" panose="02020603050405020304" pitchFamily="18" charset="0"/>
                        </a:rPr>
                        <a:t>django</a:t>
                      </a:r>
                      <a:r>
                        <a:rPr lang="en-US" sz="1400" dirty="0">
                          <a:latin typeface="Times New Roman" panose="02020603050405020304" pitchFamily="18" charset="0"/>
                          <a:cs typeface="Times New Roman" panose="02020603050405020304" pitchFamily="18" charset="0"/>
                        </a:rPr>
                        <a:t> server.</a:t>
                      </a:r>
                    </a:p>
                  </a:txBody>
                  <a:tcPr/>
                </a:tc>
                <a:extLst>
                  <a:ext uri="{0D108BD9-81ED-4DB2-BD59-A6C34878D82A}">
                    <a16:rowId xmlns:a16="http://schemas.microsoft.com/office/drawing/2014/main" val="87183414"/>
                  </a:ext>
                </a:extLst>
              </a:tr>
            </a:tbl>
          </a:graphicData>
        </a:graphic>
      </p:graphicFrame>
      <p:sp>
        <p:nvSpPr>
          <p:cNvPr id="3" name="PlaceHolder 2">
            <a:extLst>
              <a:ext uri="{FF2B5EF4-FFF2-40B4-BE49-F238E27FC236}">
                <a16:creationId xmlns:a16="http://schemas.microsoft.com/office/drawing/2014/main" id="{42B2CED6-B7E9-0003-3BAF-E674F32BEAA2}"/>
              </a:ext>
            </a:extLst>
          </p:cNvPr>
          <p:cNvSpPr txBox="1">
            <a:spLocks/>
          </p:cNvSpPr>
          <p:nvPr/>
        </p:nvSpPr>
        <p:spPr>
          <a:xfrm>
            <a:off x="2114867" y="4484919"/>
            <a:ext cx="4914265" cy="363201"/>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i="1" dirty="0">
                <a:latin typeface="Times New Roman" panose="02020603050405020304" pitchFamily="18" charset="0"/>
                <a:cs typeface="Times New Roman" panose="02020603050405020304" pitchFamily="18" charset="0"/>
              </a:rPr>
              <a:t>Copyright @Information Technology Dept , XIE</a:t>
            </a:r>
          </a:p>
        </p:txBody>
      </p:sp>
    </p:spTree>
  </p:cSld>
  <p:clrMapOvr>
    <a:masterClrMapping/>
  </p:clrMapOvr>
</p:sld>
</file>

<file path=ppt/theme/theme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2336</Words>
  <Application>Microsoft Office PowerPoint</Application>
  <PresentationFormat>On-screen Show (16:9)</PresentationFormat>
  <Paragraphs>175</Paragraphs>
  <Slides>16</Slides>
  <Notes>0</Notes>
  <HiddenSlides>0</HiddenSlides>
  <MMClips>0</MMClips>
  <ScaleCrop>false</ScaleCrop>
  <HeadingPairs>
    <vt:vector size="6" baseType="variant">
      <vt:variant>
        <vt:lpstr>Fonts Used</vt:lpstr>
      </vt:variant>
      <vt:variant>
        <vt:i4>8</vt:i4>
      </vt:variant>
      <vt:variant>
        <vt:lpstr>Theme</vt:lpstr>
      </vt:variant>
      <vt:variant>
        <vt:i4>24</vt:i4>
      </vt:variant>
      <vt:variant>
        <vt:lpstr>Slide Titles</vt:lpstr>
      </vt:variant>
      <vt:variant>
        <vt:i4>16</vt:i4>
      </vt:variant>
    </vt:vector>
  </HeadingPairs>
  <TitlesOfParts>
    <vt:vector size="48" baseType="lpstr">
      <vt:lpstr>Arial</vt:lpstr>
      <vt:lpstr>Inter Medium</vt:lpstr>
      <vt:lpstr>OpenSymbol</vt:lpstr>
      <vt:lpstr>Roboto</vt:lpstr>
      <vt:lpstr>Symbol</vt:lpstr>
      <vt:lpstr>Times</vt:lpstr>
      <vt:lpstr>Times New Roman</vt:lpstr>
      <vt:lpstr>Wingdings</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Slidesgo Final Pages</vt:lpstr>
      <vt:lpstr>Slidesgo Final Pages</vt:lpstr>
      <vt:lpstr>Slidesgo Final Pages</vt:lpstr>
      <vt:lpstr>Major Project Presentation: Deep Fake Video Detection</vt:lpstr>
      <vt:lpstr>Introduction</vt:lpstr>
      <vt:lpstr>Objectives</vt:lpstr>
      <vt:lpstr>Literature Survey</vt:lpstr>
      <vt:lpstr>PowerPoint Presentation</vt:lpstr>
      <vt:lpstr>Problem Statement</vt:lpstr>
      <vt:lpstr>Proposed Methodology</vt:lpstr>
      <vt:lpstr>Proposed System</vt:lpstr>
      <vt:lpstr>Modern Tools</vt:lpstr>
      <vt:lpstr>Requirements Analysis</vt:lpstr>
      <vt:lpstr>Results</vt:lpstr>
      <vt:lpstr>Conclusions</vt:lpstr>
      <vt:lpstr>Reference</vt:lpstr>
      <vt:lpstr>PowerPoint Presentation</vt:lpstr>
      <vt:lpstr>PowerPoint Presentation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Sanjay Darpe</cp:lastModifiedBy>
  <cp:revision>6</cp:revision>
  <dcterms:modified xsi:type="dcterms:W3CDTF">2025-04-20T16:26:51Z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2025-04-14T17:11:45Z</dcterms:created>
  <dc:creator>Unknown Creator</dc:creator>
  <dc:description/>
  <dc:language>en-US</dc:language>
  <cp:lastModifiedBy>Unknown Creator</cp:lastModifiedBy>
  <dcterms:modified xsi:type="dcterms:W3CDTF">2025-04-14T17:11:45Z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