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leway" panose="020B0503030101060003" pitchFamily="34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 varScale="1">
        <p:scale>
          <a:sx n="122" d="100"/>
          <a:sy n="122" d="100"/>
        </p:scale>
        <p:origin x="8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92c42a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92c42a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92c42a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92c42ac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92c42ac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92c42ac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92c42ac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92c42ac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92c42ac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92c42ac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92c42ac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92c42ac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938a94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938a94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938a942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938a942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947ea535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f947ea535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 – Creative &amp; Free PowerPoint Templates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f947ea535_1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f938a94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f938a94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92c42a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92c42a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f938a94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f938a94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947ea5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947ea5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92c42ac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92c42ac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92c42ac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92c42ac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9551f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9551f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947ea53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947ea53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92c42ac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92c42ac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92c42a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92c42a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92c42a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92c42a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r="18500" b="19393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97814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sz="3000" b="1" i="0" u="none" strike="noStrike" cap="non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9FC5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555500" y="630225"/>
            <a:ext cx="6147600" cy="24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the winner of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Bowl LIII?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201425" y="3031950"/>
            <a:ext cx="45204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Ahn, Salil Deshpande, Carmen Robinson, Sam Timura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08050" y="575950"/>
            <a:ext cx="8113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Building: Approach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18000" y="1450425"/>
            <a:ext cx="8113800" cy="31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numerical classes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5 = Miss playoffs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4 = Make playoffs but lose before NFC/AFC Conference Championship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3 = Lose in Conference Championship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2 = Lose in Super Bowl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1 = Win Super Bowl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Produces class imbalance problem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Could create problems for machine learning models  that rely on probability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67550" y="575950"/>
            <a:ext cx="815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Model Building: Machine Learning Algorithms</a:t>
            </a:r>
            <a:endParaRPr sz="24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77400" y="1211350"/>
            <a:ext cx="81543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Train and test different machine learning algorithms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RandomForest Classifier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Support Vector Classification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k-Nearest Neighbors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Gaussian Naive Bayes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Perceptron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a model based on the best algorithms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507250" y="575950"/>
            <a:ext cx="8214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Building: RandomForest Classifier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517100" y="1281200"/>
            <a:ext cx="36072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Utilizes decision trees, in which an input is entered at the top and as it traverses down the tree the data gets bucketed into smaller sets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Did a good job of capturing teams going to the postseason in the testing data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 to final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l="6749" t="8994" r="7376" b="6553"/>
          <a:stretch/>
        </p:blipFill>
        <p:spPr>
          <a:xfrm>
            <a:off x="4357575" y="1281200"/>
            <a:ext cx="4216376" cy="3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580175" y="575950"/>
            <a:ext cx="8141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Model Building: Support Vector Classification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529725" y="1211350"/>
            <a:ext cx="36324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Process of separating classes with a hyper-plane 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Did a poor job of predicting teams going to the postseason in the testing set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 not add to final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6450" t="6573" r="6615" b="6816"/>
          <a:stretch/>
        </p:blipFill>
        <p:spPr>
          <a:xfrm>
            <a:off x="4628750" y="1286475"/>
            <a:ext cx="4154549" cy="3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482050" y="575950"/>
            <a:ext cx="8239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Building: k-Nearest Neighbors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91875" y="1362150"/>
            <a:ext cx="4137000" cy="3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Classification by finding the most similar data points in the training data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Did the best job of capturing teams going to the postseason in the testing data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 to final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l="8065" t="8567" r="6406" b="6434"/>
          <a:stretch/>
        </p:blipFill>
        <p:spPr>
          <a:xfrm>
            <a:off x="4835125" y="1435188"/>
            <a:ext cx="3886726" cy="3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519850" y="575950"/>
            <a:ext cx="8202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Building: Gaussian Naive Bayes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529725" y="1374750"/>
            <a:ext cx="39039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Probabilistic classifiers based on applying Bayes’ theorem with a strong independence assumptions between features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Did a good job of capturing teams going to the postseason in the testing data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 to final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l="8128" t="8184" r="6122" b="6997"/>
          <a:stretch/>
        </p:blipFill>
        <p:spPr>
          <a:xfrm>
            <a:off x="4817950" y="1379625"/>
            <a:ext cx="3903899" cy="308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73250" y="575950"/>
            <a:ext cx="8248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Building: Perceptron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83175" y="1394850"/>
            <a:ext cx="3913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Linear classifier (much like a normal linear regression)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Did a poor job of predicting teams going to the postseason in the testing set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 not add to final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l="8626" t="8529" r="7297" b="6350"/>
          <a:stretch/>
        </p:blipFill>
        <p:spPr>
          <a:xfrm>
            <a:off x="4695150" y="1323425"/>
            <a:ext cx="4036525" cy="29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600650" y="575950"/>
            <a:ext cx="812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610246" y="1595775"/>
            <a:ext cx="8121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30% RandomForest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30% Gaussian Naive Bayes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40% k-Nearest Neighbor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Ran 1,000 “simulations”, and here are the results...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223838" y="792347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223838" y="1343429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Saints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174050" y="4649925"/>
            <a:ext cx="7431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Cowboys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223838" y="4098839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Falcons	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1309568" y="2170052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309568" y="1067888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Saints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1196450" y="4374375"/>
            <a:ext cx="8064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Cowboys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1309568" y="3272216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Lions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6" idx="3"/>
            <a:endCxn id="201" idx="1"/>
          </p:cNvCxnSpPr>
          <p:nvPr/>
        </p:nvCxnSpPr>
        <p:spPr>
          <a:xfrm>
            <a:off x="917138" y="920897"/>
            <a:ext cx="392400" cy="275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31"/>
          <p:cNvCxnSpPr>
            <a:stCxn id="197" idx="3"/>
            <a:endCxn id="201" idx="1"/>
          </p:cNvCxnSpPr>
          <p:nvPr/>
        </p:nvCxnSpPr>
        <p:spPr>
          <a:xfrm rot="10800000" flipH="1">
            <a:off x="917138" y="1196579"/>
            <a:ext cx="392400" cy="275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31"/>
          <p:cNvCxnSpPr>
            <a:stCxn id="199" idx="3"/>
            <a:endCxn id="202" idx="1"/>
          </p:cNvCxnSpPr>
          <p:nvPr/>
        </p:nvCxnSpPr>
        <p:spPr>
          <a:xfrm>
            <a:off x="917138" y="4227389"/>
            <a:ext cx="279300" cy="2754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31"/>
          <p:cNvCxnSpPr>
            <a:stCxn id="198" idx="3"/>
            <a:endCxn id="202" idx="1"/>
          </p:cNvCxnSpPr>
          <p:nvPr/>
        </p:nvCxnSpPr>
        <p:spPr>
          <a:xfrm rot="10800000" flipH="1">
            <a:off x="917150" y="4503075"/>
            <a:ext cx="279300" cy="27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31"/>
          <p:cNvSpPr/>
          <p:nvPr/>
        </p:nvSpPr>
        <p:spPr>
          <a:xfrm>
            <a:off x="2395298" y="1618970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395298" y="3823298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Lions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1"/>
          <p:cNvCxnSpPr>
            <a:stCxn id="208" idx="1"/>
            <a:endCxn id="201" idx="3"/>
          </p:cNvCxnSpPr>
          <p:nvPr/>
        </p:nvCxnSpPr>
        <p:spPr>
          <a:xfrm rot="10800000">
            <a:off x="2002898" y="1196420"/>
            <a:ext cx="392400" cy="5511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31"/>
          <p:cNvCxnSpPr>
            <a:stCxn id="200" idx="3"/>
            <a:endCxn id="208" idx="1"/>
          </p:cNvCxnSpPr>
          <p:nvPr/>
        </p:nvCxnSpPr>
        <p:spPr>
          <a:xfrm rot="10800000" flipH="1">
            <a:off x="2002868" y="1747502"/>
            <a:ext cx="392400" cy="5511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31"/>
          <p:cNvCxnSpPr>
            <a:stCxn id="202" idx="3"/>
            <a:endCxn id="209" idx="1"/>
          </p:cNvCxnSpPr>
          <p:nvPr/>
        </p:nvCxnSpPr>
        <p:spPr>
          <a:xfrm rot="10800000" flipH="1">
            <a:off x="2002850" y="3951825"/>
            <a:ext cx="392400" cy="5511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1"/>
          <p:cNvCxnSpPr>
            <a:stCxn id="203" idx="3"/>
            <a:endCxn id="209" idx="1"/>
          </p:cNvCxnSpPr>
          <p:nvPr/>
        </p:nvCxnSpPr>
        <p:spPr>
          <a:xfrm>
            <a:off x="2002868" y="3400766"/>
            <a:ext cx="392400" cy="5511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1"/>
          <p:cNvSpPr/>
          <p:nvPr/>
        </p:nvSpPr>
        <p:spPr>
          <a:xfrm>
            <a:off x="3481028" y="2721134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1"/>
          <p:cNvCxnSpPr>
            <a:stCxn id="209" idx="3"/>
            <a:endCxn id="214" idx="1"/>
          </p:cNvCxnSpPr>
          <p:nvPr/>
        </p:nvCxnSpPr>
        <p:spPr>
          <a:xfrm rot="10800000" flipH="1">
            <a:off x="3088598" y="2849648"/>
            <a:ext cx="392400" cy="1102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31"/>
          <p:cNvCxnSpPr>
            <a:stCxn id="214" idx="1"/>
            <a:endCxn id="208" idx="3"/>
          </p:cNvCxnSpPr>
          <p:nvPr/>
        </p:nvCxnSpPr>
        <p:spPr>
          <a:xfrm rot="10800000">
            <a:off x="3088628" y="1747484"/>
            <a:ext cx="392400" cy="1102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31"/>
          <p:cNvSpPr/>
          <p:nvPr/>
        </p:nvSpPr>
        <p:spPr>
          <a:xfrm flipH="1">
            <a:off x="8226862" y="792347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Titans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/>
          <p:nvPr/>
        </p:nvSpPr>
        <p:spPr>
          <a:xfrm flipH="1">
            <a:off x="8226862" y="1343429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Steelers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 flipH="1">
            <a:off x="7141133" y="2170052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Patriots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 flipH="1">
            <a:off x="7141133" y="1067888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Titans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 flipH="1">
            <a:off x="7141133" y="4374379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Jaguars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 flipH="1">
            <a:off x="7141133" y="3272216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Raiders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1"/>
          <p:cNvCxnSpPr>
            <a:stCxn id="217" idx="3"/>
            <a:endCxn id="220" idx="1"/>
          </p:cNvCxnSpPr>
          <p:nvPr/>
        </p:nvCxnSpPr>
        <p:spPr>
          <a:xfrm flipH="1">
            <a:off x="7834462" y="920897"/>
            <a:ext cx="392400" cy="275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31"/>
          <p:cNvCxnSpPr>
            <a:stCxn id="218" idx="3"/>
            <a:endCxn id="220" idx="1"/>
          </p:cNvCxnSpPr>
          <p:nvPr/>
        </p:nvCxnSpPr>
        <p:spPr>
          <a:xfrm rot="10800000">
            <a:off x="7834462" y="1196579"/>
            <a:ext cx="392400" cy="275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31"/>
          <p:cNvSpPr/>
          <p:nvPr/>
        </p:nvSpPr>
        <p:spPr>
          <a:xfrm flipH="1">
            <a:off x="6055403" y="1618970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Patriots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 flipH="1">
            <a:off x="6055403" y="3823298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Raiders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1"/>
          <p:cNvCxnSpPr>
            <a:stCxn id="225" idx="1"/>
            <a:endCxn id="220" idx="3"/>
          </p:cNvCxnSpPr>
          <p:nvPr/>
        </p:nvCxnSpPr>
        <p:spPr>
          <a:xfrm rot="10800000" flipH="1">
            <a:off x="6748703" y="1196420"/>
            <a:ext cx="392400" cy="5511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1"/>
          <p:cNvCxnSpPr>
            <a:stCxn id="219" idx="3"/>
            <a:endCxn id="225" idx="1"/>
          </p:cNvCxnSpPr>
          <p:nvPr/>
        </p:nvCxnSpPr>
        <p:spPr>
          <a:xfrm rot="10800000">
            <a:off x="6748733" y="1747502"/>
            <a:ext cx="392400" cy="5511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1"/>
          <p:cNvCxnSpPr>
            <a:stCxn id="221" idx="3"/>
            <a:endCxn id="226" idx="1"/>
          </p:cNvCxnSpPr>
          <p:nvPr/>
        </p:nvCxnSpPr>
        <p:spPr>
          <a:xfrm rot="10800000">
            <a:off x="6748733" y="3951829"/>
            <a:ext cx="392400" cy="5511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31"/>
          <p:cNvCxnSpPr>
            <a:stCxn id="222" idx="3"/>
            <a:endCxn id="226" idx="1"/>
          </p:cNvCxnSpPr>
          <p:nvPr/>
        </p:nvCxnSpPr>
        <p:spPr>
          <a:xfrm flipH="1">
            <a:off x="6748733" y="3400766"/>
            <a:ext cx="392400" cy="5511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31"/>
          <p:cNvSpPr/>
          <p:nvPr/>
        </p:nvSpPr>
        <p:spPr>
          <a:xfrm flipH="1">
            <a:off x="4969673" y="2721134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Raiders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31"/>
          <p:cNvCxnSpPr>
            <a:stCxn id="226" idx="3"/>
            <a:endCxn id="231" idx="1"/>
          </p:cNvCxnSpPr>
          <p:nvPr/>
        </p:nvCxnSpPr>
        <p:spPr>
          <a:xfrm rot="10800000">
            <a:off x="5663003" y="2849648"/>
            <a:ext cx="392400" cy="1102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1"/>
          <p:cNvCxnSpPr>
            <a:stCxn id="231" idx="1"/>
            <a:endCxn id="225" idx="3"/>
          </p:cNvCxnSpPr>
          <p:nvPr/>
        </p:nvCxnSpPr>
        <p:spPr>
          <a:xfrm rot="10800000" flipH="1">
            <a:off x="5662973" y="1747484"/>
            <a:ext cx="392400" cy="1102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1"/>
          <p:cNvSpPr txBox="1"/>
          <p:nvPr/>
        </p:nvSpPr>
        <p:spPr>
          <a:xfrm>
            <a:off x="3857400" y="2433300"/>
            <a:ext cx="142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BOWL LIII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2080150" y="1312613"/>
            <a:ext cx="1517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NFC Championship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5404801" y="1283225"/>
            <a:ext cx="151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AFC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chemeClr val="lt1"/>
                </a:solidFill>
              </a:rPr>
              <a:t>Championship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4200450" y="3406000"/>
            <a:ext cx="7431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WINNER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 flipH="1">
            <a:off x="8226862" y="4098838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Jaguars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/>
          <p:nvPr/>
        </p:nvSpPr>
        <p:spPr>
          <a:xfrm flipH="1">
            <a:off x="8226862" y="4649920"/>
            <a:ext cx="693300" cy="25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Chiefs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31"/>
          <p:cNvCxnSpPr>
            <a:stCxn id="238" idx="3"/>
          </p:cNvCxnSpPr>
          <p:nvPr/>
        </p:nvCxnSpPr>
        <p:spPr>
          <a:xfrm flipH="1">
            <a:off x="7834162" y="4227388"/>
            <a:ext cx="392700" cy="2757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31"/>
          <p:cNvCxnSpPr>
            <a:stCxn id="239" idx="3"/>
          </p:cNvCxnSpPr>
          <p:nvPr/>
        </p:nvCxnSpPr>
        <p:spPr>
          <a:xfrm rot="10800000">
            <a:off x="7834162" y="4502770"/>
            <a:ext cx="392700" cy="2757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31"/>
          <p:cNvSpPr/>
          <p:nvPr/>
        </p:nvSpPr>
        <p:spPr>
          <a:xfrm>
            <a:off x="4088511" y="3675095"/>
            <a:ext cx="966900" cy="257100"/>
          </a:xfrm>
          <a:prstGeom prst="roundRect">
            <a:avLst>
              <a:gd name="adj" fmla="val 16667"/>
            </a:avLst>
          </a:prstGeom>
          <a:solidFill>
            <a:srgbClr val="FAD69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897814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</a:pPr>
            <a:r>
              <a:rPr lang="en">
                <a:solidFill>
                  <a:schemeClr val="lt1"/>
                </a:solidFill>
              </a:rPr>
              <a:t>2018-2019 NFL Playoffs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500" y="4061625"/>
            <a:ext cx="967000" cy="9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-2175" y="555713"/>
            <a:ext cx="1517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Wild Card Round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1196450" y="860525"/>
            <a:ext cx="13092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Divisional Round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738575" y="864150"/>
            <a:ext cx="13092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Divisional Round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7770225" y="555713"/>
            <a:ext cx="1517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Wild Card Round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572875" y="575950"/>
            <a:ext cx="814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Eagles Repeat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3195126" y="1787105"/>
            <a:ext cx="1050600" cy="37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/>
          <p:nvPr/>
        </p:nvSpPr>
        <p:spPr>
          <a:xfrm flipH="1">
            <a:off x="5450576" y="1787105"/>
            <a:ext cx="1050600" cy="37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Raiders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3765398" y="1363750"/>
            <a:ext cx="2165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BOWL LIII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4285183" y="2261024"/>
            <a:ext cx="11259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WINNER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4115574" y="2656817"/>
            <a:ext cx="1464900" cy="378000"/>
          </a:xfrm>
          <a:prstGeom prst="roundRect">
            <a:avLst>
              <a:gd name="adj" fmla="val 16667"/>
            </a:avLst>
          </a:prstGeom>
          <a:solidFill>
            <a:srgbClr val="FAD69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58" y="3225335"/>
            <a:ext cx="1465183" cy="142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Inspiration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FiveThirtyEight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523075" y="575950"/>
            <a:ext cx="8198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Surprises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448350" y="1307675"/>
            <a:ext cx="3449700" cy="3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model loves the Detroit Lions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model thinks the Raiders are the best team in the AFC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Redskins are the sixth best team?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350" y="1619900"/>
            <a:ext cx="4605425" cy="23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560425" y="575950"/>
            <a:ext cx="8161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570196" y="1595775"/>
            <a:ext cx="8161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23600" y="486300"/>
            <a:ext cx="82968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FiveThirtyEight’s Elo Model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0" y="1382700"/>
            <a:ext cx="2192800" cy="31195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025" y="1382700"/>
            <a:ext cx="4321275" cy="15286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050" y="1998676"/>
            <a:ext cx="4321276" cy="1645192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100" y="2911350"/>
            <a:ext cx="4083300" cy="14737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23600" y="498775"/>
            <a:ext cx="82968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Elo?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00" y="1407780"/>
            <a:ext cx="2621600" cy="313544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7"/>
          <p:cNvSpPr txBox="1"/>
          <p:nvPr/>
        </p:nvSpPr>
        <p:spPr>
          <a:xfrm>
            <a:off x="3699950" y="1407775"/>
            <a:ext cx="49248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Method for calculating relative skill of players in head to head matchups.</a:t>
            </a:r>
            <a:endParaRPr sz="18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Probability of winning is not measured absolutely but is inferred from past performance. </a:t>
            </a:r>
            <a:endParaRPr sz="18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Made for chess but good for football too. </a:t>
            </a:r>
            <a:endParaRPr sz="180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Dependent on K parameter and logistic regression.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23600" y="424800"/>
            <a:ext cx="82968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Elo?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775"/>
            <a:ext cx="4536025" cy="27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850" y="1164525"/>
            <a:ext cx="4249050" cy="27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133300" y="3880475"/>
            <a:ext cx="4877400" cy="12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E_A = 1/(1 + Elo_0**((eloB - eloA)/ELO_DIF)</a:t>
            </a:r>
            <a:endParaRPr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eloA = elos[home][WEEK][YEAR-START_YEAR] + HOME_ADV</a:t>
            </a:r>
            <a:endParaRPr sz="1200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MOV = LN(ABS(PD)+1) * (2.2/((ELOW-ELOL)*.001+2.2))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23600" y="485750"/>
            <a:ext cx="81093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2018-2019 Season Predictions</a:t>
            </a:r>
            <a:endParaRPr sz="36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50" y="1569975"/>
            <a:ext cx="2706175" cy="30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31">
            <a:off x="1270935" y="1228009"/>
            <a:ext cx="1657201" cy="588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400" y="1569975"/>
            <a:ext cx="2750525" cy="3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31">
            <a:off x="5885060" y="1228009"/>
            <a:ext cx="1657201" cy="5887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017875" y="1853725"/>
            <a:ext cx="32268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Dolphins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Buccaneers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Chargers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Jets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Titans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Rams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Bears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Jaguars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49ers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Browns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19"/>
          <p:cNvSpPr txBox="1"/>
          <p:nvPr/>
        </p:nvSpPr>
        <p:spPr>
          <a:xfrm rot="-691172">
            <a:off x="5376966" y="1896304"/>
            <a:ext cx="2187259" cy="60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 is on their side</a:t>
            </a:r>
            <a:r>
              <a:rPr lang="en" sz="36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36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 rot="-691172">
            <a:off x="1667516" y="3067379"/>
            <a:ext cx="2187259" cy="60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Likely Losers</a:t>
            </a:r>
            <a:endParaRPr sz="36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670350" y="3118575"/>
            <a:ext cx="1277700" cy="1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Eagles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Steelers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Colts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Patriots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Chiefs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23600" y="511225"/>
            <a:ext cx="82968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&amp; Wrangling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23600" y="1930825"/>
            <a:ext cx="83715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+"/>
            </a:pPr>
            <a:r>
              <a:rPr lang="en" sz="3000">
                <a:solidFill>
                  <a:schemeClr val="lt1"/>
                </a:solidFill>
              </a:rPr>
              <a:t>FiveThirtyEight’s historical NFL data 1920-2017</a:t>
            </a:r>
            <a:endParaRPr sz="3000">
              <a:solidFill>
                <a:schemeClr val="lt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+"/>
            </a:pPr>
            <a:r>
              <a:rPr lang="en" sz="3000">
                <a:solidFill>
                  <a:schemeClr val="lt1"/>
                </a:solidFill>
              </a:rPr>
              <a:t>NFL.com 2018-2019 schedule</a:t>
            </a:r>
            <a:endParaRPr sz="3000">
              <a:solidFill>
                <a:schemeClr val="lt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</a:endParaRPr>
          </a:p>
          <a:p>
            <a:pPr marL="18288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….onto the Jupyter Notebook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10750" y="575950"/>
            <a:ext cx="781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Building: Feature 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20697" y="1595775"/>
            <a:ext cx="7811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Madden rates each player on 42 features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Retained features tied to either on-field performance or combine results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Strength rating from  NFL Combine bench press workout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Tackle rating  from season statistics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Eliminated arbitrary features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Finesse Moves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Power Moves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633250" y="575950"/>
            <a:ext cx="8088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Building: Feature Engineering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633250" y="1211350"/>
            <a:ext cx="8088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Features tend to follow normal distributions = good data to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l="9235" t="6348" r="9105" b="21838"/>
          <a:stretch/>
        </p:blipFill>
        <p:spPr>
          <a:xfrm>
            <a:off x="1254950" y="1678150"/>
            <a:ext cx="6211624" cy="27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Macintosh PowerPoint</Application>
  <PresentationFormat>On-screen Show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Lato</vt:lpstr>
      <vt:lpstr>Comic Sans MS</vt:lpstr>
      <vt:lpstr>Raleway</vt:lpstr>
      <vt:lpstr>Open Sans</vt:lpstr>
      <vt:lpstr>Calibri</vt:lpstr>
      <vt:lpstr>Arial</vt:lpstr>
      <vt:lpstr>Swiss</vt:lpstr>
      <vt:lpstr>Can we predict the winner of  Super Bowl LIII?</vt:lpstr>
      <vt:lpstr>The Inspiration FiveThirtyEight</vt:lpstr>
      <vt:lpstr>FiveThirtyEight’s Elo Model</vt:lpstr>
      <vt:lpstr>What is Elo?</vt:lpstr>
      <vt:lpstr>What is Elo?</vt:lpstr>
      <vt:lpstr>2018-2019 Season Predictions</vt:lpstr>
      <vt:lpstr>The Data &amp; Wrangling</vt:lpstr>
      <vt:lpstr>Model Building: Feature Selection</vt:lpstr>
      <vt:lpstr>Model Building: Feature Engineering</vt:lpstr>
      <vt:lpstr>Model Building: Approach</vt:lpstr>
      <vt:lpstr>Model Building: Machine Learning Algorithms </vt:lpstr>
      <vt:lpstr>Model Building: RandomForest Classifier</vt:lpstr>
      <vt:lpstr>Model Building: Support Vector Classification</vt:lpstr>
      <vt:lpstr>Model Building: k-Nearest Neighbors</vt:lpstr>
      <vt:lpstr>Model Building: Gaussian Naive Bayes</vt:lpstr>
      <vt:lpstr>Model Building: Perceptron</vt:lpstr>
      <vt:lpstr>Final Model</vt:lpstr>
      <vt:lpstr>2018-2019 NFL Playoffs</vt:lpstr>
      <vt:lpstr>Eagles Repeat</vt:lpstr>
      <vt:lpstr>Model Surprises</vt:lpstr>
      <vt:lpstr>Thank You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the winner of  Super Bowl LIII?</dc:title>
  <cp:lastModifiedBy>Samuel Timura</cp:lastModifiedBy>
  <cp:revision>1</cp:revision>
  <dcterms:modified xsi:type="dcterms:W3CDTF">2018-08-11T14:00:05Z</dcterms:modified>
</cp:coreProperties>
</file>