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5" r:id="rId4"/>
    <p:sldId id="284" r:id="rId5"/>
    <p:sldId id="286" r:id="rId6"/>
    <p:sldId id="287" r:id="rId7"/>
    <p:sldId id="288" r:id="rId8"/>
    <p:sldId id="281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864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C129D-F878-4A6D-8876-B401C292B48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73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F05D659-B0F7-4274-A934-35075C6F75E5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Hier durch Klicken auf das Symbol eine Tabelle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08A6CD-A36F-4045-B348-0FB6791599F6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Hier durch Klicken auf das Symbol ein Diagramm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84BC43A-6602-41DC-A720-BFFEAE4C2479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/>
              <a:t>Bedeutung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8AABD6E-6A54-49BD-B163-8A92DD781D3A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0E1722-EB2B-41FD-9A6A-5D35C0D8A55A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ein Zitat einfügen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den Autor einfügen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63C09C-E81E-43C9-BFE5-B9D869729B7C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www.htw-berlin.de</a:t>
            </a: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DDFBC688-05C2-439C-BB93-C79EFF97A0DF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Hier ein Foto einfügen</a:t>
            </a:r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hier einfügen</a:t>
            </a:r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/>
              <a:t>Überschrift hier einfügen</a:t>
            </a:r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7E5D9B3-C7D8-43E0-8634-4806503FF549}" type="datetime1">
              <a:rPr lang="de-DE" smtClean="0"/>
              <a:t>20.01.2021</a:t>
            </a:fld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steht die Kapitelüberschrift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BD0A6-E0A0-441C-B6A1-0F5307E4A299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0038A33-E9C4-43C5-98CA-7E37261A07F1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B0DDB8-05FA-4D0F-A320-276D002A9BEF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63F7BFC-E547-4D43-A8A9-941127D76F70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2EF2F15-5D0C-413F-9DF3-8A1A07FAFCA3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/>
              <a:t>Hier Seiten-Überschrift einfügen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Titel des Kapitels einfügen</a:t>
            </a:r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Durch Klicken auf das Symbol ein Bild einfügen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4FA2B8-B14D-4F30-8D01-D652602F2B2B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Ebene 1: Fließtext Variante 1</a:t>
            </a:r>
          </a:p>
          <a:p>
            <a:pPr lvl="1"/>
            <a:r>
              <a:rPr lang="de-DE" dirty="0"/>
              <a:t>Ebene 2: Aufzählung 1</a:t>
            </a:r>
          </a:p>
          <a:p>
            <a:pPr lvl="2"/>
            <a:r>
              <a:rPr lang="de-DE" dirty="0"/>
              <a:t>Ebene 3: Aufzählung 2</a:t>
            </a:r>
          </a:p>
          <a:p>
            <a:pPr lvl="3"/>
            <a:r>
              <a:rPr lang="de-DE" dirty="0"/>
              <a:t>Ebene 4: Aufzählung 3</a:t>
            </a:r>
          </a:p>
          <a:p>
            <a:pPr lvl="4"/>
            <a:r>
              <a:rPr lang="de-DE" dirty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E116F13-CAB3-4358-A242-8B78CB8A4391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93397" y="2141651"/>
            <a:ext cx="5077888" cy="648072"/>
          </a:xfrm>
        </p:spPr>
        <p:txBody>
          <a:bodyPr/>
          <a:lstStyle/>
          <a:p>
            <a:r>
              <a:rPr lang="de-DE" sz="2200" dirty="0"/>
              <a:t>Projekt Softwareentwicklung</a:t>
            </a:r>
          </a:p>
          <a:p>
            <a:endParaRPr lang="de-DE" sz="2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491880" y="4502522"/>
            <a:ext cx="2133600" cy="273844"/>
          </a:xfrm>
        </p:spPr>
        <p:txBody>
          <a:bodyPr/>
          <a:lstStyle/>
          <a:p>
            <a:fld id="{608132FD-6E63-4FDB-9A7E-22D91A5F957E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6613" y="3230814"/>
            <a:ext cx="5057792" cy="273844"/>
          </a:xfrm>
        </p:spPr>
        <p:txBody>
          <a:bodyPr/>
          <a:lstStyle/>
          <a:p>
            <a:r>
              <a:rPr lang="de-DE" b="1" dirty="0"/>
              <a:t>Team </a:t>
            </a:r>
            <a:r>
              <a:rPr lang="de-DE" b="1" dirty="0" err="1"/>
              <a:t>Turbindr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de-DE" dirty="0"/>
              <a:t>Nils Machate, Mohammed Salim </a:t>
            </a:r>
            <a:r>
              <a:rPr lang="de-DE" dirty="0" err="1"/>
              <a:t>Mhamdi</a:t>
            </a:r>
            <a:r>
              <a:rPr lang="de-DE" dirty="0"/>
              <a:t>, Lucy Grote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461500" y="1059582"/>
            <a:ext cx="5072905" cy="504056"/>
          </a:xfrm>
        </p:spPr>
        <p:txBody>
          <a:bodyPr/>
          <a:lstStyle/>
          <a:p>
            <a:r>
              <a:rPr lang="de-DE" sz="2200" dirty="0"/>
              <a:t>Windkraftanlagen des Landes </a:t>
            </a:r>
            <a:br>
              <a:rPr lang="de-DE" sz="2200" dirty="0"/>
            </a:br>
            <a:r>
              <a:rPr lang="de-DE" sz="2200" dirty="0"/>
              <a:t>Brandenburg</a:t>
            </a:r>
          </a:p>
        </p:txBody>
      </p:sp>
      <p:pic>
        <p:nvPicPr>
          <p:cNvPr id="20" name="Grafik 19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F5A00B82-3DCE-4957-A88E-4253EFCD1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4" t="30401" r="25512" b="23400"/>
          <a:stretch/>
        </p:blipFill>
        <p:spPr>
          <a:xfrm>
            <a:off x="0" y="0"/>
            <a:ext cx="29158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3525" y="253768"/>
            <a:ext cx="7961656" cy="1095654"/>
          </a:xfrm>
        </p:spPr>
        <p:txBody>
          <a:bodyPr/>
          <a:lstStyle/>
          <a:p>
            <a:r>
              <a:rPr lang="de-DE" sz="2400" dirty="0"/>
              <a:t>Gliederung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382757" y="4889731"/>
            <a:ext cx="2739455" cy="21590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7"/>
          </p:nvPr>
        </p:nvSpPr>
        <p:spPr>
          <a:xfrm>
            <a:off x="3318257" y="4831787"/>
            <a:ext cx="1098104" cy="273844"/>
          </a:xfrm>
        </p:spPr>
        <p:txBody>
          <a:bodyPr/>
          <a:lstStyle/>
          <a:p>
            <a:fld id="{0AB88BE9-527A-4EE8-B68E-73F71DBEB556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BCC175B-308E-467F-83EA-0E893C35C400}"/>
              </a:ext>
            </a:extLst>
          </p:cNvPr>
          <p:cNvSpPr txBox="1"/>
          <p:nvPr/>
        </p:nvSpPr>
        <p:spPr>
          <a:xfrm>
            <a:off x="3560715" y="1171366"/>
            <a:ext cx="46487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Anforderungen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System- und Komponentenarchitektur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Projektablauf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Probleme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Erkenntnisse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Vorstellung der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pic>
        <p:nvPicPr>
          <p:cNvPr id="44" name="Grafik 43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B313D317-0A57-4C5D-B07F-A6337FCC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4" t="30401" r="25512" b="23400"/>
          <a:stretch/>
        </p:blipFill>
        <p:spPr>
          <a:xfrm>
            <a:off x="0" y="0"/>
            <a:ext cx="2915816" cy="5143500"/>
          </a:xfrm>
          <a:prstGeom prst="rect">
            <a:avLst/>
          </a:prstGeom>
        </p:spPr>
      </p:pic>
      <p:sp>
        <p:nvSpPr>
          <p:cNvPr id="45" name="Fußzeilenplatzhalter 14">
            <a:extLst>
              <a:ext uri="{FF2B5EF4-FFF2-40B4-BE49-F238E27FC236}">
                <a16:creationId xmlns:a16="http://schemas.microsoft.com/office/drawing/2014/main" id="{9572D043-2672-49BA-87AC-71BE2B1F640A}"/>
              </a:ext>
            </a:extLst>
          </p:cNvPr>
          <p:cNvSpPr txBox="1">
            <a:spLocks/>
          </p:cNvSpPr>
          <p:nvPr/>
        </p:nvSpPr>
        <p:spPr>
          <a:xfrm>
            <a:off x="4932295" y="4831787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Turbindr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46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016" y="385737"/>
            <a:ext cx="7961656" cy="1095654"/>
          </a:xfrm>
        </p:spPr>
        <p:txBody>
          <a:bodyPr/>
          <a:lstStyle/>
          <a:p>
            <a:r>
              <a:rPr lang="de-DE" sz="2400" dirty="0"/>
              <a:t>Anforderungen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382757" y="4889731"/>
            <a:ext cx="2739455" cy="215900"/>
          </a:xfrm>
        </p:spPr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7658ED-CB97-480E-90B9-FA08561050B7}"/>
              </a:ext>
            </a:extLst>
          </p:cNvPr>
          <p:cNvSpPr txBox="1"/>
          <p:nvPr/>
        </p:nvSpPr>
        <p:spPr>
          <a:xfrm>
            <a:off x="3591253" y="1347614"/>
            <a:ext cx="4986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Website mit Karte zum Anzeigen der WKA Standorte</a:t>
            </a:r>
          </a:p>
          <a:p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Anzeige von Details möglich</a:t>
            </a:r>
          </a:p>
          <a:p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Statistik Seite mit 3 Statistiken</a:t>
            </a:r>
          </a:p>
          <a:p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/>
              <a:t>Datumsfilter zum Eingrenzen der angezeigten WKA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83BC3F8E-878B-47DE-98BE-BCCB8CEB4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4" t="30401" r="25512" b="23400"/>
          <a:stretch/>
        </p:blipFill>
        <p:spPr>
          <a:xfrm>
            <a:off x="0" y="0"/>
            <a:ext cx="2915816" cy="5143500"/>
          </a:xfrm>
          <a:prstGeom prst="rect">
            <a:avLst/>
          </a:prstGeom>
        </p:spPr>
      </p:pic>
      <p:sp>
        <p:nvSpPr>
          <p:cNvPr id="8" name="Datumsplatzhalter 13">
            <a:extLst>
              <a:ext uri="{FF2B5EF4-FFF2-40B4-BE49-F238E27FC236}">
                <a16:creationId xmlns:a16="http://schemas.microsoft.com/office/drawing/2014/main" id="{E62240D1-6C3F-4BAA-A897-A21057D6A2C8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3318257" y="4831787"/>
            <a:ext cx="1098104" cy="273844"/>
          </a:xfrm>
        </p:spPr>
        <p:txBody>
          <a:bodyPr/>
          <a:lstStyle/>
          <a:p>
            <a:fld id="{0AB88BE9-527A-4EE8-B68E-73F71DBEB556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10" name="Fußzeilenplatzhalter 14">
            <a:extLst>
              <a:ext uri="{FF2B5EF4-FFF2-40B4-BE49-F238E27FC236}">
                <a16:creationId xmlns:a16="http://schemas.microsoft.com/office/drawing/2014/main" id="{40A53982-A19C-4EB5-A291-6D13CDE92120}"/>
              </a:ext>
            </a:extLst>
          </p:cNvPr>
          <p:cNvSpPr txBox="1">
            <a:spLocks/>
          </p:cNvSpPr>
          <p:nvPr/>
        </p:nvSpPr>
        <p:spPr>
          <a:xfrm>
            <a:off x="4932295" y="4831787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Turbindr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51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2273" y="499955"/>
            <a:ext cx="7961656" cy="1095654"/>
          </a:xfrm>
        </p:spPr>
        <p:txBody>
          <a:bodyPr/>
          <a:lstStyle/>
          <a:p>
            <a:r>
              <a:rPr lang="de-DE" dirty="0"/>
              <a:t>System- und Komponentenarchitektur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932040" y="4886173"/>
            <a:ext cx="2739455" cy="215900"/>
          </a:xfrm>
        </p:spPr>
        <p:txBody>
          <a:bodyPr/>
          <a:lstStyle/>
          <a:p>
            <a:r>
              <a:rPr lang="de-DE" dirty="0"/>
              <a:t>System- und Komponentenarchitektur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28"/>
          </p:nvPr>
        </p:nvSpPr>
        <p:spPr>
          <a:xfrm>
            <a:off x="3059833" y="4828229"/>
            <a:ext cx="2304256" cy="273844"/>
          </a:xfrm>
        </p:spPr>
        <p:txBody>
          <a:bodyPr/>
          <a:lstStyle/>
          <a:p>
            <a:r>
              <a:rPr lang="de-DE" dirty="0" err="1"/>
              <a:t>Turbindr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419A68-A538-4D87-96E7-99C016D7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1" y="1336839"/>
            <a:ext cx="8375136" cy="3306706"/>
          </a:xfrm>
          <a:prstGeom prst="rect">
            <a:avLst/>
          </a:prstGeom>
        </p:spPr>
      </p:pic>
      <p:sp>
        <p:nvSpPr>
          <p:cNvPr id="8" name="Datumsplatzhalter 13">
            <a:extLst>
              <a:ext uri="{FF2B5EF4-FFF2-40B4-BE49-F238E27FC236}">
                <a16:creationId xmlns:a16="http://schemas.microsoft.com/office/drawing/2014/main" id="{9F75D6ED-A7F9-43A0-A24A-3694509B1D4B}"/>
              </a:ext>
            </a:extLst>
          </p:cNvPr>
          <p:cNvSpPr txBox="1">
            <a:spLocks/>
          </p:cNvSpPr>
          <p:nvPr/>
        </p:nvSpPr>
        <p:spPr>
          <a:xfrm>
            <a:off x="1187624" y="4828229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B88BE9-527A-4EE8-B68E-73F71DBEB556}" type="datetime1">
              <a:rPr lang="de-DE" smtClean="0"/>
              <a:pPr/>
              <a:t>20.01.2021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0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32" y="382375"/>
            <a:ext cx="7961656" cy="1095654"/>
          </a:xfrm>
        </p:spPr>
        <p:txBody>
          <a:bodyPr/>
          <a:lstStyle/>
          <a:p>
            <a:r>
              <a:rPr lang="de-DE" sz="2400" dirty="0"/>
              <a:t>Projektablauf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377565" y="4896931"/>
            <a:ext cx="2739455" cy="215900"/>
          </a:xfrm>
        </p:spPr>
        <p:txBody>
          <a:bodyPr/>
          <a:lstStyle/>
          <a:p>
            <a:r>
              <a:rPr lang="de-DE" dirty="0"/>
              <a:t>Projektablauf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942F40-794C-4D5C-A3B6-B656AAA0B70E}"/>
              </a:ext>
            </a:extLst>
          </p:cNvPr>
          <p:cNvSpPr txBox="1"/>
          <p:nvPr/>
        </p:nvSpPr>
        <p:spPr>
          <a:xfrm>
            <a:off x="3867309" y="1203612"/>
            <a:ext cx="46335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Entscheidung mit welchen Technologien gearbeitet werden soll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Erstellung des </a:t>
            </a:r>
            <a:r>
              <a:rPr lang="de-DE" sz="1600" dirty="0" err="1"/>
              <a:t>Frontends</a:t>
            </a:r>
            <a:r>
              <a:rPr lang="de-DE" sz="1600" dirty="0"/>
              <a:t> und </a:t>
            </a:r>
            <a:r>
              <a:rPr lang="de-DE" sz="1600" dirty="0" err="1"/>
              <a:t>Backends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Durchstich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Verknüpfung von Jenkins und Sonar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Integrierung der Karte und der Statistiken sowie des Datumsfilters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Datumsplatzhalter 13">
            <a:extLst>
              <a:ext uri="{FF2B5EF4-FFF2-40B4-BE49-F238E27FC236}">
                <a16:creationId xmlns:a16="http://schemas.microsoft.com/office/drawing/2014/main" id="{A428D0E6-555D-4FCE-AAE2-6960BF1A1495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3318257" y="4831787"/>
            <a:ext cx="1098104" cy="273844"/>
          </a:xfrm>
        </p:spPr>
        <p:txBody>
          <a:bodyPr/>
          <a:lstStyle/>
          <a:p>
            <a:fld id="{0AB88BE9-527A-4EE8-B68E-73F71DBEB556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8" name="Fußzeilenplatzhalter 14">
            <a:extLst>
              <a:ext uri="{FF2B5EF4-FFF2-40B4-BE49-F238E27FC236}">
                <a16:creationId xmlns:a16="http://schemas.microsoft.com/office/drawing/2014/main" id="{21B9E178-8233-4F18-A029-64B0AD826CD3}"/>
              </a:ext>
            </a:extLst>
          </p:cNvPr>
          <p:cNvSpPr txBox="1">
            <a:spLocks/>
          </p:cNvSpPr>
          <p:nvPr/>
        </p:nvSpPr>
        <p:spPr>
          <a:xfrm>
            <a:off x="4932295" y="4831787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Turbindr</a:t>
            </a:r>
            <a:endParaRPr lang="de-DE" dirty="0"/>
          </a:p>
        </p:txBody>
      </p:sp>
      <p:pic>
        <p:nvPicPr>
          <p:cNvPr id="9" name="Grafik 8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1780599F-4E8B-444C-AB93-09EDBB9F8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4" t="30401" r="25512" b="23400"/>
          <a:stretch/>
        </p:blipFill>
        <p:spPr>
          <a:xfrm>
            <a:off x="0" y="0"/>
            <a:ext cx="29158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295" y="327611"/>
            <a:ext cx="7961656" cy="1095654"/>
          </a:xfrm>
        </p:spPr>
        <p:txBody>
          <a:bodyPr/>
          <a:lstStyle/>
          <a:p>
            <a:r>
              <a:rPr lang="de-DE" sz="2400" dirty="0"/>
              <a:t>Probleme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660232" y="4889731"/>
            <a:ext cx="2739455" cy="215900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B5BCA16-E4E5-4F45-B994-0675D219C267}"/>
              </a:ext>
            </a:extLst>
          </p:cNvPr>
          <p:cNvSpPr txBox="1"/>
          <p:nvPr/>
        </p:nvSpPr>
        <p:spPr>
          <a:xfrm>
            <a:off x="3865073" y="1423265"/>
            <a:ext cx="411495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Keine Vorkenntnisse im Bereich Web-Entwicklung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Erstes Backend ließ sich nicht mit Frontend verknüpfen</a:t>
            </a:r>
          </a:p>
          <a:p>
            <a:r>
              <a:rPr lang="de-DE" sz="1600" dirty="0"/>
              <a:t>   </a:t>
            </a:r>
            <a:r>
              <a:rPr lang="de-DE" sz="1600" dirty="0">
                <a:sym typeface="Wingdings" panose="05000000000000000000" pitchFamily="2" charset="2"/>
              </a:rPr>
              <a:t> Zeitverlust</a:t>
            </a:r>
          </a:p>
          <a:p>
            <a:endParaRPr lang="de-DE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Probleme mit Jenkins und Sonar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Code-Coverage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Datumsplatzhalter 13">
            <a:extLst>
              <a:ext uri="{FF2B5EF4-FFF2-40B4-BE49-F238E27FC236}">
                <a16:creationId xmlns:a16="http://schemas.microsoft.com/office/drawing/2014/main" id="{51D6730D-3220-451D-94F2-409BA85AC591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3318257" y="4831787"/>
            <a:ext cx="1098104" cy="273844"/>
          </a:xfrm>
        </p:spPr>
        <p:txBody>
          <a:bodyPr/>
          <a:lstStyle/>
          <a:p>
            <a:fld id="{0AB88BE9-527A-4EE8-B68E-73F71DBEB556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9" name="Fußzeilenplatzhalter 14">
            <a:extLst>
              <a:ext uri="{FF2B5EF4-FFF2-40B4-BE49-F238E27FC236}">
                <a16:creationId xmlns:a16="http://schemas.microsoft.com/office/drawing/2014/main" id="{96B6E24C-7F9D-4958-B16C-D9DAECF22166}"/>
              </a:ext>
            </a:extLst>
          </p:cNvPr>
          <p:cNvSpPr txBox="1">
            <a:spLocks/>
          </p:cNvSpPr>
          <p:nvPr/>
        </p:nvSpPr>
        <p:spPr>
          <a:xfrm>
            <a:off x="4932295" y="4831787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Turbindr</a:t>
            </a:r>
            <a:endParaRPr lang="de-DE" dirty="0"/>
          </a:p>
        </p:txBody>
      </p:sp>
      <p:pic>
        <p:nvPicPr>
          <p:cNvPr id="10" name="Grafik 9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C505A753-A7A2-4339-ABC0-82EEA0CF3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4" t="30401" r="25512" b="23400"/>
          <a:stretch/>
        </p:blipFill>
        <p:spPr>
          <a:xfrm>
            <a:off x="0" y="0"/>
            <a:ext cx="29158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8024" y="323968"/>
            <a:ext cx="7961656" cy="1095654"/>
          </a:xfrm>
        </p:spPr>
        <p:txBody>
          <a:bodyPr/>
          <a:lstStyle/>
          <a:p>
            <a:r>
              <a:rPr lang="de-DE" sz="2400" dirty="0"/>
              <a:t>Erkenntnisse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660232" y="4889731"/>
            <a:ext cx="2739455" cy="215900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942F40-794C-4D5C-A3B6-B656AAA0B70E}"/>
              </a:ext>
            </a:extLst>
          </p:cNvPr>
          <p:cNvSpPr txBox="1"/>
          <p:nvPr/>
        </p:nvSpPr>
        <p:spPr>
          <a:xfrm>
            <a:off x="3799418" y="1419622"/>
            <a:ext cx="4228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Zeit für unvorhergesehene Fehler einplanen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Code kommentieren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Zeit für das Erlernen von Technologien einplanen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Datumsplatzhalter 13">
            <a:extLst>
              <a:ext uri="{FF2B5EF4-FFF2-40B4-BE49-F238E27FC236}">
                <a16:creationId xmlns:a16="http://schemas.microsoft.com/office/drawing/2014/main" id="{9FE5265D-1358-4E25-B53A-09D535FAB9A6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3318257" y="4831787"/>
            <a:ext cx="1098104" cy="273844"/>
          </a:xfrm>
        </p:spPr>
        <p:txBody>
          <a:bodyPr/>
          <a:lstStyle/>
          <a:p>
            <a:fld id="{0AB88BE9-527A-4EE8-B68E-73F71DBEB556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8" name="Fußzeilenplatzhalter 14">
            <a:extLst>
              <a:ext uri="{FF2B5EF4-FFF2-40B4-BE49-F238E27FC236}">
                <a16:creationId xmlns:a16="http://schemas.microsoft.com/office/drawing/2014/main" id="{772E766C-381D-4CF1-B7CA-3C050023302B}"/>
              </a:ext>
            </a:extLst>
          </p:cNvPr>
          <p:cNvSpPr txBox="1">
            <a:spLocks/>
          </p:cNvSpPr>
          <p:nvPr/>
        </p:nvSpPr>
        <p:spPr>
          <a:xfrm>
            <a:off x="4932295" y="4831787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Turbindr</a:t>
            </a:r>
            <a:endParaRPr lang="de-DE" dirty="0"/>
          </a:p>
        </p:txBody>
      </p:sp>
      <p:pic>
        <p:nvPicPr>
          <p:cNvPr id="9" name="Grafik 8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26F8BE3A-B063-4400-8474-EBD5BD0E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4" t="30401" r="25512" b="23400"/>
          <a:stretch/>
        </p:blipFill>
        <p:spPr>
          <a:xfrm>
            <a:off x="0" y="0"/>
            <a:ext cx="29158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32461"/>
      </p:ext>
    </p:extLst>
  </p:cSld>
  <p:clrMapOvr>
    <a:masterClrMapping/>
  </p:clrMapOvr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161</Words>
  <Application>Microsoft Office PowerPoint</Application>
  <PresentationFormat>Bildschirmpräsentation (16:9)</PresentationFormat>
  <Paragraphs>71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PPP_Mastervorlage_HTW_Berlin</vt:lpstr>
      <vt:lpstr>Windkraftanlagen des Landes  Brandenburg</vt:lpstr>
      <vt:lpstr>Gliederung  </vt:lpstr>
      <vt:lpstr>Anforderungen    </vt:lpstr>
      <vt:lpstr>System- und Komponentenarchitektur    </vt:lpstr>
      <vt:lpstr>Projektablauf  </vt:lpstr>
      <vt:lpstr>Probleme  </vt:lpstr>
      <vt:lpstr>Erkenntnisse  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Lucy Grote</cp:lastModifiedBy>
  <cp:revision>38</cp:revision>
  <dcterms:created xsi:type="dcterms:W3CDTF">2016-07-21T07:50:55Z</dcterms:created>
  <dcterms:modified xsi:type="dcterms:W3CDTF">2021-01-20T10:37:55Z</dcterms:modified>
</cp:coreProperties>
</file>