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>
      <p:cViewPr varScale="1">
        <p:scale>
          <a:sx n="86" d="100"/>
          <a:sy n="86" d="100"/>
        </p:scale>
        <p:origin x="-8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orm · GitHub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607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 lively and colorful cartoon illustration of a bookstore. The scene shows bookshelves filled with a variety of colorful books, a cozy reading corner with a chair and a lamp, and a friendly bookstore owner behind a wooden counter. There are customers browsing books, including children in the kids' section with picture books and an adult reading in the corner. The bookstore has a welcoming ambiance, with warm lighting and plants near the windows. A sign outside says 'Book Haven' with an open door and a cat sitting near the entrance. The art style is whimsical and vibran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A lively and colorful cartoon illustration of a bookstore. The scene shows bookshelves filled with a variety of colorful books, a cozy reading corner with a chair and a lamp, and a friendly bookstore owner behind a wooden counter. There are customers browsing books, including children in the kids' section with picture books and an adult reading in the corner. The bookstore has a welcoming ambiance, with warm lighting and plants near the windows. A sign outside says 'Book Haven' with an open door and a cat sitting near the entrance. The art style is whimsical and vibrant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well planned roads in the c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6200" y="0"/>
            <a:ext cx="9220200" cy="922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6136" y="66136"/>
            <a:ext cx="7467600" cy="731520"/>
          </a:xfrm>
          <a:prstGeom prst="rect">
            <a:avLst/>
          </a:prstGeom>
        </p:spPr>
        <p:txBody>
          <a:bodyPr vert="horz" lIns="45720" rIns="45720" anchor="t">
            <a:normAutofit fontScale="97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Design Patterns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7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66136"/>
            <a:ext cx="7467600" cy="7315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Hierarchical pattern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28800"/>
            <a:ext cx="4343400" cy="43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140" y="838200"/>
            <a:ext cx="1676400" cy="73152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Adjacency List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Closure 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Graph model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53052"/>
              </p:ext>
            </p:extLst>
          </p:nvPr>
        </p:nvGraphicFramePr>
        <p:xfrm>
          <a:off x="4940300" y="3048000"/>
          <a:ext cx="264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Anwar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91583"/>
              </p:ext>
            </p:extLst>
          </p:nvPr>
        </p:nvGraphicFramePr>
        <p:xfrm>
          <a:off x="4805632" y="4747500"/>
          <a:ext cx="27762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04"/>
                <a:gridCol w="1004182"/>
                <a:gridCol w="100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Rel_Type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410200" y="990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07525" y="990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79930" y="2129287"/>
            <a:ext cx="4953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086600" y="2129287"/>
            <a:ext cx="4953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11" idx="2"/>
          </p:cNvCxnSpPr>
          <p:nvPr/>
        </p:nvCxnSpPr>
        <p:spPr>
          <a:xfrm>
            <a:off x="5943600" y="1219200"/>
            <a:ext cx="1063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4" idx="1"/>
          </p:cNvCxnSpPr>
          <p:nvPr/>
        </p:nvCxnSpPr>
        <p:spPr>
          <a:xfrm>
            <a:off x="5865485" y="1380845"/>
            <a:ext cx="1293650" cy="82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2" idx="0"/>
          </p:cNvCxnSpPr>
          <p:nvPr/>
        </p:nvCxnSpPr>
        <p:spPr>
          <a:xfrm>
            <a:off x="5676900" y="1447800"/>
            <a:ext cx="50680" cy="681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4" idx="0"/>
          </p:cNvCxnSpPr>
          <p:nvPr/>
        </p:nvCxnSpPr>
        <p:spPr>
          <a:xfrm>
            <a:off x="7274225" y="1447800"/>
            <a:ext cx="60025" cy="681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7"/>
          </p:cNvCxnSpPr>
          <p:nvPr/>
        </p:nvCxnSpPr>
        <p:spPr>
          <a:xfrm flipH="1">
            <a:off x="5902695" y="1380845"/>
            <a:ext cx="1182945" cy="82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96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61860" y="4800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66136"/>
            <a:ext cx="7467600" cy="7315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Association pattern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0" y="997789"/>
            <a:ext cx="1905000" cy="73152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+mn-lt"/>
              </a:rPr>
              <a:t>OneToMany</a:t>
            </a:r>
            <a:endParaRPr lang="en-US" sz="1400" dirty="0" smtClean="0"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+mn-lt"/>
              </a:rPr>
              <a:t>OneToOne</a:t>
            </a:r>
            <a:endParaRPr lang="en-US" sz="1400" dirty="0" smtClean="0"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err="1" smtClean="0">
                <a:latin typeface="+mn-lt"/>
              </a:rPr>
              <a:t>ManyToMany</a:t>
            </a:r>
            <a:endParaRPr lang="en-US" sz="14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176712" cy="41767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30480"/>
            <a:ext cx="8620664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Versioning &amp; Auditing Patterns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575" y="762000"/>
            <a:ext cx="7239000" cy="73152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Temporal Tables</a:t>
            </a:r>
            <a:r>
              <a:rPr lang="en-US" sz="1400" dirty="0"/>
              <a:t> – Uses </a:t>
            </a:r>
            <a:r>
              <a:rPr lang="en-US" sz="1400" dirty="0" err="1"/>
              <a:t>valid_from</a:t>
            </a:r>
            <a:r>
              <a:rPr lang="en-US" sz="1400" dirty="0"/>
              <a:t> and </a:t>
            </a:r>
            <a:r>
              <a:rPr lang="en-US" sz="1400" dirty="0" err="1"/>
              <a:t>valid_to</a:t>
            </a:r>
            <a:r>
              <a:rPr lang="en-US" sz="1400" dirty="0"/>
              <a:t> timestamps to track changes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Event </a:t>
            </a:r>
            <a:r>
              <a:rPr lang="en-US" sz="1400" b="1" dirty="0"/>
              <a:t>Sourcing</a:t>
            </a:r>
            <a:r>
              <a:rPr lang="en-US" sz="1400" dirty="0"/>
              <a:t> – Stores every change as an event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Soft </a:t>
            </a:r>
            <a:r>
              <a:rPr lang="en-US" sz="1400" b="1" dirty="0"/>
              <a:t>Deletes</a:t>
            </a:r>
            <a:r>
              <a:rPr lang="en-US" sz="1400" dirty="0"/>
              <a:t> – Uses an </a:t>
            </a:r>
            <a:r>
              <a:rPr lang="en-US" sz="1400" dirty="0" err="1"/>
              <a:t>is_deleted</a:t>
            </a:r>
            <a:r>
              <a:rPr lang="en-US" sz="1400" dirty="0"/>
              <a:t> flag instead of deleting records.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1200"/>
            <a:ext cx="7048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5575" y="1524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Temporal Tables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885" y="3200400"/>
            <a:ext cx="675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Event Sourcing</a:t>
            </a:r>
            <a:r>
              <a:rPr lang="en-US" dirty="0"/>
              <a:t> – Stores every change as an event.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975" y="3569732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Concept</a:t>
            </a:r>
          </a:p>
          <a:p>
            <a:r>
              <a:rPr lang="en-US" dirty="0"/>
              <a:t>Instead of storing only the latest state of a record, we </a:t>
            </a:r>
            <a:r>
              <a:rPr lang="en-US" b="1" dirty="0"/>
              <a:t>log every change as an event</a:t>
            </a:r>
            <a:r>
              <a:rPr lang="en-US" dirty="0"/>
              <a:t>. The system can </a:t>
            </a:r>
            <a:r>
              <a:rPr lang="en-US" b="1" dirty="0"/>
              <a:t>reconstruct the current state</a:t>
            </a:r>
            <a:r>
              <a:rPr lang="en-US" dirty="0"/>
              <a:t> by replaying events.</a:t>
            </a:r>
          </a:p>
          <a:p>
            <a:r>
              <a:rPr lang="en-US" b="1" dirty="0"/>
              <a:t>✅ Use Cases</a:t>
            </a:r>
          </a:p>
          <a:p>
            <a:r>
              <a:rPr lang="en-US" dirty="0"/>
              <a:t>✔ </a:t>
            </a:r>
            <a:r>
              <a:rPr lang="en-US" b="1" dirty="0"/>
              <a:t>Financial transactions (ledgers, banking systems)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Order history in e-commerce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IoT</a:t>
            </a:r>
            <a:r>
              <a:rPr lang="en-US" b="1" dirty="0"/>
              <a:t> data logging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5535322" cy="10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5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30480"/>
            <a:ext cx="8620664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Versioning &amp; Auditing Patterns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575" y="762000"/>
            <a:ext cx="7239000" cy="73152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400" b="1" dirty="0"/>
              <a:t>Temporal Tables</a:t>
            </a:r>
            <a:r>
              <a:rPr lang="en-US" sz="1400" dirty="0"/>
              <a:t> – Uses </a:t>
            </a:r>
            <a:r>
              <a:rPr lang="en-US" sz="1400" dirty="0" err="1"/>
              <a:t>valid_from</a:t>
            </a:r>
            <a:r>
              <a:rPr lang="en-US" sz="1400" dirty="0"/>
              <a:t> and </a:t>
            </a:r>
            <a:r>
              <a:rPr lang="en-US" sz="1400" dirty="0" err="1"/>
              <a:t>valid_to</a:t>
            </a:r>
            <a:r>
              <a:rPr lang="en-US" sz="1400" dirty="0"/>
              <a:t> timestamps to track changes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Event </a:t>
            </a:r>
            <a:r>
              <a:rPr lang="en-US" sz="1400" b="1" dirty="0"/>
              <a:t>Sourcing</a:t>
            </a:r>
            <a:r>
              <a:rPr lang="en-US" sz="1400" dirty="0"/>
              <a:t> – Stores every change as an event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Soft </a:t>
            </a:r>
            <a:r>
              <a:rPr lang="en-US" sz="1400" b="1" dirty="0"/>
              <a:t>Deletes</a:t>
            </a:r>
            <a:r>
              <a:rPr lang="en-US" sz="1400" dirty="0"/>
              <a:t> – Uses an </a:t>
            </a:r>
            <a:r>
              <a:rPr lang="en-US" sz="1400" dirty="0" err="1"/>
              <a:t>is_deleted</a:t>
            </a:r>
            <a:r>
              <a:rPr lang="en-US" sz="1400" dirty="0"/>
              <a:t> flag instead of deleting records.</a:t>
            </a:r>
            <a:endParaRPr lang="en-US" sz="14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11924"/>
              </p:ext>
            </p:extLst>
          </p:nvPr>
        </p:nvGraphicFramePr>
        <p:xfrm>
          <a:off x="460375" y="2514600"/>
          <a:ext cx="3540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674"/>
                <a:gridCol w="2471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0375" y="21336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Cart: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30480"/>
            <a:ext cx="8620664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Tenant Pattern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2286000"/>
            <a:ext cx="3200400" cy="73152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Shared DB, Shared Schema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Shared DB, separate schema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 smtClean="0"/>
              <a:t>Separate DB</a:t>
            </a:r>
            <a:r>
              <a:rPr lang="en-US" sz="1400" dirty="0" smtClean="0"/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262" y="7620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What is Multi-Tenant Architecture</a:t>
            </a:r>
            <a:r>
              <a:rPr lang="en-US" b="1" dirty="0" smtClean="0">
                <a:latin typeface="Arial Narrow" pitchFamily="34" charset="0"/>
              </a:rPr>
              <a:t>?</a:t>
            </a:r>
            <a:endParaRPr lang="en-US" b="1" dirty="0">
              <a:latin typeface="Arial Narrow" pitchFamily="34" charset="0"/>
            </a:endParaRPr>
          </a:p>
          <a:p>
            <a:endParaRPr lang="en-US" b="1" dirty="0">
              <a:latin typeface="Arial Narrow" pitchFamily="34" charset="0"/>
            </a:endParaRPr>
          </a:p>
          <a:p>
            <a:r>
              <a:rPr lang="en-US" dirty="0">
                <a:latin typeface="Arial Narrow" pitchFamily="34" charset="0"/>
              </a:rPr>
              <a:t>Multi-tenancy is a software architecture where a single application instance serves multiple </a:t>
            </a:r>
            <a:r>
              <a:rPr lang="en-US" b="1" dirty="0">
                <a:latin typeface="Arial Narrow" pitchFamily="34" charset="0"/>
              </a:rPr>
              <a:t>tenants</a:t>
            </a:r>
            <a:r>
              <a:rPr lang="en-US" dirty="0">
                <a:latin typeface="Arial Narrow" pitchFamily="34" charset="0"/>
              </a:rPr>
              <a:t> (clients, companies, or users), keeping their data logically separated while sharing common infrastructure.</a:t>
            </a:r>
          </a:p>
        </p:txBody>
      </p:sp>
      <p:sp>
        <p:nvSpPr>
          <p:cNvPr id="5" name="AutoShape 2" descr="An illustration of a multi-tenant software architecture. The image should depict a central cloud-based application serving multiple tenants (companies or users). Each tenant has isolated data, represented by different colored database icons labeled 'Tenant A', 'Tenant B', and 'Tenant C'. A shared infrastructure layer connects all tenants to the central application. The background features a cloud computing concept with secure connections between the tenants and the shared platform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3862612" cy="3657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2" y="3761724"/>
            <a:ext cx="418272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30480"/>
            <a:ext cx="8620664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Tenant Pattern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262" y="762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b="1" dirty="0"/>
              <a:t>Shared DB, Shared Schema</a:t>
            </a:r>
            <a:r>
              <a:rPr lang="en-US" dirty="0"/>
              <a:t>.</a:t>
            </a:r>
          </a:p>
        </p:txBody>
      </p:sp>
      <p:sp>
        <p:nvSpPr>
          <p:cNvPr id="5" name="AutoShape 2" descr="An illustration of a multi-tenant software architecture. The image should depict a central cloud-based application serving multiple tenants (companies or users). Each tenant has isolated data, represented by different colored database icons labeled 'Tenant A', 'Tenant B', and 'Tenant C'. A shared infrastructure layer connects all tenants to the central application. The background features a cloud computing concept with secure connections between the tenants and the shared platform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55" y="2300288"/>
            <a:ext cx="7029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" y="30480"/>
            <a:ext cx="8620664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 requisites</a:t>
            </a:r>
            <a:endParaRPr lang="en-US" dirty="0">
              <a:latin typeface="+mn-lt"/>
            </a:endParaRPr>
          </a:p>
        </p:txBody>
      </p:sp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An illustration of a multi-tenant software architecture. The image should depict a central cloud-based application serving multiple tenants (companies or users). Each tenant has isolated data, represented by different colored database icons labeled 'Tenant A', 'Tenant B', and 'Tenant C'. A shared infrastructure layer connects all tenants to the central application. The background features a cloud computing concept with secure connections between the tenants and the shared platform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575" y="1371600"/>
            <a:ext cx="8620664" cy="15240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err="1" smtClean="0">
                <a:latin typeface="Arial Narrow" pitchFamily="34" charset="0"/>
              </a:rPr>
              <a:t>Docker</a:t>
            </a:r>
            <a:r>
              <a:rPr lang="en-US" sz="1800" dirty="0" smtClean="0">
                <a:latin typeface="Arial Narrow" pitchFamily="34" charset="0"/>
              </a:rPr>
              <a:t> and </a:t>
            </a:r>
            <a:r>
              <a:rPr lang="en-US" sz="1800" dirty="0" err="1" smtClean="0">
                <a:latin typeface="Arial Narrow" pitchFamily="34" charset="0"/>
              </a:rPr>
              <a:t>Docker</a:t>
            </a:r>
            <a:r>
              <a:rPr lang="en-US" sz="1800" dirty="0" smtClean="0">
                <a:latin typeface="Arial Narrow" pitchFamily="34" charset="0"/>
              </a:rPr>
              <a:t> compose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itchFamily="34" charset="0"/>
              </a:rPr>
              <a:t>Basic SQL 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itchFamily="34" charset="0"/>
              </a:rPr>
              <a:t>Type script Basics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rial Narrow" pitchFamily="34" charset="0"/>
              </a:rPr>
              <a:t>Express JS Basics</a:t>
            </a:r>
            <a:endParaRPr lang="en-US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 tree structure diagram showing user comments and replies. The diagram starts with a main comment at the top, branching into multiple replies. Each reply can have further nested replies, forming a hierarchical tree. The nodes are represented as comment boxes with user avatars and text inside. The structure is visually clear with connecting lines showing relationships between comments and repl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An illustration of a multi-tenant software architecture. The image should depict a central cloud-based application serving multiple tenants (companies or users). Each tenant has isolated data, represented by different colored database icons labeled 'Tenant A', 'Tenant B', and 'Tenant C'. A shared infrastructure layer connects all tenants to the central application. The background features a cloud computing concept with secure connections between the tenants and the shared platform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974" y="180073"/>
            <a:ext cx="700722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solidFill>
                  <a:srgbClr val="00B050"/>
                </a:solidFill>
                <a:latin typeface="Arial Narrow" pitchFamily="34" charset="0"/>
              </a:rPr>
              <a:t>Introduction to Database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Modeling </a:t>
            </a:r>
            <a:r>
              <a:rPr lang="en-US" sz="1400" dirty="0">
                <a:solidFill>
                  <a:srgbClr val="00B050"/>
                </a:solidFill>
                <a:latin typeface="Arial Narrow" pitchFamily="34" charset="0"/>
              </a:rPr>
              <a:t>Technique Using Type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ORM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Course Introduction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Course Contents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Pre-requisites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>
                <a:latin typeface="Arial Narrow" pitchFamily="34" charset="0"/>
              </a:rPr>
              <a:t>Installation</a:t>
            </a:r>
            <a:endParaRPr lang="en-US" sz="1400" dirty="0">
              <a:latin typeface="Arial Narrow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solidFill>
                  <a:srgbClr val="00B050"/>
                </a:solidFill>
                <a:latin typeface="Arial Narrow" pitchFamily="34" charset="0"/>
              </a:rPr>
              <a:t>DB Schema  Design Patterns and Data Consistency using Locking and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Transactions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Hierarchical Pattern: Adjacency </a:t>
            </a:r>
            <a:r>
              <a:rPr lang="en-US" sz="1400" dirty="0" smtClean="0">
                <a:latin typeface="Arial Narrow" pitchFamily="34" charset="0"/>
              </a:rPr>
              <a:t>List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Hierarchical Pattern: Closure </a:t>
            </a:r>
            <a:r>
              <a:rPr lang="en-US" sz="1400" dirty="0" smtClean="0">
                <a:latin typeface="Arial Narrow" pitchFamily="34" charset="0"/>
              </a:rPr>
              <a:t>Table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Association Patterns: Bi-Directional One To </a:t>
            </a:r>
            <a:r>
              <a:rPr lang="en-US" sz="1400" dirty="0" smtClean="0">
                <a:latin typeface="Arial Narrow" pitchFamily="34" charset="0"/>
              </a:rPr>
              <a:t>One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Association Patterns: Bi-Directional One To </a:t>
            </a:r>
            <a:r>
              <a:rPr lang="en-US" sz="1400" dirty="0" smtClean="0">
                <a:latin typeface="Arial Narrow" pitchFamily="34" charset="0"/>
              </a:rPr>
              <a:t>Many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Association Patterns:  Many To </a:t>
            </a:r>
            <a:r>
              <a:rPr lang="en-US" sz="1400" dirty="0" smtClean="0">
                <a:latin typeface="Arial Narrow" pitchFamily="34" charset="0"/>
              </a:rPr>
              <a:t>Many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Versioning Pattern: Temporal </a:t>
            </a:r>
            <a:r>
              <a:rPr lang="en-US" sz="1400" dirty="0" smtClean="0">
                <a:latin typeface="Arial Narrow" pitchFamily="34" charset="0"/>
              </a:rPr>
              <a:t>versioning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Versioning Pattern: Event </a:t>
            </a:r>
            <a:r>
              <a:rPr lang="en-US" sz="1400" dirty="0" smtClean="0">
                <a:latin typeface="Arial Narrow" pitchFamily="34" charset="0"/>
              </a:rPr>
              <a:t>Sourcing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Multi Tenant Pattern: </a:t>
            </a:r>
            <a:r>
              <a:rPr lang="en-US" sz="1400" dirty="0" smtClean="0">
                <a:latin typeface="Arial Narrow" pitchFamily="34" charset="0"/>
              </a:rPr>
              <a:t>Part-1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Multi Tenant Pattern: </a:t>
            </a:r>
            <a:r>
              <a:rPr lang="en-US" sz="1400" dirty="0" smtClean="0">
                <a:latin typeface="Arial Narrow" pitchFamily="34" charset="0"/>
              </a:rPr>
              <a:t>Part-2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Multi Tenant Pattern: </a:t>
            </a:r>
            <a:r>
              <a:rPr lang="en-US" sz="1400" dirty="0" smtClean="0">
                <a:latin typeface="Arial Narrow" pitchFamily="34" charset="0"/>
              </a:rPr>
              <a:t>Part-3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Virtual Table </a:t>
            </a:r>
            <a:r>
              <a:rPr lang="en-US" sz="1400" dirty="0" smtClean="0">
                <a:latin typeface="Arial Narrow" pitchFamily="34" charset="0"/>
              </a:rPr>
              <a:t>Pattern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Soft Delete </a:t>
            </a:r>
            <a:r>
              <a:rPr lang="en-US" sz="1400" dirty="0" smtClean="0">
                <a:latin typeface="Arial Narrow" pitchFamily="34" charset="0"/>
              </a:rPr>
              <a:t>Pattern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Graph Table </a:t>
            </a:r>
            <a:r>
              <a:rPr lang="en-US" sz="1400" dirty="0" smtClean="0">
                <a:latin typeface="Arial Narrow" pitchFamily="34" charset="0"/>
              </a:rPr>
              <a:t>Pattern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SQL Injection Theory and Prevention </a:t>
            </a:r>
            <a:r>
              <a:rPr lang="en-US" sz="1400" dirty="0" smtClean="0">
                <a:latin typeface="Arial Narrow" pitchFamily="34" charset="0"/>
              </a:rPr>
              <a:t>Practical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>
                <a:latin typeface="Arial Narrow" pitchFamily="34" charset="0"/>
              </a:rPr>
              <a:t>Locking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solidFill>
                  <a:srgbClr val="00B050"/>
                </a:solidFill>
                <a:latin typeface="Arial Narrow" pitchFamily="34" charset="0"/>
              </a:rPr>
              <a:t>Learn Type ORM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Fundamentals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Normalization </a:t>
            </a:r>
            <a:r>
              <a:rPr lang="en-US" sz="1400" dirty="0" smtClean="0">
                <a:latin typeface="Arial Narrow" pitchFamily="34" charset="0"/>
              </a:rPr>
              <a:t>Topic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Type ORM Manager v/s Repository </a:t>
            </a:r>
            <a:r>
              <a:rPr lang="en-US" sz="1400" dirty="0" smtClean="0">
                <a:latin typeface="Arial Narrow" pitchFamily="34" charset="0"/>
              </a:rPr>
              <a:t>pattern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Project Folder </a:t>
            </a:r>
            <a:r>
              <a:rPr lang="en-US" sz="1400" dirty="0" smtClean="0">
                <a:latin typeface="Arial Narrow" pitchFamily="34" charset="0"/>
              </a:rPr>
              <a:t>structuring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All about Type ORM </a:t>
            </a:r>
            <a:r>
              <a:rPr lang="en-US" sz="1400" dirty="0" smtClean="0">
                <a:latin typeface="Arial Narrow" pitchFamily="34" charset="0"/>
              </a:rPr>
              <a:t>Entities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Saving and Updating </a:t>
            </a:r>
            <a:r>
              <a:rPr lang="en-US" sz="1400" dirty="0" smtClean="0">
                <a:latin typeface="Arial Narrow" pitchFamily="34" charset="0"/>
              </a:rPr>
              <a:t>Entity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>
                <a:latin typeface="Arial Narrow" pitchFamily="34" charset="0"/>
              </a:rPr>
              <a:t>Column Definitions and </a:t>
            </a:r>
            <a:r>
              <a:rPr lang="en-US" sz="1400" dirty="0" smtClean="0">
                <a:latin typeface="Arial Narrow" pitchFamily="34" charset="0"/>
              </a:rPr>
              <a:t>Transformers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err="1" smtClean="0">
                <a:latin typeface="Arial Narrow" pitchFamily="34" charset="0"/>
              </a:rPr>
              <a:t>Uni</a:t>
            </a:r>
            <a:r>
              <a:rPr lang="en-US" sz="1400" dirty="0" smtClean="0">
                <a:latin typeface="Arial Narrow" pitchFamily="34" charset="0"/>
              </a:rPr>
              <a:t>-directional </a:t>
            </a:r>
            <a:r>
              <a:rPr lang="en-US" sz="1400" dirty="0">
                <a:latin typeface="Arial Narrow" pitchFamily="34" charset="0"/>
              </a:rPr>
              <a:t>One To One With </a:t>
            </a:r>
            <a:r>
              <a:rPr lang="en-US" sz="1400" dirty="0" smtClean="0">
                <a:latin typeface="Arial Narrow" pitchFamily="34" charset="0"/>
              </a:rPr>
              <a:t>Inheritance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400" dirty="0" smtClean="0">
                <a:latin typeface="Arial Narrow" pitchFamily="34" charset="0"/>
              </a:rPr>
              <a:t>Query Builders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solidFill>
                  <a:srgbClr val="00B050"/>
                </a:solidFill>
                <a:latin typeface="Arial Narrow" pitchFamily="34" charset="0"/>
              </a:rPr>
              <a:t>Bonus: Book Store Project Implementation Using Type ORM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sz="14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1258</TotalTime>
  <Words>400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PowerPoint Presentation</vt:lpstr>
      <vt:lpstr>Hierarchical pattern</vt:lpstr>
      <vt:lpstr>Association pattern</vt:lpstr>
      <vt:lpstr>Data Versioning &amp; Auditing Patterns</vt:lpstr>
      <vt:lpstr>Data Versioning &amp; Auditing Patterns</vt:lpstr>
      <vt:lpstr>Multi Tenant Pattern</vt:lpstr>
      <vt:lpstr>Multi Tenant Pattern</vt:lpstr>
      <vt:lpstr>Pre requisites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salimm mohammed/LGSI HS Device Solution</dc:creator>
  <cp:lastModifiedBy>salim.mohammed</cp:lastModifiedBy>
  <cp:revision>47</cp:revision>
  <dcterms:created xsi:type="dcterms:W3CDTF">2006-08-16T00:00:00Z</dcterms:created>
  <dcterms:modified xsi:type="dcterms:W3CDTF">2025-02-25T11:58:14Z</dcterms:modified>
</cp:coreProperties>
</file>