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Semi-Bold" charset="1" panose="00000700000000000000"/>
      <p:regular r:id="rId16"/>
    </p:embeddedFont>
    <p:embeddedFont>
      <p:font typeface="Montserrat" charset="1" panose="00000500000000000000"/>
      <p:regular r:id="rId17"/>
    </p:embeddedFont>
    <p:embeddedFont>
      <p:font typeface="Canva Sans Bold" charset="1" panose="020B0803030501040103"/>
      <p:regular r:id="rId18"/>
    </p:embeddedFont>
    <p:embeddedFont>
      <p:font typeface="Montserrat Bold" charset="1" panose="00000600000000000000"/>
      <p:regular r:id="rId19"/>
    </p:embeddedFont>
    <p:embeddedFont>
      <p:font typeface="Montserrat Semi-Bold Bold" charset="1" panose="00000800000000000000"/>
      <p:regular r:id="rId20"/>
    </p:embeddedFont>
    <p:embeddedFont>
      <p:font typeface="Canva San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Relationship Id="rId3" Target="../media/image6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49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49759" y="769955"/>
            <a:ext cx="7259572" cy="8393517"/>
            <a:chOff x="0" y="0"/>
            <a:chExt cx="9679430" cy="11191356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6754" t="0" r="6754" b="0"/>
            <a:stretch>
              <a:fillRect/>
            </a:stretch>
          </p:blipFill>
          <p:spPr>
            <a:xfrm flipH="false" flipV="false">
              <a:off x="0" y="0"/>
              <a:ext cx="9679430" cy="11191356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031069" y="1662409"/>
            <a:ext cx="8621028" cy="7872299"/>
            <a:chOff x="0" y="0"/>
            <a:chExt cx="11494704" cy="1049639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0"/>
              <a:ext cx="8499299" cy="6451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794"/>
                </a:lnSpc>
              </a:pPr>
              <a:r>
                <a:rPr lang="en-US" sz="6495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Image Storage and Retrieval Using DNA Encoding</a:t>
              </a:r>
            </a:p>
            <a:p>
              <a:pPr algn="l">
                <a:lnSpc>
                  <a:spcPts val="7267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7063506"/>
              <a:ext cx="11494704" cy="3432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780"/>
                </a:lnSpc>
              </a:pPr>
              <a:r>
                <a:rPr lang="en-US" sz="5650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 A Novel Approach to Data Storage</a:t>
              </a:r>
            </a:p>
            <a:p>
              <a:pPr algn="l">
                <a:lnSpc>
                  <a:spcPts val="678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155140" y="835042"/>
            <a:ext cx="3426762" cy="524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  <a:r>
              <a:rPr lang="en-US" sz="33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BVERSITY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31937" y="844567"/>
            <a:ext cx="523203" cy="523203"/>
          </a:xfrm>
          <a:custGeom>
            <a:avLst/>
            <a:gdLst/>
            <a:ahLst/>
            <a:cxnLst/>
            <a:rect r="r" b="b" t="t" l="l"/>
            <a:pathLst>
              <a:path h="523203" w="523203">
                <a:moveTo>
                  <a:pt x="0" y="0"/>
                </a:moveTo>
                <a:lnTo>
                  <a:pt x="523203" y="0"/>
                </a:lnTo>
                <a:lnTo>
                  <a:pt x="523203" y="523203"/>
                </a:lnTo>
                <a:lnTo>
                  <a:pt x="0" y="523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AE3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797603"/>
            <a:ext cx="10206502" cy="3476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20"/>
              </a:lnSpc>
            </a:pPr>
            <a:r>
              <a:rPr lang="en-US" sz="4600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"It's not about the outcome, but the effort and understanding you gain along the way. True growth lies in the journey, not just the destination."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832105" y="3518578"/>
            <a:ext cx="4773831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Thank you !!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21156" y="4810363"/>
            <a:ext cx="16605935" cy="4919654"/>
            <a:chOff x="0" y="0"/>
            <a:chExt cx="22141247" cy="6559538"/>
          </a:xfrm>
        </p:grpSpPr>
        <p:pic>
          <p:nvPicPr>
            <p:cNvPr name="Picture 5" id="5" descr="a group of people holding hands together"/>
            <p:cNvPicPr>
              <a:picLocks noChangeAspect="true"/>
            </p:cNvPicPr>
            <p:nvPr/>
          </p:nvPicPr>
          <p:blipFill>
            <a:blip r:embed="rId2"/>
            <a:srcRect l="0" t="30189" r="0" b="1311"/>
            <a:stretch>
              <a:fillRect/>
            </a:stretch>
          </p:blipFill>
          <p:spPr>
            <a:xfrm flipH="false" flipV="false">
              <a:off x="0" y="0"/>
              <a:ext cx="22141247" cy="6559538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80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163311"/>
            <a:ext cx="18288000" cy="4538171"/>
          </a:xfrm>
          <a:custGeom>
            <a:avLst/>
            <a:gdLst/>
            <a:ahLst/>
            <a:cxnLst/>
            <a:rect r="r" b="b" t="t" l="l"/>
            <a:pathLst>
              <a:path h="4538171" w="18288000">
                <a:moveTo>
                  <a:pt x="0" y="0"/>
                </a:moveTo>
                <a:lnTo>
                  <a:pt x="18288000" y="0"/>
                </a:lnTo>
                <a:lnTo>
                  <a:pt x="18288000" y="4538171"/>
                </a:lnTo>
                <a:lnTo>
                  <a:pt x="0" y="4538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32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85621" y="642391"/>
            <a:ext cx="14911153" cy="4237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58"/>
              </a:lnSpc>
            </a:pPr>
            <a:r>
              <a:rPr lang="en-US" sz="8041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DNA Data Storage – Synthetic DNA – Future Of Storage</a:t>
            </a:r>
          </a:p>
          <a:p>
            <a:pPr algn="ctr">
              <a:lnSpc>
                <a:spcPts val="1125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AE3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65727" y="7099078"/>
            <a:ext cx="10393573" cy="2078059"/>
            <a:chOff x="0" y="0"/>
            <a:chExt cx="13858097" cy="2770745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0"/>
              <a:ext cx="13858097" cy="1828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10800"/>
                </a:lnSpc>
              </a:pPr>
              <a:r>
                <a:rPr lang="en-US" sz="9000">
                  <a:solidFill>
                    <a:srgbClr val="000000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STEPS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029912"/>
              <a:ext cx="13858097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4550"/>
                </a:lnSpc>
              </a:pPr>
              <a:r>
                <a:rPr lang="en-US" sz="3500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TO FOLLOW FOR DNA DATA STORAGE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869790"/>
            <a:ext cx="4232004" cy="2321455"/>
            <a:chOff x="0" y="0"/>
            <a:chExt cx="5642673" cy="3095273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146228"/>
              <a:ext cx="5383645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1018823"/>
              <a:ext cx="5383645" cy="2076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Convert Digital Image to Binary</a:t>
              </a:r>
            </a:p>
            <a:p>
              <a:pPr algn="l">
                <a:lnSpc>
                  <a:spcPts val="4199"/>
                </a:lnSpc>
              </a:pPr>
            </a:p>
          </p:txBody>
        </p:sp>
        <p:sp>
          <p:nvSpPr>
            <p:cNvPr name="AutoShape 8" id="8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3247097"/>
            <a:ext cx="4232004" cy="670274"/>
            <a:chOff x="0" y="0"/>
            <a:chExt cx="5642673" cy="893698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52865"/>
              <a:ext cx="5383645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04</a:t>
              </a:r>
            </a:p>
          </p:txBody>
        </p:sp>
        <p:sp>
          <p:nvSpPr>
            <p:cNvPr name="AutoShape 11" id="11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5872256" y="869790"/>
            <a:ext cx="4232004" cy="1778530"/>
            <a:chOff x="0" y="0"/>
            <a:chExt cx="5642673" cy="2371373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146228"/>
              <a:ext cx="5383645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02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028348"/>
              <a:ext cx="5642673" cy="1343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b="true" sz="2999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Encode Binary Data into DNA</a:t>
              </a:r>
            </a:p>
          </p:txBody>
        </p:sp>
        <p:sp>
          <p:nvSpPr>
            <p:cNvPr name="AutoShape 15" id="15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16" id="16"/>
          <p:cNvGrpSpPr/>
          <p:nvPr/>
        </p:nvGrpSpPr>
        <p:grpSpPr>
          <a:xfrm rot="0">
            <a:off x="10640695" y="869790"/>
            <a:ext cx="4232004" cy="2321455"/>
            <a:chOff x="0" y="0"/>
            <a:chExt cx="5642673" cy="3095273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46228"/>
              <a:ext cx="5383645" cy="7408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550"/>
                </a:lnSpc>
              </a:pPr>
              <a:r>
                <a:rPr lang="en-US" sz="350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03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018823"/>
              <a:ext cx="5383645" cy="20764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b="true">
                  <a:solidFill>
                    <a:srgbClr val="000000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Decode DNA Back to Binary</a:t>
              </a:r>
            </a:p>
            <a:p>
              <a:pPr algn="l">
                <a:lnSpc>
                  <a:spcPts val="4199"/>
                </a:lnSpc>
              </a:pPr>
            </a:p>
          </p:txBody>
        </p:sp>
        <p:sp>
          <p:nvSpPr>
            <p:cNvPr name="AutoShape 19" id="19"/>
            <p:cNvSpPr/>
            <p:nvPr/>
          </p:nvSpPr>
          <p:spPr>
            <a:xfrm>
              <a:off x="0" y="6350"/>
              <a:ext cx="5642673" cy="0"/>
            </a:xfrm>
            <a:prstGeom prst="line">
              <a:avLst/>
            </a:prstGeom>
            <a:ln cap="rnd" w="12700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20" id="20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3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879271"/>
            <a:ext cx="4232004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  <a:spcBef>
                <a:spcPct val="0"/>
              </a:spcBef>
            </a:pPr>
            <a:r>
              <a:rPr lang="en-US" sz="350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Convert Binary Back to Image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80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58764" y="3728489"/>
            <a:ext cx="7885236" cy="339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71"/>
              </a:lnSpc>
            </a:pPr>
            <a:r>
              <a:rPr lang="en-US" sz="297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Function: file_to_binary(file_path, output_binary="binary_output.txt")</a:t>
            </a:r>
          </a:p>
          <a:p>
            <a:pPr algn="l" marL="643033" indent="-321517" lvl="1">
              <a:lnSpc>
                <a:spcPts val="3871"/>
              </a:lnSpc>
              <a:buFont typeface="Arial"/>
              <a:buChar char="•"/>
            </a:pPr>
            <a:r>
              <a:rPr lang="en-US" sz="297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Reads a file in binary mode</a:t>
            </a:r>
          </a:p>
          <a:p>
            <a:pPr algn="l" marL="643033" indent="-321517" lvl="1">
              <a:lnSpc>
                <a:spcPts val="3871"/>
              </a:lnSpc>
              <a:buFont typeface="Arial"/>
              <a:buChar char="•"/>
            </a:pPr>
            <a:r>
              <a:rPr lang="en-US" sz="297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Converts bytes into an 8-bit binary format</a:t>
            </a:r>
          </a:p>
          <a:p>
            <a:pPr algn="l" marL="643033" indent="-321517" lvl="1">
              <a:lnSpc>
                <a:spcPts val="3871"/>
              </a:lnSpc>
              <a:buFont typeface="Arial"/>
              <a:buChar char="•"/>
            </a:pPr>
            <a:r>
              <a:rPr lang="en-US" sz="2978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Saves binary data as a text file</a:t>
            </a:r>
          </a:p>
          <a:p>
            <a:pPr algn="l">
              <a:lnSpc>
                <a:spcPts val="3871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860359"/>
            <a:ext cx="8940759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FFFFFF"/>
                </a:solidFill>
                <a:latin typeface="Montserrat Semi-Bold Bold"/>
                <a:ea typeface="Montserrat Semi-Bold Bold"/>
                <a:cs typeface="Montserrat Semi-Bold Bold"/>
                <a:sym typeface="Montserrat Semi-Bold Bold"/>
              </a:rPr>
              <a:t>Convert Digital Image to Binary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5677" y="1177790"/>
            <a:ext cx="7133451" cy="9109210"/>
            <a:chOff x="0" y="0"/>
            <a:chExt cx="9511269" cy="12145614"/>
          </a:xfrm>
        </p:grpSpPr>
        <p:pic>
          <p:nvPicPr>
            <p:cNvPr name="Picture 5" id="5" descr="a group of business people working together in an office"/>
            <p:cNvPicPr>
              <a:picLocks noChangeAspect="true"/>
            </p:cNvPicPr>
            <p:nvPr/>
          </p:nvPicPr>
          <p:blipFill>
            <a:blip r:embed="rId2"/>
            <a:srcRect l="0" t="7434" r="0" b="7434"/>
            <a:stretch>
              <a:fillRect/>
            </a:stretch>
          </p:blipFill>
          <p:spPr>
            <a:xfrm flipH="false" flipV="false">
              <a:off x="0" y="0"/>
              <a:ext cx="9511269" cy="12145614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3149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4927890"/>
            <a:ext cx="7133451" cy="5359110"/>
            <a:chOff x="0" y="0"/>
            <a:chExt cx="9511269" cy="7145479"/>
          </a:xfrm>
        </p:grpSpPr>
        <p:pic>
          <p:nvPicPr>
            <p:cNvPr name="Picture 3" id="3" descr="a person using a tablet with a pen on it"/>
            <p:cNvPicPr>
              <a:picLocks noChangeAspect="true"/>
            </p:cNvPicPr>
            <p:nvPr/>
          </p:nvPicPr>
          <p:blipFill>
            <a:blip r:embed="rId2"/>
            <a:srcRect l="12590" t="0" r="12590" b="0"/>
            <a:stretch>
              <a:fillRect/>
            </a:stretch>
          </p:blipFill>
          <p:spPr>
            <a:xfrm flipH="false" flipV="false">
              <a:off x="0" y="0"/>
              <a:ext cx="9511269" cy="7145479"/>
            </a:xfrm>
            <a:prstGeom prst="rect">
              <a:avLst/>
            </a:prstGeom>
          </p:spPr>
        </p:pic>
      </p:grpSp>
      <p:sp>
        <p:nvSpPr>
          <p:cNvPr name="TextBox 4" id="4"/>
          <p:cNvSpPr txBox="true"/>
          <p:nvPr/>
        </p:nvSpPr>
        <p:spPr>
          <a:xfrm rot="0">
            <a:off x="1054115" y="1028700"/>
            <a:ext cx="7972217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FFFFFF"/>
                </a:solidFill>
                <a:latin typeface="Montserrat Semi-Bold Bold"/>
                <a:ea typeface="Montserrat Semi-Bold Bold"/>
                <a:cs typeface="Montserrat Semi-Bold Bold"/>
                <a:sym typeface="Montserrat Semi-Bold Bold"/>
              </a:rPr>
              <a:t>Encode Binary Data into DNA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62685" y="4908840"/>
            <a:ext cx="8025562" cy="4124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6"/>
              </a:lnSpc>
            </a:pPr>
            <a:r>
              <a:rPr lang="en-US" sz="28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Function: binary_to_dna(binary_file, dna_output="dna_output.txt")</a:t>
            </a:r>
          </a:p>
          <a:p>
            <a:pPr algn="l" marL="610530" indent="-305265" lvl="1">
              <a:lnSpc>
                <a:spcPts val="3676"/>
              </a:lnSpc>
              <a:buFont typeface="Arial"/>
              <a:buChar char="•"/>
            </a:pPr>
            <a:r>
              <a:rPr lang="en-US" sz="28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Maps 2-bit binary pairs to DNA bases:</a:t>
            </a:r>
          </a:p>
          <a:p>
            <a:pPr algn="l" marL="1221060" indent="-407020" lvl="2">
              <a:lnSpc>
                <a:spcPts val="3676"/>
              </a:lnSpc>
              <a:buFont typeface="Arial"/>
              <a:buChar char="⚬"/>
            </a:pPr>
            <a:r>
              <a:rPr lang="en-US" sz="28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00 → A</a:t>
            </a:r>
          </a:p>
          <a:p>
            <a:pPr algn="l" marL="1221060" indent="-407020" lvl="2">
              <a:lnSpc>
                <a:spcPts val="3676"/>
              </a:lnSpc>
              <a:buFont typeface="Arial"/>
              <a:buChar char="⚬"/>
            </a:pPr>
            <a:r>
              <a:rPr lang="en-US" sz="28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01 → C</a:t>
            </a:r>
          </a:p>
          <a:p>
            <a:pPr algn="l" marL="1221060" indent="-407020" lvl="2">
              <a:lnSpc>
                <a:spcPts val="3676"/>
              </a:lnSpc>
              <a:buFont typeface="Arial"/>
              <a:buChar char="⚬"/>
            </a:pPr>
            <a:r>
              <a:rPr lang="en-US" sz="28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10 → G</a:t>
            </a:r>
          </a:p>
          <a:p>
            <a:pPr algn="l" marL="1221060" indent="-407020" lvl="2">
              <a:lnSpc>
                <a:spcPts val="3676"/>
              </a:lnSpc>
              <a:buFont typeface="Arial"/>
              <a:buChar char="⚬"/>
            </a:pPr>
            <a:r>
              <a:rPr lang="en-US" sz="28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11 → T</a:t>
            </a:r>
          </a:p>
          <a:p>
            <a:pPr algn="l" marL="610530" indent="-305265" lvl="1">
              <a:lnSpc>
                <a:spcPts val="3676"/>
              </a:lnSpc>
              <a:buFont typeface="Arial"/>
              <a:buChar char="•"/>
            </a:pPr>
            <a:r>
              <a:rPr lang="en-US" sz="2827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Saves the DNA sequence to a file</a:t>
            </a:r>
          </a:p>
          <a:p>
            <a:pPr algn="l">
              <a:lnSpc>
                <a:spcPts val="3676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1609470" y="-54186"/>
            <a:ext cx="6355683" cy="3485238"/>
            <a:chOff x="0" y="0"/>
            <a:chExt cx="8474243" cy="4646984"/>
          </a:xfrm>
        </p:grpSpPr>
        <p:pic>
          <p:nvPicPr>
            <p:cNvPr name="Picture 7" id="7" descr="a notebook, pen and laptop on a wooden table"/>
            <p:cNvPicPr>
              <a:picLocks noChangeAspect="true"/>
            </p:cNvPicPr>
            <p:nvPr/>
          </p:nvPicPr>
          <p:blipFill>
            <a:blip r:embed="rId3"/>
            <a:srcRect l="0" t="8885" r="0" b="8885"/>
            <a:stretch>
              <a:fillRect/>
            </a:stretch>
          </p:blipFill>
          <p:spPr>
            <a:xfrm flipH="false" flipV="false">
              <a:off x="0" y="0"/>
              <a:ext cx="8474243" cy="4646984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17259300" y="9220200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AE3D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943722"/>
            <a:ext cx="8104291" cy="411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 b="true">
                <a:solidFill>
                  <a:srgbClr val="000000"/>
                </a:solidFill>
                <a:latin typeface="Montserrat Semi-Bold Bold"/>
                <a:ea typeface="Montserrat Semi-Bold Bold"/>
                <a:cs typeface="Montserrat Semi-Bold Bold"/>
                <a:sym typeface="Montserrat Semi-Bold Bold"/>
              </a:rPr>
              <a:t>Decode DNA Back to Binary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847556" y="3764133"/>
            <a:ext cx="9411744" cy="6140800"/>
            <a:chOff x="0" y="0"/>
            <a:chExt cx="12548993" cy="818773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518696"/>
              <a:ext cx="12548993" cy="66690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6"/>
                </a:lnSpc>
              </a:pPr>
              <a:r>
                <a:rPr lang="en-US" sz="321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Function: dna_to_binary(dna_file, binary_output="restored_binary.txt")</a:t>
              </a:r>
            </a:p>
            <a:p>
              <a:pPr algn="l" marL="693413" indent="-346706" lvl="1">
                <a:lnSpc>
                  <a:spcPts val="4496"/>
                </a:lnSpc>
                <a:buFont typeface="Arial"/>
                <a:buChar char="•"/>
              </a:pPr>
              <a:r>
                <a:rPr lang="en-US" sz="321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Converts DNA bases back to binary</a:t>
              </a:r>
            </a:p>
            <a:p>
              <a:pPr algn="l" marL="693413" indent="-346706" lvl="1">
                <a:lnSpc>
                  <a:spcPts val="4496"/>
                </a:lnSpc>
                <a:buFont typeface="Arial"/>
                <a:buChar char="•"/>
              </a:pPr>
              <a:r>
                <a:rPr lang="en-US" sz="321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Uses reverse mapping:</a:t>
              </a:r>
            </a:p>
            <a:p>
              <a:pPr algn="l" marL="1386826" indent="-462275" lvl="2">
                <a:lnSpc>
                  <a:spcPts val="4496"/>
                </a:lnSpc>
                <a:buFont typeface="Arial"/>
                <a:buChar char="⚬"/>
              </a:pPr>
              <a:r>
                <a:rPr lang="en-US" sz="321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A → 00</a:t>
              </a:r>
            </a:p>
            <a:p>
              <a:pPr algn="l" marL="1386826" indent="-462275" lvl="2">
                <a:lnSpc>
                  <a:spcPts val="4496"/>
                </a:lnSpc>
                <a:buFont typeface="Arial"/>
                <a:buChar char="⚬"/>
              </a:pPr>
              <a:r>
                <a:rPr lang="en-US" sz="321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 → 01</a:t>
              </a:r>
            </a:p>
            <a:p>
              <a:pPr algn="l" marL="1386826" indent="-462275" lvl="2">
                <a:lnSpc>
                  <a:spcPts val="4496"/>
                </a:lnSpc>
                <a:buFont typeface="Arial"/>
                <a:buChar char="⚬"/>
              </a:pPr>
              <a:r>
                <a:rPr lang="en-US" sz="321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G → 10</a:t>
              </a:r>
            </a:p>
            <a:p>
              <a:pPr algn="l" marL="1386826" indent="-462275" lvl="2">
                <a:lnSpc>
                  <a:spcPts val="4496"/>
                </a:lnSpc>
                <a:buFont typeface="Arial"/>
                <a:buChar char="⚬"/>
              </a:pPr>
              <a:r>
                <a:rPr lang="en-US" sz="321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T → 11</a:t>
              </a:r>
            </a:p>
            <a:p>
              <a:pPr algn="l">
                <a:lnSpc>
                  <a:spcPts val="4496"/>
                </a:lnSpc>
              </a:pPr>
            </a:p>
          </p:txBody>
        </p:sp>
        <p:sp>
          <p:nvSpPr>
            <p:cNvPr name="AutoShape 5" id="5"/>
            <p:cNvSpPr/>
            <p:nvPr/>
          </p:nvSpPr>
          <p:spPr>
            <a:xfrm>
              <a:off x="0" y="8498"/>
              <a:ext cx="12548993" cy="0"/>
            </a:xfrm>
            <a:prstGeom prst="line">
              <a:avLst/>
            </a:prstGeom>
            <a:ln cap="rnd" w="16995">
              <a:solidFill>
                <a:srgbClr val="000000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6" id="6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80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7773" y="869790"/>
            <a:ext cx="4069911" cy="4114800"/>
          </a:xfrm>
          <a:custGeom>
            <a:avLst/>
            <a:gdLst/>
            <a:ahLst/>
            <a:cxnLst/>
            <a:rect r="r" b="b" t="t" l="l"/>
            <a:pathLst>
              <a:path h="4114800" w="4069911">
                <a:moveTo>
                  <a:pt x="0" y="0"/>
                </a:moveTo>
                <a:lnTo>
                  <a:pt x="4069911" y="0"/>
                </a:lnTo>
                <a:lnTo>
                  <a:pt x="406991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98733" y="5722030"/>
            <a:ext cx="4887991" cy="4114800"/>
          </a:xfrm>
          <a:custGeom>
            <a:avLst/>
            <a:gdLst/>
            <a:ahLst/>
            <a:cxnLst/>
            <a:rect r="r" b="b" t="t" l="l"/>
            <a:pathLst>
              <a:path h="4114800" w="4887991">
                <a:moveTo>
                  <a:pt x="0" y="0"/>
                </a:moveTo>
                <a:lnTo>
                  <a:pt x="4887991" y="0"/>
                </a:lnTo>
                <a:lnTo>
                  <a:pt x="488799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9460583" y="6105697"/>
            <a:ext cx="6178995" cy="31526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74"/>
              </a:lnSpc>
            </a:pPr>
            <a:r>
              <a:rPr lang="en-US" sz="6895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Convert Binary Back to Image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49462" y="5452027"/>
            <a:ext cx="5350" cy="492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9738736" y="1241693"/>
            <a:ext cx="6249892" cy="4702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5"/>
              </a:lnSpc>
            </a:pPr>
            <a:r>
              <a:rPr lang="en-US" sz="385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Function: binary_to_file(binary_file, output_file)</a:t>
            </a:r>
          </a:p>
          <a:p>
            <a:pPr algn="l" marL="832024" indent="-416012" lvl="1">
              <a:lnSpc>
                <a:spcPts val="5395"/>
              </a:lnSpc>
              <a:buFont typeface="Arial"/>
              <a:buChar char="•"/>
            </a:pPr>
            <a:r>
              <a:rPr lang="en-US" sz="385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Converts binary back to its original file format</a:t>
            </a:r>
          </a:p>
          <a:p>
            <a:pPr algn="l">
              <a:lnSpc>
                <a:spcPts val="539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31496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0">
            <a:off x="0" y="3443891"/>
            <a:ext cx="18246628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243715" y="7053476"/>
            <a:ext cx="7228694" cy="0"/>
          </a:xfrm>
          <a:prstGeom prst="line">
            <a:avLst/>
          </a:prstGeom>
          <a:ln cap="rnd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2730426" y="1028700"/>
            <a:ext cx="12827148" cy="1371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RUNNING THE CODE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0664" y="6090196"/>
            <a:ext cx="6101046" cy="565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python script.py input_file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70973" y="6090196"/>
            <a:ext cx="6363975" cy="1708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50"/>
              </a:lnSpc>
            </a:pPr>
            <a:r>
              <a:rPr lang="en-US" sz="3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python restore_script.py dna_file output_file</a:t>
            </a:r>
          </a:p>
          <a:p>
            <a:pPr algn="ctr">
              <a:lnSpc>
                <a:spcPts val="455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136874" y="3334354"/>
            <a:ext cx="4708624" cy="209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CONVERT </a:t>
            </a:r>
          </a:p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FILE TO DNA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408756" y="3334354"/>
            <a:ext cx="4888409" cy="20954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RESTORE</a:t>
            </a:r>
          </a:p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DNA TO FILE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8F806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695039" y="2428776"/>
            <a:ext cx="2402990" cy="5926656"/>
          </a:xfrm>
          <a:custGeom>
            <a:avLst/>
            <a:gdLst/>
            <a:ahLst/>
            <a:cxnLst/>
            <a:rect r="r" b="b" t="t" l="l"/>
            <a:pathLst>
              <a:path h="5926656" w="2402990">
                <a:moveTo>
                  <a:pt x="0" y="0"/>
                </a:moveTo>
                <a:lnTo>
                  <a:pt x="2402989" y="0"/>
                </a:lnTo>
                <a:lnTo>
                  <a:pt x="2402989" y="5926655"/>
                </a:lnTo>
                <a:lnTo>
                  <a:pt x="0" y="5926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w="161925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5122528"/>
            <a:ext cx="6811334" cy="4052332"/>
            <a:chOff x="0" y="0"/>
            <a:chExt cx="9081779" cy="540310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787159"/>
              <a:ext cx="9081779" cy="615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9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9081779" cy="45021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47697" indent="-323848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DNA-based data storage for long-term archiving</a:t>
              </a:r>
            </a:p>
            <a:p>
              <a:pPr algn="l" marL="647697" indent="-323848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High-density storage potential</a:t>
              </a:r>
            </a:p>
            <a:p>
              <a:pPr algn="l" marL="647697" indent="-323848" lvl="1">
                <a:lnSpc>
                  <a:spcPts val="3899"/>
                </a:lnSpc>
                <a:buFont typeface="Arial"/>
                <a:buChar char="•"/>
              </a:pPr>
              <a:r>
                <a:rPr lang="en-US" sz="2999">
                  <a:solidFill>
                    <a:srgbClr val="FFFFFF"/>
                  </a:solidFill>
                  <a:latin typeface="Montserrat Semi-Bold"/>
                  <a:ea typeface="Montserrat Semi-Bold"/>
                  <a:cs typeface="Montserrat Semi-Bold"/>
                  <a:sym typeface="Montserrat Semi-Bold"/>
                </a:rPr>
                <a:t>Bioinformatics and computational biology applications</a:t>
              </a:r>
            </a:p>
            <a:p>
              <a:pPr algn="l">
                <a:lnSpc>
                  <a:spcPts val="389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933339"/>
            <a:ext cx="8940759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 Applications &amp; Future Scope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680878"/>
            <a:ext cx="152400" cy="1905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DAGgNNDVOf8</dc:identifier>
  <dcterms:modified xsi:type="dcterms:W3CDTF">2011-08-01T06:04:30Z</dcterms:modified>
  <cp:revision>1</cp:revision>
  <dc:title>Blue and Brown Elegant Editorial Startup Weekend Sponsorship Pitch Deck Presentation</dc:title>
</cp:coreProperties>
</file>