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69" r:id="rId11"/>
    <p:sldId id="270" r:id="rId12"/>
    <p:sldId id="266" r:id="rId13"/>
    <p:sldId id="264" r:id="rId14"/>
    <p:sldId id="267"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D709D-33A3-40C9-B144-8E79096A6D57}"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2ACA5-0B16-49A4-889D-209061034276}" type="slidenum">
              <a:rPr lang="en-US" smtClean="0"/>
              <a:t>‹#›</a:t>
            </a:fld>
            <a:endParaRPr lang="en-US"/>
          </a:p>
        </p:txBody>
      </p:sp>
    </p:spTree>
    <p:extLst>
      <p:ext uri="{BB962C8B-B14F-4D97-AF65-F5344CB8AC3E}">
        <p14:creationId xmlns:p14="http://schemas.microsoft.com/office/powerpoint/2010/main" val="356297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52BEBE-D88A-4AB6-8A86-219B026AAA29}" type="datetime1">
              <a:rPr lang="en-US" smtClean="0"/>
              <a:t>4/25/2017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0D62DB-D232-49AD-B77B-9F7B98C6C43E}" type="datetime1">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4300C4B-E600-4D2D-A7AB-19F141E028D7}" type="datetime1">
              <a:rPr lang="en-US" smtClean="0"/>
              <a:t>4/25/2017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4ACCBE-D940-4FD6-9773-E91D221AD51D}" type="datetime1">
              <a:rPr lang="en-US" smtClean="0"/>
              <a:t>4/25/2017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60DB1FB-B24B-4C51-8A39-20D9C4D996D8}" type="datetime1">
              <a:rPr lang="en-US" smtClean="0"/>
              <a:t>4/25/2017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5C0C8C-43A0-4EFB-844B-B1D9FA0C4124}" type="datetime1">
              <a:rPr lang="en-US" smtClean="0"/>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3D4662C-CD17-4714-996D-ADDE81AFD9BA}" type="datetime1">
              <a:rPr lang="en-US" smtClean="0"/>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07DC1-83AC-4FA1-8349-A68B394836F4}" type="datetime1">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ED3E0B-0897-40D4-8EEB-0C2DB06BE8C7}" type="datetime1">
              <a:rPr lang="en-US" smtClean="0"/>
              <a:t>4/25/2017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3B87D-A02A-4080-BCF5-2C150BB2F7BD}" type="datetime1">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19D18E-F4B0-4BEB-A601-4759F15E0719}" type="datetime1">
              <a:rPr lang="en-US" smtClean="0"/>
              <a:t>4/25/2017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B4D097-3F8B-4DE4-9AB5-0096F8839659}" type="datetime1">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14B7F-46CA-40F2-BE0C-33CFEB123355}" type="datetime1">
              <a:rPr lang="en-US" smtClean="0"/>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3D513-D61E-4597-AF29-AA42AC385F46}" type="datetime1">
              <a:rPr lang="en-US" smtClean="0"/>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5AAB8-B745-49EF-BE07-29D4D9710BAA}" type="datetime1">
              <a:rPr lang="en-US" smtClean="0"/>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647A1A-CF5B-4B8E-A926-C2296913450E}" type="datetime1">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50B1C2-CDE1-4D84-807F-353B7DF8A317}" type="datetime1">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0605E3-9BB7-4C3C-99AD-FF5C7C9D69BB}" type="datetime1">
              <a:rPr lang="en-US" smtClean="0"/>
              <a:t>4/25/2017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70151"/>
            <a:ext cx="9448800" cy="1825096"/>
          </a:xfrm>
        </p:spPr>
        <p:txBody>
          <a:bodyPr>
            <a:normAutofit fontScale="90000"/>
          </a:bodyPr>
          <a:lstStyle/>
          <a:p>
            <a:pPr algn="ctr"/>
            <a:r>
              <a:rPr lang="en-US" sz="4400" dirty="0"/>
              <a:t>SDN Oriented DDoS Detection and Mitigation for Bot-based attacks</a:t>
            </a:r>
          </a:p>
        </p:txBody>
      </p:sp>
      <p:sp>
        <p:nvSpPr>
          <p:cNvPr id="3" name="Subtitle 2"/>
          <p:cNvSpPr>
            <a:spLocks noGrp="1"/>
          </p:cNvSpPr>
          <p:nvPr>
            <p:ph type="subTitle" idx="1"/>
          </p:nvPr>
        </p:nvSpPr>
        <p:spPr>
          <a:xfrm>
            <a:off x="1371600" y="3789575"/>
            <a:ext cx="9448800" cy="1828800"/>
          </a:xfrm>
        </p:spPr>
        <p:txBody>
          <a:bodyPr>
            <a:normAutofit lnSpcReduction="10000"/>
          </a:bodyPr>
          <a:lstStyle/>
          <a:p>
            <a:r>
              <a:rPr lang="en-US" dirty="0"/>
              <a:t>By</a:t>
            </a:r>
          </a:p>
          <a:p>
            <a:r>
              <a:rPr lang="en-US" dirty="0"/>
              <a:t>Salim Ali </a:t>
            </a:r>
            <a:r>
              <a:rPr lang="en-US" dirty="0" err="1"/>
              <a:t>Siddiq</a:t>
            </a:r>
            <a:endParaRPr lang="en-US" dirty="0"/>
          </a:p>
          <a:p>
            <a:r>
              <a:rPr lang="en-US" dirty="0"/>
              <a:t>Graduate Student – Telecommunication Systems Management</a:t>
            </a:r>
          </a:p>
          <a:p>
            <a:r>
              <a:rPr lang="en-US" dirty="0"/>
              <a:t>Northeastern University, Boston, MA</a:t>
            </a:r>
          </a:p>
          <a:p>
            <a:r>
              <a:rPr lang="en-US" dirty="0"/>
              <a:t>25</a:t>
            </a:r>
            <a:r>
              <a:rPr lang="en-US" baseline="30000" dirty="0"/>
              <a:t>th</a:t>
            </a:r>
            <a:r>
              <a:rPr lang="en-US" dirty="0"/>
              <a:t> April, 2017</a:t>
            </a:r>
          </a:p>
        </p:txBody>
      </p:sp>
      <p:sp>
        <p:nvSpPr>
          <p:cNvPr id="5" name="Slide Number Placeholder 4"/>
          <p:cNvSpPr>
            <a:spLocks noGrp="1"/>
          </p:cNvSpPr>
          <p:nvPr>
            <p:ph type="sldNum" sz="quarter" idx="12"/>
          </p:nvPr>
        </p:nvSpPr>
        <p:spPr>
          <a:xfrm>
            <a:off x="8765357" y="780417"/>
            <a:ext cx="2743200"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1289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Honeytoken file accessed</a:t>
            </a:r>
          </a:p>
        </p:txBody>
      </p:sp>
      <p:pic>
        <p:nvPicPr>
          <p:cNvPr id="6" name="Content Placeholder 5"/>
          <p:cNvPicPr>
            <a:picLocks noGrp="1" noChangeAspect="1"/>
          </p:cNvPicPr>
          <p:nvPr>
            <p:ph sz="half" idx="1"/>
          </p:nvPr>
        </p:nvPicPr>
        <p:blipFill>
          <a:blip r:embed="rId2"/>
          <a:stretch>
            <a:fillRect/>
          </a:stretch>
        </p:blipFill>
        <p:spPr>
          <a:xfrm>
            <a:off x="685800" y="2585737"/>
            <a:ext cx="5334000" cy="3240689"/>
          </a:xfrm>
          <a:prstGeom prst="rect">
            <a:avLst/>
          </a:prstGeom>
        </p:spPr>
      </p:pic>
      <p:sp>
        <p:nvSpPr>
          <p:cNvPr id="4" name="Content Placeholder 3"/>
          <p:cNvSpPr>
            <a:spLocks noGrp="1"/>
          </p:cNvSpPr>
          <p:nvPr>
            <p:ph sz="half" idx="2"/>
          </p:nvPr>
        </p:nvSpPr>
        <p:spPr/>
        <p:txBody>
          <a:bodyPr/>
          <a:lstStyle/>
          <a:p>
            <a:r>
              <a:rPr lang="en-US" dirty="0"/>
              <a:t>The IP is blacklisted when a particular IP accesses the honeytoken file</a:t>
            </a:r>
          </a:p>
          <a:p>
            <a:r>
              <a:rPr lang="en-US" dirty="0"/>
              <a:t>Hence, host isn’t able to access the file after that</a:t>
            </a:r>
          </a:p>
          <a:p>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Picture 6"/>
          <p:cNvPicPr>
            <a:picLocks noChangeAspect="1"/>
          </p:cNvPicPr>
          <p:nvPr/>
        </p:nvPicPr>
        <p:blipFill>
          <a:blip r:embed="rId3"/>
          <a:stretch>
            <a:fillRect/>
          </a:stretch>
        </p:blipFill>
        <p:spPr>
          <a:xfrm>
            <a:off x="6601777" y="4206081"/>
            <a:ext cx="3659823" cy="1427798"/>
          </a:xfrm>
          <a:prstGeom prst="rect">
            <a:avLst/>
          </a:prstGeom>
        </p:spPr>
      </p:pic>
    </p:spTree>
    <p:extLst>
      <p:ext uri="{BB962C8B-B14F-4D97-AF65-F5344CB8AC3E}">
        <p14:creationId xmlns:p14="http://schemas.microsoft.com/office/powerpoint/2010/main" val="61560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a:t>Pox controller terminal</a:t>
            </a:r>
          </a:p>
        </p:txBody>
      </p:sp>
      <p:pic>
        <p:nvPicPr>
          <p:cNvPr id="6" name="Content Placeholder 5"/>
          <p:cNvPicPr>
            <a:picLocks noGrp="1" noChangeAspect="1"/>
          </p:cNvPicPr>
          <p:nvPr>
            <p:ph sz="half" idx="1"/>
          </p:nvPr>
        </p:nvPicPr>
        <p:blipFill>
          <a:blip r:embed="rId2"/>
          <a:stretch>
            <a:fillRect/>
          </a:stretch>
        </p:blipFill>
        <p:spPr>
          <a:xfrm>
            <a:off x="245268" y="2692401"/>
            <a:ext cx="5738972" cy="2470944"/>
          </a:xfrm>
          <a:prstGeom prst="rect">
            <a:avLst/>
          </a:prstGeom>
        </p:spPr>
      </p:pic>
      <p:sp>
        <p:nvSpPr>
          <p:cNvPr id="4" name="Content Placeholder 3"/>
          <p:cNvSpPr>
            <a:spLocks noGrp="1"/>
          </p:cNvSpPr>
          <p:nvPr>
            <p:ph sz="half" idx="2"/>
          </p:nvPr>
        </p:nvSpPr>
        <p:spPr>
          <a:xfrm>
            <a:off x="6172200" y="2194559"/>
            <a:ext cx="5334000" cy="4024125"/>
          </a:xfrm>
        </p:spPr>
        <p:txBody>
          <a:bodyPr/>
          <a:lstStyle/>
          <a:p>
            <a:r>
              <a:rPr lang="en-US" dirty="0"/>
              <a:t>The blocking application in the POX controller detects the DDoS attack and blocks it</a:t>
            </a:r>
          </a:p>
          <a:p>
            <a:r>
              <a:rPr lang="en-US" dirty="0"/>
              <a:t>Hence, the connection failed message</a:t>
            </a:r>
          </a:p>
          <a:p>
            <a:r>
              <a:rPr lang="en-US" dirty="0"/>
              <a:t>Ping isn’t possible to the server after that</a:t>
            </a:r>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p:cNvPicPr>
            <a:picLocks noChangeAspect="1"/>
          </p:cNvPicPr>
          <p:nvPr/>
        </p:nvPicPr>
        <p:blipFill>
          <a:blip r:embed="rId3"/>
          <a:stretch>
            <a:fillRect/>
          </a:stretch>
        </p:blipFill>
        <p:spPr>
          <a:xfrm>
            <a:off x="4545012" y="4788060"/>
            <a:ext cx="5133975" cy="1847850"/>
          </a:xfrm>
          <a:prstGeom prst="rect">
            <a:avLst/>
          </a:prstGeom>
        </p:spPr>
      </p:pic>
    </p:spTree>
    <p:extLst>
      <p:ext uri="{BB962C8B-B14F-4D97-AF65-F5344CB8AC3E}">
        <p14:creationId xmlns:p14="http://schemas.microsoft.com/office/powerpoint/2010/main" val="162344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CAPTCHA breakers have become advanced. More complex CAPTCHA such as image CAPTCHA along with the normal CAPTCH can be used in future</a:t>
            </a:r>
          </a:p>
          <a:p>
            <a:r>
              <a:rPr lang="en-US" dirty="0"/>
              <a:t>This project was for bot-based attacks. This can be tweaked and developed for any DDoS attacks</a:t>
            </a:r>
          </a:p>
          <a:p>
            <a:r>
              <a:rPr lang="en-US" dirty="0"/>
              <a:t>Can be implemented in advanced versions of open flow. This was done for open flow v1.3</a:t>
            </a:r>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80874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scheme does not require much communication between the DDoS blocking application running on the SDN controller and the server to be protected. </a:t>
            </a:r>
          </a:p>
          <a:p>
            <a:r>
              <a:rPr lang="en-US" dirty="0"/>
              <a:t>Controlled access to the important data is ensured using CAPTCHA. </a:t>
            </a:r>
          </a:p>
          <a:p>
            <a:r>
              <a:rPr lang="en-US" dirty="0"/>
              <a:t>Furthermore, honeytokens are used as a mechanism for early detection and confirmation of threats.</a:t>
            </a:r>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72984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875891"/>
          </a:xfrm>
        </p:spPr>
        <p:txBody>
          <a:bodyPr/>
          <a:lstStyle/>
          <a:p>
            <a:r>
              <a:rPr lang="en-US" dirty="0"/>
              <a:t>references</a:t>
            </a:r>
          </a:p>
        </p:txBody>
      </p:sp>
      <p:sp>
        <p:nvSpPr>
          <p:cNvPr id="3" name="Content Placeholder 2"/>
          <p:cNvSpPr>
            <a:spLocks noGrp="1"/>
          </p:cNvSpPr>
          <p:nvPr>
            <p:ph idx="1"/>
          </p:nvPr>
        </p:nvSpPr>
        <p:spPr>
          <a:xfrm>
            <a:off x="685800" y="1819374"/>
            <a:ext cx="10820400" cy="4703974"/>
          </a:xfrm>
        </p:spPr>
        <p:txBody>
          <a:bodyPr>
            <a:normAutofit/>
          </a:bodyPr>
          <a:lstStyle/>
          <a:p>
            <a:r>
              <a:rPr lang="en-US" dirty="0"/>
              <a:t> Lim, S.; Ha, J.; Kim, H.; Kim, Y.; Yang, S., "A SDN-oriented DDoS blocking scheme for </a:t>
            </a:r>
            <a:r>
              <a:rPr lang="en-US" dirty="0" err="1"/>
              <a:t>botnetbased</a:t>
            </a:r>
            <a:r>
              <a:rPr lang="en-US" dirty="0"/>
              <a:t> attacks," Ubiquitous and Future Networks(ICUFN), 2014 Sixth International </a:t>
            </a:r>
            <a:r>
              <a:rPr lang="en-US" dirty="0" err="1"/>
              <a:t>Conf</a:t>
            </a:r>
            <a:r>
              <a:rPr lang="en-US" dirty="0"/>
              <a:t> on , </a:t>
            </a:r>
            <a:r>
              <a:rPr lang="en-US" dirty="0" err="1"/>
              <a:t>vol</a:t>
            </a:r>
            <a:r>
              <a:rPr lang="en-US" dirty="0"/>
              <a:t>.,no., pp.63,68, 8-11 July 2014.</a:t>
            </a:r>
          </a:p>
          <a:p>
            <a:r>
              <a:rPr lang="en-US" dirty="0"/>
              <a:t>S. Shin et al., “FRESCO: Modular </a:t>
            </a:r>
            <a:r>
              <a:rPr lang="en-US" dirty="0" err="1"/>
              <a:t>Composable</a:t>
            </a:r>
            <a:r>
              <a:rPr lang="en-US" dirty="0"/>
              <a:t> Security Services for Software-Defined Networks,” Proc. ISOC NDSS, 2013.</a:t>
            </a:r>
          </a:p>
          <a:p>
            <a:r>
              <a:rPr lang="en-US" dirty="0"/>
              <a:t>Open Networking Foundation, </a:t>
            </a:r>
            <a:r>
              <a:rPr lang="en-US" dirty="0" err="1"/>
              <a:t>OpenFlow</a:t>
            </a:r>
            <a:r>
              <a:rPr lang="en-US" dirty="0"/>
              <a:t> Switch Specification v.1.4.0, Oct. 2013.</a:t>
            </a:r>
          </a:p>
          <a:p>
            <a:r>
              <a:rPr lang="en-US" dirty="0" err="1"/>
              <a:t>Kreutz</a:t>
            </a:r>
            <a:r>
              <a:rPr lang="en-US" dirty="0"/>
              <a:t>, D.; Ramos, F.M.V.; </a:t>
            </a:r>
            <a:r>
              <a:rPr lang="en-US" dirty="0" err="1"/>
              <a:t>Esteves</a:t>
            </a:r>
            <a:r>
              <a:rPr lang="en-US" dirty="0"/>
              <a:t> </a:t>
            </a:r>
            <a:r>
              <a:rPr lang="en-US" dirty="0" err="1"/>
              <a:t>Verissimo</a:t>
            </a:r>
            <a:r>
              <a:rPr lang="en-US" dirty="0"/>
              <a:t>, P.; </a:t>
            </a:r>
            <a:r>
              <a:rPr lang="en-US" dirty="0" err="1"/>
              <a:t>Esteve</a:t>
            </a:r>
            <a:r>
              <a:rPr lang="en-US" dirty="0"/>
              <a:t> Rothenberg, C.; </a:t>
            </a:r>
            <a:r>
              <a:rPr lang="en-US" dirty="0" err="1"/>
              <a:t>Azodolmolky</a:t>
            </a:r>
            <a:r>
              <a:rPr lang="en-US" dirty="0"/>
              <a:t>, S.; </a:t>
            </a:r>
            <a:r>
              <a:rPr lang="en-US" dirty="0" err="1"/>
              <a:t>Uhlig</a:t>
            </a:r>
            <a:r>
              <a:rPr lang="en-US" dirty="0"/>
              <a:t>, S., "Software-Defined Networking: A Comprehensive Survey," Proceedings of the IEEE , vol.103, no.1, pp.14,76, Jan. 2015</a:t>
            </a:r>
          </a:p>
          <a:p>
            <a:r>
              <a:rPr lang="en-US" dirty="0" err="1"/>
              <a:t>Spitzner</a:t>
            </a:r>
            <a:r>
              <a:rPr lang="en-US" dirty="0"/>
              <a:t>, L., "Honeypots: catching the insider threat," Computer Security Applications Conference,2003. Proceedings. 19th </a:t>
            </a:r>
            <a:r>
              <a:rPr lang="en-US" dirty="0" err="1"/>
              <a:t>Annu</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4032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116" y="2904257"/>
            <a:ext cx="8610600" cy="1293028"/>
          </a:xfrm>
        </p:spPr>
        <p:txBody>
          <a:bodyPr/>
          <a:lstStyle/>
          <a:p>
            <a:r>
              <a:rPr lang="en-US" dirty="0"/>
              <a:t>Thank you</a:t>
            </a:r>
          </a:p>
        </p:txBody>
      </p:sp>
      <p:sp>
        <p:nvSpPr>
          <p:cNvPr id="3" name="Slide Number Placeholder 2"/>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5191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 </a:t>
            </a:r>
          </a:p>
        </p:txBody>
      </p:sp>
      <p:sp>
        <p:nvSpPr>
          <p:cNvPr id="3" name="Content Placeholder 2"/>
          <p:cNvSpPr>
            <a:spLocks noGrp="1"/>
          </p:cNvSpPr>
          <p:nvPr>
            <p:ph idx="1"/>
          </p:nvPr>
        </p:nvSpPr>
        <p:spPr/>
        <p:txBody>
          <a:bodyPr/>
          <a:lstStyle/>
          <a:p>
            <a:r>
              <a:rPr lang="en-US" dirty="0"/>
              <a:t>Software-Defined Networking (SDN) is an emerging paradigm that promises to change this state of affairs by separating the network’s control plane from the data plane, thereby promoting (logical) centralization of network control and introducing the ability to program the network.</a:t>
            </a:r>
          </a:p>
          <a:p>
            <a:endParaRPr lang="en-US" dirty="0"/>
          </a:p>
          <a:p>
            <a:r>
              <a:rPr lang="en-US" dirty="0"/>
              <a:t>Internet, in general,  is vulnerable to various kinds of attacks like DDoS, </a:t>
            </a:r>
            <a:r>
              <a:rPr lang="en-US" dirty="0" err="1"/>
              <a:t>DoS</a:t>
            </a:r>
            <a:r>
              <a:rPr lang="en-US" dirty="0"/>
              <a:t>, dictionary attacks etc. DDoS attacks mounted by botnets has been termed as biggest threat to internet security today.</a:t>
            </a:r>
          </a:p>
          <a:p>
            <a:endParaRPr lang="en-US" dirty="0"/>
          </a:p>
          <a:p>
            <a:r>
              <a:rPr lang="en-US" dirty="0"/>
              <a:t>In this project, I have implemented a DDoS attack detection and mitigation application in an SDN environment. </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9999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2302"/>
            <a:ext cx="10820400" cy="4776384"/>
          </a:xfrm>
        </p:spPr>
        <p:txBody>
          <a:bodyPr>
            <a:normAutofit/>
          </a:bodyPr>
          <a:lstStyle/>
          <a:p>
            <a:r>
              <a:rPr lang="en-US" dirty="0"/>
              <a:t>Conventional routers are so difficult to modify their behavior. </a:t>
            </a:r>
          </a:p>
          <a:p>
            <a:endParaRPr lang="en-US" dirty="0"/>
          </a:p>
          <a:p>
            <a:r>
              <a:rPr lang="en-US" dirty="0"/>
              <a:t>SDN architecture based on </a:t>
            </a:r>
            <a:r>
              <a:rPr lang="en-US" dirty="0" err="1"/>
              <a:t>OpenFlow</a:t>
            </a:r>
            <a:r>
              <a:rPr lang="en-US" dirty="0"/>
              <a:t> specification makes it much easier to dynamically modify the behavior of network switches. </a:t>
            </a:r>
          </a:p>
          <a:p>
            <a:endParaRPr lang="en-US" dirty="0"/>
          </a:p>
          <a:p>
            <a:r>
              <a:rPr lang="en-US" dirty="0"/>
              <a:t>Moreover, in the traditional Internet architecture, routers perform routing and control in a distributed manner. It is hard to elicit an orchestrated network-wide behavior.</a:t>
            </a:r>
          </a:p>
          <a:p>
            <a:endParaRPr lang="en-US" dirty="0"/>
          </a:p>
          <a:p>
            <a:r>
              <a:rPr lang="en-US" dirty="0"/>
              <a:t>However, in SDN, the existence of a central controller makes the task so much easier. </a:t>
            </a:r>
          </a:p>
        </p:txBody>
      </p:sp>
      <p:sp>
        <p:nvSpPr>
          <p:cNvPr id="2" name="Slide Number Placeholder 1"/>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6733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Ddos</a:t>
            </a:r>
            <a:r>
              <a:rPr lang="en-US" dirty="0"/>
              <a:t> explained</a:t>
            </a:r>
          </a:p>
        </p:txBody>
      </p:sp>
      <p:sp>
        <p:nvSpPr>
          <p:cNvPr id="3" name="Content Placeholder 2"/>
          <p:cNvSpPr>
            <a:spLocks noGrp="1"/>
          </p:cNvSpPr>
          <p:nvPr>
            <p:ph idx="1"/>
          </p:nvPr>
        </p:nvSpPr>
        <p:spPr/>
        <p:txBody>
          <a:bodyPr/>
          <a:lstStyle/>
          <a:p>
            <a:r>
              <a:rPr lang="en-US" dirty="0"/>
              <a:t>DDoS attacks today typically target specific services so that only the targeted application is disabled while other network components (e.g. links, switches, routers) are not affected much </a:t>
            </a:r>
          </a:p>
          <a:p>
            <a:r>
              <a:rPr lang="en-US" dirty="0"/>
              <a:t>Such a targeted attack can easily hide itself in normal traffic due to low required attack intensity</a:t>
            </a:r>
          </a:p>
          <a:p>
            <a:r>
              <a:rPr lang="en-US" dirty="0"/>
              <a:t>Modern DDoS attacks exploit a potentially large number of bots, or compromised hosts. Since these otherwise innocent hosts issue legitimate looking service requests to the attacked server, the attack traffic looks like normal traffic</a:t>
            </a: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4675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p:cNvPicPr>
            <a:picLocks noChangeAspect="1"/>
          </p:cNvPicPr>
          <p:nvPr/>
        </p:nvPicPr>
        <p:blipFill>
          <a:blip r:embed="rId3"/>
          <a:stretch>
            <a:fillRect/>
          </a:stretch>
        </p:blipFill>
        <p:spPr>
          <a:xfrm>
            <a:off x="5160969" y="1304646"/>
            <a:ext cx="6533501" cy="4009944"/>
          </a:xfrm>
          <a:prstGeom prst="rect">
            <a:avLst/>
          </a:prstGeom>
        </p:spPr>
      </p:pic>
      <p:sp>
        <p:nvSpPr>
          <p:cNvPr id="3" name="Content Placeholder 2"/>
          <p:cNvSpPr>
            <a:spLocks noGrp="1"/>
          </p:cNvSpPr>
          <p:nvPr>
            <p:ph idx="1"/>
          </p:nvPr>
        </p:nvSpPr>
        <p:spPr>
          <a:xfrm>
            <a:off x="685800" y="812800"/>
            <a:ext cx="4178431" cy="5405885"/>
          </a:xfrm>
        </p:spPr>
        <p:txBody>
          <a:bodyPr>
            <a:normAutofit/>
          </a:bodyPr>
          <a:lstStyle/>
          <a:p>
            <a:pPr marL="0" indent="0">
              <a:buNone/>
            </a:pPr>
            <a:r>
              <a:rPr lang="en-US" sz="4400" dirty="0"/>
              <a:t>ARCHITECTURE</a:t>
            </a:r>
          </a:p>
          <a:p>
            <a:pPr marL="0" indent="0">
              <a:buNone/>
            </a:pPr>
            <a:endParaRPr lang="en-US" sz="2000" dirty="0"/>
          </a:p>
          <a:p>
            <a:r>
              <a:rPr lang="en-US" sz="2000" dirty="0"/>
              <a:t>We will be having a small network setup on the virtual machine, with </a:t>
            </a:r>
            <a:r>
              <a:rPr lang="en-US" sz="2000" dirty="0" err="1"/>
              <a:t>mininet</a:t>
            </a:r>
            <a:r>
              <a:rPr lang="en-US" sz="2000" dirty="0"/>
              <a:t> installed. </a:t>
            </a:r>
          </a:p>
          <a:p>
            <a:endParaRPr lang="en-US" sz="2000" dirty="0"/>
          </a:p>
          <a:p>
            <a:r>
              <a:rPr lang="en-US" sz="2000" dirty="0"/>
              <a:t>This network will contains 1 POX controller, 2 switches, 6 hosts and 1 HTTP server.</a:t>
            </a:r>
          </a:p>
          <a:p>
            <a:endParaRPr lang="en-US" sz="2000" dirty="0"/>
          </a:p>
          <a:p>
            <a:r>
              <a:rPr lang="en-US" sz="2000" dirty="0"/>
              <a:t>The DDoS detection and blocking application will be started on the POX controller</a:t>
            </a:r>
          </a:p>
          <a:p>
            <a:endParaRPr lang="en-US" sz="1600" dirty="0"/>
          </a:p>
        </p:txBody>
      </p:sp>
      <p:sp>
        <p:nvSpPr>
          <p:cNvPr id="2" name="Slide Number Placeholder 1"/>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9764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7"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3"/>
          <a:stretch>
            <a:fillRect/>
          </a:stretch>
        </p:blipFill>
        <p:spPr>
          <a:xfrm>
            <a:off x="4955339" y="1511117"/>
            <a:ext cx="6127287" cy="4258464"/>
          </a:xfrm>
          <a:prstGeom prst="rect">
            <a:avLst/>
          </a:prstGeom>
        </p:spPr>
      </p:pic>
      <p:sp>
        <p:nvSpPr>
          <p:cNvPr id="2" name="Title 1"/>
          <p:cNvSpPr>
            <a:spLocks noGrp="1"/>
          </p:cNvSpPr>
          <p:nvPr>
            <p:ph type="title"/>
          </p:nvPr>
        </p:nvSpPr>
        <p:spPr>
          <a:xfrm>
            <a:off x="282804" y="764373"/>
            <a:ext cx="3709740" cy="1293028"/>
          </a:xfrm>
        </p:spPr>
        <p:txBody>
          <a:bodyPr>
            <a:noAutofit/>
          </a:bodyPr>
          <a:lstStyle/>
          <a:p>
            <a:r>
              <a:rPr lang="en-US" sz="4400" dirty="0">
                <a:solidFill>
                  <a:schemeClr val="bg1"/>
                </a:solidFill>
              </a:rPr>
              <a:t>workflow</a:t>
            </a:r>
          </a:p>
        </p:txBody>
      </p:sp>
      <p:sp>
        <p:nvSpPr>
          <p:cNvPr id="9" name="Content Placeholder 8"/>
          <p:cNvSpPr>
            <a:spLocks noGrp="1"/>
          </p:cNvSpPr>
          <p:nvPr>
            <p:ph idx="1"/>
          </p:nvPr>
        </p:nvSpPr>
        <p:spPr>
          <a:xfrm>
            <a:off x="685800" y="2194560"/>
            <a:ext cx="3867345" cy="4526751"/>
          </a:xfrm>
        </p:spPr>
        <p:txBody>
          <a:bodyPr>
            <a:normAutofit lnSpcReduction="10000"/>
          </a:bodyPr>
          <a:lstStyle/>
          <a:p>
            <a:r>
              <a:rPr lang="en-US" sz="1600" dirty="0">
                <a:solidFill>
                  <a:schemeClr val="bg1"/>
                </a:solidFill>
              </a:rPr>
              <a:t>When a new request from a client arrives at an </a:t>
            </a:r>
            <a:r>
              <a:rPr lang="en-US" sz="1600" dirty="0" err="1">
                <a:solidFill>
                  <a:schemeClr val="bg1"/>
                </a:solidFill>
              </a:rPr>
              <a:t>OpenFlow</a:t>
            </a:r>
            <a:r>
              <a:rPr lang="en-US" sz="1600" dirty="0">
                <a:solidFill>
                  <a:schemeClr val="bg1"/>
                </a:solidFill>
              </a:rPr>
              <a:t> switch, it does not match any existing flow. </a:t>
            </a:r>
          </a:p>
          <a:p>
            <a:r>
              <a:rPr lang="en-US" sz="1600" dirty="0">
                <a:solidFill>
                  <a:schemeClr val="bg1"/>
                </a:solidFill>
              </a:rPr>
              <a:t>It is reported to the controller, which directs the switch to create a flow table entry for the new packet. </a:t>
            </a:r>
          </a:p>
          <a:p>
            <a:r>
              <a:rPr lang="en-US" sz="1600" dirty="0">
                <a:solidFill>
                  <a:schemeClr val="bg1"/>
                </a:solidFill>
              </a:rPr>
              <a:t>When the server responds to the request from the client, another flow entry is created at the switch, but in the reverse direction</a:t>
            </a:r>
          </a:p>
          <a:p>
            <a:r>
              <a:rPr lang="en-US" sz="1600" dirty="0">
                <a:solidFill>
                  <a:schemeClr val="bg1"/>
                </a:solidFill>
              </a:rPr>
              <a:t>Using the new flow reports, the controller  monitors the total number of flows at each flow switch. </a:t>
            </a:r>
          </a:p>
          <a:p>
            <a:r>
              <a:rPr lang="en-US" sz="1600" dirty="0">
                <a:solidFill>
                  <a:schemeClr val="bg1"/>
                </a:solidFill>
              </a:rPr>
              <a:t>Also, the server monitors metrics such as number of requests per interval and number of requests in last interval to indicate a possible DDoS attack.</a:t>
            </a:r>
          </a:p>
        </p:txBody>
      </p:sp>
      <p:sp>
        <p:nvSpPr>
          <p:cNvPr id="3" name="Slide Number Placeholder 2"/>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8197196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3"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468233" y="1336566"/>
            <a:ext cx="4561490" cy="4607567"/>
          </a:xfrm>
          <a:prstGeom prst="rect">
            <a:avLst/>
          </a:prstGeom>
        </p:spPr>
      </p:pic>
      <p:sp>
        <p:nvSpPr>
          <p:cNvPr id="2" name="Title 1"/>
          <p:cNvSpPr>
            <a:spLocks noGrp="1"/>
          </p:cNvSpPr>
          <p:nvPr>
            <p:ph type="title"/>
          </p:nvPr>
        </p:nvSpPr>
        <p:spPr>
          <a:xfrm>
            <a:off x="71121" y="764373"/>
            <a:ext cx="5652644" cy="1293028"/>
          </a:xfrm>
        </p:spPr>
        <p:txBody>
          <a:bodyPr>
            <a:normAutofit fontScale="90000"/>
          </a:bodyPr>
          <a:lstStyle/>
          <a:p>
            <a:r>
              <a:rPr lang="en-US" dirty="0" err="1">
                <a:solidFill>
                  <a:schemeClr val="bg1"/>
                </a:solidFill>
              </a:rPr>
              <a:t>Ddos</a:t>
            </a:r>
            <a:r>
              <a:rPr lang="en-US" dirty="0">
                <a:solidFill>
                  <a:schemeClr val="bg1"/>
                </a:solidFill>
              </a:rPr>
              <a:t> detection &amp; Mitigation workflow</a:t>
            </a:r>
          </a:p>
        </p:txBody>
      </p:sp>
      <p:sp>
        <p:nvSpPr>
          <p:cNvPr id="3" name="Content Placeholder 2"/>
          <p:cNvSpPr>
            <a:spLocks noGrp="1"/>
          </p:cNvSpPr>
          <p:nvPr>
            <p:ph idx="1"/>
          </p:nvPr>
        </p:nvSpPr>
        <p:spPr>
          <a:xfrm>
            <a:off x="685801" y="2194560"/>
            <a:ext cx="4753466" cy="4024125"/>
          </a:xfrm>
        </p:spPr>
        <p:txBody>
          <a:bodyPr>
            <a:normAutofit/>
          </a:bodyPr>
          <a:lstStyle/>
          <a:p>
            <a:r>
              <a:rPr lang="en-US" sz="1800" dirty="0">
                <a:solidFill>
                  <a:schemeClr val="bg1"/>
                </a:solidFill>
              </a:rPr>
              <a:t>When the controller determines that a DDoS attack has occurred and the server collapse is imminent, it starts putting the sources whose requests per interval exceed the nominal amount and ultimately dropping all the packets that are destined to the server. </a:t>
            </a:r>
          </a:p>
          <a:p>
            <a:r>
              <a:rPr lang="en-US" sz="1800" dirty="0">
                <a:solidFill>
                  <a:schemeClr val="bg1"/>
                </a:solidFill>
              </a:rPr>
              <a:t>Any host address that is present in the blacklist maintained by the DBA is not able to get through to the server.</a:t>
            </a:r>
          </a:p>
          <a:p>
            <a:r>
              <a:rPr lang="en-US" sz="1800" dirty="0">
                <a:solidFill>
                  <a:schemeClr val="bg1"/>
                </a:solidFill>
              </a:rPr>
              <a:t>When a client is classified as a bot, a flow entry with “drop” as the associated action is installed.</a:t>
            </a:r>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754092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a:t>
            </a:r>
          </a:p>
        </p:txBody>
      </p:sp>
      <p:sp>
        <p:nvSpPr>
          <p:cNvPr id="3" name="Content Placeholder 2"/>
          <p:cNvSpPr>
            <a:spLocks noGrp="1"/>
          </p:cNvSpPr>
          <p:nvPr>
            <p:ph sz="half" idx="1"/>
          </p:nvPr>
        </p:nvSpPr>
        <p:spPr>
          <a:xfrm>
            <a:off x="614680" y="2057401"/>
            <a:ext cx="5334000" cy="4024125"/>
          </a:xfrm>
        </p:spPr>
        <p:txBody>
          <a:bodyPr>
            <a:normAutofit lnSpcReduction="10000"/>
          </a:bodyPr>
          <a:lstStyle/>
          <a:p>
            <a:pPr marL="0" indent="0">
              <a:buNone/>
            </a:pPr>
            <a:r>
              <a:rPr lang="en-US" sz="2400" u="sng" dirty="0"/>
              <a:t>USE OF HONEYTOKENS</a:t>
            </a:r>
          </a:p>
          <a:p>
            <a:r>
              <a:rPr lang="en-US" dirty="0"/>
              <a:t>Honeytokens are used as a means to lure malicious users.</a:t>
            </a:r>
          </a:p>
          <a:p>
            <a:r>
              <a:rPr lang="en-US" dirty="0"/>
              <a:t>The web server has two files, a legitimate file and a honeytoken file. </a:t>
            </a:r>
          </a:p>
          <a:p>
            <a:r>
              <a:rPr lang="en-US" dirty="0"/>
              <a:t>The server maintains its own blacklist to track the IP of those users that try to access the honeytoken.</a:t>
            </a:r>
          </a:p>
          <a:p>
            <a:r>
              <a:rPr lang="en-US" dirty="0"/>
              <a:t>Any interaction with a honeytoken most likely represents unauthorized or malicious activity.</a:t>
            </a:r>
          </a:p>
        </p:txBody>
      </p:sp>
      <p:sp>
        <p:nvSpPr>
          <p:cNvPr id="4" name="Content Placeholder 3"/>
          <p:cNvSpPr>
            <a:spLocks noGrp="1"/>
          </p:cNvSpPr>
          <p:nvPr>
            <p:ph sz="half" idx="2"/>
          </p:nvPr>
        </p:nvSpPr>
        <p:spPr>
          <a:xfrm>
            <a:off x="6172200" y="2057401"/>
            <a:ext cx="5334000" cy="4024125"/>
          </a:xfrm>
        </p:spPr>
        <p:txBody>
          <a:bodyPr>
            <a:normAutofit lnSpcReduction="10000"/>
          </a:bodyPr>
          <a:lstStyle/>
          <a:p>
            <a:pPr marL="0" indent="0">
              <a:buNone/>
            </a:pPr>
            <a:r>
              <a:rPr lang="en-US" sz="2400" u="sng" dirty="0"/>
              <a:t>USE OF CAPTCHA</a:t>
            </a:r>
          </a:p>
          <a:p>
            <a:r>
              <a:rPr lang="en-US" sz="2000" dirty="0"/>
              <a:t>Once the server detects an attack, the server goes in the CAPTCHA mode </a:t>
            </a:r>
          </a:p>
          <a:p>
            <a:r>
              <a:rPr lang="en-US" sz="2000" dirty="0"/>
              <a:t>Any subsequent requests it asks users to authenticate themselves by entering the CAPTCHA. </a:t>
            </a:r>
          </a:p>
          <a:p>
            <a:r>
              <a:rPr lang="en-US" sz="2000" dirty="0"/>
              <a:t>This way the legitimate and illegitimate users are differentiated.</a:t>
            </a: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7254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Ddos</a:t>
            </a:r>
            <a:r>
              <a:rPr lang="en-US" dirty="0"/>
              <a:t> detection</a:t>
            </a:r>
          </a:p>
        </p:txBody>
      </p:sp>
      <p:pic>
        <p:nvPicPr>
          <p:cNvPr id="6" name="Content Placeholder 5"/>
          <p:cNvPicPr>
            <a:picLocks noGrp="1" noChangeAspect="1"/>
          </p:cNvPicPr>
          <p:nvPr>
            <p:ph sz="half" idx="1"/>
          </p:nvPr>
        </p:nvPicPr>
        <p:blipFill>
          <a:blip r:embed="rId2"/>
          <a:stretch>
            <a:fillRect/>
          </a:stretch>
        </p:blipFill>
        <p:spPr>
          <a:xfrm>
            <a:off x="685800" y="2608145"/>
            <a:ext cx="5334000" cy="2008094"/>
          </a:xfrm>
          <a:prstGeom prst="rect">
            <a:avLst/>
          </a:prstGeom>
        </p:spPr>
      </p:pic>
      <p:sp>
        <p:nvSpPr>
          <p:cNvPr id="4" name="Content Placeholder 3"/>
          <p:cNvSpPr>
            <a:spLocks noGrp="1"/>
          </p:cNvSpPr>
          <p:nvPr>
            <p:ph sz="half" idx="2"/>
          </p:nvPr>
        </p:nvSpPr>
        <p:spPr/>
        <p:txBody>
          <a:bodyPr/>
          <a:lstStyle/>
          <a:p>
            <a:r>
              <a:rPr lang="en-US" dirty="0"/>
              <a:t>Server detects the DDoS attack and shuts down</a:t>
            </a:r>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2750052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1322</TotalTime>
  <Words>1013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SDN Oriented DDoS Detection and Mitigation for Bot-based attacks</vt:lpstr>
      <vt:lpstr>Introduction &amp; motivation </vt:lpstr>
      <vt:lpstr>PowerPoint Presentation</vt:lpstr>
      <vt:lpstr>Ddos explained</vt:lpstr>
      <vt:lpstr>PowerPoint Presentation</vt:lpstr>
      <vt:lpstr>workflow</vt:lpstr>
      <vt:lpstr>Ddos detection &amp; Mitigation workflow</vt:lpstr>
      <vt:lpstr>Approaches</vt:lpstr>
      <vt:lpstr>Ddos detection</vt:lpstr>
      <vt:lpstr>Honeytoken file accessed</vt:lpstr>
      <vt:lpstr>Pox controller terminal</vt:lpstr>
      <vt:lpstr>Future work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 Oriented DDoS Detection and Mitigation</dc:title>
  <dc:creator>Salim</dc:creator>
  <cp:lastModifiedBy>Salim</cp:lastModifiedBy>
  <cp:revision>21</cp:revision>
  <dcterms:created xsi:type="dcterms:W3CDTF">2017-04-11T02:45:23Z</dcterms:created>
  <dcterms:modified xsi:type="dcterms:W3CDTF">2017-04-26T03:43:46Z</dcterms:modified>
</cp:coreProperties>
</file>