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6.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 id="2147483682" r:id="rId3"/>
    <p:sldMasterId id="2147483693" r:id="rId4"/>
    <p:sldMasterId id="2147483704" r:id="rId5"/>
    <p:sldMasterId id="2147483716" r:id="rId6"/>
    <p:sldMasterId id="2147483727" r:id="rId7"/>
  </p:sldMasterIdLst>
  <p:notesMasterIdLst>
    <p:notesMasterId r:id="rId179"/>
  </p:notesMasterIdLst>
  <p:sldIdLst>
    <p:sldId id="257" r:id="rId8"/>
    <p:sldId id="258" r:id="rId9"/>
    <p:sldId id="347"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428"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429" r:id="rId65"/>
    <p:sldId id="314" r:id="rId66"/>
    <p:sldId id="348" r:id="rId67"/>
    <p:sldId id="349" r:id="rId68"/>
    <p:sldId id="350" r:id="rId69"/>
    <p:sldId id="351" r:id="rId70"/>
    <p:sldId id="352" r:id="rId71"/>
    <p:sldId id="353" r:id="rId72"/>
    <p:sldId id="354" r:id="rId73"/>
    <p:sldId id="355" r:id="rId74"/>
    <p:sldId id="356" r:id="rId75"/>
    <p:sldId id="357" r:id="rId76"/>
    <p:sldId id="358" r:id="rId77"/>
    <p:sldId id="359" r:id="rId78"/>
    <p:sldId id="360" r:id="rId79"/>
    <p:sldId id="361" r:id="rId80"/>
    <p:sldId id="362" r:id="rId81"/>
    <p:sldId id="363" r:id="rId82"/>
    <p:sldId id="364" r:id="rId83"/>
    <p:sldId id="365" r:id="rId84"/>
    <p:sldId id="366" r:id="rId85"/>
    <p:sldId id="367" r:id="rId86"/>
    <p:sldId id="368" r:id="rId87"/>
    <p:sldId id="369" r:id="rId88"/>
    <p:sldId id="370" r:id="rId89"/>
    <p:sldId id="371" r:id="rId90"/>
    <p:sldId id="372" r:id="rId91"/>
    <p:sldId id="373" r:id="rId92"/>
    <p:sldId id="374" r:id="rId93"/>
    <p:sldId id="375" r:id="rId94"/>
    <p:sldId id="376" r:id="rId95"/>
    <p:sldId id="377" r:id="rId96"/>
    <p:sldId id="378" r:id="rId97"/>
    <p:sldId id="379" r:id="rId98"/>
    <p:sldId id="380" r:id="rId99"/>
    <p:sldId id="381" r:id="rId100"/>
    <p:sldId id="382" r:id="rId101"/>
    <p:sldId id="383" r:id="rId102"/>
    <p:sldId id="384" r:id="rId103"/>
    <p:sldId id="385" r:id="rId104"/>
    <p:sldId id="386" r:id="rId105"/>
    <p:sldId id="387" r:id="rId106"/>
    <p:sldId id="388" r:id="rId107"/>
    <p:sldId id="389" r:id="rId108"/>
    <p:sldId id="390" r:id="rId109"/>
    <p:sldId id="391" r:id="rId110"/>
    <p:sldId id="392" r:id="rId111"/>
    <p:sldId id="393" r:id="rId112"/>
    <p:sldId id="394" r:id="rId113"/>
    <p:sldId id="395" r:id="rId114"/>
    <p:sldId id="396" r:id="rId115"/>
    <p:sldId id="397" r:id="rId116"/>
    <p:sldId id="398" r:id="rId117"/>
    <p:sldId id="399" r:id="rId118"/>
    <p:sldId id="400" r:id="rId119"/>
    <p:sldId id="401" r:id="rId120"/>
    <p:sldId id="402" r:id="rId121"/>
    <p:sldId id="403" r:id="rId122"/>
    <p:sldId id="404" r:id="rId123"/>
    <p:sldId id="405" r:id="rId124"/>
    <p:sldId id="406" r:id="rId125"/>
    <p:sldId id="407" r:id="rId126"/>
    <p:sldId id="408" r:id="rId127"/>
    <p:sldId id="409" r:id="rId128"/>
    <p:sldId id="410" r:id="rId129"/>
    <p:sldId id="411" r:id="rId130"/>
    <p:sldId id="412" r:id="rId131"/>
    <p:sldId id="413" r:id="rId132"/>
    <p:sldId id="414" r:id="rId133"/>
    <p:sldId id="415" r:id="rId134"/>
    <p:sldId id="416" r:id="rId135"/>
    <p:sldId id="417" r:id="rId136"/>
    <p:sldId id="418" r:id="rId137"/>
    <p:sldId id="419" r:id="rId138"/>
    <p:sldId id="420" r:id="rId139"/>
    <p:sldId id="421" r:id="rId140"/>
    <p:sldId id="422" r:id="rId141"/>
    <p:sldId id="423" r:id="rId142"/>
    <p:sldId id="424" r:id="rId143"/>
    <p:sldId id="425" r:id="rId144"/>
    <p:sldId id="426" r:id="rId145"/>
    <p:sldId id="427" r:id="rId146"/>
    <p:sldId id="315" r:id="rId147"/>
    <p:sldId id="316" r:id="rId148"/>
    <p:sldId id="317" r:id="rId149"/>
    <p:sldId id="318" r:id="rId150"/>
    <p:sldId id="319" r:id="rId151"/>
    <p:sldId id="320" r:id="rId152"/>
    <p:sldId id="321" r:id="rId153"/>
    <p:sldId id="322" r:id="rId154"/>
    <p:sldId id="323" r:id="rId155"/>
    <p:sldId id="324" r:id="rId156"/>
    <p:sldId id="325" r:id="rId157"/>
    <p:sldId id="326" r:id="rId158"/>
    <p:sldId id="327" r:id="rId159"/>
    <p:sldId id="328" r:id="rId160"/>
    <p:sldId id="329" r:id="rId161"/>
    <p:sldId id="330" r:id="rId162"/>
    <p:sldId id="331" r:id="rId163"/>
    <p:sldId id="332" r:id="rId164"/>
    <p:sldId id="333" r:id="rId165"/>
    <p:sldId id="334" r:id="rId166"/>
    <p:sldId id="335" r:id="rId167"/>
    <p:sldId id="336" r:id="rId168"/>
    <p:sldId id="337" r:id="rId169"/>
    <p:sldId id="338" r:id="rId170"/>
    <p:sldId id="339" r:id="rId171"/>
    <p:sldId id="340" r:id="rId172"/>
    <p:sldId id="341" r:id="rId173"/>
    <p:sldId id="342" r:id="rId174"/>
    <p:sldId id="343" r:id="rId175"/>
    <p:sldId id="344" r:id="rId176"/>
    <p:sldId id="345" r:id="rId177"/>
    <p:sldId id="346" r:id="rId17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sorterViewPr>
    <p:cViewPr>
      <p:scale>
        <a:sx n="100" d="100"/>
        <a:sy n="100" d="100"/>
      </p:scale>
      <p:origin x="0" y="-1245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117" Type="http://schemas.openxmlformats.org/officeDocument/2006/relationships/slide" Target="slides/slide110.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12" Type="http://schemas.openxmlformats.org/officeDocument/2006/relationships/slide" Target="slides/slide105.xml"/><Relationship Id="rId133" Type="http://schemas.openxmlformats.org/officeDocument/2006/relationships/slide" Target="slides/slide126.xml"/><Relationship Id="rId138" Type="http://schemas.openxmlformats.org/officeDocument/2006/relationships/slide" Target="slides/slide131.xml"/><Relationship Id="rId154" Type="http://schemas.openxmlformats.org/officeDocument/2006/relationships/slide" Target="slides/slide147.xml"/><Relationship Id="rId159" Type="http://schemas.openxmlformats.org/officeDocument/2006/relationships/slide" Target="slides/slide152.xml"/><Relationship Id="rId175" Type="http://schemas.openxmlformats.org/officeDocument/2006/relationships/slide" Target="slides/slide168.xml"/><Relationship Id="rId170" Type="http://schemas.openxmlformats.org/officeDocument/2006/relationships/slide" Target="slides/slide163.xml"/><Relationship Id="rId16" Type="http://schemas.openxmlformats.org/officeDocument/2006/relationships/slide" Target="slides/slide9.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slide" Target="slides/slide116.xml"/><Relationship Id="rId128" Type="http://schemas.openxmlformats.org/officeDocument/2006/relationships/slide" Target="slides/slide121.xml"/><Relationship Id="rId144" Type="http://schemas.openxmlformats.org/officeDocument/2006/relationships/slide" Target="slides/slide137.xml"/><Relationship Id="rId149" Type="http://schemas.openxmlformats.org/officeDocument/2006/relationships/slide" Target="slides/slide142.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slide" Target="slides/slide88.xml"/><Relationship Id="rId160" Type="http://schemas.openxmlformats.org/officeDocument/2006/relationships/slide" Target="slides/slide153.xml"/><Relationship Id="rId165" Type="http://schemas.openxmlformats.org/officeDocument/2006/relationships/slide" Target="slides/slide158.xml"/><Relationship Id="rId181" Type="http://schemas.openxmlformats.org/officeDocument/2006/relationships/viewProps" Target="viewProps.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113" Type="http://schemas.openxmlformats.org/officeDocument/2006/relationships/slide" Target="slides/slide106.xml"/><Relationship Id="rId118" Type="http://schemas.openxmlformats.org/officeDocument/2006/relationships/slide" Target="slides/slide111.xml"/><Relationship Id="rId134" Type="http://schemas.openxmlformats.org/officeDocument/2006/relationships/slide" Target="slides/slide127.xml"/><Relationship Id="rId139" Type="http://schemas.openxmlformats.org/officeDocument/2006/relationships/slide" Target="slides/slide132.xml"/><Relationship Id="rId80" Type="http://schemas.openxmlformats.org/officeDocument/2006/relationships/slide" Target="slides/slide73.xml"/><Relationship Id="rId85" Type="http://schemas.openxmlformats.org/officeDocument/2006/relationships/slide" Target="slides/slide78.xml"/><Relationship Id="rId150" Type="http://schemas.openxmlformats.org/officeDocument/2006/relationships/slide" Target="slides/slide143.xml"/><Relationship Id="rId155" Type="http://schemas.openxmlformats.org/officeDocument/2006/relationships/slide" Target="slides/slide148.xml"/><Relationship Id="rId171" Type="http://schemas.openxmlformats.org/officeDocument/2006/relationships/slide" Target="slides/slide164.xml"/><Relationship Id="rId176" Type="http://schemas.openxmlformats.org/officeDocument/2006/relationships/slide" Target="slides/slide169.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08" Type="http://schemas.openxmlformats.org/officeDocument/2006/relationships/slide" Target="slides/slide101.xml"/><Relationship Id="rId124" Type="http://schemas.openxmlformats.org/officeDocument/2006/relationships/slide" Target="slides/slide117.xml"/><Relationship Id="rId129" Type="http://schemas.openxmlformats.org/officeDocument/2006/relationships/slide" Target="slides/slide122.xml"/><Relationship Id="rId54" Type="http://schemas.openxmlformats.org/officeDocument/2006/relationships/slide" Target="slides/slide47.xml"/><Relationship Id="rId70" Type="http://schemas.openxmlformats.org/officeDocument/2006/relationships/slide" Target="slides/slide63.xml"/><Relationship Id="rId75" Type="http://schemas.openxmlformats.org/officeDocument/2006/relationships/slide" Target="slides/slide68.xml"/><Relationship Id="rId91" Type="http://schemas.openxmlformats.org/officeDocument/2006/relationships/slide" Target="slides/slide84.xml"/><Relationship Id="rId96" Type="http://schemas.openxmlformats.org/officeDocument/2006/relationships/slide" Target="slides/slide89.xml"/><Relationship Id="rId140" Type="http://schemas.openxmlformats.org/officeDocument/2006/relationships/slide" Target="slides/slide133.xml"/><Relationship Id="rId145" Type="http://schemas.openxmlformats.org/officeDocument/2006/relationships/slide" Target="slides/slide138.xml"/><Relationship Id="rId161" Type="http://schemas.openxmlformats.org/officeDocument/2006/relationships/slide" Target="slides/slide154.xml"/><Relationship Id="rId166" Type="http://schemas.openxmlformats.org/officeDocument/2006/relationships/slide" Target="slides/slide159.xml"/><Relationship Id="rId18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6.xml"/><Relationship Id="rId28" Type="http://schemas.openxmlformats.org/officeDocument/2006/relationships/slide" Target="slides/slide21.xml"/><Relationship Id="rId49" Type="http://schemas.openxmlformats.org/officeDocument/2006/relationships/slide" Target="slides/slide42.xml"/><Relationship Id="rId114" Type="http://schemas.openxmlformats.org/officeDocument/2006/relationships/slide" Target="slides/slide107.xml"/><Relationship Id="rId119" Type="http://schemas.openxmlformats.org/officeDocument/2006/relationships/slide" Target="slides/slide112.xml"/><Relationship Id="rId44" Type="http://schemas.openxmlformats.org/officeDocument/2006/relationships/slide" Target="slides/slide37.xml"/><Relationship Id="rId60" Type="http://schemas.openxmlformats.org/officeDocument/2006/relationships/slide" Target="slides/slide53.xml"/><Relationship Id="rId65" Type="http://schemas.openxmlformats.org/officeDocument/2006/relationships/slide" Target="slides/slide58.xml"/><Relationship Id="rId81" Type="http://schemas.openxmlformats.org/officeDocument/2006/relationships/slide" Target="slides/slide74.xml"/><Relationship Id="rId86" Type="http://schemas.openxmlformats.org/officeDocument/2006/relationships/slide" Target="slides/slide79.xml"/><Relationship Id="rId130" Type="http://schemas.openxmlformats.org/officeDocument/2006/relationships/slide" Target="slides/slide123.xml"/><Relationship Id="rId135" Type="http://schemas.openxmlformats.org/officeDocument/2006/relationships/slide" Target="slides/slide128.xml"/><Relationship Id="rId151" Type="http://schemas.openxmlformats.org/officeDocument/2006/relationships/slide" Target="slides/slide144.xml"/><Relationship Id="rId156" Type="http://schemas.openxmlformats.org/officeDocument/2006/relationships/slide" Target="slides/slide149.xml"/><Relationship Id="rId177" Type="http://schemas.openxmlformats.org/officeDocument/2006/relationships/slide" Target="slides/slide170.xml"/><Relationship Id="rId4" Type="http://schemas.openxmlformats.org/officeDocument/2006/relationships/slideMaster" Target="slideMasters/slideMaster4.xml"/><Relationship Id="rId9" Type="http://schemas.openxmlformats.org/officeDocument/2006/relationships/slide" Target="slides/slide2.xml"/><Relationship Id="rId172" Type="http://schemas.openxmlformats.org/officeDocument/2006/relationships/slide" Target="slides/slide165.xml"/><Relationship Id="rId180" Type="http://schemas.openxmlformats.org/officeDocument/2006/relationships/presProps" Target="presProps.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slide" Target="slides/slide113.xml"/><Relationship Id="rId125" Type="http://schemas.openxmlformats.org/officeDocument/2006/relationships/slide" Target="slides/slide118.xml"/><Relationship Id="rId141" Type="http://schemas.openxmlformats.org/officeDocument/2006/relationships/slide" Target="slides/slide134.xml"/><Relationship Id="rId146" Type="http://schemas.openxmlformats.org/officeDocument/2006/relationships/slide" Target="slides/slide139.xml"/><Relationship Id="rId167" Type="http://schemas.openxmlformats.org/officeDocument/2006/relationships/slide" Target="slides/slide160.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162" Type="http://schemas.openxmlformats.org/officeDocument/2006/relationships/slide" Target="slides/slide155.xml"/><Relationship Id="rId183"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131" Type="http://schemas.openxmlformats.org/officeDocument/2006/relationships/slide" Target="slides/slide124.xml"/><Relationship Id="rId136" Type="http://schemas.openxmlformats.org/officeDocument/2006/relationships/slide" Target="slides/slide129.xml"/><Relationship Id="rId157" Type="http://schemas.openxmlformats.org/officeDocument/2006/relationships/slide" Target="slides/slide150.xml"/><Relationship Id="rId178" Type="http://schemas.openxmlformats.org/officeDocument/2006/relationships/slide" Target="slides/slide171.xml"/><Relationship Id="rId61" Type="http://schemas.openxmlformats.org/officeDocument/2006/relationships/slide" Target="slides/slide54.xml"/><Relationship Id="rId82" Type="http://schemas.openxmlformats.org/officeDocument/2006/relationships/slide" Target="slides/slide75.xml"/><Relationship Id="rId152" Type="http://schemas.openxmlformats.org/officeDocument/2006/relationships/slide" Target="slides/slide145.xml"/><Relationship Id="rId173" Type="http://schemas.openxmlformats.org/officeDocument/2006/relationships/slide" Target="slides/slide166.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26" Type="http://schemas.openxmlformats.org/officeDocument/2006/relationships/slide" Target="slides/slide119.xml"/><Relationship Id="rId147" Type="http://schemas.openxmlformats.org/officeDocument/2006/relationships/slide" Target="slides/slide140.xml"/><Relationship Id="rId168" Type="http://schemas.openxmlformats.org/officeDocument/2006/relationships/slide" Target="slides/slide16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slide" Target="slides/slide114.xml"/><Relationship Id="rId142" Type="http://schemas.openxmlformats.org/officeDocument/2006/relationships/slide" Target="slides/slide135.xml"/><Relationship Id="rId163" Type="http://schemas.openxmlformats.org/officeDocument/2006/relationships/slide" Target="slides/slide156.xml"/><Relationship Id="rId3" Type="http://schemas.openxmlformats.org/officeDocument/2006/relationships/slideMaster" Target="slideMasters/slideMaster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116" Type="http://schemas.openxmlformats.org/officeDocument/2006/relationships/slide" Target="slides/slide109.xml"/><Relationship Id="rId137" Type="http://schemas.openxmlformats.org/officeDocument/2006/relationships/slide" Target="slides/slide130.xml"/><Relationship Id="rId158" Type="http://schemas.openxmlformats.org/officeDocument/2006/relationships/slide" Target="slides/slide151.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88" Type="http://schemas.openxmlformats.org/officeDocument/2006/relationships/slide" Target="slides/slide81.xml"/><Relationship Id="rId111" Type="http://schemas.openxmlformats.org/officeDocument/2006/relationships/slide" Target="slides/slide104.xml"/><Relationship Id="rId132" Type="http://schemas.openxmlformats.org/officeDocument/2006/relationships/slide" Target="slides/slide125.xml"/><Relationship Id="rId153" Type="http://schemas.openxmlformats.org/officeDocument/2006/relationships/slide" Target="slides/slide146.xml"/><Relationship Id="rId174" Type="http://schemas.openxmlformats.org/officeDocument/2006/relationships/slide" Target="slides/slide167.xml"/><Relationship Id="rId179" Type="http://schemas.openxmlformats.org/officeDocument/2006/relationships/notesMaster" Target="notesMasters/notesMaster1.xml"/><Relationship Id="rId15" Type="http://schemas.openxmlformats.org/officeDocument/2006/relationships/slide" Target="slides/slide8.xml"/><Relationship Id="rId36" Type="http://schemas.openxmlformats.org/officeDocument/2006/relationships/slide" Target="slides/slide29.xml"/><Relationship Id="rId57" Type="http://schemas.openxmlformats.org/officeDocument/2006/relationships/slide" Target="slides/slide50.xml"/><Relationship Id="rId106" Type="http://schemas.openxmlformats.org/officeDocument/2006/relationships/slide" Target="slides/slide99.xml"/><Relationship Id="rId127" Type="http://schemas.openxmlformats.org/officeDocument/2006/relationships/slide" Target="slides/slide120.xml"/><Relationship Id="rId10" Type="http://schemas.openxmlformats.org/officeDocument/2006/relationships/slide" Target="slides/slide3.xml"/><Relationship Id="rId31" Type="http://schemas.openxmlformats.org/officeDocument/2006/relationships/slide" Target="slides/slide24.xml"/><Relationship Id="rId52" Type="http://schemas.openxmlformats.org/officeDocument/2006/relationships/slide" Target="slides/slide45.xml"/><Relationship Id="rId73" Type="http://schemas.openxmlformats.org/officeDocument/2006/relationships/slide" Target="slides/slide66.xml"/><Relationship Id="rId78" Type="http://schemas.openxmlformats.org/officeDocument/2006/relationships/slide" Target="slides/slide71.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slide" Target="slides/slide115.xml"/><Relationship Id="rId143" Type="http://schemas.openxmlformats.org/officeDocument/2006/relationships/slide" Target="slides/slide136.xml"/><Relationship Id="rId148" Type="http://schemas.openxmlformats.org/officeDocument/2006/relationships/slide" Target="slides/slide141.xml"/><Relationship Id="rId164" Type="http://schemas.openxmlformats.org/officeDocument/2006/relationships/slide" Target="slides/slide157.xml"/><Relationship Id="rId169" Type="http://schemas.openxmlformats.org/officeDocument/2006/relationships/slide" Target="slides/slide16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C2938-8606-4C03-8438-F25932AECBB9}" type="datetimeFigureOut">
              <a:rPr lang="fr-FR" smtClean="0"/>
              <a:t>21/02/2023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D7BE92-405F-426C-9CA2-10ADF457FCBF}" type="slidenum">
              <a:rPr lang="fr-FR" smtClean="0"/>
              <a:t>‹N°›</a:t>
            </a:fld>
            <a:endParaRPr lang="fr-FR"/>
          </a:p>
        </p:txBody>
      </p:sp>
    </p:spTree>
    <p:extLst>
      <p:ext uri="{BB962C8B-B14F-4D97-AF65-F5344CB8AC3E}">
        <p14:creationId xmlns:p14="http://schemas.microsoft.com/office/powerpoint/2010/main" val="371251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Text Box 43008"/>
          <p:cNvSpPr txBox="1"/>
          <p:nvPr/>
        </p:nvSpPr>
        <p:spPr>
          <a:xfrm>
            <a:off x="3884613" y="0"/>
            <a:ext cx="2970212" cy="455613"/>
          </a:xfrm>
          <a:prstGeom prst="rect">
            <a:avLst/>
          </a:prstGeom>
          <a:noFill/>
          <a:ln w="9525">
            <a:noFill/>
          </a:ln>
        </p:spPr>
        <p:txBody>
          <a:bodyPr wrap="square" lIns="90000" tIns="46800" rIns="90000" bIns="46800" anchor="t"/>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t>04/10/17</a:t>
            </a:r>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mn-cs"/>
            </a:endParaRPr>
          </a:p>
        </p:txBody>
      </p:sp>
      <p:sp>
        <p:nvSpPr>
          <p:cNvPr id="43010" name="Text Box 43009"/>
          <p:cNvSpPr txBox="1"/>
          <p:nvPr/>
        </p:nvSpPr>
        <p:spPr>
          <a:xfrm>
            <a:off x="3884613" y="8685213"/>
            <a:ext cx="2970212" cy="455612"/>
          </a:xfrm>
          <a:prstGeom prst="rect">
            <a:avLst/>
          </a:prstGeom>
          <a:noFill/>
          <a:ln w="9525">
            <a:noFill/>
          </a:ln>
        </p:spPr>
        <p:txBody>
          <a:bodyPr wrap="square" lIns="90000" tIns="46800" rIns="90000" bIns="46800" anchor="b"/>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116</a:t>
            </a:fld>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Arial" panose="020B0604020202020204" pitchFamily="34" charset="0"/>
            </a:endParaRPr>
          </a:p>
        </p:txBody>
      </p:sp>
      <p:sp>
        <p:nvSpPr>
          <p:cNvPr id="43011" name="Slide Image Placeholder 43010"/>
          <p:cNvSpPr txBox="1">
            <a:spLocks noGrp="1" noRot="1" noChangeAspect="1"/>
          </p:cNvSpPr>
          <p:nvPr>
            <p:ph type="sldImg"/>
          </p:nvPr>
        </p:nvSpPr>
        <p:spPr>
          <a:xfrm>
            <a:off x="381000" y="685800"/>
            <a:ext cx="6096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43012" name="Text Placeholder 43011"/>
          <p:cNvSpPr txBox="1">
            <a:spLocks noGrp="1"/>
          </p:cNvSpPr>
          <p:nvPr>
            <p:ph type="body" idx="1"/>
          </p:nvPr>
        </p:nvSpPr>
        <p:spPr>
          <a:xfrm>
            <a:off x="685800" y="4343400"/>
            <a:ext cx="5486400" cy="4114800"/>
          </a:xfrm>
          <a:prstGeom prst="rect">
            <a:avLst/>
          </a:prstGeom>
          <a:noFill/>
          <a:ln w="9525">
            <a:noFill/>
          </a:ln>
        </p:spPr>
        <p:txBody>
          <a:bodyPr wrap="none" anchor="ctr"/>
          <a:lstStyle/>
          <a:p>
            <a:pPr lvl="0"/>
            <a:endParaRPr/>
          </a:p>
        </p:txBody>
      </p:sp>
      <p:sp>
        <p:nvSpPr>
          <p:cNvPr id="2" name="Date Placeholder 1"/>
          <p:cNvSpPr>
            <a:spLocks noGrp="1"/>
          </p:cNvSpPr>
          <p:nvPr>
            <p:ph type="dt" idx="2"/>
          </p:nvPr>
        </p:nvSpPr>
        <p:spPr/>
        <p:txBody>
          <a:bodyPr/>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t>04/10/17</a:t>
            </a:r>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mn-cs"/>
            </a:endParaRPr>
          </a:p>
        </p:txBody>
      </p:sp>
      <p:sp>
        <p:nvSpPr>
          <p:cNvPr id="3" name="Slide Number Placeholder 2"/>
          <p:cNvSpPr>
            <a:spLocks noGrp="1"/>
          </p:cNvSpPr>
          <p:nvPr>
            <p:ph type="sldNum" idx="3"/>
          </p:nvPr>
        </p:nvSpPr>
        <p:spPr/>
        <p:txBody>
          <a:bodyPr/>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116</a:t>
            </a:fld>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786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1" name="Text Box 56320"/>
          <p:cNvSpPr txBox="1"/>
          <p:nvPr/>
        </p:nvSpPr>
        <p:spPr>
          <a:xfrm>
            <a:off x="3884613" y="0"/>
            <a:ext cx="2970212" cy="455613"/>
          </a:xfrm>
          <a:prstGeom prst="rect">
            <a:avLst/>
          </a:prstGeom>
          <a:noFill/>
          <a:ln w="9525">
            <a:noFill/>
          </a:ln>
        </p:spPr>
        <p:txBody>
          <a:bodyPr wrap="square" lIns="90000" tIns="46800" rIns="90000" bIns="46800" anchor="t"/>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t>04/10/17</a:t>
            </a:r>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mn-cs"/>
            </a:endParaRPr>
          </a:p>
        </p:txBody>
      </p:sp>
      <p:sp>
        <p:nvSpPr>
          <p:cNvPr id="56322" name="Text Box 56321"/>
          <p:cNvSpPr txBox="1"/>
          <p:nvPr/>
        </p:nvSpPr>
        <p:spPr>
          <a:xfrm>
            <a:off x="3884613" y="8685213"/>
            <a:ext cx="2970212" cy="455612"/>
          </a:xfrm>
          <a:prstGeom prst="rect">
            <a:avLst/>
          </a:prstGeom>
          <a:noFill/>
          <a:ln w="9525">
            <a:noFill/>
          </a:ln>
        </p:spPr>
        <p:txBody>
          <a:bodyPr wrap="square" lIns="90000" tIns="46800" rIns="90000" bIns="46800" anchor="b"/>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131</a:t>
            </a:fld>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Arial" panose="020B0604020202020204" pitchFamily="34" charset="0"/>
            </a:endParaRPr>
          </a:p>
        </p:txBody>
      </p:sp>
      <p:sp>
        <p:nvSpPr>
          <p:cNvPr id="56323" name="Slide Image Placeholder 56322"/>
          <p:cNvSpPr txBox="1">
            <a:spLocks noGrp="1" noRot="1" noChangeAspect="1"/>
          </p:cNvSpPr>
          <p:nvPr>
            <p:ph type="sldImg"/>
          </p:nvPr>
        </p:nvSpPr>
        <p:spPr>
          <a:xfrm>
            <a:off x="381000" y="685800"/>
            <a:ext cx="6096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6324" name="Text Placeholder 56323"/>
          <p:cNvSpPr txBox="1">
            <a:spLocks noGrp="1"/>
          </p:cNvSpPr>
          <p:nvPr>
            <p:ph type="body" idx="1"/>
          </p:nvPr>
        </p:nvSpPr>
        <p:spPr>
          <a:xfrm>
            <a:off x="685800" y="4343400"/>
            <a:ext cx="5486400" cy="4114800"/>
          </a:xfrm>
          <a:prstGeom prst="rect">
            <a:avLst/>
          </a:prstGeom>
          <a:noFill/>
          <a:ln w="9525">
            <a:noFill/>
          </a:ln>
        </p:spPr>
        <p:txBody>
          <a:bodyPr wrap="none" anchor="ctr"/>
          <a:lstStyle/>
          <a:p>
            <a:pPr lvl="0"/>
            <a:endParaRPr/>
          </a:p>
        </p:txBody>
      </p:sp>
      <p:sp>
        <p:nvSpPr>
          <p:cNvPr id="2" name="Date Placeholder 1"/>
          <p:cNvSpPr>
            <a:spLocks noGrp="1"/>
          </p:cNvSpPr>
          <p:nvPr>
            <p:ph type="dt" idx="2"/>
          </p:nvPr>
        </p:nvSpPr>
        <p:spPr/>
        <p:txBody>
          <a:bodyPr/>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t>04/10/17</a:t>
            </a:r>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mn-cs"/>
            </a:endParaRPr>
          </a:p>
        </p:txBody>
      </p:sp>
      <p:sp>
        <p:nvSpPr>
          <p:cNvPr id="3" name="Slide Number Placeholder 2"/>
          <p:cNvSpPr>
            <a:spLocks noGrp="1"/>
          </p:cNvSpPr>
          <p:nvPr>
            <p:ph type="sldNum" idx="3"/>
          </p:nvPr>
        </p:nvSpPr>
        <p:spPr/>
        <p:txBody>
          <a:bodyPr/>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131</a:t>
            </a:fld>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0504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Text Box 44032"/>
          <p:cNvSpPr txBox="1"/>
          <p:nvPr/>
        </p:nvSpPr>
        <p:spPr>
          <a:xfrm>
            <a:off x="3884613" y="0"/>
            <a:ext cx="2970212" cy="455613"/>
          </a:xfrm>
          <a:prstGeom prst="rect">
            <a:avLst/>
          </a:prstGeom>
          <a:noFill/>
          <a:ln w="9525">
            <a:noFill/>
          </a:ln>
        </p:spPr>
        <p:txBody>
          <a:bodyPr wrap="square" lIns="90000" tIns="46800" rIns="90000" bIns="46800" anchor="t"/>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t>04/10/17</a:t>
            </a:r>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mn-cs"/>
            </a:endParaRPr>
          </a:p>
        </p:txBody>
      </p:sp>
      <p:sp>
        <p:nvSpPr>
          <p:cNvPr id="44034" name="Text Box 44033"/>
          <p:cNvSpPr txBox="1"/>
          <p:nvPr/>
        </p:nvSpPr>
        <p:spPr>
          <a:xfrm>
            <a:off x="3884613" y="8685213"/>
            <a:ext cx="2970212" cy="455612"/>
          </a:xfrm>
          <a:prstGeom prst="rect">
            <a:avLst/>
          </a:prstGeom>
          <a:noFill/>
          <a:ln w="9525">
            <a:noFill/>
          </a:ln>
        </p:spPr>
        <p:txBody>
          <a:bodyPr wrap="square" lIns="90000" tIns="46800" rIns="90000" bIns="46800" anchor="b"/>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117</a:t>
            </a:fld>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Arial" panose="020B0604020202020204" pitchFamily="34" charset="0"/>
            </a:endParaRPr>
          </a:p>
        </p:txBody>
      </p:sp>
      <p:sp>
        <p:nvSpPr>
          <p:cNvPr id="44035" name="Slide Image Placeholder 44034"/>
          <p:cNvSpPr txBox="1">
            <a:spLocks noGrp="1" noRot="1" noChangeAspect="1"/>
          </p:cNvSpPr>
          <p:nvPr>
            <p:ph type="sldImg"/>
          </p:nvPr>
        </p:nvSpPr>
        <p:spPr>
          <a:xfrm>
            <a:off x="381000" y="685800"/>
            <a:ext cx="6096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44036" name="Text Placeholder 44035"/>
          <p:cNvSpPr txBox="1">
            <a:spLocks noGrp="1"/>
          </p:cNvSpPr>
          <p:nvPr>
            <p:ph type="body" idx="1"/>
          </p:nvPr>
        </p:nvSpPr>
        <p:spPr>
          <a:xfrm>
            <a:off x="685800" y="4343400"/>
            <a:ext cx="5486400" cy="4114800"/>
          </a:xfrm>
          <a:prstGeom prst="rect">
            <a:avLst/>
          </a:prstGeom>
          <a:noFill/>
          <a:ln w="9525">
            <a:noFill/>
          </a:ln>
        </p:spPr>
        <p:txBody>
          <a:bodyPr wrap="none" anchor="ctr"/>
          <a:lstStyle/>
          <a:p>
            <a:pPr lvl="0"/>
            <a:endParaRPr/>
          </a:p>
        </p:txBody>
      </p:sp>
      <p:sp>
        <p:nvSpPr>
          <p:cNvPr id="2" name="Date Placeholder 1"/>
          <p:cNvSpPr>
            <a:spLocks noGrp="1"/>
          </p:cNvSpPr>
          <p:nvPr>
            <p:ph type="dt" idx="2"/>
          </p:nvPr>
        </p:nvSpPr>
        <p:spPr/>
        <p:txBody>
          <a:bodyPr/>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t>04/10/17</a:t>
            </a:r>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mn-cs"/>
            </a:endParaRPr>
          </a:p>
        </p:txBody>
      </p:sp>
      <p:sp>
        <p:nvSpPr>
          <p:cNvPr id="3" name="Slide Number Placeholder 2"/>
          <p:cNvSpPr>
            <a:spLocks noGrp="1"/>
          </p:cNvSpPr>
          <p:nvPr>
            <p:ph type="sldNum" idx="3"/>
          </p:nvPr>
        </p:nvSpPr>
        <p:spPr/>
        <p:txBody>
          <a:bodyPr/>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117</a:t>
            </a:fld>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4256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3" name="Text Box 59392"/>
          <p:cNvSpPr txBox="1"/>
          <p:nvPr/>
        </p:nvSpPr>
        <p:spPr>
          <a:xfrm>
            <a:off x="3884613" y="0"/>
            <a:ext cx="2970212" cy="455613"/>
          </a:xfrm>
          <a:prstGeom prst="rect">
            <a:avLst/>
          </a:prstGeom>
          <a:noFill/>
          <a:ln w="9525">
            <a:noFill/>
          </a:ln>
        </p:spPr>
        <p:txBody>
          <a:bodyPr wrap="square" lIns="90000" tIns="46800" rIns="90000" bIns="46800" anchor="t"/>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t>04/10/17</a:t>
            </a:r>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mn-cs"/>
            </a:endParaRPr>
          </a:p>
        </p:txBody>
      </p:sp>
      <p:sp>
        <p:nvSpPr>
          <p:cNvPr id="59394" name="Text Box 59393"/>
          <p:cNvSpPr txBox="1"/>
          <p:nvPr/>
        </p:nvSpPr>
        <p:spPr>
          <a:xfrm>
            <a:off x="3884613" y="8685213"/>
            <a:ext cx="2970212" cy="455612"/>
          </a:xfrm>
          <a:prstGeom prst="rect">
            <a:avLst/>
          </a:prstGeom>
          <a:noFill/>
          <a:ln w="9525">
            <a:noFill/>
          </a:ln>
        </p:spPr>
        <p:txBody>
          <a:bodyPr wrap="square" lIns="90000" tIns="46800" rIns="90000" bIns="46800" anchor="b"/>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119</a:t>
            </a:fld>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Arial" panose="020B0604020202020204" pitchFamily="34" charset="0"/>
            </a:endParaRPr>
          </a:p>
        </p:txBody>
      </p:sp>
      <p:sp>
        <p:nvSpPr>
          <p:cNvPr id="59395" name="Slide Image Placeholder 59394"/>
          <p:cNvSpPr txBox="1">
            <a:spLocks noGrp="1" noRot="1" noChangeAspect="1"/>
          </p:cNvSpPr>
          <p:nvPr>
            <p:ph type="sldImg"/>
          </p:nvPr>
        </p:nvSpPr>
        <p:spPr>
          <a:xfrm>
            <a:off x="381000" y="685800"/>
            <a:ext cx="6096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9396" name="Text Placeholder 59395"/>
          <p:cNvSpPr txBox="1">
            <a:spLocks noGrp="1"/>
          </p:cNvSpPr>
          <p:nvPr>
            <p:ph type="body" idx="1"/>
          </p:nvPr>
        </p:nvSpPr>
        <p:spPr>
          <a:xfrm>
            <a:off x="685800" y="4343400"/>
            <a:ext cx="5486400" cy="4114800"/>
          </a:xfrm>
          <a:prstGeom prst="rect">
            <a:avLst/>
          </a:prstGeom>
          <a:noFill/>
          <a:ln w="9525">
            <a:noFill/>
          </a:ln>
        </p:spPr>
        <p:txBody>
          <a:bodyPr wrap="none" anchor="ctr"/>
          <a:lstStyle/>
          <a:p>
            <a:pPr lvl="0"/>
            <a:endParaRPr/>
          </a:p>
        </p:txBody>
      </p:sp>
      <p:sp>
        <p:nvSpPr>
          <p:cNvPr id="2" name="Date Placeholder 1"/>
          <p:cNvSpPr>
            <a:spLocks noGrp="1"/>
          </p:cNvSpPr>
          <p:nvPr>
            <p:ph type="dt" idx="2"/>
          </p:nvPr>
        </p:nvSpPr>
        <p:spPr/>
        <p:txBody>
          <a:bodyPr/>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t>04/10/17</a:t>
            </a:r>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mn-cs"/>
            </a:endParaRPr>
          </a:p>
        </p:txBody>
      </p:sp>
      <p:sp>
        <p:nvSpPr>
          <p:cNvPr id="3" name="Slide Number Placeholder 2"/>
          <p:cNvSpPr>
            <a:spLocks noGrp="1"/>
          </p:cNvSpPr>
          <p:nvPr>
            <p:ph type="sldNum" idx="3"/>
          </p:nvPr>
        </p:nvSpPr>
        <p:spPr/>
        <p:txBody>
          <a:bodyPr/>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119</a:t>
            </a:fld>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8658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7" name="Slide Image Placeholder 60416"/>
          <p:cNvSpPr txBox="1">
            <a:spLocks noGrp="1" noRot="1" noChangeAspect="1"/>
          </p:cNvSpPr>
          <p:nvPr>
            <p:ph type="sldImg"/>
          </p:nvPr>
        </p:nvSpPr>
        <p:spPr>
          <a:xfrm>
            <a:off x="382588" y="685800"/>
            <a:ext cx="6089650" cy="3425825"/>
          </a:xfrm>
          <a:prstGeom prst="rect">
            <a:avLst/>
          </a:prstGeom>
          <a:solidFill>
            <a:srgbClr val="FFFFFF"/>
          </a:solidFill>
          <a:ln w="9525" cap="flat" cmpd="sng">
            <a:solidFill>
              <a:srgbClr val="000000"/>
            </a:solidFill>
            <a:prstDash val="solid"/>
            <a:miter/>
            <a:headEnd type="none" w="med" len="med"/>
            <a:tailEnd type="none" w="med" len="med"/>
          </a:ln>
        </p:spPr>
      </p:sp>
      <p:sp>
        <p:nvSpPr>
          <p:cNvPr id="60418" name="Text Placeholder 60417"/>
          <p:cNvSpPr txBox="1">
            <a:spLocks noGrp="1"/>
          </p:cNvSpPr>
          <p:nvPr>
            <p:ph type="body" idx="1"/>
          </p:nvPr>
        </p:nvSpPr>
        <p:spPr>
          <a:xfrm>
            <a:off x="685800" y="4343400"/>
            <a:ext cx="5483225" cy="4111625"/>
          </a:xfrm>
          <a:prstGeom prst="rect">
            <a:avLst/>
          </a:prstGeom>
          <a:noFill/>
          <a:ln w="9525">
            <a:noFill/>
          </a:ln>
        </p:spPr>
        <p:txBody>
          <a:bodyPr wrap="none" anchor="ctr"/>
          <a:lstStyle/>
          <a:p>
            <a:pPr lvl="0"/>
            <a:endParaRPr/>
          </a:p>
        </p:txBody>
      </p:sp>
      <p:sp>
        <p:nvSpPr>
          <p:cNvPr id="2" name="Date Placeholder 1"/>
          <p:cNvSpPr>
            <a:spLocks noGrp="1"/>
          </p:cNvSpPr>
          <p:nvPr>
            <p:ph type="dt" idx="2"/>
          </p:nvPr>
        </p:nvSpPr>
        <p:spPr/>
        <p:txBody>
          <a:bodyPr/>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t>04/10/17</a:t>
            </a:r>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mn-cs"/>
            </a:endParaRPr>
          </a:p>
        </p:txBody>
      </p:sp>
      <p:sp>
        <p:nvSpPr>
          <p:cNvPr id="3" name="Slide Number Placeholder 2"/>
          <p:cNvSpPr>
            <a:spLocks noGrp="1"/>
          </p:cNvSpPr>
          <p:nvPr>
            <p:ph type="sldNum" idx="3"/>
          </p:nvPr>
        </p:nvSpPr>
        <p:spPr/>
        <p:txBody>
          <a:bodyPr/>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120</a:t>
            </a:fld>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822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Text Box 61440"/>
          <p:cNvSpPr txBox="1"/>
          <p:nvPr/>
        </p:nvSpPr>
        <p:spPr>
          <a:xfrm>
            <a:off x="3884613" y="0"/>
            <a:ext cx="2970212" cy="455613"/>
          </a:xfrm>
          <a:prstGeom prst="rect">
            <a:avLst/>
          </a:prstGeom>
          <a:noFill/>
          <a:ln w="9525">
            <a:noFill/>
          </a:ln>
        </p:spPr>
        <p:txBody>
          <a:bodyPr wrap="square" lIns="90000" tIns="46800" rIns="90000" bIns="46800" anchor="t"/>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t>04/10/17</a:t>
            </a:r>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mn-cs"/>
            </a:endParaRPr>
          </a:p>
        </p:txBody>
      </p:sp>
      <p:sp>
        <p:nvSpPr>
          <p:cNvPr id="61442" name="Text Box 61441"/>
          <p:cNvSpPr txBox="1"/>
          <p:nvPr/>
        </p:nvSpPr>
        <p:spPr>
          <a:xfrm>
            <a:off x="3884613" y="8685213"/>
            <a:ext cx="2970212" cy="455612"/>
          </a:xfrm>
          <a:prstGeom prst="rect">
            <a:avLst/>
          </a:prstGeom>
          <a:noFill/>
          <a:ln w="9525">
            <a:noFill/>
          </a:ln>
        </p:spPr>
        <p:txBody>
          <a:bodyPr wrap="square" lIns="90000" tIns="46800" rIns="90000" bIns="46800" anchor="b"/>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122</a:t>
            </a:fld>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Arial" panose="020B0604020202020204" pitchFamily="34" charset="0"/>
            </a:endParaRPr>
          </a:p>
        </p:txBody>
      </p:sp>
      <p:sp>
        <p:nvSpPr>
          <p:cNvPr id="61443" name="Slide Image Placeholder 61442"/>
          <p:cNvSpPr txBox="1">
            <a:spLocks noGrp="1" noRot="1" noChangeAspect="1"/>
          </p:cNvSpPr>
          <p:nvPr>
            <p:ph type="sldImg"/>
          </p:nvPr>
        </p:nvSpPr>
        <p:spPr>
          <a:xfrm>
            <a:off x="381000" y="685800"/>
            <a:ext cx="6096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61444" name="Text Placeholder 61443"/>
          <p:cNvSpPr txBox="1">
            <a:spLocks noGrp="1"/>
          </p:cNvSpPr>
          <p:nvPr>
            <p:ph type="body" idx="1"/>
          </p:nvPr>
        </p:nvSpPr>
        <p:spPr>
          <a:xfrm>
            <a:off x="685800" y="4343400"/>
            <a:ext cx="5486400" cy="4114800"/>
          </a:xfrm>
          <a:prstGeom prst="rect">
            <a:avLst/>
          </a:prstGeom>
          <a:noFill/>
          <a:ln w="9525">
            <a:noFill/>
          </a:ln>
        </p:spPr>
        <p:txBody>
          <a:bodyPr wrap="none" anchor="ctr"/>
          <a:lstStyle/>
          <a:p>
            <a:pPr lvl="0"/>
            <a:endParaRPr/>
          </a:p>
        </p:txBody>
      </p:sp>
      <p:sp>
        <p:nvSpPr>
          <p:cNvPr id="2" name="Date Placeholder 1"/>
          <p:cNvSpPr>
            <a:spLocks noGrp="1"/>
          </p:cNvSpPr>
          <p:nvPr>
            <p:ph type="dt" idx="2"/>
          </p:nvPr>
        </p:nvSpPr>
        <p:spPr/>
        <p:txBody>
          <a:bodyPr/>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t>04/10/17</a:t>
            </a:r>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mn-cs"/>
            </a:endParaRPr>
          </a:p>
        </p:txBody>
      </p:sp>
      <p:sp>
        <p:nvSpPr>
          <p:cNvPr id="3" name="Slide Number Placeholder 2"/>
          <p:cNvSpPr>
            <a:spLocks noGrp="1"/>
          </p:cNvSpPr>
          <p:nvPr>
            <p:ph type="sldNum" idx="3"/>
          </p:nvPr>
        </p:nvSpPr>
        <p:spPr/>
        <p:txBody>
          <a:bodyPr/>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122</a:t>
            </a:fld>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2874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50176"/>
          <p:cNvSpPr txBox="1"/>
          <p:nvPr/>
        </p:nvSpPr>
        <p:spPr>
          <a:xfrm>
            <a:off x="3884613" y="0"/>
            <a:ext cx="2970212" cy="455613"/>
          </a:xfrm>
          <a:prstGeom prst="rect">
            <a:avLst/>
          </a:prstGeom>
          <a:noFill/>
          <a:ln w="9525">
            <a:noFill/>
          </a:ln>
        </p:spPr>
        <p:txBody>
          <a:bodyPr wrap="square" lIns="90000" tIns="46800" rIns="90000" bIns="46800" anchor="t"/>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t>04/10/17</a:t>
            </a:r>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mn-cs"/>
            </a:endParaRPr>
          </a:p>
        </p:txBody>
      </p:sp>
      <p:sp>
        <p:nvSpPr>
          <p:cNvPr id="50178" name="Text Box 50177"/>
          <p:cNvSpPr txBox="1"/>
          <p:nvPr/>
        </p:nvSpPr>
        <p:spPr>
          <a:xfrm>
            <a:off x="3884613" y="8685213"/>
            <a:ext cx="2970212" cy="455612"/>
          </a:xfrm>
          <a:prstGeom prst="rect">
            <a:avLst/>
          </a:prstGeom>
          <a:noFill/>
          <a:ln w="9525">
            <a:noFill/>
          </a:ln>
        </p:spPr>
        <p:txBody>
          <a:bodyPr wrap="square" lIns="90000" tIns="46800" rIns="90000" bIns="46800" anchor="b"/>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125</a:t>
            </a:fld>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Arial" panose="020B0604020202020204" pitchFamily="34" charset="0"/>
            </a:endParaRPr>
          </a:p>
        </p:txBody>
      </p:sp>
      <p:sp>
        <p:nvSpPr>
          <p:cNvPr id="50179" name="Slide Image Placeholder 50178"/>
          <p:cNvSpPr txBox="1">
            <a:spLocks noGrp="1" noRot="1" noChangeAspect="1"/>
          </p:cNvSpPr>
          <p:nvPr>
            <p:ph type="sldImg"/>
          </p:nvPr>
        </p:nvSpPr>
        <p:spPr>
          <a:xfrm>
            <a:off x="381000" y="685800"/>
            <a:ext cx="6096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0180" name="Text Placeholder 50179"/>
          <p:cNvSpPr txBox="1">
            <a:spLocks noGrp="1"/>
          </p:cNvSpPr>
          <p:nvPr>
            <p:ph type="body" idx="1"/>
          </p:nvPr>
        </p:nvSpPr>
        <p:spPr>
          <a:xfrm>
            <a:off x="685800" y="4343400"/>
            <a:ext cx="5486400" cy="4114800"/>
          </a:xfrm>
          <a:prstGeom prst="rect">
            <a:avLst/>
          </a:prstGeom>
          <a:noFill/>
          <a:ln w="9525">
            <a:noFill/>
          </a:ln>
        </p:spPr>
        <p:txBody>
          <a:bodyPr wrap="none" anchor="ctr"/>
          <a:lstStyle/>
          <a:p>
            <a:pPr lvl="0"/>
            <a:endParaRPr/>
          </a:p>
        </p:txBody>
      </p:sp>
      <p:sp>
        <p:nvSpPr>
          <p:cNvPr id="2" name="Date Placeholder 1"/>
          <p:cNvSpPr>
            <a:spLocks noGrp="1"/>
          </p:cNvSpPr>
          <p:nvPr>
            <p:ph type="dt" idx="2"/>
          </p:nvPr>
        </p:nvSpPr>
        <p:spPr/>
        <p:txBody>
          <a:bodyPr/>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t>04/10/17</a:t>
            </a:r>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mn-cs"/>
            </a:endParaRPr>
          </a:p>
        </p:txBody>
      </p:sp>
      <p:sp>
        <p:nvSpPr>
          <p:cNvPr id="3" name="Slide Number Placeholder 2"/>
          <p:cNvSpPr>
            <a:spLocks noGrp="1"/>
          </p:cNvSpPr>
          <p:nvPr>
            <p:ph type="sldNum" idx="3"/>
          </p:nvPr>
        </p:nvSpPr>
        <p:spPr/>
        <p:txBody>
          <a:bodyPr/>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125</a:t>
            </a:fld>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7525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Text Box 54272"/>
          <p:cNvSpPr txBox="1"/>
          <p:nvPr/>
        </p:nvSpPr>
        <p:spPr>
          <a:xfrm>
            <a:off x="3884613" y="0"/>
            <a:ext cx="2970212" cy="455613"/>
          </a:xfrm>
          <a:prstGeom prst="rect">
            <a:avLst/>
          </a:prstGeom>
          <a:noFill/>
          <a:ln w="9525">
            <a:noFill/>
          </a:ln>
        </p:spPr>
        <p:txBody>
          <a:bodyPr wrap="square" lIns="90000" tIns="46800" rIns="90000" bIns="46800" anchor="t"/>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t>04/10/17</a:t>
            </a:r>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mn-cs"/>
            </a:endParaRPr>
          </a:p>
        </p:txBody>
      </p:sp>
      <p:sp>
        <p:nvSpPr>
          <p:cNvPr id="54274" name="Text Box 54273"/>
          <p:cNvSpPr txBox="1"/>
          <p:nvPr/>
        </p:nvSpPr>
        <p:spPr>
          <a:xfrm>
            <a:off x="3884613" y="8685213"/>
            <a:ext cx="2970212" cy="455612"/>
          </a:xfrm>
          <a:prstGeom prst="rect">
            <a:avLst/>
          </a:prstGeom>
          <a:noFill/>
          <a:ln w="9525">
            <a:noFill/>
          </a:ln>
        </p:spPr>
        <p:txBody>
          <a:bodyPr wrap="square" lIns="90000" tIns="46800" rIns="90000" bIns="46800" anchor="b"/>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126</a:t>
            </a:fld>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Arial" panose="020B0604020202020204" pitchFamily="34" charset="0"/>
            </a:endParaRPr>
          </a:p>
        </p:txBody>
      </p:sp>
      <p:sp>
        <p:nvSpPr>
          <p:cNvPr id="54275" name="Slide Image Placeholder 54274"/>
          <p:cNvSpPr txBox="1">
            <a:spLocks noGrp="1" noRot="1" noChangeAspect="1"/>
          </p:cNvSpPr>
          <p:nvPr>
            <p:ph type="sldImg"/>
          </p:nvPr>
        </p:nvSpPr>
        <p:spPr>
          <a:xfrm>
            <a:off x="381000" y="685800"/>
            <a:ext cx="6096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4276" name="Text Placeholder 54275"/>
          <p:cNvSpPr txBox="1">
            <a:spLocks noGrp="1"/>
          </p:cNvSpPr>
          <p:nvPr>
            <p:ph type="body" idx="1"/>
          </p:nvPr>
        </p:nvSpPr>
        <p:spPr>
          <a:xfrm>
            <a:off x="685800" y="4343400"/>
            <a:ext cx="5486400" cy="4114800"/>
          </a:xfrm>
          <a:prstGeom prst="rect">
            <a:avLst/>
          </a:prstGeom>
          <a:noFill/>
          <a:ln w="9525">
            <a:noFill/>
          </a:ln>
        </p:spPr>
        <p:txBody>
          <a:bodyPr wrap="none" anchor="ctr"/>
          <a:lstStyle/>
          <a:p>
            <a:pPr lvl="0"/>
            <a:endParaRPr/>
          </a:p>
        </p:txBody>
      </p:sp>
      <p:sp>
        <p:nvSpPr>
          <p:cNvPr id="2" name="Date Placeholder 1"/>
          <p:cNvSpPr>
            <a:spLocks noGrp="1"/>
          </p:cNvSpPr>
          <p:nvPr>
            <p:ph type="dt" idx="2"/>
          </p:nvPr>
        </p:nvSpPr>
        <p:spPr/>
        <p:txBody>
          <a:bodyPr/>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t>04/10/17</a:t>
            </a:r>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mn-cs"/>
            </a:endParaRPr>
          </a:p>
        </p:txBody>
      </p:sp>
      <p:sp>
        <p:nvSpPr>
          <p:cNvPr id="3" name="Slide Number Placeholder 2"/>
          <p:cNvSpPr>
            <a:spLocks noGrp="1"/>
          </p:cNvSpPr>
          <p:nvPr>
            <p:ph type="sldNum" idx="3"/>
          </p:nvPr>
        </p:nvSpPr>
        <p:spPr/>
        <p:txBody>
          <a:bodyPr/>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126</a:t>
            </a:fld>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391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Text Box 54272"/>
          <p:cNvSpPr txBox="1"/>
          <p:nvPr/>
        </p:nvSpPr>
        <p:spPr>
          <a:xfrm>
            <a:off x="3884613" y="0"/>
            <a:ext cx="2970212" cy="455613"/>
          </a:xfrm>
          <a:prstGeom prst="rect">
            <a:avLst/>
          </a:prstGeom>
          <a:noFill/>
          <a:ln w="9525">
            <a:noFill/>
          </a:ln>
        </p:spPr>
        <p:txBody>
          <a:bodyPr wrap="square" lIns="90000" tIns="46800" rIns="90000" bIns="46800" anchor="t"/>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t>04/10/17</a:t>
            </a:r>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mn-cs"/>
            </a:endParaRPr>
          </a:p>
        </p:txBody>
      </p:sp>
      <p:sp>
        <p:nvSpPr>
          <p:cNvPr id="54274" name="Text Box 54273"/>
          <p:cNvSpPr txBox="1"/>
          <p:nvPr/>
        </p:nvSpPr>
        <p:spPr>
          <a:xfrm>
            <a:off x="3884613" y="8685213"/>
            <a:ext cx="2970212" cy="455612"/>
          </a:xfrm>
          <a:prstGeom prst="rect">
            <a:avLst/>
          </a:prstGeom>
          <a:noFill/>
          <a:ln w="9525">
            <a:noFill/>
          </a:ln>
        </p:spPr>
        <p:txBody>
          <a:bodyPr wrap="square" lIns="90000" tIns="46800" rIns="90000" bIns="46800" anchor="b"/>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127</a:t>
            </a:fld>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Arial" panose="020B0604020202020204" pitchFamily="34" charset="0"/>
            </a:endParaRPr>
          </a:p>
        </p:txBody>
      </p:sp>
      <p:sp>
        <p:nvSpPr>
          <p:cNvPr id="54275" name="Slide Image Placeholder 54274"/>
          <p:cNvSpPr txBox="1">
            <a:spLocks noGrp="1" noRot="1" noChangeAspect="1"/>
          </p:cNvSpPr>
          <p:nvPr>
            <p:ph type="sldImg"/>
          </p:nvPr>
        </p:nvSpPr>
        <p:spPr>
          <a:xfrm>
            <a:off x="381000" y="685800"/>
            <a:ext cx="6096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4276" name="Text Placeholder 54275"/>
          <p:cNvSpPr txBox="1">
            <a:spLocks noGrp="1"/>
          </p:cNvSpPr>
          <p:nvPr>
            <p:ph type="body" idx="1"/>
          </p:nvPr>
        </p:nvSpPr>
        <p:spPr>
          <a:xfrm>
            <a:off x="685800" y="4343400"/>
            <a:ext cx="5486400" cy="4114800"/>
          </a:xfrm>
          <a:prstGeom prst="rect">
            <a:avLst/>
          </a:prstGeom>
          <a:noFill/>
          <a:ln w="9525">
            <a:noFill/>
          </a:ln>
        </p:spPr>
        <p:txBody>
          <a:bodyPr wrap="none" anchor="ctr"/>
          <a:lstStyle/>
          <a:p>
            <a:pPr lvl="0"/>
            <a:endParaRPr/>
          </a:p>
        </p:txBody>
      </p:sp>
      <p:sp>
        <p:nvSpPr>
          <p:cNvPr id="2" name="Date Placeholder 1"/>
          <p:cNvSpPr>
            <a:spLocks noGrp="1"/>
          </p:cNvSpPr>
          <p:nvPr>
            <p:ph type="dt" idx="2"/>
          </p:nvPr>
        </p:nvSpPr>
        <p:spPr/>
        <p:txBody>
          <a:bodyPr/>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t>04/10/17</a:t>
            </a:r>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mn-cs"/>
            </a:endParaRPr>
          </a:p>
        </p:txBody>
      </p:sp>
      <p:sp>
        <p:nvSpPr>
          <p:cNvPr id="3" name="Slide Number Placeholder 2"/>
          <p:cNvSpPr>
            <a:spLocks noGrp="1"/>
          </p:cNvSpPr>
          <p:nvPr>
            <p:ph type="sldNum" idx="3"/>
          </p:nvPr>
        </p:nvSpPr>
        <p:spPr/>
        <p:txBody>
          <a:bodyPr/>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127</a:t>
            </a:fld>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4981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55296"/>
          <p:cNvSpPr txBox="1"/>
          <p:nvPr/>
        </p:nvSpPr>
        <p:spPr>
          <a:xfrm>
            <a:off x="3884613" y="0"/>
            <a:ext cx="2970212" cy="455613"/>
          </a:xfrm>
          <a:prstGeom prst="rect">
            <a:avLst/>
          </a:prstGeom>
          <a:noFill/>
          <a:ln w="9525">
            <a:noFill/>
          </a:ln>
        </p:spPr>
        <p:txBody>
          <a:bodyPr wrap="square" lIns="90000" tIns="46800" rIns="90000" bIns="46800" anchor="t"/>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t>04/10/17</a:t>
            </a:r>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mn-cs"/>
            </a:endParaRPr>
          </a:p>
        </p:txBody>
      </p:sp>
      <p:sp>
        <p:nvSpPr>
          <p:cNvPr id="55298" name="Text Box 55297"/>
          <p:cNvSpPr txBox="1"/>
          <p:nvPr/>
        </p:nvSpPr>
        <p:spPr>
          <a:xfrm>
            <a:off x="3884613" y="8685213"/>
            <a:ext cx="2970212" cy="455612"/>
          </a:xfrm>
          <a:prstGeom prst="rect">
            <a:avLst/>
          </a:prstGeom>
          <a:noFill/>
          <a:ln w="9525">
            <a:noFill/>
          </a:ln>
        </p:spPr>
        <p:txBody>
          <a:bodyPr wrap="square" lIns="90000" tIns="46800" rIns="90000" bIns="46800" anchor="b"/>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130</a:t>
            </a:fld>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Arial" panose="020B0604020202020204" pitchFamily="34" charset="0"/>
            </a:endParaRPr>
          </a:p>
        </p:txBody>
      </p:sp>
      <p:sp>
        <p:nvSpPr>
          <p:cNvPr id="55299" name="Slide Image Placeholder 55298"/>
          <p:cNvSpPr txBox="1">
            <a:spLocks noGrp="1" noRot="1" noChangeAspect="1"/>
          </p:cNvSpPr>
          <p:nvPr>
            <p:ph type="sldImg"/>
          </p:nvPr>
        </p:nvSpPr>
        <p:spPr>
          <a:xfrm>
            <a:off x="381000" y="685800"/>
            <a:ext cx="6096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5300" name="Text Placeholder 55299"/>
          <p:cNvSpPr txBox="1">
            <a:spLocks noGrp="1"/>
          </p:cNvSpPr>
          <p:nvPr>
            <p:ph type="body" idx="1"/>
          </p:nvPr>
        </p:nvSpPr>
        <p:spPr>
          <a:xfrm>
            <a:off x="685800" y="4343400"/>
            <a:ext cx="5486400" cy="4114800"/>
          </a:xfrm>
          <a:prstGeom prst="rect">
            <a:avLst/>
          </a:prstGeom>
          <a:noFill/>
          <a:ln w="9525">
            <a:noFill/>
          </a:ln>
        </p:spPr>
        <p:txBody>
          <a:bodyPr wrap="none" anchor="ctr"/>
          <a:lstStyle/>
          <a:p>
            <a:pPr lvl="0"/>
            <a:endParaRPr/>
          </a:p>
        </p:txBody>
      </p:sp>
      <p:sp>
        <p:nvSpPr>
          <p:cNvPr id="2" name="Date Placeholder 1"/>
          <p:cNvSpPr>
            <a:spLocks noGrp="1"/>
          </p:cNvSpPr>
          <p:nvPr>
            <p:ph type="dt" idx="2"/>
          </p:nvPr>
        </p:nvSpPr>
        <p:spPr/>
        <p:txBody>
          <a:bodyPr/>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t>04/10/17</a:t>
            </a:r>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mn-cs"/>
            </a:endParaRPr>
          </a:p>
        </p:txBody>
      </p:sp>
      <p:sp>
        <p:nvSpPr>
          <p:cNvPr id="3" name="Slide Number Placeholder 2"/>
          <p:cNvSpPr>
            <a:spLocks noGrp="1"/>
          </p:cNvSpPr>
          <p:nvPr>
            <p:ph type="sldNum" idx="3"/>
          </p:nvPr>
        </p:nvSpPr>
        <p:spPr/>
        <p:txBody>
          <a:bodyPr/>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mn-ea"/>
                <a:cs typeface="Arial" panose="020B0604020202020204" pitchFamily="34" charset="0"/>
              </a:rPr>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130</a:t>
            </a:fld>
            <a:endParaRPr kumimoji="0" lang="fr-FR" altLang="x-none" sz="1200" b="0"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9308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845257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21246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091192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7071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306096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019434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030659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738110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899478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9654566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261072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470737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0829152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878321370"/>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5876750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04679607"/>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831794123"/>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65734881"/>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6002031"/>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1843672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140136312"/>
      </p:ext>
    </p:extLst>
  </p:cSld>
  <p:clrMapOvr>
    <a:masterClrMapping/>
  </p:clrMapOvr>
  <p:timing>
    <p:tnLst>
      <p:par>
        <p:cTn id="1" dur="indefinite" restart="never" nodeType="tmRoot"/>
      </p:par>
    </p:tnLst>
  </p:timing>
  <p:hf hdr="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747752128"/>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7164281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61542188"/>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290238817"/>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32019740"/>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999307134"/>
      </p:ext>
    </p:extLst>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20661648"/>
      </p:ext>
    </p:extLst>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129290369"/>
      </p:ext>
    </p:extLst>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82628349"/>
      </p:ext>
    </p:extLst>
  </p:cSld>
  <p:clrMapOvr>
    <a:masterClrMapping/>
  </p:clrMapOvr>
  <p:hf hdr="0"/>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60761292"/>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93617283"/>
      </p:ext>
    </p:extLst>
  </p:cSld>
  <p:clrMapOvr>
    <a:masterClrMapping/>
  </p:clrMapOvr>
  <p:timing>
    <p:tnLst>
      <p:par>
        <p:cTn id="1" dur="indefinite" restart="never" nodeType="tmRoot"/>
      </p:par>
    </p:tnLst>
  </p:timing>
  <p:hf hdr="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13904658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7964810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37223867"/>
      </p:ext>
    </p:extLst>
  </p:cSld>
  <p:clrMapOvr>
    <a:masterClrMapping/>
  </p:clrMapOvr>
  <p:hf hdr="0"/>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Juillet 2019</a:t>
            </a:r>
          </a:p>
        </p:txBody>
      </p:sp>
      <p:sp>
        <p:nvSpPr>
          <p:cNvPr id="5" name="Footer Placeholder 4"/>
          <p:cNvSpPr>
            <a:spLocks noGrp="1"/>
          </p:cNvSpPr>
          <p:nvPr>
            <p:ph type="ftr" sz="quarter" idx="11"/>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Eco. Gle ESI 1 _ UNB _ D. KAM</a:t>
            </a:r>
          </a:p>
        </p:txBody>
      </p:sp>
      <p:sp>
        <p:nvSpPr>
          <p:cNvPr id="6" name="Slide Number Placeholder 5"/>
          <p:cNvSpPr>
            <a:spLocks noGrp="1"/>
          </p:cNvSpPr>
          <p:nvPr>
            <p:ph type="sldNum" sz="quarter" idx="12"/>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‹N°›</a:t>
            </a:fld>
            <a:endPar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endParaRPr>
          </a:p>
        </p:txBody>
      </p:sp>
    </p:spTree>
    <p:extLst>
      <p:ext uri="{BB962C8B-B14F-4D97-AF65-F5344CB8AC3E}">
        <p14:creationId xmlns:p14="http://schemas.microsoft.com/office/powerpoint/2010/main" val="3903861148"/>
      </p:ext>
    </p:extLst>
  </p:cSld>
  <p:clrMapOvr>
    <a:masterClrMapping/>
  </p:clrMapOvr>
  <p:hf hdr="0"/>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Juillet 2019</a:t>
            </a:r>
          </a:p>
        </p:txBody>
      </p:sp>
      <p:sp>
        <p:nvSpPr>
          <p:cNvPr id="5" name="Footer Placeholder 4"/>
          <p:cNvSpPr>
            <a:spLocks noGrp="1"/>
          </p:cNvSpPr>
          <p:nvPr>
            <p:ph type="ftr" sz="quarter" idx="11"/>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Eco. Gle ESI 1 _ UNB _ D. KAM</a:t>
            </a:r>
          </a:p>
        </p:txBody>
      </p:sp>
      <p:sp>
        <p:nvSpPr>
          <p:cNvPr id="6" name="Slide Number Placeholder 5"/>
          <p:cNvSpPr>
            <a:spLocks noGrp="1"/>
          </p:cNvSpPr>
          <p:nvPr>
            <p:ph type="sldNum" sz="quarter" idx="12"/>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‹N°›</a:t>
            </a:fld>
            <a:endPar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endParaRPr>
          </a:p>
        </p:txBody>
      </p:sp>
    </p:spTree>
    <p:extLst>
      <p:ext uri="{BB962C8B-B14F-4D97-AF65-F5344CB8AC3E}">
        <p14:creationId xmlns:p14="http://schemas.microsoft.com/office/powerpoint/2010/main" val="191114829"/>
      </p:ext>
    </p:extLst>
  </p:cSld>
  <p:clrMapOvr>
    <a:masterClrMapping/>
  </p:clrMapOvr>
  <p:hf hdr="0"/>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Juillet 2019</a:t>
            </a:r>
          </a:p>
        </p:txBody>
      </p:sp>
      <p:sp>
        <p:nvSpPr>
          <p:cNvPr id="5" name="Footer Placeholder 4"/>
          <p:cNvSpPr>
            <a:spLocks noGrp="1"/>
          </p:cNvSpPr>
          <p:nvPr>
            <p:ph type="ftr" sz="quarter" idx="11"/>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Eco. Gle ESI 1 _ UNB _ D. KAM</a:t>
            </a:r>
          </a:p>
        </p:txBody>
      </p:sp>
      <p:sp>
        <p:nvSpPr>
          <p:cNvPr id="6" name="Slide Number Placeholder 5"/>
          <p:cNvSpPr>
            <a:spLocks noGrp="1"/>
          </p:cNvSpPr>
          <p:nvPr>
            <p:ph type="sldNum" sz="quarter" idx="12"/>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‹N°›</a:t>
            </a:fld>
            <a:endPar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endParaRPr>
          </a:p>
        </p:txBody>
      </p:sp>
    </p:spTree>
    <p:extLst>
      <p:ext uri="{BB962C8B-B14F-4D97-AF65-F5344CB8AC3E}">
        <p14:creationId xmlns:p14="http://schemas.microsoft.com/office/powerpoint/2010/main" val="3228325619"/>
      </p:ext>
    </p:extLst>
  </p:cSld>
  <p:clrMapOvr>
    <a:masterClrMapping/>
  </p:clrMapOvr>
  <p:hf hdr="0"/>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3561" cy="452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02489" y="1600200"/>
            <a:ext cx="5373561" cy="452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Juillet 2019</a:t>
            </a:r>
          </a:p>
        </p:txBody>
      </p:sp>
      <p:sp>
        <p:nvSpPr>
          <p:cNvPr id="6" name="Footer Placeholder 5"/>
          <p:cNvSpPr>
            <a:spLocks noGrp="1"/>
          </p:cNvSpPr>
          <p:nvPr>
            <p:ph type="ftr" sz="quarter" idx="11"/>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Eco. Gle ESI 1 _ UNB _ D. KAM</a:t>
            </a:r>
          </a:p>
        </p:txBody>
      </p:sp>
      <p:sp>
        <p:nvSpPr>
          <p:cNvPr id="7" name="Slide Number Placeholder 6"/>
          <p:cNvSpPr>
            <a:spLocks noGrp="1"/>
          </p:cNvSpPr>
          <p:nvPr>
            <p:ph type="sldNum" sz="quarter" idx="12"/>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‹N°›</a:t>
            </a:fld>
            <a:endPar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endParaRPr>
          </a:p>
        </p:txBody>
      </p:sp>
    </p:spTree>
    <p:extLst>
      <p:ext uri="{BB962C8B-B14F-4D97-AF65-F5344CB8AC3E}">
        <p14:creationId xmlns:p14="http://schemas.microsoft.com/office/powerpoint/2010/main" val="3595057908"/>
      </p:ext>
    </p:extLst>
  </p:cSld>
  <p:clrMapOvr>
    <a:masterClrMapping/>
  </p:clrMapOvr>
  <p:hf hdr="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Juillet 2019</a:t>
            </a:r>
          </a:p>
        </p:txBody>
      </p:sp>
      <p:sp>
        <p:nvSpPr>
          <p:cNvPr id="8" name="Footer Placeholder 7"/>
          <p:cNvSpPr>
            <a:spLocks noGrp="1"/>
          </p:cNvSpPr>
          <p:nvPr>
            <p:ph type="ftr" sz="quarter" idx="11"/>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Eco. Gle ESI 1 _ UNB _ D. KAM</a:t>
            </a:r>
          </a:p>
        </p:txBody>
      </p:sp>
      <p:sp>
        <p:nvSpPr>
          <p:cNvPr id="9" name="Slide Number Placeholder 8"/>
          <p:cNvSpPr>
            <a:spLocks noGrp="1"/>
          </p:cNvSpPr>
          <p:nvPr>
            <p:ph type="sldNum" sz="quarter" idx="12"/>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‹N°›</a:t>
            </a:fld>
            <a:endPar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endParaRPr>
          </a:p>
        </p:txBody>
      </p:sp>
    </p:spTree>
    <p:extLst>
      <p:ext uri="{BB962C8B-B14F-4D97-AF65-F5344CB8AC3E}">
        <p14:creationId xmlns:p14="http://schemas.microsoft.com/office/powerpoint/2010/main" val="1396016871"/>
      </p:ext>
    </p:extLst>
  </p:cSld>
  <p:clrMapOvr>
    <a:masterClrMapping/>
  </p:clrMapOvr>
  <p:hf hdr="0"/>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Juillet 2019</a:t>
            </a:r>
          </a:p>
        </p:txBody>
      </p:sp>
      <p:sp>
        <p:nvSpPr>
          <p:cNvPr id="4" name="Footer Placeholder 3"/>
          <p:cNvSpPr>
            <a:spLocks noGrp="1"/>
          </p:cNvSpPr>
          <p:nvPr>
            <p:ph type="ftr" sz="quarter" idx="11"/>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Eco. Gle ESI 1 _ UNB _ D. KAM</a:t>
            </a:r>
          </a:p>
        </p:txBody>
      </p:sp>
      <p:sp>
        <p:nvSpPr>
          <p:cNvPr id="5" name="Slide Number Placeholder 4"/>
          <p:cNvSpPr>
            <a:spLocks noGrp="1"/>
          </p:cNvSpPr>
          <p:nvPr>
            <p:ph type="sldNum" sz="quarter" idx="12"/>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‹N°›</a:t>
            </a:fld>
            <a:endPar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endParaRPr>
          </a:p>
        </p:txBody>
      </p:sp>
    </p:spTree>
    <p:extLst>
      <p:ext uri="{BB962C8B-B14F-4D97-AF65-F5344CB8AC3E}">
        <p14:creationId xmlns:p14="http://schemas.microsoft.com/office/powerpoint/2010/main" val="2768202702"/>
      </p:ext>
    </p:extLst>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Juillet 2019</a:t>
            </a:r>
          </a:p>
        </p:txBody>
      </p:sp>
      <p:sp>
        <p:nvSpPr>
          <p:cNvPr id="3" name="Footer Placeholder 2"/>
          <p:cNvSpPr>
            <a:spLocks noGrp="1"/>
          </p:cNvSpPr>
          <p:nvPr>
            <p:ph type="ftr" sz="quarter" idx="11"/>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Eco. Gle ESI 1 _ UNB _ D. KAM</a:t>
            </a:r>
          </a:p>
        </p:txBody>
      </p:sp>
      <p:sp>
        <p:nvSpPr>
          <p:cNvPr id="4" name="Slide Number Placeholder 3"/>
          <p:cNvSpPr>
            <a:spLocks noGrp="1"/>
          </p:cNvSpPr>
          <p:nvPr>
            <p:ph type="sldNum" sz="quarter" idx="12"/>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‹N°›</a:t>
            </a:fld>
            <a:endPar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endParaRPr>
          </a:p>
        </p:txBody>
      </p:sp>
    </p:spTree>
    <p:extLst>
      <p:ext uri="{BB962C8B-B14F-4D97-AF65-F5344CB8AC3E}">
        <p14:creationId xmlns:p14="http://schemas.microsoft.com/office/powerpoint/2010/main" val="3738777352"/>
      </p:ext>
    </p:extLst>
  </p:cSld>
  <p:clrMapOvr>
    <a:masterClrMapping/>
  </p:clrMapOvr>
  <p:hf hdr="0"/>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Juillet 2019</a:t>
            </a:r>
          </a:p>
        </p:txBody>
      </p:sp>
      <p:sp>
        <p:nvSpPr>
          <p:cNvPr id="6" name="Footer Placeholder 5"/>
          <p:cNvSpPr>
            <a:spLocks noGrp="1"/>
          </p:cNvSpPr>
          <p:nvPr>
            <p:ph type="ftr" sz="quarter" idx="11"/>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Eco. Gle ESI 1 _ UNB _ D. KAM</a:t>
            </a:r>
          </a:p>
        </p:txBody>
      </p:sp>
      <p:sp>
        <p:nvSpPr>
          <p:cNvPr id="7" name="Slide Number Placeholder 6"/>
          <p:cNvSpPr>
            <a:spLocks noGrp="1"/>
          </p:cNvSpPr>
          <p:nvPr>
            <p:ph type="sldNum" sz="quarter" idx="12"/>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‹N°›</a:t>
            </a:fld>
            <a:endPar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endParaRPr>
          </a:p>
        </p:txBody>
      </p:sp>
    </p:spTree>
    <p:extLst>
      <p:ext uri="{BB962C8B-B14F-4D97-AF65-F5344CB8AC3E}">
        <p14:creationId xmlns:p14="http://schemas.microsoft.com/office/powerpoint/2010/main" val="2300592482"/>
      </p:ext>
    </p:extLst>
  </p:cSld>
  <p:clrMapOvr>
    <a:masterClrMapping/>
  </p:clrMapOvr>
  <p:hf hdr="0"/>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Juillet 2019</a:t>
            </a:r>
          </a:p>
        </p:txBody>
      </p:sp>
      <p:sp>
        <p:nvSpPr>
          <p:cNvPr id="6" name="Footer Placeholder 5"/>
          <p:cNvSpPr>
            <a:spLocks noGrp="1"/>
          </p:cNvSpPr>
          <p:nvPr>
            <p:ph type="ftr" sz="quarter" idx="11"/>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Eco. Gle ESI 1 _ UNB _ D. KAM</a:t>
            </a:r>
          </a:p>
        </p:txBody>
      </p:sp>
      <p:sp>
        <p:nvSpPr>
          <p:cNvPr id="7" name="Slide Number Placeholder 6"/>
          <p:cNvSpPr>
            <a:spLocks noGrp="1"/>
          </p:cNvSpPr>
          <p:nvPr>
            <p:ph type="sldNum" sz="quarter" idx="12"/>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‹N°›</a:t>
            </a:fld>
            <a:endPar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endParaRPr>
          </a:p>
        </p:txBody>
      </p:sp>
    </p:spTree>
    <p:extLst>
      <p:ext uri="{BB962C8B-B14F-4D97-AF65-F5344CB8AC3E}">
        <p14:creationId xmlns:p14="http://schemas.microsoft.com/office/powerpoint/2010/main" val="2982191248"/>
      </p:ext>
    </p:extLst>
  </p:cSld>
  <p:clrMapOvr>
    <a:masterClrMapping/>
  </p:clrMapOvr>
  <p:timing>
    <p:tnLst>
      <p:par>
        <p:cTn id="1" dur="indefinite" restart="never" nodeType="tmRoot"/>
      </p:par>
    </p:tnLst>
  </p:timing>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257169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Juillet 2019</a:t>
            </a:r>
          </a:p>
        </p:txBody>
      </p:sp>
      <p:sp>
        <p:nvSpPr>
          <p:cNvPr id="5" name="Footer Placeholder 4"/>
          <p:cNvSpPr>
            <a:spLocks noGrp="1"/>
          </p:cNvSpPr>
          <p:nvPr>
            <p:ph type="ftr" sz="quarter" idx="11"/>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Eco. Gle ESI 1 _ UNB _ D. KAM</a:t>
            </a:r>
          </a:p>
        </p:txBody>
      </p:sp>
      <p:sp>
        <p:nvSpPr>
          <p:cNvPr id="6" name="Slide Number Placeholder 5"/>
          <p:cNvSpPr>
            <a:spLocks noGrp="1"/>
          </p:cNvSpPr>
          <p:nvPr>
            <p:ph type="sldNum" sz="quarter" idx="12"/>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‹N°›</a:t>
            </a:fld>
            <a:endPar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endParaRPr>
          </a:p>
        </p:txBody>
      </p:sp>
    </p:spTree>
    <p:extLst>
      <p:ext uri="{BB962C8B-B14F-4D97-AF65-F5344CB8AC3E}">
        <p14:creationId xmlns:p14="http://schemas.microsoft.com/office/powerpoint/2010/main" val="749458176"/>
      </p:ext>
    </p:extLst>
  </p:cSld>
  <p:clrMapOvr>
    <a:masterClrMapping/>
  </p:clrMapOvr>
  <p:hf hdr="0"/>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4439" y="274638"/>
            <a:ext cx="2741613" cy="5846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65904" cy="5846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Juillet 2019</a:t>
            </a:r>
          </a:p>
        </p:txBody>
      </p:sp>
      <p:sp>
        <p:nvSpPr>
          <p:cNvPr id="5" name="Footer Placeholder 4"/>
          <p:cNvSpPr>
            <a:spLocks noGrp="1"/>
          </p:cNvSpPr>
          <p:nvPr>
            <p:ph type="ftr" sz="quarter" idx="11"/>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Eco. Gle ESI 1 _ UNB _ D. KAM</a:t>
            </a:r>
          </a:p>
        </p:txBody>
      </p:sp>
      <p:sp>
        <p:nvSpPr>
          <p:cNvPr id="6" name="Slide Number Placeholder 5"/>
          <p:cNvSpPr>
            <a:spLocks noGrp="1"/>
          </p:cNvSpPr>
          <p:nvPr>
            <p:ph type="sldNum" sz="quarter" idx="12"/>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‹N°›</a:t>
            </a:fld>
            <a:endPar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endParaRPr>
          </a:p>
        </p:txBody>
      </p:sp>
    </p:spTree>
    <p:extLst>
      <p:ext uri="{BB962C8B-B14F-4D97-AF65-F5344CB8AC3E}">
        <p14:creationId xmlns:p14="http://schemas.microsoft.com/office/powerpoint/2010/main" val="673200340"/>
      </p:ext>
    </p:extLst>
  </p:cSld>
  <p:clrMapOvr>
    <a:masterClrMapping/>
  </p:clrMapOvr>
  <p:hf hdr="0"/>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04933629"/>
      </p:ext>
    </p:extLst>
  </p:cSld>
  <p:clrMapOvr>
    <a:masterClrMapping/>
  </p:clrMapOvr>
  <p:hf hdr="0"/>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84522803"/>
      </p:ext>
    </p:extLst>
  </p:cSld>
  <p:clrMapOvr>
    <a:masterClrMapping/>
  </p:clrMapOvr>
  <p:hf hdr="0"/>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39047099"/>
      </p:ext>
    </p:extLst>
  </p:cSld>
  <p:clrMapOvr>
    <a:masterClrMapping/>
  </p:clrMapOvr>
  <p:hf hdr="0"/>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9779376"/>
      </p:ext>
    </p:extLst>
  </p:cSld>
  <p:clrMapOvr>
    <a:masterClrMapping/>
  </p:clrMapOvr>
  <p:hf hdr="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75437823"/>
      </p:ext>
    </p:extLst>
  </p:cSld>
  <p:clrMapOvr>
    <a:masterClrMapping/>
  </p:clrMapOvr>
  <p:hf hdr="0"/>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83405539"/>
      </p:ext>
    </p:extLst>
  </p:cSld>
  <p:clrMapOvr>
    <a:masterClrMapping/>
  </p:clrMapOvr>
  <p:hf hdr="0"/>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546604897"/>
      </p:ext>
    </p:extLst>
  </p:cSld>
  <p:clrMapOvr>
    <a:masterClrMapping/>
  </p:clrMapOvr>
  <p:hf hdr="0"/>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892560503"/>
      </p:ext>
    </p:extLst>
  </p:cSld>
  <p:clrMapOvr>
    <a:masterClrMapping/>
  </p:clrMapOvr>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7932981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85162058"/>
      </p:ext>
    </p:extLst>
  </p:cSld>
  <p:clrMapOvr>
    <a:masterClrMapping/>
  </p:clrMapOvr>
  <p:hf hdr="0"/>
</p:sldLayout>
</file>

<file path=ppt/slideLayouts/slideLayout61.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56975691"/>
      </p:ext>
    </p:extLst>
  </p:cSld>
  <p:clrMapOvr>
    <a:masterClrMapping/>
  </p:clrMapOvr>
  <p:hf hdr="0"/>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543850347"/>
      </p:ext>
    </p:extLst>
  </p:cSld>
  <p:clrMapOvr>
    <a:masterClrMapping/>
  </p:clrMapOvr>
  <p:hf hdr="0"/>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116645558"/>
      </p:ext>
    </p:extLst>
  </p:cSld>
  <p:clrMapOvr>
    <a:masterClrMapping/>
  </p:clrMapOvr>
  <p:hf hdr="0"/>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85559215"/>
      </p:ext>
    </p:extLst>
  </p:cSld>
  <p:clrMapOvr>
    <a:masterClrMapping/>
  </p:clrMapOvr>
  <p:hf hdr="0"/>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521529862"/>
      </p:ext>
    </p:extLst>
  </p:cSld>
  <p:clrMapOvr>
    <a:masterClrMapping/>
  </p:clrMapOvr>
  <p:hf hdr="0"/>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52851947"/>
      </p:ext>
    </p:extLst>
  </p:cSld>
  <p:clrMapOvr>
    <a:masterClrMapping/>
  </p:clrMapOvr>
  <p:hf hdr="0"/>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49648826"/>
      </p:ext>
    </p:extLst>
  </p:cSld>
  <p:clrMapOvr>
    <a:masterClrMapping/>
  </p:clrMapOvr>
  <p:hf hdr="0"/>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041884975"/>
      </p:ext>
    </p:extLst>
  </p:cSld>
  <p:clrMapOvr>
    <a:masterClrMapping/>
  </p:clrMapOvr>
  <p:hf hdr="0"/>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272066654"/>
      </p:ext>
    </p:extLst>
  </p:cSld>
  <p:clrMapOvr>
    <a:masterClrMapping/>
  </p:clrMapOvr>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7450696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542272361"/>
      </p:ext>
    </p:extLst>
  </p:cSld>
  <p:clrMapOvr>
    <a:masterClrMapping/>
  </p:clrMapOvr>
  <p:hf hdr="0"/>
</p:sldLayout>
</file>

<file path=ppt/slideLayouts/slideLayout71.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51156884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38141304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832742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4.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5.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theme" Target="../theme/theme6.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theme" Target="../theme/theme7.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5787749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76929176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17518847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56178246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Title 1024"/>
          <p:cNvSpPr>
            <a:spLocks noGrp="1"/>
          </p:cNvSpPr>
          <p:nvPr>
            <p:ph type="title"/>
          </p:nvPr>
        </p:nvSpPr>
        <p:spPr>
          <a:xfrm>
            <a:off x="609600" y="274638"/>
            <a:ext cx="10966451" cy="1138237"/>
          </a:xfrm>
          <a:prstGeom prst="rect">
            <a:avLst/>
          </a:prstGeom>
          <a:noFill/>
          <a:ln w="9525">
            <a:noFill/>
          </a:ln>
        </p:spPr>
        <p:txBody>
          <a:bodyPr wrap="square" lIns="90000" tIns="46800" rIns="90000" bIns="46800" anchor="ctr"/>
          <a:lstStyle/>
          <a:p>
            <a:pPr lvl="0"/>
            <a:r>
              <a:rPr dirty="0"/>
              <a:t>Cliquez pour éditer le format du texte-titre</a:t>
            </a:r>
          </a:p>
        </p:txBody>
      </p:sp>
      <p:sp>
        <p:nvSpPr>
          <p:cNvPr id="1026" name="Text Placeholder 1025"/>
          <p:cNvSpPr>
            <a:spLocks noGrp="1"/>
          </p:cNvSpPr>
          <p:nvPr>
            <p:ph type="body" idx="1"/>
          </p:nvPr>
        </p:nvSpPr>
        <p:spPr>
          <a:xfrm>
            <a:off x="609600" y="1600200"/>
            <a:ext cx="10966451" cy="4521200"/>
          </a:xfrm>
          <a:prstGeom prst="rect">
            <a:avLst/>
          </a:prstGeom>
          <a:noFill/>
          <a:ln w="9525">
            <a:noFill/>
          </a:ln>
        </p:spPr>
        <p:txBody>
          <a:bodyPr wrap="square" lIns="90000" tIns="46800" rIns="90000" bIns="46800" anchor="t"/>
          <a:lstStyle/>
          <a:p>
            <a:pPr lvl="0"/>
            <a:r>
              <a:rPr dirty="0"/>
              <a:t>Cliquez pour éditer le format du plan de texte</a:t>
            </a:r>
          </a:p>
          <a:p>
            <a:pPr lvl="1"/>
            <a:r>
              <a:rPr dirty="0"/>
              <a:t>Second niveau de plan</a:t>
            </a:r>
          </a:p>
          <a:p>
            <a:pPr lvl="2"/>
            <a:r>
              <a:rPr dirty="0"/>
              <a:t>Troisième niveau de plan</a:t>
            </a:r>
          </a:p>
          <a:p>
            <a:pPr lvl="3"/>
            <a:r>
              <a:rPr dirty="0"/>
              <a:t>Quatrième niveau de plan</a:t>
            </a:r>
          </a:p>
          <a:p>
            <a:pPr lvl="4"/>
            <a:r>
              <a:rPr dirty="0"/>
              <a:t>Cinquième niveau de plan</a:t>
            </a:r>
          </a:p>
          <a:p>
            <a:pPr lvl="4"/>
            <a:r>
              <a:rPr dirty="0"/>
              <a:t>Sixième niveau de plan</a:t>
            </a:r>
          </a:p>
          <a:p>
            <a:pPr lvl="4"/>
            <a:r>
              <a:rPr dirty="0"/>
              <a:t>Septième niveau de plan</a:t>
            </a:r>
          </a:p>
          <a:p>
            <a:pPr lvl="4"/>
            <a:r>
              <a:rPr dirty="0"/>
              <a:t>Huitième niveau de plan</a:t>
            </a:r>
          </a:p>
          <a:p>
            <a:pPr lvl="4"/>
            <a:r>
              <a:rPr dirty="0"/>
              <a:t>Neuvième niveau de plan</a:t>
            </a:r>
          </a:p>
        </p:txBody>
      </p:sp>
      <p:sp>
        <p:nvSpPr>
          <p:cNvPr id="1027" name="Date Placeholder 1026"/>
          <p:cNvSpPr>
            <a:spLocks noGrp="1"/>
          </p:cNvSpPr>
          <p:nvPr>
            <p:ph type="dt"/>
          </p:nvPr>
        </p:nvSpPr>
        <p:spPr>
          <a:xfrm>
            <a:off x="609600" y="6356350"/>
            <a:ext cx="2838451" cy="360363"/>
          </a:xfrm>
          <a:prstGeom prst="rect">
            <a:avLst/>
          </a:prstGeom>
          <a:noFill/>
          <a:ln w="9525">
            <a:noFill/>
          </a:ln>
        </p:spPr>
        <p:txBody>
          <a:bodyPr wrap="square" lIns="90000" tIns="46800" rIns="90000" bIns="46800" anchor="ctr"/>
          <a:lstStyle>
            <a:lvl1pPr>
              <a:defRPr/>
            </a:lvl1p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Juillet 2019</a:t>
            </a:r>
          </a:p>
        </p:txBody>
      </p:sp>
      <p:sp>
        <p:nvSpPr>
          <p:cNvPr id="1028" name="Footer Placeholder 1027"/>
          <p:cNvSpPr>
            <a:spLocks noGrp="1"/>
          </p:cNvSpPr>
          <p:nvPr>
            <p:ph type="ftr"/>
          </p:nvPr>
        </p:nvSpPr>
        <p:spPr>
          <a:xfrm>
            <a:off x="4165600" y="6356350"/>
            <a:ext cx="3854451" cy="360363"/>
          </a:xfrm>
          <a:prstGeom prst="rect">
            <a:avLst/>
          </a:prstGeom>
          <a:noFill/>
          <a:ln w="9525">
            <a:noFill/>
          </a:ln>
        </p:spPr>
        <p:txBody>
          <a:bodyPr wrap="square" lIns="90000" tIns="46800" rIns="90000" bIns="46800" anchor="ctr"/>
          <a:lstStyle>
            <a:lvl1pPr>
              <a:defRPr/>
            </a:lvl1p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Eco. Gle ESI 1 _ UNB _ D. KAM</a:t>
            </a:r>
          </a:p>
        </p:txBody>
      </p:sp>
      <p:sp>
        <p:nvSpPr>
          <p:cNvPr id="1029" name="Slide Number Placeholder 1028"/>
          <p:cNvSpPr>
            <a:spLocks noGrp="1"/>
          </p:cNvSpPr>
          <p:nvPr>
            <p:ph type="sldNum"/>
          </p:nvPr>
        </p:nvSpPr>
        <p:spPr>
          <a:xfrm>
            <a:off x="8737600" y="6356350"/>
            <a:ext cx="2838451" cy="360363"/>
          </a:xfrm>
          <a:prstGeom prst="rect">
            <a:avLst/>
          </a:prstGeom>
          <a:noFill/>
          <a:ln w="9525">
            <a:noFill/>
          </a:ln>
        </p:spPr>
        <p:txBody>
          <a:bodyPr wrap="square" lIns="90000" tIns="46800" rIns="90000" bIns="46800" anchor="ctr"/>
          <a:lstStyle>
            <a:lvl1pPr>
              <a:defRPr/>
            </a:lvl1p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‹N°›</a:t>
            </a:fld>
            <a:endPar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endParaRPr>
          </a:p>
        </p:txBody>
      </p:sp>
    </p:spTree>
    <p:extLst>
      <p:ext uri="{BB962C8B-B14F-4D97-AF65-F5344CB8AC3E}">
        <p14:creationId xmlns:p14="http://schemas.microsoft.com/office/powerpoint/2010/main" val="358342074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hdr="0"/>
  <p:txStyles>
    <p:titleStyle>
      <a:lvl1pPr marL="0" lvl="0" indent="0" algn="ctr"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sz="4400" b="0" i="0" u="none" kern="1200" baseline="0">
          <a:solidFill>
            <a:srgbClr val="000000"/>
          </a:solidFill>
          <a:latin typeface="+mj-lt"/>
          <a:ea typeface="+mj-ea"/>
          <a:cs typeface="+mj-cs"/>
        </a:defRPr>
      </a:lvl1pPr>
      <a:lvl2pPr marL="742950" lvl="1" indent="-285750" algn="ctr"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sz="4400" b="0" i="0" u="none" kern="1200" baseline="0">
          <a:solidFill>
            <a:srgbClr val="000000"/>
          </a:solidFill>
          <a:latin typeface="Calibri" panose="020F0502020204030204" charset="0"/>
          <a:ea typeface="MS PGothic" panose="020B0600070205080204" charset="-128"/>
          <a:cs typeface="+mj-cs"/>
        </a:defRPr>
      </a:lvl2pPr>
      <a:lvl3pPr marL="1143000" lvl="2" indent="-228600" algn="ctr"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sz="4400" b="0" i="0" u="none" kern="1200" baseline="0">
          <a:solidFill>
            <a:srgbClr val="000000"/>
          </a:solidFill>
          <a:latin typeface="Calibri" panose="020F0502020204030204" charset="0"/>
          <a:ea typeface="MS PGothic" panose="020B0600070205080204" charset="-128"/>
          <a:cs typeface="+mj-cs"/>
        </a:defRPr>
      </a:lvl3pPr>
      <a:lvl4pPr marL="1600200" lvl="3" indent="-228600" algn="ctr"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sz="4400" b="0" i="0" u="none" kern="1200" baseline="0">
          <a:solidFill>
            <a:srgbClr val="000000"/>
          </a:solidFill>
          <a:latin typeface="Calibri" panose="020F0502020204030204" charset="0"/>
          <a:ea typeface="MS PGothic" panose="020B0600070205080204" charset="-128"/>
          <a:cs typeface="+mj-cs"/>
        </a:defRPr>
      </a:lvl4pPr>
      <a:lvl5pPr marL="2057400" lvl="4" indent="-228600" algn="ctr"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sz="4400" b="0" i="0" u="none" kern="1200" baseline="0">
          <a:solidFill>
            <a:srgbClr val="000000"/>
          </a:solidFill>
          <a:latin typeface="Calibri" panose="020F0502020204030204" charset="0"/>
          <a:ea typeface="MS PGothic" panose="020B0600070205080204" charset="-128"/>
          <a:cs typeface="+mj-cs"/>
        </a:defRPr>
      </a:lvl5pPr>
    </p:titleStyle>
    <p:bodyStyle>
      <a:lvl1pPr marL="342900" lvl="0" indent="-342900" algn="l" defTabSz="449580" rtl="0" eaLnBrk="0" fontAlgn="base" latinLnBrk="0" hangingPunct="0">
        <a:lnSpc>
          <a:spcPct val="100000"/>
        </a:lnSpc>
        <a:spcBef>
          <a:spcPts val="800"/>
        </a:spcBef>
        <a:spcAft>
          <a:spcPct val="0"/>
        </a:spcAft>
        <a:buClr>
          <a:srgbClr val="000000"/>
        </a:buClr>
        <a:buSzPct val="100000"/>
        <a:buFont typeface="Times New Roman" panose="02020603050405020304" pitchFamily="18" charset="0"/>
        <a:buNone/>
        <a:defRPr sz="3200" b="0" i="0" u="none" kern="1200" baseline="0">
          <a:solidFill>
            <a:srgbClr val="000000"/>
          </a:solidFill>
          <a:latin typeface="+mn-lt"/>
          <a:ea typeface="+mn-ea"/>
          <a:cs typeface="+mn-cs"/>
        </a:defRPr>
      </a:lvl1pPr>
      <a:lvl2pPr marL="742950" lvl="1" indent="-285750" algn="l" defTabSz="449580" rtl="0" eaLnBrk="0" fontAlgn="base" latinLnBrk="0" hangingPunct="0">
        <a:lnSpc>
          <a:spcPct val="100000"/>
        </a:lnSpc>
        <a:spcBef>
          <a:spcPts val="700"/>
        </a:spcBef>
        <a:spcAft>
          <a:spcPct val="0"/>
        </a:spcAft>
        <a:buClr>
          <a:srgbClr val="000000"/>
        </a:buClr>
        <a:buSzPct val="100000"/>
        <a:buFont typeface="Times New Roman" panose="02020603050405020304" pitchFamily="18" charset="0"/>
        <a:buNone/>
        <a:defRPr sz="2800" b="0" i="0" u="none" kern="1200" baseline="0">
          <a:solidFill>
            <a:srgbClr val="000000"/>
          </a:solidFill>
          <a:latin typeface="Calibri" panose="020F0502020204030204" charset="0"/>
          <a:ea typeface="MS PGothic" panose="020B0600070205080204" charset="-128"/>
          <a:cs typeface="+mn-cs"/>
        </a:defRPr>
      </a:lvl2pPr>
      <a:lvl3pPr marL="1143000" lvl="2" indent="-228600" algn="l" defTabSz="449580" rtl="0" eaLnBrk="0" fontAlgn="base" latinLnBrk="0" hangingPunct="0">
        <a:lnSpc>
          <a:spcPct val="100000"/>
        </a:lnSpc>
        <a:spcBef>
          <a:spcPts val="600"/>
        </a:spcBef>
        <a:spcAft>
          <a:spcPct val="0"/>
        </a:spcAft>
        <a:buClr>
          <a:srgbClr val="000000"/>
        </a:buClr>
        <a:buSzPct val="100000"/>
        <a:buFont typeface="Times New Roman" panose="02020603050405020304" pitchFamily="18" charset="0"/>
        <a:buNone/>
        <a:defRPr sz="2400" b="0" i="0" u="none" kern="1200" baseline="0">
          <a:solidFill>
            <a:srgbClr val="000000"/>
          </a:solidFill>
          <a:latin typeface="Calibri" panose="020F0502020204030204" charset="0"/>
          <a:ea typeface="MS PGothic" panose="020B0600070205080204" charset="-128"/>
          <a:cs typeface="+mn-cs"/>
        </a:defRPr>
      </a:lvl3pPr>
      <a:lvl4pPr marL="1600200" lvl="3" indent="-228600" algn="l" defTabSz="449580" rtl="0" eaLnBrk="0" fontAlgn="base" latinLnBrk="0" hangingPunct="0">
        <a:lnSpc>
          <a:spcPct val="100000"/>
        </a:lnSpc>
        <a:spcBef>
          <a:spcPts val="500"/>
        </a:spcBef>
        <a:spcAft>
          <a:spcPct val="0"/>
        </a:spcAft>
        <a:buClr>
          <a:srgbClr val="000000"/>
        </a:buClr>
        <a:buSzPct val="100000"/>
        <a:buFont typeface="Times New Roman" panose="02020603050405020304" pitchFamily="18" charset="0"/>
        <a:buNone/>
        <a:defRPr sz="2000" b="0" i="0" u="none" kern="1200" baseline="0">
          <a:solidFill>
            <a:srgbClr val="000000"/>
          </a:solidFill>
          <a:latin typeface="Calibri" panose="020F0502020204030204" charset="0"/>
          <a:ea typeface="MS PGothic" panose="020B0600070205080204" charset="-128"/>
          <a:cs typeface="+mn-cs"/>
        </a:defRPr>
      </a:lvl4pPr>
      <a:lvl5pPr marL="2057400" lvl="4" indent="-228600" algn="l" defTabSz="449580" rtl="0" eaLnBrk="0" fontAlgn="base" latinLnBrk="0" hangingPunct="0">
        <a:lnSpc>
          <a:spcPct val="100000"/>
        </a:lnSpc>
        <a:spcBef>
          <a:spcPts val="500"/>
        </a:spcBef>
        <a:spcAft>
          <a:spcPct val="0"/>
        </a:spcAft>
        <a:buClr>
          <a:srgbClr val="000000"/>
        </a:buClr>
        <a:buSzPct val="100000"/>
        <a:buFont typeface="Times New Roman" panose="02020603050405020304" pitchFamily="18" charset="0"/>
        <a:buNone/>
        <a:defRPr sz="2000" b="0" i="0" u="none" kern="1200" baseline="0">
          <a:solidFill>
            <a:srgbClr val="000000"/>
          </a:solidFill>
          <a:latin typeface="Calibri" panose="020F0502020204030204" charset="0"/>
          <a:ea typeface="MS PGothic" panose="020B0600070205080204" charset="-128"/>
          <a:cs typeface="+mn-cs"/>
        </a:defRPr>
      </a:lvl5pPr>
      <a:lvl6pPr marL="2514600" lvl="5" indent="-228600" algn="l" defTabSz="449580" rtl="0" eaLnBrk="0" fontAlgn="base" latinLnBrk="0" hangingPunct="0">
        <a:lnSpc>
          <a:spcPct val="100000"/>
        </a:lnSpc>
        <a:spcBef>
          <a:spcPts val="500"/>
        </a:spcBef>
        <a:spcAft>
          <a:spcPct val="0"/>
        </a:spcAft>
        <a:buClr>
          <a:srgbClr val="000000"/>
        </a:buClr>
        <a:buSzPct val="100000"/>
        <a:buFont typeface="Times New Roman" panose="02020603050405020304" pitchFamily="18" charset="0"/>
        <a:buNone/>
        <a:defRPr sz="2000" b="0" i="0" u="none" kern="1200" baseline="0">
          <a:solidFill>
            <a:srgbClr val="000000"/>
          </a:solidFill>
          <a:latin typeface="Calibri" panose="020F0502020204030204" charset="0"/>
          <a:ea typeface="MS PGothic" panose="020B0600070205080204" charset="-128"/>
          <a:cs typeface="+mn-cs"/>
        </a:defRPr>
      </a:lvl6pPr>
      <a:lvl7pPr marL="2971800" lvl="6" indent="-228600" algn="l" defTabSz="449580" rtl="0" eaLnBrk="0" fontAlgn="base" latinLnBrk="0" hangingPunct="0">
        <a:lnSpc>
          <a:spcPct val="100000"/>
        </a:lnSpc>
        <a:spcBef>
          <a:spcPts val="500"/>
        </a:spcBef>
        <a:spcAft>
          <a:spcPct val="0"/>
        </a:spcAft>
        <a:buClr>
          <a:srgbClr val="000000"/>
        </a:buClr>
        <a:buSzPct val="100000"/>
        <a:buFont typeface="Times New Roman" panose="02020603050405020304" pitchFamily="18" charset="0"/>
        <a:buNone/>
        <a:defRPr sz="2000" b="0" i="0" u="none" kern="1200" baseline="0">
          <a:solidFill>
            <a:srgbClr val="000000"/>
          </a:solidFill>
          <a:latin typeface="Calibri" panose="020F0502020204030204" charset="0"/>
          <a:ea typeface="MS PGothic" panose="020B0600070205080204" charset="-128"/>
          <a:cs typeface="+mn-cs"/>
        </a:defRPr>
      </a:lvl7pPr>
      <a:lvl8pPr marL="3429000" lvl="7" indent="-228600" algn="l" defTabSz="449580" rtl="0" eaLnBrk="0" fontAlgn="base" latinLnBrk="0" hangingPunct="0">
        <a:lnSpc>
          <a:spcPct val="100000"/>
        </a:lnSpc>
        <a:spcBef>
          <a:spcPts val="500"/>
        </a:spcBef>
        <a:spcAft>
          <a:spcPct val="0"/>
        </a:spcAft>
        <a:buClr>
          <a:srgbClr val="000000"/>
        </a:buClr>
        <a:buSzPct val="100000"/>
        <a:buFont typeface="Times New Roman" panose="02020603050405020304" pitchFamily="18" charset="0"/>
        <a:buNone/>
        <a:defRPr sz="2000" b="0" i="0" u="none" kern="1200" baseline="0">
          <a:solidFill>
            <a:srgbClr val="000000"/>
          </a:solidFill>
          <a:latin typeface="Calibri" panose="020F0502020204030204" charset="0"/>
          <a:ea typeface="MS PGothic" panose="020B0600070205080204" charset="-128"/>
          <a:cs typeface="+mn-cs"/>
        </a:defRPr>
      </a:lvl8pPr>
      <a:lvl9pPr marL="3886200" lvl="8" indent="-228600" algn="l" defTabSz="449580" rtl="0" eaLnBrk="0" fontAlgn="base" latinLnBrk="0" hangingPunct="0">
        <a:lnSpc>
          <a:spcPct val="100000"/>
        </a:lnSpc>
        <a:spcBef>
          <a:spcPts val="500"/>
        </a:spcBef>
        <a:spcAft>
          <a:spcPct val="0"/>
        </a:spcAft>
        <a:buClr>
          <a:srgbClr val="000000"/>
        </a:buClr>
        <a:buSzPct val="100000"/>
        <a:buFont typeface="Times New Roman" panose="02020603050405020304" pitchFamily="18" charset="0"/>
        <a:buNone/>
        <a:defRPr sz="2000" b="0" i="0" u="none" kern="1200" baseline="0">
          <a:solidFill>
            <a:srgbClr val="000000"/>
          </a:solidFill>
          <a:latin typeface="Calibri" panose="020F0502020204030204" charset="0"/>
          <a:ea typeface="MS PGothic" panose="020B0600070205080204" charset="-128"/>
          <a:cs typeface="+mn-cs"/>
        </a:defRPr>
      </a:lvl9pPr>
    </p:bodyStyle>
    <p:otherStyle>
      <a:lvl1pPr marL="0" lvl="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2400" b="0" i="0" u="none" kern="1200" baseline="0">
          <a:solidFill>
            <a:srgbClr val="FFFFFF"/>
          </a:solidFill>
          <a:latin typeface="+mn-lt"/>
          <a:ea typeface="+mn-ea"/>
          <a:cs typeface="+mn-cs"/>
        </a:defRPr>
      </a:lvl1pPr>
      <a:lvl2pPr marL="742950" lvl="1" indent="-28575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2400" b="0" i="0" u="none" kern="1200" baseline="0">
          <a:solidFill>
            <a:srgbClr val="FFFFFF"/>
          </a:solidFill>
          <a:latin typeface="Arial" panose="020B0604020202020204" pitchFamily="34" charset="0"/>
          <a:ea typeface="MS PGothic" panose="020B0600070205080204" charset="-128"/>
          <a:cs typeface="+mn-cs"/>
        </a:defRPr>
      </a:lvl2pPr>
      <a:lvl3pPr marL="1143000" lvl="2" indent="-22860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2400" b="0" i="0" u="none" kern="1200" baseline="0">
          <a:solidFill>
            <a:srgbClr val="FFFFFF"/>
          </a:solidFill>
          <a:latin typeface="Arial" panose="020B0604020202020204" pitchFamily="34" charset="0"/>
          <a:ea typeface="MS PGothic" panose="020B0600070205080204" charset="-128"/>
          <a:cs typeface="+mn-cs"/>
        </a:defRPr>
      </a:lvl3pPr>
      <a:lvl4pPr marL="1600200" lvl="3" indent="-22860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2400" b="0" i="0" u="none" kern="1200" baseline="0">
          <a:solidFill>
            <a:srgbClr val="FFFFFF"/>
          </a:solidFill>
          <a:latin typeface="Arial" panose="020B0604020202020204" pitchFamily="34" charset="0"/>
          <a:ea typeface="MS PGothic" panose="020B0600070205080204" charset="-128"/>
          <a:cs typeface="+mn-cs"/>
        </a:defRPr>
      </a:lvl4pPr>
      <a:lvl5pPr marL="2057400" lvl="4" indent="-22860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2400" b="0" i="0" u="none" kern="1200" baseline="0">
          <a:solidFill>
            <a:srgbClr val="FFFFFF"/>
          </a:solidFill>
          <a:latin typeface="Arial" panose="020B0604020202020204" pitchFamily="34" charset="0"/>
          <a:ea typeface="MS PGothic" panose="020B0600070205080204" charset="-128"/>
          <a:cs typeface="+mn-cs"/>
        </a:defRPr>
      </a:lvl5pPr>
      <a:lvl6pPr marL="2286000" lvl="5" indent="-22860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2400" b="0" i="0" u="none" kern="1200" baseline="0">
          <a:solidFill>
            <a:srgbClr val="FFFFFF"/>
          </a:solidFill>
          <a:latin typeface="Arial" panose="020B0604020202020204" pitchFamily="34" charset="0"/>
          <a:ea typeface="MS PGothic" panose="020B0600070205080204" charset="-128"/>
          <a:cs typeface="+mn-cs"/>
        </a:defRPr>
      </a:lvl6pPr>
      <a:lvl7pPr marL="2743200" lvl="6" indent="-22860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2400" b="0" i="0" u="none" kern="1200" baseline="0">
          <a:solidFill>
            <a:srgbClr val="FFFFFF"/>
          </a:solidFill>
          <a:latin typeface="Arial" panose="020B0604020202020204" pitchFamily="34" charset="0"/>
          <a:ea typeface="MS PGothic" panose="020B0600070205080204" charset="-128"/>
          <a:cs typeface="+mn-cs"/>
        </a:defRPr>
      </a:lvl7pPr>
      <a:lvl8pPr marL="3200400" lvl="7" indent="-22860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2400" b="0" i="0" u="none" kern="1200" baseline="0">
          <a:solidFill>
            <a:srgbClr val="FFFFFF"/>
          </a:solidFill>
          <a:latin typeface="Arial" panose="020B0604020202020204" pitchFamily="34" charset="0"/>
          <a:ea typeface="MS PGothic" panose="020B0600070205080204" charset="-128"/>
          <a:cs typeface="+mn-cs"/>
        </a:defRPr>
      </a:lvl8pPr>
      <a:lvl9pPr marL="3657600" lvl="8" indent="-22860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2400" b="0" i="0" u="none" kern="1200" baseline="0">
          <a:solidFill>
            <a:srgbClr val="FFFFFF"/>
          </a:solidFill>
          <a:latin typeface="Arial" panose="020B0604020202020204" pitchFamily="34" charset="0"/>
          <a:ea typeface="MS PGothic" panose="020B0600070205080204" charset="-128"/>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140513282"/>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454912"/>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5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b="1"/>
              <a:t>MODULE D’ECONOMIE </a:t>
            </a:r>
            <a:r>
              <a:rPr lang="fr-FR" altLang="en-US" sz="5400" b="1"/>
              <a:t>GENERALE</a:t>
            </a:r>
            <a:r>
              <a:rPr lang="en-US" sz="5400" b="1"/>
              <a:t> </a:t>
            </a:r>
          </a:p>
        </p:txBody>
      </p:sp>
      <p:sp>
        <p:nvSpPr>
          <p:cNvPr id="4" name="Subtitle 3"/>
          <p:cNvSpPr>
            <a:spLocks noGrp="1"/>
          </p:cNvSpPr>
          <p:nvPr>
            <p:ph type="subTitle" idx="1"/>
          </p:nvPr>
        </p:nvSpPr>
        <p:spPr/>
        <p:txBody>
          <a:bodyPr/>
          <a:lstStyle/>
          <a:p>
            <a:r>
              <a:rPr lang="en-US" b="1"/>
              <a:t>PREPARE ET ADMINISTRE PAR </a:t>
            </a:r>
          </a:p>
          <a:p>
            <a:r>
              <a:rPr lang="en-US" b="1"/>
              <a:t>DIEUDONNE KAM</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3980200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r-FR" altLang="en-US"/>
              <a:t>INTRODUCTION</a:t>
            </a:r>
          </a:p>
        </p:txBody>
      </p:sp>
      <p:sp>
        <p:nvSpPr>
          <p:cNvPr id="3" name="Content Placeholder 2"/>
          <p:cNvSpPr>
            <a:spLocks noGrp="1"/>
          </p:cNvSpPr>
          <p:nvPr>
            <p:ph idx="1"/>
          </p:nvPr>
        </p:nvSpPr>
        <p:spPr>
          <a:xfrm>
            <a:off x="838200" y="1363980"/>
            <a:ext cx="10515600" cy="5201920"/>
          </a:xfrm>
        </p:spPr>
        <p:txBody>
          <a:bodyPr>
            <a:normAutofit fontScale="90000"/>
          </a:bodyPr>
          <a:lstStyle/>
          <a:p>
            <a:pPr marL="0" indent="0" algn="just">
              <a:lnSpc>
                <a:spcPct val="100000"/>
              </a:lnSpc>
              <a:buNone/>
            </a:pPr>
            <a:r>
              <a:rPr lang="fr-FR" altLang="en-US" sz="3600" b="1">
                <a:solidFill>
                  <a:schemeClr val="accent2"/>
                </a:solidFill>
              </a:rPr>
              <a:t>4</a:t>
            </a:r>
            <a:r>
              <a:rPr lang="en-US" sz="3600" b="1">
                <a:solidFill>
                  <a:schemeClr val="accent2"/>
                </a:solidFill>
              </a:rPr>
              <a:t>)Les besoins sont satisfaits aux moyens de biens et services</a:t>
            </a:r>
          </a:p>
          <a:p>
            <a:pPr marL="0" indent="0" algn="just">
              <a:lnSpc>
                <a:spcPct val="100000"/>
              </a:lnSpc>
              <a:buNone/>
            </a:pPr>
            <a:r>
              <a:rPr lang="en-US" sz="3600">
                <a:solidFill>
                  <a:schemeClr val="tx1"/>
                </a:solidFill>
              </a:rPr>
              <a:t>On appelle </a:t>
            </a:r>
            <a:r>
              <a:rPr lang="en-US" sz="3600" b="1">
                <a:solidFill>
                  <a:schemeClr val="tx1"/>
                </a:solidFill>
              </a:rPr>
              <a:t>bien</a:t>
            </a:r>
            <a:r>
              <a:rPr lang="en-US" sz="3600">
                <a:solidFill>
                  <a:schemeClr val="tx1"/>
                </a:solidFill>
              </a:rPr>
              <a:t> tout objet matériel et </a:t>
            </a:r>
            <a:r>
              <a:rPr lang="en-US" sz="3600" b="1">
                <a:solidFill>
                  <a:schemeClr val="tx1"/>
                </a:solidFill>
              </a:rPr>
              <a:t>service</a:t>
            </a:r>
            <a:r>
              <a:rPr lang="en-US" sz="3600">
                <a:solidFill>
                  <a:schemeClr val="tx1"/>
                </a:solidFill>
              </a:rPr>
              <a:t> toute prestation en travail ou activité sans transformation ultérieure susceptible de satisfaire directement ou indirectement un besoin. On distingue les biens de consommation  qui satisfont directement les besoins des biens de production qui les satisfont indirectement. Il convient également de distinguer les </a:t>
            </a:r>
            <a:r>
              <a:rPr lang="en-US" sz="3600" b="1">
                <a:solidFill>
                  <a:schemeClr val="tx1"/>
                </a:solidFill>
              </a:rPr>
              <a:t>biens économiques</a:t>
            </a:r>
            <a:r>
              <a:rPr lang="en-US" sz="3600">
                <a:solidFill>
                  <a:schemeClr val="tx1"/>
                </a:solidFill>
              </a:rPr>
              <a:t> qui sont rares et les </a:t>
            </a:r>
            <a:r>
              <a:rPr lang="en-US" sz="3600" b="1">
                <a:solidFill>
                  <a:schemeClr val="tx1"/>
                </a:solidFill>
              </a:rPr>
              <a:t>biens libres</a:t>
            </a:r>
            <a:r>
              <a:rPr lang="en-US" sz="3600">
                <a:solidFill>
                  <a:schemeClr val="tx1"/>
                </a:solidFill>
              </a:rPr>
              <a:t> qui sont disponibles en abondance et qui font disparaître l’état de manque.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311521112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b="1"/>
              <a:t>II – La fonction de production</a:t>
            </a:r>
          </a:p>
        </p:txBody>
      </p:sp>
      <p:sp>
        <p:nvSpPr>
          <p:cNvPr id="3" name="Content Placeholder 2"/>
          <p:cNvSpPr>
            <a:spLocks noGrp="1"/>
          </p:cNvSpPr>
          <p:nvPr>
            <p:ph sz="half" idx="1"/>
          </p:nvPr>
        </p:nvSpPr>
        <p:spPr>
          <a:xfrm>
            <a:off x="838200" y="1835785"/>
            <a:ext cx="10634345" cy="4498975"/>
          </a:xfrm>
        </p:spPr>
        <p:txBody>
          <a:bodyPr>
            <a:noAutofit/>
          </a:bodyPr>
          <a:lstStyle/>
          <a:p>
            <a:pPr marL="0" indent="0" algn="just">
              <a:buFont typeface="Wingdings" panose="05000000000000000000" charset="0"/>
              <a:buNone/>
            </a:pPr>
            <a:r>
              <a:rPr lang="fr-FR" altLang="en-US" sz="3200" b="1"/>
              <a:t>2.2 La combinaison des facteurs de production</a:t>
            </a:r>
            <a:r>
              <a:rPr lang="fr-FR" altLang="en-US" sz="3200"/>
              <a:t> </a:t>
            </a:r>
            <a:endParaRPr lang="en-US" sz="3200"/>
          </a:p>
          <a:p>
            <a:pPr marL="0" indent="0" algn="just">
              <a:buFont typeface="Wingdings" panose="05000000000000000000" charset="0"/>
              <a:buNone/>
            </a:pPr>
            <a:r>
              <a:rPr lang="en-US" sz="3200"/>
              <a:t>Les facteurs de production sont combinés par l'entrepreneur pour obtenir la production souhaitée. Pour permettre de réaliser la production optimale, nous allons retenir d'une part  un modèle où l’un des facteurs (K) est fixe et l’autre facteur (L) variable et un modèle où les deux facteurs sont considérés comme substituables.</a:t>
            </a:r>
          </a:p>
          <a:p>
            <a:pPr marL="0" indent="0" algn="just">
              <a:buFont typeface="Wingdings" panose="05000000000000000000" charset="0"/>
              <a:buNone/>
            </a:pPr>
            <a:endParaRPr lang="en-US" sz="3200"/>
          </a:p>
          <a:p>
            <a:pPr algn="just">
              <a:buFont typeface="Wingdings" panose="05000000000000000000" charset="0"/>
              <a:buChar char=""/>
            </a:pPr>
            <a:endParaRPr lang="en-US" sz="320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42457715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b="1"/>
              <a:t>II – La fonction de production</a:t>
            </a:r>
          </a:p>
        </p:txBody>
      </p:sp>
      <p:sp>
        <p:nvSpPr>
          <p:cNvPr id="3" name="Content Placeholder 2"/>
          <p:cNvSpPr>
            <a:spLocks noGrp="1"/>
          </p:cNvSpPr>
          <p:nvPr>
            <p:ph sz="half" idx="1"/>
          </p:nvPr>
        </p:nvSpPr>
        <p:spPr>
          <a:xfrm>
            <a:off x="838200" y="1835785"/>
            <a:ext cx="10634345" cy="4498975"/>
          </a:xfrm>
        </p:spPr>
        <p:txBody>
          <a:bodyPr>
            <a:noAutofit/>
          </a:bodyPr>
          <a:lstStyle/>
          <a:p>
            <a:pPr marL="0" indent="0" algn="just">
              <a:buFont typeface="Wingdings" panose="05000000000000000000" charset="0"/>
              <a:buNone/>
            </a:pPr>
            <a:r>
              <a:rPr lang="fr-FR" altLang="en-US" sz="3200" b="1"/>
              <a:t>2.2 La combinaison des facteurs de production </a:t>
            </a:r>
            <a:endParaRPr lang="en-US" sz="3200" b="1"/>
          </a:p>
          <a:p>
            <a:pPr marL="0" indent="0" algn="just">
              <a:buFont typeface="Wingdings" panose="05000000000000000000" charset="0"/>
              <a:buNone/>
            </a:pPr>
            <a:r>
              <a:rPr lang="fr-FR" altLang="en-US" sz="3200" b="1"/>
              <a:t>2.2.1 </a:t>
            </a:r>
            <a:r>
              <a:rPr lang="en-US" sz="3200" b="1"/>
              <a:t>Cas d’un seul facteur.</a:t>
            </a:r>
          </a:p>
          <a:p>
            <a:pPr marL="0" indent="0" algn="just">
              <a:buFont typeface="Wingdings" panose="05000000000000000000" charset="0"/>
              <a:buNone/>
            </a:pPr>
            <a:r>
              <a:rPr lang="en-US" sz="3200"/>
              <a:t>Dans la courte période, on peut faire l’hypothèse que l’un des facteurs est variable et que les autres restent fixes. On peut, à partir de là, étudier la situation particulière d’un producteur qui doit procéder à une augmentation immédiate et non prévue de sa production.</a:t>
            </a:r>
          </a:p>
          <a:p>
            <a:pPr marL="0" indent="0" algn="just">
              <a:buFont typeface="Wingdings" panose="05000000000000000000" charset="0"/>
              <a:buNone/>
            </a:pPr>
            <a:endParaRPr lang="en-US" sz="3200"/>
          </a:p>
          <a:p>
            <a:pPr algn="just">
              <a:buFont typeface="Wingdings" panose="05000000000000000000" charset="0"/>
              <a:buChar char=""/>
            </a:pPr>
            <a:endParaRPr lang="en-US" sz="320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3118604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b="1"/>
              <a:t>II – La fonction de production</a:t>
            </a:r>
          </a:p>
        </p:txBody>
      </p:sp>
      <p:sp>
        <p:nvSpPr>
          <p:cNvPr id="3" name="Content Placeholder 2"/>
          <p:cNvSpPr>
            <a:spLocks noGrp="1"/>
          </p:cNvSpPr>
          <p:nvPr>
            <p:ph sz="half" idx="1"/>
          </p:nvPr>
        </p:nvSpPr>
        <p:spPr>
          <a:xfrm>
            <a:off x="838200" y="1835785"/>
            <a:ext cx="10634345" cy="4498975"/>
          </a:xfrm>
        </p:spPr>
        <p:txBody>
          <a:bodyPr>
            <a:noAutofit/>
          </a:bodyPr>
          <a:lstStyle/>
          <a:p>
            <a:pPr marL="0" indent="0" algn="just">
              <a:buFont typeface="Wingdings" panose="05000000000000000000" charset="0"/>
              <a:buNone/>
            </a:pPr>
            <a:r>
              <a:rPr lang="fr-FR" altLang="en-US" sz="3200" b="1"/>
              <a:t>2.2 La combinaison des facteurs de production </a:t>
            </a:r>
            <a:endParaRPr lang="en-US" sz="3200" b="1"/>
          </a:p>
          <a:p>
            <a:pPr marL="0" indent="0" algn="just">
              <a:buFont typeface="Wingdings" panose="05000000000000000000" charset="0"/>
              <a:buNone/>
            </a:pPr>
            <a:r>
              <a:rPr lang="fr-FR" altLang="en-US" sz="3200" b="1"/>
              <a:t>2.2.1 </a:t>
            </a:r>
            <a:r>
              <a:rPr lang="en-US" sz="3200" b="1"/>
              <a:t>Cas d’un seul facteur.</a:t>
            </a:r>
          </a:p>
          <a:p>
            <a:pPr marL="0" indent="0" algn="just">
              <a:buFont typeface="Wingdings" panose="05000000000000000000" charset="0"/>
              <a:buNone/>
            </a:pPr>
            <a:r>
              <a:rPr lang="en-US" sz="3200"/>
              <a:t>Considérons deux facteurs </a:t>
            </a:r>
            <a:r>
              <a:rPr lang="fr-FR" altLang="en-US" sz="3200"/>
              <a:t>K</a:t>
            </a:r>
            <a:r>
              <a:rPr lang="en-US" sz="3200"/>
              <a:t> et </a:t>
            </a:r>
            <a:r>
              <a:rPr lang="fr-FR" altLang="en-US" sz="3200"/>
              <a:t>L</a:t>
            </a:r>
            <a:r>
              <a:rPr lang="en-US" sz="3200"/>
              <a:t> divisibles, utilisables en proportion variable, homogènes et mesurable en unité physique et </a:t>
            </a:r>
            <a:r>
              <a:rPr lang="fr-FR" altLang="en-US" sz="3200"/>
              <a:t>P</a:t>
            </a:r>
            <a:r>
              <a:rPr lang="en-US" sz="3200"/>
              <a:t> le produit aussi divisible homogène et mesurable en unité physique.</a:t>
            </a:r>
          </a:p>
          <a:p>
            <a:pPr marL="0" indent="0" algn="just">
              <a:buFont typeface="Wingdings" panose="05000000000000000000" charset="0"/>
              <a:buNone/>
            </a:pPr>
            <a:r>
              <a:rPr lang="en-US" sz="3200"/>
              <a:t>En supposant </a:t>
            </a:r>
            <a:r>
              <a:rPr lang="fr-FR" altLang="en-US" sz="3200"/>
              <a:t>K</a:t>
            </a:r>
            <a:r>
              <a:rPr lang="en-US" sz="3200"/>
              <a:t> comme facteur fixe d’un montant </a:t>
            </a:r>
            <a:r>
              <a:rPr lang="fr-FR" altLang="en-US" sz="3200"/>
              <a:t>K</a:t>
            </a:r>
            <a:r>
              <a:rPr lang="en-US" sz="3200"/>
              <a:t> = </a:t>
            </a:r>
            <a:r>
              <a:rPr lang="fr-FR" altLang="en-US" sz="3200"/>
              <a:t>K</a:t>
            </a:r>
            <a:r>
              <a:rPr lang="fr-FR" altLang="en-US" sz="3200" baseline="-25000"/>
              <a:t>0</a:t>
            </a:r>
            <a:r>
              <a:rPr lang="en-US" sz="3200"/>
              <a:t> et </a:t>
            </a:r>
            <a:r>
              <a:rPr lang="fr-FR" altLang="en-US" sz="3200"/>
              <a:t>L</a:t>
            </a:r>
            <a:r>
              <a:rPr lang="en-US" sz="3200"/>
              <a:t> comme facteur variable, on a une fonction de production </a:t>
            </a:r>
            <a:r>
              <a:rPr lang="fr-FR" altLang="en-US" sz="3200"/>
              <a:t>P</a:t>
            </a:r>
            <a:r>
              <a:rPr lang="en-US" sz="3200"/>
              <a:t> = f(</a:t>
            </a:r>
            <a:r>
              <a:rPr lang="fr-FR" altLang="en-US" sz="3200"/>
              <a:t>K</a:t>
            </a:r>
            <a:r>
              <a:rPr lang="fr-FR" altLang="en-US" sz="3200" baseline="-25000"/>
              <a:t>0</a:t>
            </a:r>
            <a:r>
              <a:rPr lang="en-US" sz="3200"/>
              <a:t>, </a:t>
            </a:r>
            <a:r>
              <a:rPr lang="fr-FR" altLang="en-US" sz="3200"/>
              <a:t>L</a:t>
            </a:r>
            <a:r>
              <a:rPr lang="en-US" sz="3200"/>
              <a:t>). Le facteur </a:t>
            </a:r>
            <a:r>
              <a:rPr lang="fr-FR" altLang="en-US" sz="3200"/>
              <a:t>K</a:t>
            </a:r>
            <a:r>
              <a:rPr lang="en-US" sz="3200"/>
              <a:t> intervient alors comme paramètre.</a:t>
            </a:r>
          </a:p>
          <a:p>
            <a:pPr algn="just">
              <a:buFont typeface="Wingdings" panose="05000000000000000000" charset="0"/>
              <a:buChar char=""/>
            </a:pPr>
            <a:endParaRPr lang="en-US" sz="320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3263726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2815"/>
          </a:xfrm>
        </p:spPr>
        <p:txBody>
          <a:bodyPr/>
          <a:lstStyle/>
          <a:p>
            <a:pPr algn="ctr"/>
            <a:r>
              <a:rPr lang="fr-FR" altLang="en-US" b="1"/>
              <a:t>II – La fonction de production</a:t>
            </a:r>
          </a:p>
        </p:txBody>
      </p:sp>
      <p:sp>
        <p:nvSpPr>
          <p:cNvPr id="3" name="Content Placeholder 2"/>
          <p:cNvSpPr>
            <a:spLocks noGrp="1"/>
          </p:cNvSpPr>
          <p:nvPr>
            <p:ph sz="half" idx="4294967295"/>
          </p:nvPr>
        </p:nvSpPr>
        <p:spPr>
          <a:xfrm>
            <a:off x="883285" y="1433195"/>
            <a:ext cx="10634345" cy="4889500"/>
          </a:xfrm>
        </p:spPr>
        <p:txBody>
          <a:bodyPr>
            <a:noAutofit/>
          </a:bodyPr>
          <a:lstStyle/>
          <a:p>
            <a:pPr marL="0" indent="0" algn="just">
              <a:buFont typeface="Wingdings" panose="05000000000000000000" charset="0"/>
              <a:buNone/>
            </a:pPr>
            <a:r>
              <a:rPr lang="fr-FR" altLang="en-US" sz="3200" b="1"/>
              <a:t>2.2 La combinaison des facteurs de production </a:t>
            </a:r>
            <a:endParaRPr lang="en-US" sz="3200" b="1"/>
          </a:p>
          <a:p>
            <a:pPr marL="0" indent="0" algn="just">
              <a:buFont typeface="Wingdings" panose="05000000000000000000" charset="0"/>
              <a:buNone/>
            </a:pPr>
            <a:r>
              <a:rPr lang="fr-FR" altLang="en-US" sz="3200" b="1"/>
              <a:t>2.2.1 </a:t>
            </a:r>
            <a:r>
              <a:rPr lang="en-US" sz="3200" b="1"/>
              <a:t>Cas d’un seul facteur.</a:t>
            </a:r>
          </a:p>
          <a:p>
            <a:pPr marL="0" indent="0" algn="just">
              <a:buFont typeface="Wingdings" panose="05000000000000000000" charset="0"/>
              <a:buNone/>
            </a:pPr>
            <a:r>
              <a:rPr lang="en-US" sz="3200" b="1" i="1"/>
              <a:t>Illustration</a:t>
            </a:r>
            <a:r>
              <a:rPr lang="fr-FR" altLang="en-US" sz="3200" b="1" i="1"/>
              <a:t>: </a:t>
            </a:r>
            <a:r>
              <a:rPr lang="en-US" sz="3200"/>
              <a:t>Considérons des parcelles de superficies et de fertilité égale, qui reçoivent chacune la même quantité de semence de sorgho, d’engrais. Mais la première parcelle est cultivée par un cultivateur, la deuxième par deux cultivateurs, la troisième par trois cultivateurs et ainsi de suite. On mesure à la fin de la récolte la quantité de sorgho obtenu (en tonne, quintaux, en Kg). La terre constitue le facteur fixe et les travailleurs le facteur variable.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335862128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a:t>II – La fonction de production</a:t>
            </a:r>
          </a:p>
        </p:txBody>
      </p:sp>
      <p:sp>
        <p:nvSpPr>
          <p:cNvPr id="3" name="Content Placeholder 2"/>
          <p:cNvSpPr>
            <a:spLocks noGrp="1"/>
          </p:cNvSpPr>
          <p:nvPr>
            <p:ph sz="half" idx="4294967295"/>
          </p:nvPr>
        </p:nvSpPr>
        <p:spPr>
          <a:xfrm>
            <a:off x="948055" y="1445260"/>
            <a:ext cx="10634345" cy="4889500"/>
          </a:xfrm>
        </p:spPr>
        <p:txBody>
          <a:bodyPr>
            <a:noAutofit/>
          </a:bodyPr>
          <a:lstStyle/>
          <a:p>
            <a:pPr marL="0" indent="0" algn="just">
              <a:buFont typeface="Wingdings" panose="05000000000000000000" charset="0"/>
              <a:buNone/>
            </a:pPr>
            <a:endParaRPr lang="en-US" sz="3200"/>
          </a:p>
        </p:txBody>
      </p:sp>
      <p:grpSp>
        <p:nvGrpSpPr>
          <p:cNvPr id="1073743827" name="Group 1073743826"/>
          <p:cNvGrpSpPr/>
          <p:nvPr/>
        </p:nvGrpSpPr>
        <p:grpSpPr>
          <a:xfrm>
            <a:off x="3025140" y="2400300"/>
            <a:ext cx="4556760" cy="2880995"/>
            <a:chOff x="6949" y="164411"/>
            <a:chExt cx="4680" cy="3240"/>
          </a:xfrm>
        </p:grpSpPr>
        <p:sp>
          <p:nvSpPr>
            <p:cNvPr id="1073743388" name="Straight Connector 1073743387"/>
            <p:cNvSpPr/>
            <p:nvPr/>
          </p:nvSpPr>
          <p:spPr>
            <a:xfrm>
              <a:off x="6949" y="167612"/>
              <a:ext cx="4680" cy="0"/>
            </a:xfrm>
            <a:prstGeom prst="line">
              <a:avLst/>
            </a:prstGeom>
            <a:ln w="9525" cap="flat" cmpd="sng">
              <a:solidFill>
                <a:srgbClr val="000000"/>
              </a:solidFill>
              <a:prstDash val="solid"/>
              <a:headEnd type="none" w="med" len="med"/>
              <a:tailEnd type="triangle" w="med" len="med"/>
            </a:ln>
          </p:spPr>
        </p:sp>
        <p:sp>
          <p:nvSpPr>
            <p:cNvPr id="1073743387" name="Straight Connector 1073743386"/>
            <p:cNvSpPr/>
            <p:nvPr/>
          </p:nvSpPr>
          <p:spPr>
            <a:xfrm flipV="1">
              <a:off x="6949" y="164411"/>
              <a:ext cx="0" cy="3240"/>
            </a:xfrm>
            <a:prstGeom prst="line">
              <a:avLst/>
            </a:prstGeom>
            <a:ln w="9525" cap="flat" cmpd="sng">
              <a:solidFill>
                <a:srgbClr val="000000"/>
              </a:solidFill>
              <a:prstDash val="solid"/>
              <a:headEnd type="none" w="med" len="med"/>
              <a:tailEnd type="triangle" w="med" len="med"/>
            </a:ln>
          </p:spPr>
        </p:sp>
        <p:sp>
          <p:nvSpPr>
            <p:cNvPr id="1073743391" name="Freeform 1073743390"/>
            <p:cNvSpPr/>
            <p:nvPr/>
          </p:nvSpPr>
          <p:spPr>
            <a:xfrm>
              <a:off x="6949" y="164448"/>
              <a:ext cx="2880" cy="3180"/>
            </a:xfrm>
            <a:custGeom>
              <a:avLst/>
              <a:gdLst/>
              <a:ahLst/>
              <a:cxnLst/>
              <a:rect l="0" t="0" r="0" b="0"/>
              <a:pathLst>
                <a:path w="2880" h="3180">
                  <a:moveTo>
                    <a:pt x="0" y="3180"/>
                  </a:moveTo>
                  <a:cubicBezTo>
                    <a:pt x="285" y="2970"/>
                    <a:pt x="570" y="2760"/>
                    <a:pt x="900" y="2280"/>
                  </a:cubicBezTo>
                  <a:cubicBezTo>
                    <a:pt x="1230" y="1800"/>
                    <a:pt x="1650" y="600"/>
                    <a:pt x="1980" y="300"/>
                  </a:cubicBezTo>
                  <a:cubicBezTo>
                    <a:pt x="2310" y="0"/>
                    <a:pt x="2730" y="450"/>
                    <a:pt x="2880" y="480"/>
                  </a:cubicBezTo>
                </a:path>
              </a:pathLst>
            </a:custGeom>
            <a:noFill/>
            <a:ln w="9525" cap="flat" cmpd="sng">
              <a:solidFill>
                <a:srgbClr val="000000"/>
              </a:solidFill>
              <a:prstDash val="soli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73743392" name="Straight Connector 1073743391"/>
            <p:cNvSpPr/>
            <p:nvPr/>
          </p:nvSpPr>
          <p:spPr>
            <a:xfrm flipV="1">
              <a:off x="6949" y="164411"/>
              <a:ext cx="2160" cy="3240"/>
            </a:xfrm>
            <a:prstGeom prst="line">
              <a:avLst/>
            </a:prstGeom>
            <a:ln w="9525" cap="flat" cmpd="sng">
              <a:solidFill>
                <a:srgbClr val="000000"/>
              </a:solidFill>
              <a:prstDash val="solid"/>
              <a:headEnd type="none" w="med" len="med"/>
              <a:tailEnd type="none" w="med" len="med"/>
            </a:ln>
          </p:spPr>
        </p:sp>
      </p:gr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19101949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a:t>II – La fonction de production</a:t>
            </a:r>
          </a:p>
        </p:txBody>
      </p:sp>
      <p:sp>
        <p:nvSpPr>
          <p:cNvPr id="3" name="Content Placeholder 2"/>
          <p:cNvSpPr>
            <a:spLocks noGrp="1"/>
          </p:cNvSpPr>
          <p:nvPr>
            <p:ph sz="half" idx="4294967295"/>
          </p:nvPr>
        </p:nvSpPr>
        <p:spPr>
          <a:xfrm>
            <a:off x="948055" y="1445260"/>
            <a:ext cx="10634345" cy="4889500"/>
          </a:xfrm>
        </p:spPr>
        <p:txBody>
          <a:bodyPr>
            <a:noAutofit/>
          </a:bodyPr>
          <a:lstStyle/>
          <a:p>
            <a:pPr marL="0" indent="0" algn="just">
              <a:buFont typeface="Wingdings" panose="05000000000000000000" charset="0"/>
              <a:buNone/>
            </a:pPr>
            <a:endParaRPr lang="en-US" sz="3200"/>
          </a:p>
        </p:txBody>
      </p:sp>
      <p:grpSp>
        <p:nvGrpSpPr>
          <p:cNvPr id="1073743828" name="Group 1073743827"/>
          <p:cNvGrpSpPr/>
          <p:nvPr/>
        </p:nvGrpSpPr>
        <p:grpSpPr>
          <a:xfrm>
            <a:off x="2731770" y="2505075"/>
            <a:ext cx="4912360" cy="3315970"/>
            <a:chOff x="6934" y="167784"/>
            <a:chExt cx="4875" cy="2910"/>
          </a:xfrm>
        </p:grpSpPr>
        <p:sp>
          <p:nvSpPr>
            <p:cNvPr id="1073743389" name="Straight Connector 1073743388"/>
            <p:cNvSpPr/>
            <p:nvPr/>
          </p:nvSpPr>
          <p:spPr>
            <a:xfrm flipV="1">
              <a:off x="6934" y="167784"/>
              <a:ext cx="0" cy="2520"/>
            </a:xfrm>
            <a:prstGeom prst="line">
              <a:avLst/>
            </a:prstGeom>
            <a:ln w="9525" cap="flat" cmpd="sng">
              <a:solidFill>
                <a:srgbClr val="000000"/>
              </a:solidFill>
              <a:prstDash val="solid"/>
              <a:headEnd type="none" w="med" len="med"/>
              <a:tailEnd type="triangle" w="med" len="med"/>
            </a:ln>
          </p:spPr>
        </p:sp>
        <p:sp>
          <p:nvSpPr>
            <p:cNvPr id="1073743390" name="Straight Connector 1073743389"/>
            <p:cNvSpPr/>
            <p:nvPr/>
          </p:nvSpPr>
          <p:spPr>
            <a:xfrm>
              <a:off x="6949" y="170120"/>
              <a:ext cx="4860" cy="0"/>
            </a:xfrm>
            <a:prstGeom prst="line">
              <a:avLst/>
            </a:prstGeom>
            <a:ln w="9525" cap="flat" cmpd="sng">
              <a:solidFill>
                <a:srgbClr val="000000"/>
              </a:solidFill>
              <a:prstDash val="solid"/>
              <a:headEnd type="none" w="med" len="med"/>
              <a:tailEnd type="triangle" w="med" len="med"/>
            </a:ln>
          </p:spPr>
        </p:sp>
        <p:sp>
          <p:nvSpPr>
            <p:cNvPr id="1073743418" name="Freeform 1073743417"/>
            <p:cNvSpPr/>
            <p:nvPr/>
          </p:nvSpPr>
          <p:spPr>
            <a:xfrm>
              <a:off x="6949" y="167994"/>
              <a:ext cx="2550" cy="2700"/>
            </a:xfrm>
            <a:custGeom>
              <a:avLst/>
              <a:gdLst/>
              <a:ahLst/>
              <a:cxnLst/>
              <a:rect l="0" t="0" r="0" b="0"/>
              <a:pathLst>
                <a:path w="2550" h="2700">
                  <a:moveTo>
                    <a:pt x="0" y="2310"/>
                  </a:moveTo>
                  <a:cubicBezTo>
                    <a:pt x="120" y="2115"/>
                    <a:pt x="240" y="1920"/>
                    <a:pt x="360" y="1590"/>
                  </a:cubicBezTo>
                  <a:cubicBezTo>
                    <a:pt x="480" y="1260"/>
                    <a:pt x="570" y="540"/>
                    <a:pt x="720" y="330"/>
                  </a:cubicBezTo>
                  <a:cubicBezTo>
                    <a:pt x="870" y="120"/>
                    <a:pt x="990" y="0"/>
                    <a:pt x="1260" y="330"/>
                  </a:cubicBezTo>
                  <a:cubicBezTo>
                    <a:pt x="1530" y="660"/>
                    <a:pt x="2130" y="1920"/>
                    <a:pt x="2340" y="2310"/>
                  </a:cubicBezTo>
                  <a:cubicBezTo>
                    <a:pt x="2550" y="2700"/>
                    <a:pt x="2535" y="2685"/>
                    <a:pt x="2520" y="2670"/>
                  </a:cubicBezTo>
                </a:path>
              </a:pathLst>
            </a:custGeom>
            <a:noFill/>
            <a:ln w="9525" cap="flat" cmpd="sng">
              <a:solidFill>
                <a:srgbClr val="000000"/>
              </a:solidFill>
              <a:prstDash val="soli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73743420" name="Freeform 1073743419"/>
            <p:cNvSpPr/>
            <p:nvPr/>
          </p:nvSpPr>
          <p:spPr>
            <a:xfrm>
              <a:off x="6949" y="169079"/>
              <a:ext cx="3060" cy="1110"/>
            </a:xfrm>
            <a:custGeom>
              <a:avLst/>
              <a:gdLst/>
              <a:ahLst/>
              <a:cxnLst/>
              <a:rect l="0" t="0" r="0" b="0"/>
              <a:pathLst>
                <a:path w="3060" h="1110">
                  <a:moveTo>
                    <a:pt x="0" y="1110"/>
                  </a:moveTo>
                  <a:cubicBezTo>
                    <a:pt x="135" y="1020"/>
                    <a:pt x="270" y="930"/>
                    <a:pt x="540" y="750"/>
                  </a:cubicBezTo>
                  <a:cubicBezTo>
                    <a:pt x="810" y="570"/>
                    <a:pt x="1200" y="60"/>
                    <a:pt x="1620" y="30"/>
                  </a:cubicBezTo>
                  <a:cubicBezTo>
                    <a:pt x="2040" y="0"/>
                    <a:pt x="2820" y="480"/>
                    <a:pt x="3060" y="570"/>
                  </a:cubicBezTo>
                </a:path>
              </a:pathLst>
            </a:custGeom>
            <a:noFill/>
            <a:ln w="9525" cap="flat" cmpd="sng">
              <a:solidFill>
                <a:srgbClr val="000000"/>
              </a:solidFill>
              <a:prstDash val="soli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90823651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a:t>II – La fonction de production</a:t>
            </a:r>
          </a:p>
        </p:txBody>
      </p:sp>
      <p:pic>
        <p:nvPicPr>
          <p:cNvPr id="4" name="Content Placeholder 3"/>
          <p:cNvPicPr>
            <a:picLocks noGrp="1" noChangeAspect="1"/>
          </p:cNvPicPr>
          <p:nvPr>
            <p:ph sz="half" idx="4294967295"/>
          </p:nvPr>
        </p:nvPicPr>
        <p:blipFill>
          <a:blip r:embed="rId2"/>
          <a:stretch>
            <a:fillRect/>
          </a:stretch>
        </p:blipFill>
        <p:spPr>
          <a:xfrm>
            <a:off x="2028190" y="1884680"/>
            <a:ext cx="6417945" cy="4010025"/>
          </a:xfrm>
          <a:prstGeom prst="rect">
            <a:avLst/>
          </a:prstGeom>
        </p:spPr>
      </p:pic>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01257632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a:t>II – La fonction de production</a:t>
            </a:r>
          </a:p>
        </p:txBody>
      </p:sp>
      <p:sp>
        <p:nvSpPr>
          <p:cNvPr id="6" name="Text Box 5"/>
          <p:cNvSpPr txBox="1"/>
          <p:nvPr/>
        </p:nvSpPr>
        <p:spPr>
          <a:xfrm>
            <a:off x="791845" y="1612265"/>
            <a:ext cx="10608945" cy="1260475"/>
          </a:xfrm>
          <a:prstGeom prst="rect">
            <a:avLst/>
          </a:prstGeom>
          <a:noFill/>
          <a:ln w="9525">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800" b="1" i="0" u="none" strike="noStrike" kern="1200" cap="none" spc="0" normalizeH="0" baseline="0" noProof="0">
                <a:ln>
                  <a:noFill/>
                </a:ln>
                <a:solidFill>
                  <a:prstClr val="black"/>
                </a:solidFill>
                <a:effectLst/>
                <a:uLnTx/>
                <a:uFillTx/>
                <a:latin typeface="Calibri"/>
                <a:ea typeface="+mn-ea"/>
                <a:cs typeface="+mn-cs"/>
              </a:rPr>
              <a:t>Exemple. </a:t>
            </a:r>
            <a:r>
              <a:rPr kumimoji="0" sz="2400" b="0" i="0" u="none" strike="noStrike" kern="1200" cap="none" spc="0" normalizeH="0" baseline="0" noProof="0">
                <a:ln>
                  <a:noFill/>
                </a:ln>
                <a:solidFill>
                  <a:prstClr val="black"/>
                </a:solidFill>
                <a:effectLst/>
                <a:uLnTx/>
                <a:uFillTx/>
                <a:latin typeface="Calibri"/>
                <a:ea typeface="+mn-ea"/>
                <a:cs typeface="+mn-cs"/>
              </a:rPr>
              <a:t>Supposons que ce soit le nombre de travailleurs agricole qui varie. La superficie cultivée reste fixe. Le produit total, nombre de quintaux de sorgho, obtenu sur un hectare en fonction du nombre de travailleurs est le suivant :</a:t>
            </a: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graphicFrame>
        <p:nvGraphicFramePr>
          <p:cNvPr id="7" name="Table 6"/>
          <p:cNvGraphicFramePr/>
          <p:nvPr/>
        </p:nvGraphicFramePr>
        <p:xfrm>
          <a:off x="1008380" y="3102610"/>
          <a:ext cx="8757920" cy="1783080"/>
        </p:xfrm>
        <a:graphic>
          <a:graphicData uri="http://schemas.openxmlformats.org/drawingml/2006/table">
            <a:tbl>
              <a:tblPr firstRow="1" bandRow="1">
                <a:tableStyleId>{5C22544A-7EE6-4342-B048-85BDC9FD1C3A}</a:tableStyleId>
              </a:tblPr>
              <a:tblGrid>
                <a:gridCol w="2885811">
                  <a:extLst>
                    <a:ext uri="{9D8B030D-6E8A-4147-A177-3AD203B41FA5}">
                      <a16:colId xmlns:a16="http://schemas.microsoft.com/office/drawing/2014/main" val="20000"/>
                    </a:ext>
                  </a:extLst>
                </a:gridCol>
                <a:gridCol w="561629">
                  <a:extLst>
                    <a:ext uri="{9D8B030D-6E8A-4147-A177-3AD203B41FA5}">
                      <a16:colId xmlns:a16="http://schemas.microsoft.com/office/drawing/2014/main" val="20001"/>
                    </a:ext>
                  </a:extLst>
                </a:gridCol>
                <a:gridCol w="512743">
                  <a:extLst>
                    <a:ext uri="{9D8B030D-6E8A-4147-A177-3AD203B41FA5}">
                      <a16:colId xmlns:a16="http://schemas.microsoft.com/office/drawing/2014/main" val="20002"/>
                    </a:ext>
                  </a:extLst>
                </a:gridCol>
                <a:gridCol w="484500">
                  <a:extLst>
                    <a:ext uri="{9D8B030D-6E8A-4147-A177-3AD203B41FA5}">
                      <a16:colId xmlns:a16="http://schemas.microsoft.com/office/drawing/2014/main" val="20003"/>
                    </a:ext>
                  </a:extLst>
                </a:gridCol>
                <a:gridCol w="522520">
                  <a:extLst>
                    <a:ext uri="{9D8B030D-6E8A-4147-A177-3AD203B41FA5}">
                      <a16:colId xmlns:a16="http://schemas.microsoft.com/office/drawing/2014/main" val="20004"/>
                    </a:ext>
                  </a:extLst>
                </a:gridCol>
                <a:gridCol w="452996">
                  <a:extLst>
                    <a:ext uri="{9D8B030D-6E8A-4147-A177-3AD203B41FA5}">
                      <a16:colId xmlns:a16="http://schemas.microsoft.com/office/drawing/2014/main" val="20005"/>
                    </a:ext>
                  </a:extLst>
                </a:gridCol>
                <a:gridCol w="483412">
                  <a:extLst>
                    <a:ext uri="{9D8B030D-6E8A-4147-A177-3AD203B41FA5}">
                      <a16:colId xmlns:a16="http://schemas.microsoft.com/office/drawing/2014/main" val="20006"/>
                    </a:ext>
                  </a:extLst>
                </a:gridCol>
                <a:gridCol w="493190">
                  <a:extLst>
                    <a:ext uri="{9D8B030D-6E8A-4147-A177-3AD203B41FA5}">
                      <a16:colId xmlns:a16="http://schemas.microsoft.com/office/drawing/2014/main" val="20007"/>
                    </a:ext>
                  </a:extLst>
                </a:gridCol>
                <a:gridCol w="461143">
                  <a:extLst>
                    <a:ext uri="{9D8B030D-6E8A-4147-A177-3AD203B41FA5}">
                      <a16:colId xmlns:a16="http://schemas.microsoft.com/office/drawing/2014/main" val="20008"/>
                    </a:ext>
                  </a:extLst>
                </a:gridCol>
                <a:gridCol w="633325">
                  <a:extLst>
                    <a:ext uri="{9D8B030D-6E8A-4147-A177-3AD203B41FA5}">
                      <a16:colId xmlns:a16="http://schemas.microsoft.com/office/drawing/2014/main" val="20009"/>
                    </a:ext>
                  </a:extLst>
                </a:gridCol>
                <a:gridCol w="633326">
                  <a:extLst>
                    <a:ext uri="{9D8B030D-6E8A-4147-A177-3AD203B41FA5}">
                      <a16:colId xmlns:a16="http://schemas.microsoft.com/office/drawing/2014/main" val="20010"/>
                    </a:ext>
                  </a:extLst>
                </a:gridCol>
                <a:gridCol w="633325">
                  <a:extLst>
                    <a:ext uri="{9D8B030D-6E8A-4147-A177-3AD203B41FA5}">
                      <a16:colId xmlns:a16="http://schemas.microsoft.com/office/drawing/2014/main" val="20011"/>
                    </a:ext>
                  </a:extLst>
                </a:gridCol>
              </a:tblGrid>
              <a:tr h="381000">
                <a:tc>
                  <a:txBody>
                    <a:bodyPr/>
                    <a:lstStyle/>
                    <a:p>
                      <a:pPr>
                        <a:buNone/>
                      </a:pPr>
                      <a:r>
                        <a:rPr lang="fr-FR" altLang="en-US" sz="2000"/>
                        <a:t>Facteur fixe = terre = 1ha</a:t>
                      </a:r>
                    </a:p>
                  </a:txBody>
                  <a:tcPr/>
                </a:tc>
                <a:tc>
                  <a:txBody>
                    <a:bodyPr/>
                    <a:lstStyle/>
                    <a:p>
                      <a:pPr>
                        <a:buNone/>
                      </a:pPr>
                      <a:r>
                        <a:rPr lang="fr-FR" altLang="en-US" sz="2000"/>
                        <a:t>1</a:t>
                      </a:r>
                    </a:p>
                  </a:txBody>
                  <a:tcPr/>
                </a:tc>
                <a:tc>
                  <a:txBody>
                    <a:bodyPr/>
                    <a:lstStyle/>
                    <a:p>
                      <a:pPr>
                        <a:buNone/>
                      </a:pPr>
                      <a:r>
                        <a:rPr lang="fr-FR" altLang="en-US" sz="2000"/>
                        <a:t>1</a:t>
                      </a:r>
                    </a:p>
                  </a:txBody>
                  <a:tcPr/>
                </a:tc>
                <a:tc>
                  <a:txBody>
                    <a:bodyPr/>
                    <a:lstStyle/>
                    <a:p>
                      <a:pPr>
                        <a:buNone/>
                      </a:pPr>
                      <a:r>
                        <a:rPr lang="fr-FR" altLang="en-US" sz="2000"/>
                        <a:t>1</a:t>
                      </a:r>
                    </a:p>
                  </a:txBody>
                  <a:tcPr/>
                </a:tc>
                <a:tc>
                  <a:txBody>
                    <a:bodyPr/>
                    <a:lstStyle/>
                    <a:p>
                      <a:pPr>
                        <a:buNone/>
                      </a:pPr>
                      <a:r>
                        <a:rPr lang="fr-FR" altLang="en-US" sz="2000"/>
                        <a:t>1</a:t>
                      </a:r>
                    </a:p>
                  </a:txBody>
                  <a:tcPr/>
                </a:tc>
                <a:tc>
                  <a:txBody>
                    <a:bodyPr/>
                    <a:lstStyle/>
                    <a:p>
                      <a:pPr>
                        <a:buNone/>
                      </a:pPr>
                      <a:r>
                        <a:rPr lang="fr-FR" altLang="en-US" sz="2000"/>
                        <a:t>1</a:t>
                      </a:r>
                    </a:p>
                  </a:txBody>
                  <a:tcPr/>
                </a:tc>
                <a:tc>
                  <a:txBody>
                    <a:bodyPr/>
                    <a:lstStyle/>
                    <a:p>
                      <a:pPr>
                        <a:buNone/>
                      </a:pPr>
                      <a:r>
                        <a:rPr lang="fr-FR" altLang="en-US" sz="2000"/>
                        <a:t>1</a:t>
                      </a:r>
                    </a:p>
                  </a:txBody>
                  <a:tcPr/>
                </a:tc>
                <a:tc>
                  <a:txBody>
                    <a:bodyPr/>
                    <a:lstStyle/>
                    <a:p>
                      <a:pPr>
                        <a:buNone/>
                      </a:pPr>
                      <a:r>
                        <a:rPr lang="fr-FR" altLang="en-US" sz="2000"/>
                        <a:t>1</a:t>
                      </a:r>
                    </a:p>
                  </a:txBody>
                  <a:tcPr/>
                </a:tc>
                <a:tc>
                  <a:txBody>
                    <a:bodyPr/>
                    <a:lstStyle/>
                    <a:p>
                      <a:pPr>
                        <a:buNone/>
                      </a:pPr>
                      <a:r>
                        <a:rPr lang="fr-FR" altLang="en-US" sz="2000"/>
                        <a:t>1</a:t>
                      </a:r>
                    </a:p>
                  </a:txBody>
                  <a:tcPr/>
                </a:tc>
                <a:tc>
                  <a:txBody>
                    <a:bodyPr/>
                    <a:lstStyle/>
                    <a:p>
                      <a:pPr>
                        <a:buNone/>
                      </a:pPr>
                      <a:r>
                        <a:rPr lang="fr-FR" altLang="en-US" sz="2000"/>
                        <a:t>1</a:t>
                      </a:r>
                    </a:p>
                  </a:txBody>
                  <a:tcPr/>
                </a:tc>
                <a:tc>
                  <a:txBody>
                    <a:bodyPr/>
                    <a:lstStyle/>
                    <a:p>
                      <a:pPr>
                        <a:buNone/>
                      </a:pPr>
                      <a:r>
                        <a:rPr lang="fr-FR" altLang="en-US" sz="2000"/>
                        <a:t>1</a:t>
                      </a:r>
                    </a:p>
                  </a:txBody>
                  <a:tcPr/>
                </a:tc>
                <a:tc>
                  <a:txBody>
                    <a:bodyPr/>
                    <a:lstStyle/>
                    <a:p>
                      <a:pPr>
                        <a:buNone/>
                      </a:pPr>
                      <a:r>
                        <a:rPr lang="fr-FR" altLang="en-US" sz="2000"/>
                        <a:t>1</a:t>
                      </a:r>
                    </a:p>
                  </a:txBody>
                  <a:tcPr/>
                </a:tc>
                <a:extLst>
                  <a:ext uri="{0D108BD9-81ED-4DB2-BD59-A6C34878D82A}">
                    <a16:rowId xmlns:a16="http://schemas.microsoft.com/office/drawing/2014/main" val="10000"/>
                  </a:ext>
                </a:extLst>
              </a:tr>
              <a:tr h="381000">
                <a:tc>
                  <a:txBody>
                    <a:bodyPr/>
                    <a:lstStyle/>
                    <a:p>
                      <a:pPr>
                        <a:buNone/>
                      </a:pPr>
                      <a:r>
                        <a:rPr lang="fr-FR" altLang="en-US" sz="2000"/>
                        <a:t>Facteur variable = nombre de cultivateurs</a:t>
                      </a:r>
                    </a:p>
                  </a:txBody>
                  <a:tcPr/>
                </a:tc>
                <a:tc>
                  <a:txBody>
                    <a:bodyPr/>
                    <a:lstStyle/>
                    <a:p>
                      <a:pPr>
                        <a:buNone/>
                      </a:pPr>
                      <a:r>
                        <a:rPr lang="fr-FR" altLang="en-US" sz="2000"/>
                        <a:t>0</a:t>
                      </a:r>
                    </a:p>
                  </a:txBody>
                  <a:tcPr/>
                </a:tc>
                <a:tc>
                  <a:txBody>
                    <a:bodyPr/>
                    <a:lstStyle/>
                    <a:p>
                      <a:pPr>
                        <a:buNone/>
                      </a:pPr>
                      <a:r>
                        <a:rPr lang="fr-FR" altLang="en-US" sz="2000"/>
                        <a:t>1</a:t>
                      </a:r>
                    </a:p>
                  </a:txBody>
                  <a:tcPr/>
                </a:tc>
                <a:tc>
                  <a:txBody>
                    <a:bodyPr/>
                    <a:lstStyle/>
                    <a:p>
                      <a:pPr>
                        <a:buNone/>
                      </a:pPr>
                      <a:r>
                        <a:rPr lang="fr-FR" altLang="en-US" sz="2000"/>
                        <a:t>2</a:t>
                      </a:r>
                    </a:p>
                  </a:txBody>
                  <a:tcPr/>
                </a:tc>
                <a:tc>
                  <a:txBody>
                    <a:bodyPr/>
                    <a:lstStyle/>
                    <a:p>
                      <a:pPr>
                        <a:buNone/>
                      </a:pPr>
                      <a:r>
                        <a:rPr lang="fr-FR" altLang="en-US" sz="2000"/>
                        <a:t>3</a:t>
                      </a:r>
                    </a:p>
                  </a:txBody>
                  <a:tcPr/>
                </a:tc>
                <a:tc>
                  <a:txBody>
                    <a:bodyPr/>
                    <a:lstStyle/>
                    <a:p>
                      <a:pPr>
                        <a:buNone/>
                      </a:pPr>
                      <a:r>
                        <a:rPr lang="fr-FR" altLang="en-US" sz="2000"/>
                        <a:t>4</a:t>
                      </a:r>
                    </a:p>
                  </a:txBody>
                  <a:tcPr/>
                </a:tc>
                <a:tc>
                  <a:txBody>
                    <a:bodyPr/>
                    <a:lstStyle/>
                    <a:p>
                      <a:pPr>
                        <a:buNone/>
                      </a:pPr>
                      <a:r>
                        <a:rPr lang="fr-FR" altLang="en-US" sz="2000"/>
                        <a:t>5</a:t>
                      </a:r>
                    </a:p>
                  </a:txBody>
                  <a:tcPr/>
                </a:tc>
                <a:tc>
                  <a:txBody>
                    <a:bodyPr/>
                    <a:lstStyle/>
                    <a:p>
                      <a:pPr>
                        <a:buNone/>
                      </a:pPr>
                      <a:r>
                        <a:rPr lang="fr-FR" altLang="en-US" sz="2000"/>
                        <a:t>6</a:t>
                      </a:r>
                    </a:p>
                  </a:txBody>
                  <a:tcPr/>
                </a:tc>
                <a:tc>
                  <a:txBody>
                    <a:bodyPr/>
                    <a:lstStyle/>
                    <a:p>
                      <a:pPr>
                        <a:buNone/>
                      </a:pPr>
                      <a:r>
                        <a:rPr lang="fr-FR" altLang="en-US" sz="2000"/>
                        <a:t>7</a:t>
                      </a:r>
                    </a:p>
                  </a:txBody>
                  <a:tcPr/>
                </a:tc>
                <a:tc>
                  <a:txBody>
                    <a:bodyPr/>
                    <a:lstStyle/>
                    <a:p>
                      <a:pPr>
                        <a:buNone/>
                      </a:pPr>
                      <a:r>
                        <a:rPr lang="fr-FR" altLang="en-US" sz="2000"/>
                        <a:t>8</a:t>
                      </a:r>
                    </a:p>
                  </a:txBody>
                  <a:tcPr/>
                </a:tc>
                <a:tc>
                  <a:txBody>
                    <a:bodyPr/>
                    <a:lstStyle/>
                    <a:p>
                      <a:pPr>
                        <a:buNone/>
                      </a:pPr>
                      <a:r>
                        <a:rPr lang="fr-FR" altLang="en-US" sz="2000"/>
                        <a:t>9</a:t>
                      </a:r>
                    </a:p>
                  </a:txBody>
                  <a:tcPr/>
                </a:tc>
                <a:tc>
                  <a:txBody>
                    <a:bodyPr/>
                    <a:lstStyle/>
                    <a:p>
                      <a:pPr>
                        <a:buNone/>
                      </a:pPr>
                      <a:r>
                        <a:rPr lang="fr-FR" altLang="en-US" sz="2000"/>
                        <a:t>10</a:t>
                      </a:r>
                    </a:p>
                  </a:txBody>
                  <a:tcPr/>
                </a:tc>
                <a:extLst>
                  <a:ext uri="{0D108BD9-81ED-4DB2-BD59-A6C34878D82A}">
                    <a16:rowId xmlns:a16="http://schemas.microsoft.com/office/drawing/2014/main" val="10001"/>
                  </a:ext>
                </a:extLst>
              </a:tr>
              <a:tr h="381000">
                <a:tc>
                  <a:txBody>
                    <a:bodyPr/>
                    <a:lstStyle/>
                    <a:p>
                      <a:pPr>
                        <a:buNone/>
                      </a:pPr>
                      <a:r>
                        <a:rPr lang="fr-FR" altLang="en-US" sz="2000"/>
                        <a:t>Production totale PT</a:t>
                      </a:r>
                    </a:p>
                  </a:txBody>
                  <a:tcPr/>
                </a:tc>
                <a:tc>
                  <a:txBody>
                    <a:bodyPr/>
                    <a:lstStyle/>
                    <a:p>
                      <a:pPr>
                        <a:buNone/>
                      </a:pPr>
                      <a:r>
                        <a:rPr lang="fr-FR" altLang="en-US" sz="2000"/>
                        <a:t>0</a:t>
                      </a:r>
                    </a:p>
                  </a:txBody>
                  <a:tcPr/>
                </a:tc>
                <a:tc>
                  <a:txBody>
                    <a:bodyPr/>
                    <a:lstStyle/>
                    <a:p>
                      <a:pPr>
                        <a:buNone/>
                      </a:pPr>
                      <a:r>
                        <a:rPr lang="fr-FR" altLang="en-US" sz="2000"/>
                        <a:t>4</a:t>
                      </a:r>
                    </a:p>
                  </a:txBody>
                  <a:tcPr/>
                </a:tc>
                <a:tc>
                  <a:txBody>
                    <a:bodyPr/>
                    <a:lstStyle/>
                    <a:p>
                      <a:pPr>
                        <a:buNone/>
                      </a:pPr>
                      <a:r>
                        <a:rPr lang="fr-FR" altLang="en-US" sz="2000"/>
                        <a:t>9</a:t>
                      </a:r>
                    </a:p>
                  </a:txBody>
                  <a:tcPr/>
                </a:tc>
                <a:tc>
                  <a:txBody>
                    <a:bodyPr/>
                    <a:lstStyle/>
                    <a:p>
                      <a:pPr>
                        <a:buNone/>
                      </a:pPr>
                      <a:r>
                        <a:rPr lang="fr-FR" altLang="en-US" sz="2000"/>
                        <a:t>15</a:t>
                      </a:r>
                    </a:p>
                  </a:txBody>
                  <a:tcPr/>
                </a:tc>
                <a:tc>
                  <a:txBody>
                    <a:bodyPr/>
                    <a:lstStyle/>
                    <a:p>
                      <a:pPr>
                        <a:buNone/>
                      </a:pPr>
                      <a:r>
                        <a:rPr lang="fr-FR" altLang="en-US" sz="2000"/>
                        <a:t>20</a:t>
                      </a:r>
                    </a:p>
                  </a:txBody>
                  <a:tcPr/>
                </a:tc>
                <a:tc>
                  <a:txBody>
                    <a:bodyPr/>
                    <a:lstStyle/>
                    <a:p>
                      <a:pPr>
                        <a:buNone/>
                      </a:pPr>
                      <a:r>
                        <a:rPr lang="fr-FR" altLang="en-US" sz="2000"/>
                        <a:t>23</a:t>
                      </a:r>
                    </a:p>
                  </a:txBody>
                  <a:tcPr/>
                </a:tc>
                <a:tc>
                  <a:txBody>
                    <a:bodyPr/>
                    <a:lstStyle/>
                    <a:p>
                      <a:pPr>
                        <a:buNone/>
                      </a:pPr>
                      <a:r>
                        <a:rPr lang="fr-FR" altLang="en-US" sz="2000"/>
                        <a:t>26</a:t>
                      </a:r>
                    </a:p>
                  </a:txBody>
                  <a:tcPr/>
                </a:tc>
                <a:tc>
                  <a:txBody>
                    <a:bodyPr/>
                    <a:lstStyle/>
                    <a:p>
                      <a:pPr>
                        <a:buNone/>
                      </a:pPr>
                      <a:r>
                        <a:rPr lang="fr-FR" altLang="en-US" sz="2000"/>
                        <a:t>28</a:t>
                      </a:r>
                    </a:p>
                  </a:txBody>
                  <a:tcPr/>
                </a:tc>
                <a:tc>
                  <a:txBody>
                    <a:bodyPr/>
                    <a:lstStyle/>
                    <a:p>
                      <a:pPr>
                        <a:buNone/>
                      </a:pPr>
                      <a:r>
                        <a:rPr lang="fr-FR" altLang="en-US" sz="2000"/>
                        <a:t>29</a:t>
                      </a:r>
                    </a:p>
                  </a:txBody>
                  <a:tcPr/>
                </a:tc>
                <a:tc>
                  <a:txBody>
                    <a:bodyPr/>
                    <a:lstStyle/>
                    <a:p>
                      <a:pPr>
                        <a:buNone/>
                      </a:pPr>
                      <a:r>
                        <a:rPr lang="fr-FR" altLang="en-US" sz="2000"/>
                        <a:t>30</a:t>
                      </a:r>
                    </a:p>
                  </a:txBody>
                  <a:tcPr/>
                </a:tc>
                <a:tc>
                  <a:txBody>
                    <a:bodyPr/>
                    <a:lstStyle/>
                    <a:p>
                      <a:pPr>
                        <a:buNone/>
                      </a:pPr>
                      <a:r>
                        <a:rPr lang="fr-FR" altLang="en-US" sz="2000"/>
                        <a:t>28</a:t>
                      </a:r>
                    </a:p>
                  </a:txBody>
                  <a:tcPr/>
                </a:tc>
                <a:extLst>
                  <a:ext uri="{0D108BD9-81ED-4DB2-BD59-A6C34878D82A}">
                    <a16:rowId xmlns:a16="http://schemas.microsoft.com/office/drawing/2014/main" val="10002"/>
                  </a:ext>
                </a:extLst>
              </a:tr>
              <a:tr h="381000">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extLst>
                  <a:ext uri="{0D108BD9-81ED-4DB2-BD59-A6C34878D82A}">
                    <a16:rowId xmlns:a16="http://schemas.microsoft.com/office/drawing/2014/main" val="10003"/>
                  </a:ext>
                </a:extLst>
              </a:tr>
            </a:tbl>
          </a:graphicData>
        </a:graphic>
      </p:graphicFrame>
      <p:sp>
        <p:nvSpPr>
          <p:cNvPr id="8" name="Text Box 7"/>
          <p:cNvSpPr txBox="1"/>
          <p:nvPr/>
        </p:nvSpPr>
        <p:spPr>
          <a:xfrm>
            <a:off x="791845" y="5267960"/>
            <a:ext cx="10350500" cy="1568450"/>
          </a:xfrm>
          <a:prstGeom prst="rect">
            <a:avLst/>
          </a:prstGeom>
          <a:noFill/>
          <a:ln w="9525">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400" b="1" i="0" u="none" strike="noStrike" kern="1200" cap="none" spc="0" normalizeH="0" baseline="0" noProof="0">
                <a:ln>
                  <a:noFill/>
                </a:ln>
                <a:solidFill>
                  <a:prstClr val="black"/>
                </a:solidFill>
                <a:effectLst/>
                <a:uLnTx/>
                <a:uFillTx/>
                <a:latin typeface="Calibri"/>
                <a:ea typeface="+mn-ea"/>
                <a:cs typeface="+mn-cs"/>
              </a:rPr>
              <a:t>Travail à faire</a:t>
            </a:r>
            <a:r>
              <a:rPr kumimoji="0" sz="2400" b="0" i="0" u="none" strike="noStrike" kern="1200" cap="none" spc="0" normalizeH="0" baseline="0" noProof="0">
                <a:ln>
                  <a:noFill/>
                </a:ln>
                <a:solidFill>
                  <a:prstClr val="black"/>
                </a:solidFill>
                <a:effectLst/>
                <a:uLnTx/>
                <a:uFillTx/>
                <a:latin typeface="Calibri"/>
                <a:ea typeface="+mn-ea"/>
                <a:cs typeface="+mn-cs"/>
              </a:rPr>
              <a:t> : 1.Calculer le produit moyen et le produit marginal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0" normalizeH="0" baseline="0" noProof="0">
                <a:ln>
                  <a:noFill/>
                </a:ln>
                <a:solidFill>
                  <a:prstClr val="black"/>
                </a:solidFill>
                <a:effectLst/>
                <a:uLnTx/>
                <a:uFillTx/>
                <a:latin typeface="Calibri"/>
                <a:ea typeface="+mn-ea"/>
                <a:cs typeface="+mn-cs"/>
              </a:rPr>
              <a:t>                            2. Représenter le produit total, le produit moyen et le produit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0" normalizeH="0" baseline="0" noProof="0">
                <a:ln>
                  <a:noFill/>
                </a:ln>
                <a:solidFill>
                  <a:prstClr val="black"/>
                </a:solidFill>
                <a:effectLst/>
                <a:uLnTx/>
                <a:uFillTx/>
                <a:latin typeface="Calibri"/>
                <a:ea typeface="+mn-ea"/>
                <a:cs typeface="+mn-cs"/>
              </a:rPr>
              <a:t>                                 marginal.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0" normalizeH="0" baseline="0" noProof="0">
                <a:ln>
                  <a:noFill/>
                </a:ln>
                <a:solidFill>
                  <a:prstClr val="black"/>
                </a:solidFill>
                <a:effectLst/>
                <a:uLnTx/>
                <a:uFillTx/>
                <a:latin typeface="Calibri"/>
                <a:ea typeface="+mn-ea"/>
                <a:cs typeface="+mn-cs"/>
              </a:rPr>
              <a:t>                            3. Interpréter les courbes.</a:t>
            </a: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071868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a:t>II – La fonction de production</a:t>
            </a:r>
          </a:p>
        </p:txBody>
      </p:sp>
      <p:sp>
        <p:nvSpPr>
          <p:cNvPr id="3" name="Content Placeholder 2"/>
          <p:cNvSpPr>
            <a:spLocks noGrp="1"/>
          </p:cNvSpPr>
          <p:nvPr>
            <p:ph sz="half" idx="4294967295"/>
          </p:nvPr>
        </p:nvSpPr>
        <p:spPr>
          <a:xfrm>
            <a:off x="420370" y="1445260"/>
            <a:ext cx="11200130" cy="5132070"/>
          </a:xfrm>
        </p:spPr>
        <p:txBody>
          <a:bodyPr>
            <a:noAutofit/>
          </a:bodyPr>
          <a:lstStyle/>
          <a:p>
            <a:pPr marL="0" indent="0" algn="just">
              <a:buFont typeface="Wingdings" panose="05000000000000000000" charset="0"/>
              <a:buNone/>
            </a:pPr>
            <a:r>
              <a:rPr lang="fr-FR" altLang="en-US" sz="2400"/>
              <a:t>2.2 La combinaison des facteurs de production </a:t>
            </a:r>
          </a:p>
          <a:p>
            <a:pPr marL="0" indent="0" algn="just">
              <a:buFont typeface="Wingdings" panose="05000000000000000000" charset="0"/>
              <a:buNone/>
            </a:pPr>
            <a:r>
              <a:rPr lang="fr-FR" altLang="en-US"/>
              <a:t>2.2.1 </a:t>
            </a:r>
            <a:r>
              <a:rPr lang="en-US"/>
              <a:t>Cas d’un seul facteur.</a:t>
            </a:r>
          </a:p>
          <a:p>
            <a:pPr marL="0" indent="0" algn="just">
              <a:buFont typeface="Wingdings" panose="05000000000000000000" charset="0"/>
              <a:buNone/>
            </a:pPr>
            <a:r>
              <a:rPr lang="en-US" b="1" i="1"/>
              <a:t>Question 3 : Interprétation des courbes</a:t>
            </a:r>
          </a:p>
          <a:p>
            <a:pPr marL="0" indent="0" algn="just">
              <a:buFont typeface="Wingdings" panose="05000000000000000000" charset="0"/>
              <a:buNone/>
            </a:pPr>
            <a:r>
              <a:rPr lang="en-US"/>
              <a:t>On identifie d’abord trois phases :</a:t>
            </a:r>
          </a:p>
          <a:p>
            <a:pPr marL="0" indent="0" algn="just">
              <a:buFont typeface="Wingdings" panose="05000000000000000000" charset="0"/>
              <a:buNone/>
            </a:pPr>
            <a:r>
              <a:rPr lang="en-US"/>
              <a:t>-</a:t>
            </a:r>
            <a:r>
              <a:rPr lang="en-US" b="1" i="1"/>
              <a:t>1ère phase</a:t>
            </a:r>
            <a:r>
              <a:rPr lang="en-US"/>
              <a:t> : de l’origine au maximum du produit moyen. Le produit marginal est plus élevé que le produit moyen Les deux sont égaux au maximum du produit moyen ;</a:t>
            </a:r>
          </a:p>
          <a:p>
            <a:pPr marL="0" indent="0" algn="just">
              <a:buFont typeface="Wingdings" panose="05000000000000000000" charset="0"/>
              <a:buNone/>
            </a:pPr>
            <a:r>
              <a:rPr lang="en-US"/>
              <a:t>-</a:t>
            </a:r>
            <a:r>
              <a:rPr lang="en-US" b="1" i="1"/>
              <a:t>2è phase</a:t>
            </a:r>
            <a:r>
              <a:rPr lang="en-US"/>
              <a:t> : du maximum du produit moyen au point où le produit marginal s’annule.  Le produit marginal baisse jusqu’à s’annuler et est inférieur au produit moyen ;</a:t>
            </a:r>
          </a:p>
          <a:p>
            <a:pPr marL="0" indent="0" algn="just">
              <a:buFont typeface="Wingdings" panose="05000000000000000000" charset="0"/>
              <a:buNone/>
            </a:pPr>
            <a:r>
              <a:rPr lang="en-US" b="1" i="1"/>
              <a:t>3è phase</a:t>
            </a:r>
            <a:r>
              <a:rPr lang="en-US"/>
              <a:t> : au delà du point où le produit marginal s’annule.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14732513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a:t>II – La fonction de production</a:t>
            </a:r>
          </a:p>
        </p:txBody>
      </p:sp>
      <p:sp>
        <p:nvSpPr>
          <p:cNvPr id="3" name="Content Placeholder 2"/>
          <p:cNvSpPr>
            <a:spLocks noGrp="1"/>
          </p:cNvSpPr>
          <p:nvPr>
            <p:ph sz="half" idx="4294967295"/>
          </p:nvPr>
        </p:nvSpPr>
        <p:spPr>
          <a:xfrm>
            <a:off x="466090" y="1422400"/>
            <a:ext cx="11200130" cy="5132070"/>
          </a:xfrm>
        </p:spPr>
        <p:txBody>
          <a:bodyPr>
            <a:noAutofit/>
          </a:bodyPr>
          <a:lstStyle/>
          <a:p>
            <a:pPr marL="0" indent="0" algn="just">
              <a:buFont typeface="Wingdings" panose="05000000000000000000" charset="0"/>
              <a:buNone/>
            </a:pPr>
            <a:r>
              <a:rPr lang="fr-FR" altLang="en-US" sz="2400"/>
              <a:t>2.2 La combinaison des facteurs de production </a:t>
            </a:r>
          </a:p>
          <a:p>
            <a:pPr marL="0" indent="0" algn="just">
              <a:buFont typeface="Wingdings" panose="05000000000000000000" charset="0"/>
              <a:buNone/>
            </a:pPr>
            <a:r>
              <a:rPr lang="fr-FR" altLang="en-US"/>
              <a:t>2.2.1 </a:t>
            </a:r>
            <a:r>
              <a:rPr lang="en-US"/>
              <a:t>Cas d’un seul facteur.</a:t>
            </a:r>
          </a:p>
          <a:p>
            <a:pPr marL="0" indent="0" algn="just">
              <a:buFont typeface="Wingdings" panose="05000000000000000000" charset="0"/>
              <a:buNone/>
            </a:pPr>
            <a:r>
              <a:rPr lang="en-US" b="1" i="1"/>
              <a:t>Question 3 : Interprétation des courbes</a:t>
            </a:r>
          </a:p>
          <a:p>
            <a:pPr marL="0" indent="0" algn="just">
              <a:buFont typeface="Wingdings" panose="05000000000000000000" charset="0"/>
              <a:buNone/>
            </a:pPr>
            <a:r>
              <a:rPr lang="en-US"/>
              <a:t>On considère ensuite le produit marginal comme étant la rémunération des cultivateurs. Le produit marginal est la contribution de chaque cultivateur qui s’ajoute à la production. La rémunération des cultivateur est égale à leur productivité marginale.</a:t>
            </a:r>
          </a:p>
          <a:p>
            <a:pPr marL="0" indent="0" algn="just">
              <a:buFont typeface="Wingdings" panose="05000000000000000000" charset="0"/>
              <a:buNone/>
            </a:pPr>
            <a:r>
              <a:rPr lang="en-US"/>
              <a:t>L’observation des courbes montre qu’au début du processus de production, le produit marginal s’accroît avec le nombre de facteur variable et décroît par la suite après un maximum très vite atteint. Cette situation traduit l’hypothèse connue sous le nom de loi des rendements décroissants.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008742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r-FR" altLang="en-US"/>
              <a:t>INTRODUCTION</a:t>
            </a:r>
          </a:p>
        </p:txBody>
      </p:sp>
      <p:sp>
        <p:nvSpPr>
          <p:cNvPr id="3" name="Content Placeholder 2"/>
          <p:cNvSpPr>
            <a:spLocks noGrp="1"/>
          </p:cNvSpPr>
          <p:nvPr>
            <p:ph idx="1"/>
          </p:nvPr>
        </p:nvSpPr>
        <p:spPr>
          <a:xfrm>
            <a:off x="838200" y="1363980"/>
            <a:ext cx="10515600" cy="5201920"/>
          </a:xfrm>
        </p:spPr>
        <p:txBody>
          <a:bodyPr>
            <a:normAutofit/>
          </a:bodyPr>
          <a:lstStyle/>
          <a:p>
            <a:pPr marL="0" indent="0" algn="just">
              <a:lnSpc>
                <a:spcPct val="100000"/>
              </a:lnSpc>
              <a:buNone/>
            </a:pPr>
            <a:r>
              <a:rPr lang="fr-FR" altLang="en-US" sz="3600" b="1" dirty="0">
                <a:solidFill>
                  <a:schemeClr val="accent2"/>
                </a:solidFill>
              </a:rPr>
              <a:t>4</a:t>
            </a:r>
            <a:r>
              <a:rPr lang="en-US" sz="3600" b="1" dirty="0">
                <a:solidFill>
                  <a:schemeClr val="accent2"/>
                </a:solidFill>
              </a:rPr>
              <a:t>)Les </a:t>
            </a:r>
            <a:r>
              <a:rPr lang="en-US" sz="3600" b="1" dirty="0" err="1">
                <a:solidFill>
                  <a:schemeClr val="accent2"/>
                </a:solidFill>
              </a:rPr>
              <a:t>besoins</a:t>
            </a:r>
            <a:r>
              <a:rPr lang="en-US" sz="3600" b="1" dirty="0">
                <a:solidFill>
                  <a:schemeClr val="accent2"/>
                </a:solidFill>
              </a:rPr>
              <a:t> </a:t>
            </a:r>
            <a:r>
              <a:rPr lang="en-US" sz="3600" b="1" dirty="0" err="1">
                <a:solidFill>
                  <a:schemeClr val="accent2"/>
                </a:solidFill>
              </a:rPr>
              <a:t>sont</a:t>
            </a:r>
            <a:r>
              <a:rPr lang="en-US" sz="3600" b="1" dirty="0">
                <a:solidFill>
                  <a:schemeClr val="accent2"/>
                </a:solidFill>
              </a:rPr>
              <a:t> </a:t>
            </a:r>
            <a:r>
              <a:rPr lang="en-US" sz="3600" b="1" dirty="0" err="1">
                <a:solidFill>
                  <a:schemeClr val="accent2"/>
                </a:solidFill>
              </a:rPr>
              <a:t>satisfaits</a:t>
            </a:r>
            <a:r>
              <a:rPr lang="en-US" sz="3600" b="1" dirty="0">
                <a:solidFill>
                  <a:schemeClr val="accent2"/>
                </a:solidFill>
              </a:rPr>
              <a:t> aux </a:t>
            </a:r>
            <a:r>
              <a:rPr lang="en-US" sz="3600" b="1" dirty="0" err="1">
                <a:solidFill>
                  <a:schemeClr val="accent2"/>
                </a:solidFill>
              </a:rPr>
              <a:t>moyens</a:t>
            </a:r>
            <a:r>
              <a:rPr lang="en-US" sz="3600" b="1" dirty="0">
                <a:solidFill>
                  <a:schemeClr val="accent2"/>
                </a:solidFill>
              </a:rPr>
              <a:t> de </a:t>
            </a:r>
            <a:r>
              <a:rPr lang="en-US" sz="3600" b="1" dirty="0" err="1">
                <a:solidFill>
                  <a:schemeClr val="accent2"/>
                </a:solidFill>
              </a:rPr>
              <a:t>biens</a:t>
            </a:r>
            <a:r>
              <a:rPr lang="en-US" sz="3600" b="1" dirty="0">
                <a:solidFill>
                  <a:schemeClr val="accent2"/>
                </a:solidFill>
              </a:rPr>
              <a:t> et services</a:t>
            </a:r>
          </a:p>
          <a:p>
            <a:pPr marL="0" indent="0" algn="just">
              <a:lnSpc>
                <a:spcPct val="100000"/>
              </a:lnSpc>
              <a:buNone/>
            </a:pPr>
            <a:r>
              <a:rPr lang="en-US" sz="3600" dirty="0" err="1">
                <a:solidFill>
                  <a:schemeClr val="tx1"/>
                </a:solidFill>
              </a:rPr>
              <a:t>Seuls</a:t>
            </a:r>
            <a:r>
              <a:rPr lang="en-US" sz="3600" dirty="0">
                <a:solidFill>
                  <a:schemeClr val="tx1"/>
                </a:solidFill>
              </a:rPr>
              <a:t> les 1ers  </a:t>
            </a:r>
            <a:r>
              <a:rPr lang="en-US" sz="3600" dirty="0" err="1">
                <a:solidFill>
                  <a:schemeClr val="tx1"/>
                </a:solidFill>
              </a:rPr>
              <a:t>intéressent</a:t>
            </a:r>
            <a:r>
              <a:rPr lang="en-US" sz="3600" dirty="0">
                <a:solidFill>
                  <a:schemeClr val="tx1"/>
                </a:solidFill>
              </a:rPr>
              <a:t> </a:t>
            </a:r>
            <a:r>
              <a:rPr lang="en-US" sz="3600" dirty="0" err="1">
                <a:solidFill>
                  <a:schemeClr val="tx1"/>
                </a:solidFill>
              </a:rPr>
              <a:t>l’économiste</a:t>
            </a:r>
            <a:r>
              <a:rPr lang="en-US" sz="3600" dirty="0">
                <a:solidFill>
                  <a:schemeClr val="tx1"/>
                </a:solidFill>
              </a:rPr>
              <a:t>. </a:t>
            </a:r>
            <a:r>
              <a:rPr lang="en-US" sz="3600" dirty="0" err="1">
                <a:solidFill>
                  <a:schemeClr val="tx1"/>
                </a:solidFill>
              </a:rPr>
              <a:t>Ces</a:t>
            </a:r>
            <a:r>
              <a:rPr lang="en-US" sz="3600" dirty="0">
                <a:solidFill>
                  <a:schemeClr val="tx1"/>
                </a:solidFill>
              </a:rPr>
              <a:t> </a:t>
            </a:r>
            <a:r>
              <a:rPr lang="en-US" sz="3600" dirty="0" err="1">
                <a:solidFill>
                  <a:schemeClr val="tx1"/>
                </a:solidFill>
              </a:rPr>
              <a:t>biens</a:t>
            </a:r>
            <a:r>
              <a:rPr lang="en-US" sz="3600" dirty="0">
                <a:solidFill>
                  <a:schemeClr val="tx1"/>
                </a:solidFill>
              </a:rPr>
              <a:t> </a:t>
            </a:r>
            <a:r>
              <a:rPr lang="en-US" sz="3600" dirty="0" err="1">
                <a:solidFill>
                  <a:schemeClr val="tx1"/>
                </a:solidFill>
              </a:rPr>
              <a:t>dits</a:t>
            </a:r>
            <a:r>
              <a:rPr lang="en-US" sz="3600" dirty="0">
                <a:solidFill>
                  <a:schemeClr val="tx1"/>
                </a:solidFill>
              </a:rPr>
              <a:t> </a:t>
            </a:r>
            <a:r>
              <a:rPr lang="en-US" sz="3600" dirty="0" err="1">
                <a:solidFill>
                  <a:schemeClr val="tx1"/>
                </a:solidFill>
              </a:rPr>
              <a:t>rares</a:t>
            </a:r>
            <a:r>
              <a:rPr lang="en-US" sz="3600" dirty="0">
                <a:solidFill>
                  <a:schemeClr val="tx1"/>
                </a:solidFill>
              </a:rPr>
              <a:t> </a:t>
            </a:r>
            <a:r>
              <a:rPr lang="en-US" sz="3600" dirty="0" err="1">
                <a:solidFill>
                  <a:schemeClr val="tx1"/>
                </a:solidFill>
              </a:rPr>
              <a:t>ou</a:t>
            </a:r>
            <a:r>
              <a:rPr lang="en-US" sz="3600" dirty="0">
                <a:solidFill>
                  <a:schemeClr val="tx1"/>
                </a:solidFill>
              </a:rPr>
              <a:t> </a:t>
            </a:r>
            <a:r>
              <a:rPr lang="en-US" sz="3600" dirty="0" err="1">
                <a:solidFill>
                  <a:schemeClr val="tx1"/>
                </a:solidFill>
              </a:rPr>
              <a:t>économiques</a:t>
            </a:r>
            <a:r>
              <a:rPr lang="en-US" sz="3600" dirty="0">
                <a:solidFill>
                  <a:schemeClr val="tx1"/>
                </a:solidFill>
              </a:rPr>
              <a:t> ne </a:t>
            </a:r>
            <a:r>
              <a:rPr lang="en-US" sz="3600" dirty="0" err="1">
                <a:solidFill>
                  <a:schemeClr val="tx1"/>
                </a:solidFill>
              </a:rPr>
              <a:t>sont</a:t>
            </a:r>
            <a:r>
              <a:rPr lang="en-US" sz="3600" dirty="0">
                <a:solidFill>
                  <a:schemeClr val="tx1"/>
                </a:solidFill>
              </a:rPr>
              <a:t> pas </a:t>
            </a:r>
            <a:r>
              <a:rPr lang="en-US" sz="3600" dirty="0" err="1">
                <a:solidFill>
                  <a:schemeClr val="tx1"/>
                </a:solidFill>
              </a:rPr>
              <a:t>disponible</a:t>
            </a:r>
            <a:r>
              <a:rPr lang="en-US" sz="3600" dirty="0">
                <a:solidFill>
                  <a:schemeClr val="tx1"/>
                </a:solidFill>
              </a:rPr>
              <a:t> </a:t>
            </a:r>
            <a:r>
              <a:rPr lang="en-US" sz="3600" dirty="0" err="1">
                <a:solidFill>
                  <a:schemeClr val="tx1"/>
                </a:solidFill>
              </a:rPr>
              <a:t>en</a:t>
            </a:r>
            <a:r>
              <a:rPr lang="en-US" sz="3600" dirty="0">
                <a:solidFill>
                  <a:schemeClr val="tx1"/>
                </a:solidFill>
              </a:rPr>
              <a:t> </a:t>
            </a:r>
            <a:r>
              <a:rPr lang="en-US" sz="3600" dirty="0" err="1">
                <a:solidFill>
                  <a:schemeClr val="tx1"/>
                </a:solidFill>
              </a:rPr>
              <a:t>quantité</a:t>
            </a:r>
            <a:r>
              <a:rPr lang="en-US" sz="3600" dirty="0">
                <a:solidFill>
                  <a:schemeClr val="tx1"/>
                </a:solidFill>
              </a:rPr>
              <a:t> </a:t>
            </a:r>
            <a:r>
              <a:rPr lang="en-US" sz="3600" dirty="0" err="1">
                <a:solidFill>
                  <a:schemeClr val="tx1"/>
                </a:solidFill>
              </a:rPr>
              <a:t>suffisante</a:t>
            </a:r>
            <a:r>
              <a:rPr lang="en-US" sz="3600" dirty="0">
                <a:solidFill>
                  <a:schemeClr val="tx1"/>
                </a:solidFill>
              </a:rPr>
              <a:t> </a:t>
            </a:r>
            <a:r>
              <a:rPr lang="en-US" sz="3600" dirty="0" err="1">
                <a:solidFill>
                  <a:schemeClr val="tx1"/>
                </a:solidFill>
              </a:rPr>
              <a:t>en</a:t>
            </a:r>
            <a:r>
              <a:rPr lang="en-US" sz="3600" dirty="0">
                <a:solidFill>
                  <a:schemeClr val="tx1"/>
                </a:solidFill>
              </a:rPr>
              <a:t> tout temps et </a:t>
            </a:r>
            <a:r>
              <a:rPr lang="en-US" sz="3600" dirty="0" err="1">
                <a:solidFill>
                  <a:schemeClr val="tx1"/>
                </a:solidFill>
              </a:rPr>
              <a:t>en</a:t>
            </a:r>
            <a:r>
              <a:rPr lang="en-US" sz="3600" dirty="0">
                <a:solidFill>
                  <a:schemeClr val="tx1"/>
                </a:solidFill>
              </a:rPr>
              <a:t> tout lieu. </a:t>
            </a:r>
            <a:r>
              <a:rPr lang="en-US" sz="3600" dirty="0" err="1">
                <a:solidFill>
                  <a:schemeClr val="tx1"/>
                </a:solidFill>
              </a:rPr>
              <a:t>En</a:t>
            </a:r>
            <a:r>
              <a:rPr lang="en-US" sz="3600" dirty="0">
                <a:solidFill>
                  <a:schemeClr val="tx1"/>
                </a:solidFill>
              </a:rPr>
              <a:t> </a:t>
            </a:r>
            <a:r>
              <a:rPr lang="en-US" sz="3600" dirty="0" err="1">
                <a:solidFill>
                  <a:schemeClr val="tx1"/>
                </a:solidFill>
              </a:rPr>
              <a:t>outre</a:t>
            </a:r>
            <a:r>
              <a:rPr lang="en-US" sz="3600" dirty="0">
                <a:solidFill>
                  <a:schemeClr val="tx1"/>
                </a:solidFill>
              </a:rPr>
              <a:t> </a:t>
            </a:r>
            <a:r>
              <a:rPr lang="en-US" sz="3600" dirty="0" err="1">
                <a:solidFill>
                  <a:schemeClr val="tx1"/>
                </a:solidFill>
              </a:rPr>
              <a:t>l’homme</a:t>
            </a:r>
            <a:r>
              <a:rPr lang="en-US" sz="3600" dirty="0">
                <a:solidFill>
                  <a:schemeClr val="tx1"/>
                </a:solidFill>
              </a:rPr>
              <a:t> </a:t>
            </a:r>
            <a:r>
              <a:rPr lang="en-US" sz="3600" dirty="0" err="1">
                <a:solidFill>
                  <a:schemeClr val="tx1"/>
                </a:solidFill>
              </a:rPr>
              <a:t>doit</a:t>
            </a:r>
            <a:r>
              <a:rPr lang="en-US" sz="3600" dirty="0">
                <a:solidFill>
                  <a:schemeClr val="tx1"/>
                </a:solidFill>
              </a:rPr>
              <a:t> </a:t>
            </a:r>
            <a:r>
              <a:rPr lang="en-US" sz="3600" dirty="0" err="1">
                <a:solidFill>
                  <a:schemeClr val="tx1"/>
                </a:solidFill>
              </a:rPr>
              <a:t>travailler</a:t>
            </a:r>
            <a:r>
              <a:rPr lang="en-US" sz="3600" dirty="0">
                <a:solidFill>
                  <a:schemeClr val="tx1"/>
                </a:solidFill>
              </a:rPr>
              <a:t> pour les </a:t>
            </a:r>
            <a:r>
              <a:rPr lang="en-US" sz="3600" dirty="0" err="1">
                <a:solidFill>
                  <a:schemeClr val="tx1"/>
                </a:solidFill>
              </a:rPr>
              <a:t>avoir</a:t>
            </a:r>
            <a:r>
              <a:rPr lang="en-US" sz="3600" dirty="0">
                <a:solidFill>
                  <a:schemeClr val="tx1"/>
                </a:solidFill>
              </a:rPr>
              <a:t>. Il se pose </a:t>
            </a:r>
            <a:r>
              <a:rPr lang="en-US" sz="3600" dirty="0" err="1">
                <a:solidFill>
                  <a:schemeClr val="tx1"/>
                </a:solidFill>
              </a:rPr>
              <a:t>alors</a:t>
            </a:r>
            <a:r>
              <a:rPr lang="en-US" sz="3600" dirty="0">
                <a:solidFill>
                  <a:schemeClr val="tx1"/>
                </a:solidFill>
              </a:rPr>
              <a:t> un </a:t>
            </a:r>
            <a:r>
              <a:rPr lang="en-US" sz="3600" dirty="0" err="1">
                <a:solidFill>
                  <a:schemeClr val="tx1"/>
                </a:solidFill>
              </a:rPr>
              <a:t>problème</a:t>
            </a:r>
            <a:r>
              <a:rPr lang="en-US" sz="3600" dirty="0">
                <a:solidFill>
                  <a:schemeClr val="tx1"/>
                </a:solidFill>
              </a:rPr>
              <a:t> que </a:t>
            </a:r>
            <a:r>
              <a:rPr lang="en-US" sz="3600" dirty="0" smtClean="0">
                <a:solidFill>
                  <a:schemeClr val="tx1"/>
                </a:solidFill>
              </a:rPr>
              <a:t>l</a:t>
            </a:r>
            <a:r>
              <a:rPr lang="fr-FR" sz="3600" dirty="0" smtClean="0">
                <a:solidFill>
                  <a:schemeClr val="tx1"/>
                </a:solidFill>
              </a:rPr>
              <a:t>a science </a:t>
            </a:r>
            <a:r>
              <a:rPr lang="en-US" sz="3600" dirty="0" err="1" smtClean="0">
                <a:solidFill>
                  <a:schemeClr val="tx1"/>
                </a:solidFill>
              </a:rPr>
              <a:t>économie</a:t>
            </a:r>
            <a:r>
              <a:rPr lang="en-US" sz="3600" dirty="0" smtClean="0">
                <a:solidFill>
                  <a:schemeClr val="tx1"/>
                </a:solidFill>
              </a:rPr>
              <a:t> se </a:t>
            </a:r>
            <a:r>
              <a:rPr lang="en-US" sz="3600" dirty="0">
                <a:solidFill>
                  <a:schemeClr val="tx1"/>
                </a:solidFill>
              </a:rPr>
              <a:t>propose de </a:t>
            </a:r>
            <a:r>
              <a:rPr lang="en-US" sz="3600" dirty="0" err="1">
                <a:solidFill>
                  <a:schemeClr val="tx1"/>
                </a:solidFill>
              </a:rPr>
              <a:t>résoudre</a:t>
            </a:r>
            <a:r>
              <a:rPr lang="en-US" sz="3600" dirty="0">
                <a:solidFill>
                  <a:schemeClr val="tx1"/>
                </a:solidFill>
              </a:rPr>
              <a:t> : </a:t>
            </a:r>
            <a:r>
              <a:rPr lang="en-US" sz="3600" b="1" dirty="0" err="1">
                <a:solidFill>
                  <a:schemeClr val="tx1"/>
                </a:solidFill>
              </a:rPr>
              <a:t>satisfaire</a:t>
            </a:r>
            <a:r>
              <a:rPr lang="en-US" sz="3600" b="1" dirty="0">
                <a:solidFill>
                  <a:schemeClr val="tx1"/>
                </a:solidFill>
              </a:rPr>
              <a:t> les </a:t>
            </a:r>
            <a:r>
              <a:rPr lang="en-US" sz="3600" b="1" dirty="0" err="1">
                <a:solidFill>
                  <a:schemeClr val="tx1"/>
                </a:solidFill>
              </a:rPr>
              <a:t>besoins</a:t>
            </a:r>
            <a:r>
              <a:rPr lang="en-US" sz="3600" b="1" dirty="0">
                <a:solidFill>
                  <a:schemeClr val="tx1"/>
                </a:solidFill>
              </a:rPr>
              <a:t> </a:t>
            </a:r>
            <a:r>
              <a:rPr lang="en-US" sz="3600" b="1" dirty="0" err="1">
                <a:solidFill>
                  <a:schemeClr val="tx1"/>
                </a:solidFill>
              </a:rPr>
              <a:t>illimités</a:t>
            </a:r>
            <a:r>
              <a:rPr lang="en-US" sz="3600" b="1" dirty="0">
                <a:solidFill>
                  <a:schemeClr val="tx1"/>
                </a:solidFill>
              </a:rPr>
              <a:t> des </a:t>
            </a:r>
            <a:r>
              <a:rPr lang="en-US" sz="3600" b="1" dirty="0" err="1">
                <a:solidFill>
                  <a:schemeClr val="tx1"/>
                </a:solidFill>
              </a:rPr>
              <a:t>humains</a:t>
            </a:r>
            <a:r>
              <a:rPr lang="en-US" sz="3600" b="1" dirty="0">
                <a:solidFill>
                  <a:schemeClr val="tx1"/>
                </a:solidFill>
              </a:rPr>
              <a:t> à </a:t>
            </a:r>
            <a:r>
              <a:rPr lang="en-US" sz="3600" b="1" dirty="0" err="1">
                <a:solidFill>
                  <a:schemeClr val="tx1"/>
                </a:solidFill>
              </a:rPr>
              <a:t>l’aide</a:t>
            </a:r>
            <a:r>
              <a:rPr lang="en-US" sz="3600" b="1" dirty="0">
                <a:solidFill>
                  <a:schemeClr val="tx1"/>
                </a:solidFill>
              </a:rPr>
              <a:t> de </a:t>
            </a:r>
            <a:r>
              <a:rPr lang="en-US" sz="3600" b="1" dirty="0" err="1">
                <a:solidFill>
                  <a:schemeClr val="tx1"/>
                </a:solidFill>
              </a:rPr>
              <a:t>ressources</a:t>
            </a:r>
            <a:r>
              <a:rPr lang="en-US" sz="3600" b="1" dirty="0">
                <a:solidFill>
                  <a:schemeClr val="tx1"/>
                </a:solidFill>
              </a:rPr>
              <a:t> (</a:t>
            </a:r>
            <a:r>
              <a:rPr lang="en-US" sz="3600" b="1" dirty="0" err="1">
                <a:solidFill>
                  <a:schemeClr val="tx1"/>
                </a:solidFill>
              </a:rPr>
              <a:t>moyens</a:t>
            </a:r>
            <a:r>
              <a:rPr lang="en-US" sz="3600" b="1" dirty="0">
                <a:solidFill>
                  <a:schemeClr val="tx1"/>
                </a:solidFill>
              </a:rPr>
              <a:t>) </a:t>
            </a:r>
            <a:r>
              <a:rPr lang="en-US" sz="3600" b="1" dirty="0" err="1">
                <a:solidFill>
                  <a:schemeClr val="tx1"/>
                </a:solidFill>
              </a:rPr>
              <a:t>limité</a:t>
            </a:r>
            <a:r>
              <a:rPr lang="fr-FR" altLang="en-US" sz="3600" b="1" dirty="0">
                <a:solidFill>
                  <a:schemeClr val="tx1"/>
                </a:solidFill>
              </a:rPr>
              <a:t>e</a:t>
            </a:r>
            <a:r>
              <a:rPr lang="en-US" sz="3600" b="1" dirty="0">
                <a:solidFill>
                  <a:schemeClr val="tx1"/>
                </a:solidFill>
              </a:rPr>
              <a:t>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414416130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a:t>II – La fonction de production</a:t>
            </a:r>
          </a:p>
        </p:txBody>
      </p:sp>
      <p:sp>
        <p:nvSpPr>
          <p:cNvPr id="3" name="Content Placeholder 2"/>
          <p:cNvSpPr>
            <a:spLocks noGrp="1"/>
          </p:cNvSpPr>
          <p:nvPr>
            <p:ph sz="half" idx="4294967295"/>
          </p:nvPr>
        </p:nvSpPr>
        <p:spPr>
          <a:xfrm>
            <a:off x="991870" y="1445260"/>
            <a:ext cx="10520045" cy="5132070"/>
          </a:xfrm>
        </p:spPr>
        <p:txBody>
          <a:bodyPr>
            <a:noAutofit/>
          </a:bodyPr>
          <a:lstStyle/>
          <a:p>
            <a:pPr marL="0" indent="0" algn="just">
              <a:buFont typeface="Wingdings" panose="05000000000000000000" charset="0"/>
              <a:buNone/>
            </a:pPr>
            <a:r>
              <a:rPr lang="fr-FR" altLang="en-US" sz="2400"/>
              <a:t>2.2 La combinaison des facteurs de production </a:t>
            </a:r>
          </a:p>
          <a:p>
            <a:pPr marL="0" indent="0" algn="just">
              <a:buFont typeface="Wingdings" panose="05000000000000000000" charset="0"/>
              <a:buNone/>
            </a:pPr>
            <a:r>
              <a:rPr lang="fr-FR" altLang="en-US" sz="2400"/>
              <a:t>2.2.1 </a:t>
            </a:r>
            <a:r>
              <a:rPr lang="en-US" sz="2400"/>
              <a:t>Cas d’un seul facteur.</a:t>
            </a:r>
          </a:p>
          <a:p>
            <a:pPr marL="0" indent="0" algn="just">
              <a:buFont typeface="Wingdings" panose="05000000000000000000" charset="0"/>
              <a:buNone/>
            </a:pPr>
            <a:r>
              <a:rPr lang="en-US" sz="2400" b="1" i="1"/>
              <a:t>Question 3 : Interprétation des courbes</a:t>
            </a:r>
          </a:p>
          <a:p>
            <a:pPr marL="0" indent="0" algn="just">
              <a:buFont typeface="Wingdings" panose="05000000000000000000" charset="0"/>
              <a:buNone/>
            </a:pPr>
            <a:r>
              <a:rPr lang="en-US" sz="2400"/>
              <a:t>Première phase : de l’origine au maximum du produit moyen (de 0 à 3).</a:t>
            </a:r>
          </a:p>
          <a:p>
            <a:pPr marL="0" indent="0" algn="just">
              <a:buFont typeface="Wingdings" panose="05000000000000000000" charset="0"/>
              <a:buNone/>
            </a:pPr>
            <a:r>
              <a:rPr lang="en-US" sz="2400"/>
              <a:t>Dans cette phase le produit marginal est plus élevé que le produit moyen. Ce qui veut dire qu’un cultivateur  additionnel apporte plus que l’apport moyen de tous les ouvriers. Si on suppose que le coût du facteur variable est égal à la productivité marginale de ce facteur, l’entrepreneur ou le producteur n’a pas intérêt à produire dans cette phase ; puisque les coûts seront élevés. Elle est considérée comme une zone de gaspillage, les facteurs de production ne sont pas intensément utilisés : un seul homme ou deux ne peut pas cultivé correctement à la main un hectare. La production n’a pas encore son maximum.</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402642224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a:t>II – La fonction de production</a:t>
            </a:r>
          </a:p>
        </p:txBody>
      </p:sp>
      <p:sp>
        <p:nvSpPr>
          <p:cNvPr id="3" name="Content Placeholder 2"/>
          <p:cNvSpPr>
            <a:spLocks noGrp="1"/>
          </p:cNvSpPr>
          <p:nvPr>
            <p:ph sz="half" idx="4294967295"/>
          </p:nvPr>
        </p:nvSpPr>
        <p:spPr>
          <a:xfrm>
            <a:off x="720090" y="1445260"/>
            <a:ext cx="11212830" cy="5132070"/>
          </a:xfrm>
        </p:spPr>
        <p:txBody>
          <a:bodyPr>
            <a:noAutofit/>
          </a:bodyPr>
          <a:lstStyle/>
          <a:p>
            <a:pPr marL="0" indent="0" algn="just">
              <a:buFont typeface="Wingdings" panose="05000000000000000000" charset="0"/>
              <a:buNone/>
            </a:pPr>
            <a:r>
              <a:rPr lang="fr-FR" altLang="en-US" sz="3200"/>
              <a:t>2.2 La combinaison des facteurs de production </a:t>
            </a:r>
          </a:p>
          <a:p>
            <a:pPr marL="0" indent="0" algn="just">
              <a:buFont typeface="Wingdings" panose="05000000000000000000" charset="0"/>
              <a:buNone/>
            </a:pPr>
            <a:r>
              <a:rPr lang="fr-FR" altLang="en-US" sz="3200"/>
              <a:t>2.2.1 </a:t>
            </a:r>
            <a:r>
              <a:rPr lang="en-US" sz="3200"/>
              <a:t>Cas d’un seul facteur.</a:t>
            </a:r>
          </a:p>
          <a:p>
            <a:pPr marL="0" indent="0" algn="just">
              <a:buFont typeface="Wingdings" panose="05000000000000000000" charset="0"/>
              <a:buNone/>
            </a:pPr>
            <a:r>
              <a:rPr lang="en-US" sz="3200" b="1" i="1"/>
              <a:t>Question 3 : Interprétation des courbes</a:t>
            </a:r>
          </a:p>
          <a:p>
            <a:pPr marL="0" indent="0" algn="just">
              <a:buFont typeface="Wingdings" panose="05000000000000000000" charset="0"/>
              <a:buNone/>
            </a:pPr>
            <a:r>
              <a:rPr lang="en-US" sz="3200" b="1"/>
              <a:t>Deuxième phase : de B’ à C’</a:t>
            </a:r>
            <a:r>
              <a:rPr lang="en-US" sz="3200"/>
              <a:t> (entre 3 et 9,5).</a:t>
            </a:r>
          </a:p>
          <a:p>
            <a:pPr marL="0" indent="0" algn="just">
              <a:buFont typeface="Wingdings" panose="05000000000000000000" charset="0"/>
              <a:buNone/>
            </a:pPr>
            <a:r>
              <a:rPr lang="en-US" sz="3200"/>
              <a:t>C’est la zone dite d’efficience où le maximum de la production totale peut être atteinte. Les facteurs de production sont efficacement utilisés. Les coûts de production qui s’apparentent au produit marginal baissent. </a:t>
            </a:r>
          </a:p>
          <a:p>
            <a:pPr marL="0" indent="0" algn="just">
              <a:buFont typeface="Wingdings" panose="05000000000000000000" charset="0"/>
              <a:buNone/>
            </a:pPr>
            <a:r>
              <a:rPr lang="en-US" sz="3200" b="1"/>
              <a:t>Troisième phase</a:t>
            </a:r>
            <a:r>
              <a:rPr lang="en-US" sz="3200"/>
              <a:t> : au-delà de C’. C’est aussi une zone de gaspillage où le facteur variable utilisé est si élevé que la production baisse.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71154458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a:t>II – La fonction de production</a:t>
            </a:r>
          </a:p>
        </p:txBody>
      </p:sp>
      <p:sp>
        <p:nvSpPr>
          <p:cNvPr id="3" name="Content Placeholder 2"/>
          <p:cNvSpPr>
            <a:spLocks noGrp="1"/>
          </p:cNvSpPr>
          <p:nvPr>
            <p:ph sz="half" idx="4294967295"/>
          </p:nvPr>
        </p:nvSpPr>
        <p:spPr>
          <a:xfrm>
            <a:off x="720090" y="1445260"/>
            <a:ext cx="11212830" cy="5132070"/>
          </a:xfrm>
        </p:spPr>
        <p:txBody>
          <a:bodyPr>
            <a:noAutofit/>
          </a:bodyPr>
          <a:lstStyle/>
          <a:p>
            <a:pPr marL="0" indent="0" algn="just">
              <a:buFont typeface="Wingdings" panose="05000000000000000000" charset="0"/>
              <a:buNone/>
            </a:pPr>
            <a:r>
              <a:rPr lang="fr-FR" altLang="en-US" sz="3200" b="1"/>
              <a:t>2.2 La combinaison des facteurs de production</a:t>
            </a:r>
            <a:r>
              <a:rPr lang="fr-FR" altLang="en-US" sz="3200"/>
              <a:t> </a:t>
            </a:r>
          </a:p>
          <a:p>
            <a:pPr marL="0" indent="0" algn="just">
              <a:buFont typeface="Wingdings" panose="05000000000000000000" charset="0"/>
              <a:buNone/>
            </a:pPr>
            <a:r>
              <a:rPr lang="fr-FR" altLang="en-US" sz="3200" b="1"/>
              <a:t>2.2.2.Combinaison productive à facteurs substituables </a:t>
            </a:r>
          </a:p>
          <a:p>
            <a:pPr marL="0" indent="0" algn="just">
              <a:buFont typeface="Wingdings" panose="05000000000000000000" charset="0"/>
              <a:buNone/>
            </a:pPr>
            <a:r>
              <a:rPr lang="en-US" sz="3200"/>
              <a:t>Supposons que la production est réalisée avec deux facteurs variables (K ; L) et que ces deux facteurs sont les seuls. Ce cas est celui de la longue période car substituer du capital au travail ou du travail au capital nécessite du temps et requiert les moyens de la prévision du LT. Sur ce plan du modèle  la fonction de production s'écrit : </a:t>
            </a:r>
            <a:r>
              <a:rPr lang="fr-FR" altLang="en-US" sz="3200"/>
              <a:t>P</a:t>
            </a:r>
            <a:r>
              <a:rPr lang="en-US" sz="3200"/>
              <a:t> = f (K ; L) comme dans le cas précédent mais ici les deux facteurs sont variables. </a:t>
            </a:r>
          </a:p>
          <a:p>
            <a:pPr marL="0" indent="0" algn="just">
              <a:buFont typeface="Wingdings" panose="05000000000000000000" charset="0"/>
              <a:buNone/>
            </a:pPr>
            <a:endParaRPr lang="en-US" sz="320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01526891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a:t>II – La fonction de production</a:t>
            </a:r>
          </a:p>
        </p:txBody>
      </p:sp>
      <p:sp>
        <p:nvSpPr>
          <p:cNvPr id="3" name="Content Placeholder 2"/>
          <p:cNvSpPr>
            <a:spLocks noGrp="1"/>
          </p:cNvSpPr>
          <p:nvPr>
            <p:ph sz="half" idx="4294967295"/>
          </p:nvPr>
        </p:nvSpPr>
        <p:spPr>
          <a:xfrm>
            <a:off x="720090" y="1445260"/>
            <a:ext cx="11212830" cy="5132070"/>
          </a:xfrm>
        </p:spPr>
        <p:txBody>
          <a:bodyPr>
            <a:noAutofit/>
          </a:bodyPr>
          <a:lstStyle/>
          <a:p>
            <a:pPr marL="0" indent="0" algn="just">
              <a:buFont typeface="Wingdings" panose="05000000000000000000" charset="0"/>
              <a:buNone/>
            </a:pPr>
            <a:r>
              <a:rPr lang="fr-FR" altLang="en-US" sz="3200" b="1"/>
              <a:t>2.2 La combinaison des facteurs de production</a:t>
            </a:r>
            <a:r>
              <a:rPr lang="fr-FR" altLang="en-US" sz="3200"/>
              <a:t> </a:t>
            </a:r>
          </a:p>
          <a:p>
            <a:pPr marL="0" indent="0" algn="just">
              <a:buFont typeface="Wingdings" panose="05000000000000000000" charset="0"/>
              <a:buNone/>
            </a:pPr>
            <a:r>
              <a:rPr lang="fr-FR" altLang="en-US" sz="3200" b="1"/>
              <a:t>2.2.2.Combinaison productive à facteurs substituables </a:t>
            </a:r>
          </a:p>
          <a:p>
            <a:pPr marL="0" indent="0" algn="just">
              <a:buFont typeface="Wingdings" panose="05000000000000000000" charset="0"/>
              <a:buNone/>
            </a:pPr>
            <a:r>
              <a:rPr lang="en-US" sz="3200" b="1" i="1"/>
              <a:t>a)Les isoquants ou iso-produits</a:t>
            </a:r>
            <a:r>
              <a:rPr lang="en-US" sz="3200"/>
              <a:t> </a:t>
            </a:r>
          </a:p>
          <a:p>
            <a:pPr marL="0" indent="0" algn="just">
              <a:buFont typeface="Wingdings" panose="05000000000000000000" charset="0"/>
              <a:buNone/>
            </a:pPr>
            <a:r>
              <a:rPr lang="en-US" sz="3200"/>
              <a:t>Cette nouvelle hypothèse permet de définir les courbes d'iso produits ou isoquants</a:t>
            </a:r>
            <a:r>
              <a:rPr lang="fr-FR" altLang="en-US" sz="3200"/>
              <a:t>.</a:t>
            </a:r>
            <a:r>
              <a:rPr lang="en-US" sz="3200"/>
              <a:t> </a:t>
            </a:r>
          </a:p>
          <a:p>
            <a:pPr marL="0" indent="0" algn="just">
              <a:buFont typeface="Wingdings" panose="05000000000000000000" charset="0"/>
              <a:buNone/>
            </a:pPr>
            <a:r>
              <a:rPr lang="en-US" sz="3200"/>
              <a:t> Exemple : Soient quatre isoquants I, II, III et IV avec les valeurs correspondantes de travail (L) et de capital (K) pour une entreprise donnée. </a:t>
            </a:r>
          </a:p>
          <a:p>
            <a:pPr marL="0" indent="0" algn="just">
              <a:buFont typeface="Wingdings" panose="05000000000000000000" charset="0"/>
              <a:buNone/>
            </a:pPr>
            <a:endParaRPr lang="en-US" sz="320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39882086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a:t>Exemple:</a:t>
            </a:r>
          </a:p>
        </p:txBody>
      </p:sp>
      <p:graphicFrame>
        <p:nvGraphicFramePr>
          <p:cNvPr id="3" name="Table 2"/>
          <p:cNvGraphicFramePr/>
          <p:nvPr/>
        </p:nvGraphicFramePr>
        <p:xfrm>
          <a:off x="1828800" y="1901190"/>
          <a:ext cx="8533765" cy="3810000"/>
        </p:xfrm>
        <a:graphic>
          <a:graphicData uri="http://schemas.openxmlformats.org/drawingml/2006/table">
            <a:tbl>
              <a:tblPr firstRow="1" bandRow="1">
                <a:tableStyleId>{5C22544A-7EE6-4342-B048-85BDC9FD1C3A}</a:tableStyleId>
              </a:tblPr>
              <a:tblGrid>
                <a:gridCol w="1066165">
                  <a:extLst>
                    <a:ext uri="{9D8B030D-6E8A-4147-A177-3AD203B41FA5}">
                      <a16:colId xmlns:a16="http://schemas.microsoft.com/office/drawing/2014/main" val="20000"/>
                    </a:ext>
                  </a:extLst>
                </a:gridCol>
                <a:gridCol w="1066165">
                  <a:extLst>
                    <a:ext uri="{9D8B030D-6E8A-4147-A177-3AD203B41FA5}">
                      <a16:colId xmlns:a16="http://schemas.microsoft.com/office/drawing/2014/main" val="20001"/>
                    </a:ext>
                  </a:extLst>
                </a:gridCol>
                <a:gridCol w="1066165">
                  <a:extLst>
                    <a:ext uri="{9D8B030D-6E8A-4147-A177-3AD203B41FA5}">
                      <a16:colId xmlns:a16="http://schemas.microsoft.com/office/drawing/2014/main" val="20002"/>
                    </a:ext>
                  </a:extLst>
                </a:gridCol>
                <a:gridCol w="1066165">
                  <a:extLst>
                    <a:ext uri="{9D8B030D-6E8A-4147-A177-3AD203B41FA5}">
                      <a16:colId xmlns:a16="http://schemas.microsoft.com/office/drawing/2014/main" val="20003"/>
                    </a:ext>
                  </a:extLst>
                </a:gridCol>
                <a:gridCol w="1066165">
                  <a:extLst>
                    <a:ext uri="{9D8B030D-6E8A-4147-A177-3AD203B41FA5}">
                      <a16:colId xmlns:a16="http://schemas.microsoft.com/office/drawing/2014/main" val="20004"/>
                    </a:ext>
                  </a:extLst>
                </a:gridCol>
                <a:gridCol w="1066165">
                  <a:extLst>
                    <a:ext uri="{9D8B030D-6E8A-4147-A177-3AD203B41FA5}">
                      <a16:colId xmlns:a16="http://schemas.microsoft.com/office/drawing/2014/main" val="20005"/>
                    </a:ext>
                  </a:extLst>
                </a:gridCol>
                <a:gridCol w="1066165">
                  <a:extLst>
                    <a:ext uri="{9D8B030D-6E8A-4147-A177-3AD203B41FA5}">
                      <a16:colId xmlns:a16="http://schemas.microsoft.com/office/drawing/2014/main" val="20006"/>
                    </a:ext>
                  </a:extLst>
                </a:gridCol>
                <a:gridCol w="1066165">
                  <a:extLst>
                    <a:ext uri="{9D8B030D-6E8A-4147-A177-3AD203B41FA5}">
                      <a16:colId xmlns:a16="http://schemas.microsoft.com/office/drawing/2014/main" val="20007"/>
                    </a:ext>
                  </a:extLst>
                </a:gridCol>
              </a:tblGrid>
              <a:tr h="381000">
                <a:tc gridSpan="2">
                  <a:txBody>
                    <a:bodyPr/>
                    <a:lstStyle/>
                    <a:p>
                      <a:pPr algn="ctr">
                        <a:buNone/>
                      </a:pPr>
                      <a:r>
                        <a:rPr lang="fr-FR" altLang="en-US" sz="2400"/>
                        <a:t>I</a:t>
                      </a:r>
                    </a:p>
                  </a:txBody>
                  <a:tcPr/>
                </a:tc>
                <a:tc hMerge="1">
                  <a:txBody>
                    <a:bodyPr/>
                    <a:lstStyle/>
                    <a:p>
                      <a:endParaRPr lang="en-US"/>
                    </a:p>
                  </a:txBody>
                  <a:tcPr/>
                </a:tc>
                <a:tc gridSpan="2">
                  <a:txBody>
                    <a:bodyPr/>
                    <a:lstStyle/>
                    <a:p>
                      <a:pPr algn="ctr">
                        <a:buNone/>
                      </a:pPr>
                      <a:r>
                        <a:rPr lang="fr-FR" altLang="en-US" sz="2400"/>
                        <a:t>II</a:t>
                      </a:r>
                    </a:p>
                  </a:txBody>
                  <a:tcPr/>
                </a:tc>
                <a:tc hMerge="1">
                  <a:txBody>
                    <a:bodyPr/>
                    <a:lstStyle/>
                    <a:p>
                      <a:endParaRPr lang="en-US"/>
                    </a:p>
                  </a:txBody>
                  <a:tcPr/>
                </a:tc>
                <a:tc gridSpan="2">
                  <a:txBody>
                    <a:bodyPr/>
                    <a:lstStyle/>
                    <a:p>
                      <a:pPr algn="ctr">
                        <a:buNone/>
                      </a:pPr>
                      <a:r>
                        <a:rPr lang="fr-FR" altLang="en-US" sz="2400"/>
                        <a:t>III</a:t>
                      </a:r>
                    </a:p>
                  </a:txBody>
                  <a:tcPr/>
                </a:tc>
                <a:tc hMerge="1">
                  <a:txBody>
                    <a:bodyPr/>
                    <a:lstStyle/>
                    <a:p>
                      <a:endParaRPr lang="en-US"/>
                    </a:p>
                  </a:txBody>
                  <a:tcPr/>
                </a:tc>
                <a:tc gridSpan="2">
                  <a:txBody>
                    <a:bodyPr/>
                    <a:lstStyle/>
                    <a:p>
                      <a:pPr algn="ctr">
                        <a:buNone/>
                      </a:pPr>
                      <a:r>
                        <a:rPr lang="fr-FR" altLang="en-US" sz="2400"/>
                        <a:t>IV</a:t>
                      </a:r>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a:buNone/>
                      </a:pPr>
                      <a:r>
                        <a:rPr lang="fr-FR" altLang="en-US" sz="2400"/>
                        <a:t>L</a:t>
                      </a:r>
                    </a:p>
                  </a:txBody>
                  <a:tcPr/>
                </a:tc>
                <a:tc>
                  <a:txBody>
                    <a:bodyPr/>
                    <a:lstStyle/>
                    <a:p>
                      <a:pPr>
                        <a:buNone/>
                      </a:pPr>
                      <a:r>
                        <a:rPr lang="fr-FR" altLang="en-US" sz="2400"/>
                        <a:t>K</a:t>
                      </a:r>
                    </a:p>
                  </a:txBody>
                  <a:tcPr/>
                </a:tc>
                <a:tc>
                  <a:txBody>
                    <a:bodyPr/>
                    <a:lstStyle/>
                    <a:p>
                      <a:pPr>
                        <a:buNone/>
                      </a:pPr>
                      <a:r>
                        <a:rPr lang="fr-FR" altLang="en-US" sz="2400"/>
                        <a:t>L</a:t>
                      </a:r>
                    </a:p>
                  </a:txBody>
                  <a:tcPr/>
                </a:tc>
                <a:tc>
                  <a:txBody>
                    <a:bodyPr/>
                    <a:lstStyle/>
                    <a:p>
                      <a:pPr>
                        <a:buNone/>
                      </a:pPr>
                      <a:r>
                        <a:rPr lang="fr-FR" altLang="en-US" sz="2400"/>
                        <a:t>K</a:t>
                      </a:r>
                    </a:p>
                  </a:txBody>
                  <a:tcPr/>
                </a:tc>
                <a:tc>
                  <a:txBody>
                    <a:bodyPr/>
                    <a:lstStyle/>
                    <a:p>
                      <a:pPr>
                        <a:buNone/>
                      </a:pPr>
                      <a:r>
                        <a:rPr lang="fr-FR" altLang="en-US" sz="2400"/>
                        <a:t>L</a:t>
                      </a:r>
                    </a:p>
                  </a:txBody>
                  <a:tcPr/>
                </a:tc>
                <a:tc>
                  <a:txBody>
                    <a:bodyPr/>
                    <a:lstStyle/>
                    <a:p>
                      <a:pPr>
                        <a:buNone/>
                      </a:pPr>
                      <a:r>
                        <a:rPr lang="fr-FR" altLang="en-US" sz="2400"/>
                        <a:t>K</a:t>
                      </a:r>
                    </a:p>
                  </a:txBody>
                  <a:tcPr/>
                </a:tc>
                <a:tc>
                  <a:txBody>
                    <a:bodyPr/>
                    <a:lstStyle/>
                    <a:p>
                      <a:pPr>
                        <a:buNone/>
                      </a:pPr>
                      <a:r>
                        <a:rPr lang="fr-FR" altLang="en-US" sz="2400"/>
                        <a:t>L</a:t>
                      </a:r>
                    </a:p>
                  </a:txBody>
                  <a:tcPr/>
                </a:tc>
                <a:tc>
                  <a:txBody>
                    <a:bodyPr/>
                    <a:lstStyle/>
                    <a:p>
                      <a:pPr>
                        <a:buNone/>
                      </a:pPr>
                      <a:r>
                        <a:rPr lang="fr-FR" altLang="en-US" sz="2400"/>
                        <a:t>K</a:t>
                      </a:r>
                    </a:p>
                  </a:txBody>
                  <a:tcPr/>
                </a:tc>
                <a:extLst>
                  <a:ext uri="{0D108BD9-81ED-4DB2-BD59-A6C34878D82A}">
                    <a16:rowId xmlns:a16="http://schemas.microsoft.com/office/drawing/2014/main" val="10001"/>
                  </a:ext>
                </a:extLst>
              </a:tr>
              <a:tr h="381000">
                <a:tc>
                  <a:txBody>
                    <a:bodyPr/>
                    <a:lstStyle/>
                    <a:p>
                      <a:pPr>
                        <a:buNone/>
                      </a:pPr>
                      <a:r>
                        <a:rPr lang="fr-FR" altLang="en-US" sz="2400"/>
                        <a:t>3</a:t>
                      </a:r>
                    </a:p>
                  </a:txBody>
                  <a:tcPr/>
                </a:tc>
                <a:tc>
                  <a:txBody>
                    <a:bodyPr/>
                    <a:lstStyle/>
                    <a:p>
                      <a:pPr>
                        <a:buNone/>
                      </a:pPr>
                      <a:r>
                        <a:rPr lang="fr-FR" altLang="en-US" sz="2400"/>
                        <a:t>14</a:t>
                      </a:r>
                    </a:p>
                  </a:txBody>
                  <a:tcPr/>
                </a:tc>
                <a:tc>
                  <a:txBody>
                    <a:bodyPr/>
                    <a:lstStyle/>
                    <a:p>
                      <a:pPr>
                        <a:buNone/>
                      </a:pPr>
                      <a:r>
                        <a:rPr lang="fr-FR" altLang="en-US" sz="2400"/>
                        <a:t>4</a:t>
                      </a:r>
                    </a:p>
                  </a:txBody>
                  <a:tcPr/>
                </a:tc>
                <a:tc>
                  <a:txBody>
                    <a:bodyPr/>
                    <a:lstStyle/>
                    <a:p>
                      <a:pPr>
                        <a:buNone/>
                      </a:pPr>
                      <a:r>
                        <a:rPr lang="fr-FR" altLang="en-US" sz="2400"/>
                        <a:t>14</a:t>
                      </a:r>
                    </a:p>
                  </a:txBody>
                  <a:tcPr/>
                </a:tc>
                <a:tc>
                  <a:txBody>
                    <a:bodyPr/>
                    <a:lstStyle/>
                    <a:p>
                      <a:pPr>
                        <a:buNone/>
                      </a:pPr>
                      <a:r>
                        <a:rPr lang="fr-FR" altLang="en-US" sz="2400"/>
                        <a:t>5,5</a:t>
                      </a:r>
                    </a:p>
                  </a:txBody>
                  <a:tcPr/>
                </a:tc>
                <a:tc>
                  <a:txBody>
                    <a:bodyPr/>
                    <a:lstStyle/>
                    <a:p>
                      <a:pPr>
                        <a:buNone/>
                      </a:pPr>
                      <a:r>
                        <a:rPr lang="fr-FR" altLang="en-US" sz="2400"/>
                        <a:t>15</a:t>
                      </a:r>
                    </a:p>
                  </a:txBody>
                  <a:tcPr/>
                </a:tc>
                <a:tc>
                  <a:txBody>
                    <a:bodyPr/>
                    <a:lstStyle/>
                    <a:p>
                      <a:pPr>
                        <a:buNone/>
                      </a:pPr>
                      <a:r>
                        <a:rPr lang="fr-FR" altLang="en-US" sz="2400"/>
                        <a:t>8</a:t>
                      </a:r>
                    </a:p>
                  </a:txBody>
                  <a:tcPr/>
                </a:tc>
                <a:tc>
                  <a:txBody>
                    <a:bodyPr/>
                    <a:lstStyle/>
                    <a:p>
                      <a:pPr>
                        <a:buNone/>
                      </a:pPr>
                      <a:r>
                        <a:rPr lang="fr-FR" altLang="en-US" sz="2400"/>
                        <a:t>16</a:t>
                      </a:r>
                    </a:p>
                  </a:txBody>
                  <a:tcPr/>
                </a:tc>
                <a:extLst>
                  <a:ext uri="{0D108BD9-81ED-4DB2-BD59-A6C34878D82A}">
                    <a16:rowId xmlns:a16="http://schemas.microsoft.com/office/drawing/2014/main" val="10002"/>
                  </a:ext>
                </a:extLst>
              </a:tr>
              <a:tr h="381000">
                <a:tc>
                  <a:txBody>
                    <a:bodyPr/>
                    <a:lstStyle/>
                    <a:p>
                      <a:pPr>
                        <a:buNone/>
                      </a:pPr>
                      <a:r>
                        <a:rPr lang="fr-FR" altLang="en-US" sz="2400"/>
                        <a:t>2</a:t>
                      </a:r>
                    </a:p>
                  </a:txBody>
                  <a:tcPr/>
                </a:tc>
                <a:tc>
                  <a:txBody>
                    <a:bodyPr/>
                    <a:lstStyle/>
                    <a:p>
                      <a:pPr>
                        <a:buNone/>
                      </a:pPr>
                      <a:r>
                        <a:rPr lang="fr-FR" altLang="en-US" sz="2400"/>
                        <a:t>10</a:t>
                      </a:r>
                    </a:p>
                  </a:txBody>
                  <a:tcPr/>
                </a:tc>
                <a:tc>
                  <a:txBody>
                    <a:bodyPr/>
                    <a:lstStyle/>
                    <a:p>
                      <a:pPr>
                        <a:buNone/>
                      </a:pPr>
                      <a:r>
                        <a:rPr lang="fr-FR" altLang="en-US" sz="2400"/>
                        <a:t>3</a:t>
                      </a:r>
                    </a:p>
                  </a:txBody>
                  <a:tcPr/>
                </a:tc>
                <a:tc>
                  <a:txBody>
                    <a:bodyPr/>
                    <a:lstStyle/>
                    <a:p>
                      <a:pPr>
                        <a:buNone/>
                      </a:pPr>
                      <a:r>
                        <a:rPr lang="fr-FR" altLang="en-US" sz="2400"/>
                        <a:t>11</a:t>
                      </a:r>
                    </a:p>
                  </a:txBody>
                  <a:tcPr/>
                </a:tc>
                <a:tc>
                  <a:txBody>
                    <a:bodyPr/>
                    <a:lstStyle/>
                    <a:p>
                      <a:pPr>
                        <a:buNone/>
                      </a:pPr>
                      <a:r>
                        <a:rPr lang="fr-FR" altLang="en-US" sz="2400"/>
                        <a:t>5</a:t>
                      </a:r>
                    </a:p>
                  </a:txBody>
                  <a:tcPr/>
                </a:tc>
                <a:tc>
                  <a:txBody>
                    <a:bodyPr/>
                    <a:lstStyle/>
                    <a:p>
                      <a:pPr>
                        <a:buNone/>
                      </a:pPr>
                      <a:r>
                        <a:rPr lang="fr-FR" altLang="en-US" sz="2400"/>
                        <a:t>12</a:t>
                      </a:r>
                    </a:p>
                  </a:txBody>
                  <a:tcPr/>
                </a:tc>
                <a:tc>
                  <a:txBody>
                    <a:bodyPr/>
                    <a:lstStyle/>
                    <a:p>
                      <a:pPr>
                        <a:buNone/>
                      </a:pPr>
                      <a:r>
                        <a:rPr lang="fr-FR" altLang="en-US" sz="2400"/>
                        <a:t>7</a:t>
                      </a:r>
                    </a:p>
                  </a:txBody>
                  <a:tcPr/>
                </a:tc>
                <a:tc>
                  <a:txBody>
                    <a:bodyPr/>
                    <a:lstStyle/>
                    <a:p>
                      <a:pPr>
                        <a:buNone/>
                      </a:pPr>
                      <a:r>
                        <a:rPr lang="fr-FR" altLang="en-US" sz="2400"/>
                        <a:t>12,5</a:t>
                      </a:r>
                    </a:p>
                  </a:txBody>
                  <a:tcPr/>
                </a:tc>
                <a:extLst>
                  <a:ext uri="{0D108BD9-81ED-4DB2-BD59-A6C34878D82A}">
                    <a16:rowId xmlns:a16="http://schemas.microsoft.com/office/drawing/2014/main" val="10003"/>
                  </a:ext>
                </a:extLst>
              </a:tr>
              <a:tr h="381000">
                <a:tc>
                  <a:txBody>
                    <a:bodyPr/>
                    <a:lstStyle/>
                    <a:p>
                      <a:pPr>
                        <a:buNone/>
                      </a:pPr>
                      <a:r>
                        <a:rPr lang="fr-FR" altLang="en-US" sz="2400"/>
                        <a:t>3</a:t>
                      </a:r>
                    </a:p>
                  </a:txBody>
                  <a:tcPr/>
                </a:tc>
                <a:tc>
                  <a:txBody>
                    <a:bodyPr/>
                    <a:lstStyle/>
                    <a:p>
                      <a:pPr>
                        <a:buNone/>
                      </a:pPr>
                      <a:r>
                        <a:rPr lang="fr-FR" altLang="en-US" sz="2400"/>
                        <a:t>6</a:t>
                      </a:r>
                    </a:p>
                  </a:txBody>
                  <a:tcPr/>
                </a:tc>
                <a:tc>
                  <a:txBody>
                    <a:bodyPr/>
                    <a:lstStyle/>
                    <a:p>
                      <a:pPr>
                        <a:buNone/>
                      </a:pPr>
                      <a:r>
                        <a:rPr lang="fr-FR" altLang="en-US" sz="2400"/>
                        <a:t>4</a:t>
                      </a:r>
                    </a:p>
                  </a:txBody>
                  <a:tcPr/>
                </a:tc>
                <a:tc>
                  <a:txBody>
                    <a:bodyPr/>
                    <a:lstStyle/>
                    <a:p>
                      <a:pPr>
                        <a:buNone/>
                      </a:pPr>
                      <a:r>
                        <a:rPr lang="fr-FR" altLang="en-US" sz="2400"/>
                        <a:t>8</a:t>
                      </a:r>
                    </a:p>
                  </a:txBody>
                  <a:tcPr/>
                </a:tc>
                <a:tc>
                  <a:txBody>
                    <a:bodyPr/>
                    <a:lstStyle/>
                    <a:p>
                      <a:pPr>
                        <a:buNone/>
                      </a:pPr>
                      <a:r>
                        <a:rPr lang="fr-FR" altLang="en-US" sz="2400"/>
                        <a:t>5,5</a:t>
                      </a:r>
                    </a:p>
                  </a:txBody>
                  <a:tcPr/>
                </a:tc>
                <a:tc>
                  <a:txBody>
                    <a:bodyPr/>
                    <a:lstStyle/>
                    <a:p>
                      <a:pPr>
                        <a:buNone/>
                      </a:pPr>
                      <a:r>
                        <a:rPr lang="fr-FR" altLang="en-US" sz="2400"/>
                        <a:t>9</a:t>
                      </a:r>
                    </a:p>
                  </a:txBody>
                  <a:tcPr/>
                </a:tc>
                <a:tc>
                  <a:txBody>
                    <a:bodyPr/>
                    <a:lstStyle/>
                    <a:p>
                      <a:pPr>
                        <a:buNone/>
                      </a:pPr>
                      <a:r>
                        <a:rPr lang="fr-FR" altLang="en-US" sz="2400"/>
                        <a:t>8</a:t>
                      </a:r>
                    </a:p>
                  </a:txBody>
                  <a:tcPr/>
                </a:tc>
                <a:tc>
                  <a:txBody>
                    <a:bodyPr/>
                    <a:lstStyle/>
                    <a:p>
                      <a:pPr>
                        <a:buNone/>
                      </a:pPr>
                      <a:r>
                        <a:rPr lang="fr-FR" altLang="en-US" sz="2400"/>
                        <a:t>9</a:t>
                      </a:r>
                    </a:p>
                  </a:txBody>
                  <a:tcPr/>
                </a:tc>
                <a:extLst>
                  <a:ext uri="{0D108BD9-81ED-4DB2-BD59-A6C34878D82A}">
                    <a16:rowId xmlns:a16="http://schemas.microsoft.com/office/drawing/2014/main" val="10004"/>
                  </a:ext>
                </a:extLst>
              </a:tr>
              <a:tr h="381000">
                <a:tc>
                  <a:txBody>
                    <a:bodyPr/>
                    <a:lstStyle/>
                    <a:p>
                      <a:pPr>
                        <a:buNone/>
                      </a:pPr>
                      <a:r>
                        <a:rPr lang="fr-FR" altLang="en-US" sz="2400"/>
                        <a:t>4</a:t>
                      </a:r>
                    </a:p>
                  </a:txBody>
                  <a:tcPr/>
                </a:tc>
                <a:tc>
                  <a:txBody>
                    <a:bodyPr/>
                    <a:lstStyle/>
                    <a:p>
                      <a:pPr>
                        <a:buNone/>
                      </a:pPr>
                      <a:r>
                        <a:rPr lang="fr-FR" altLang="en-US" sz="2400"/>
                        <a:t>4,5</a:t>
                      </a:r>
                    </a:p>
                  </a:txBody>
                  <a:tcPr/>
                </a:tc>
                <a:tc>
                  <a:txBody>
                    <a:bodyPr/>
                    <a:lstStyle/>
                    <a:p>
                      <a:pPr>
                        <a:buNone/>
                      </a:pPr>
                      <a:r>
                        <a:rPr lang="fr-FR" altLang="en-US" sz="2400"/>
                        <a:t>5</a:t>
                      </a:r>
                    </a:p>
                  </a:txBody>
                  <a:tcPr/>
                </a:tc>
                <a:tc>
                  <a:txBody>
                    <a:bodyPr/>
                    <a:lstStyle/>
                    <a:p>
                      <a:pPr>
                        <a:buNone/>
                      </a:pPr>
                      <a:r>
                        <a:rPr lang="fr-FR" altLang="en-US" sz="2400"/>
                        <a:t>6,3</a:t>
                      </a:r>
                    </a:p>
                  </a:txBody>
                  <a:tcPr/>
                </a:tc>
                <a:tc>
                  <a:txBody>
                    <a:bodyPr/>
                    <a:lstStyle/>
                    <a:p>
                      <a:pPr>
                        <a:buNone/>
                      </a:pPr>
                      <a:r>
                        <a:rPr lang="fr-FR" altLang="en-US" sz="2400"/>
                        <a:t>6</a:t>
                      </a:r>
                    </a:p>
                  </a:txBody>
                  <a:tcPr/>
                </a:tc>
                <a:tc>
                  <a:txBody>
                    <a:bodyPr/>
                    <a:lstStyle/>
                    <a:p>
                      <a:pPr>
                        <a:buNone/>
                      </a:pPr>
                      <a:r>
                        <a:rPr lang="fr-FR" altLang="en-US" sz="2400"/>
                        <a:t>8,3</a:t>
                      </a:r>
                    </a:p>
                  </a:txBody>
                  <a:tcPr/>
                </a:tc>
                <a:tc>
                  <a:txBody>
                    <a:bodyPr/>
                    <a:lstStyle/>
                    <a:p>
                      <a:pPr>
                        <a:buNone/>
                      </a:pPr>
                      <a:r>
                        <a:rPr lang="fr-FR" altLang="en-US" sz="2400"/>
                        <a:t>10</a:t>
                      </a:r>
                    </a:p>
                  </a:txBody>
                  <a:tcPr/>
                </a:tc>
                <a:tc>
                  <a:txBody>
                    <a:bodyPr/>
                    <a:lstStyle/>
                    <a:p>
                      <a:pPr>
                        <a:buNone/>
                      </a:pPr>
                      <a:r>
                        <a:rPr lang="fr-FR" altLang="en-US" sz="2400"/>
                        <a:t>7</a:t>
                      </a:r>
                    </a:p>
                  </a:txBody>
                  <a:tcPr/>
                </a:tc>
                <a:extLst>
                  <a:ext uri="{0D108BD9-81ED-4DB2-BD59-A6C34878D82A}">
                    <a16:rowId xmlns:a16="http://schemas.microsoft.com/office/drawing/2014/main" val="10005"/>
                  </a:ext>
                </a:extLst>
              </a:tr>
              <a:tr h="381000">
                <a:tc>
                  <a:txBody>
                    <a:bodyPr/>
                    <a:lstStyle/>
                    <a:p>
                      <a:pPr>
                        <a:buNone/>
                      </a:pPr>
                      <a:r>
                        <a:rPr lang="fr-FR" altLang="en-US" sz="2400"/>
                        <a:t>5</a:t>
                      </a:r>
                    </a:p>
                  </a:txBody>
                  <a:tcPr/>
                </a:tc>
                <a:tc>
                  <a:txBody>
                    <a:bodyPr/>
                    <a:lstStyle/>
                    <a:p>
                      <a:pPr>
                        <a:buNone/>
                      </a:pPr>
                      <a:r>
                        <a:rPr lang="fr-FR" altLang="en-US" sz="2400"/>
                        <a:t>3,5</a:t>
                      </a:r>
                    </a:p>
                  </a:txBody>
                  <a:tcPr/>
                </a:tc>
                <a:tc>
                  <a:txBody>
                    <a:bodyPr/>
                    <a:lstStyle/>
                    <a:p>
                      <a:pPr>
                        <a:buNone/>
                      </a:pPr>
                      <a:r>
                        <a:rPr lang="fr-FR" altLang="en-US" sz="2400"/>
                        <a:t>6</a:t>
                      </a:r>
                    </a:p>
                  </a:txBody>
                  <a:tcPr/>
                </a:tc>
                <a:tc>
                  <a:txBody>
                    <a:bodyPr/>
                    <a:lstStyle/>
                    <a:p>
                      <a:pPr>
                        <a:buNone/>
                      </a:pPr>
                      <a:r>
                        <a:rPr lang="fr-FR" altLang="en-US" sz="2400"/>
                        <a:t>5</a:t>
                      </a:r>
                    </a:p>
                  </a:txBody>
                  <a:tcPr/>
                </a:tc>
                <a:tc>
                  <a:txBody>
                    <a:bodyPr/>
                    <a:lstStyle/>
                    <a:p>
                      <a:pPr>
                        <a:buNone/>
                      </a:pPr>
                      <a:r>
                        <a:rPr lang="fr-FR" altLang="en-US" sz="2400"/>
                        <a:t>7</a:t>
                      </a:r>
                    </a:p>
                  </a:txBody>
                  <a:tcPr/>
                </a:tc>
                <a:tc>
                  <a:txBody>
                    <a:bodyPr/>
                    <a:lstStyle/>
                    <a:p>
                      <a:pPr>
                        <a:buNone/>
                      </a:pPr>
                      <a:r>
                        <a:rPr lang="fr-FR" altLang="en-US" sz="2400"/>
                        <a:t>7</a:t>
                      </a:r>
                    </a:p>
                  </a:txBody>
                  <a:tcPr/>
                </a:tc>
                <a:tc>
                  <a:txBody>
                    <a:bodyPr/>
                    <a:lstStyle/>
                    <a:p>
                      <a:pPr>
                        <a:buNone/>
                      </a:pPr>
                      <a:r>
                        <a:rPr lang="fr-FR" altLang="en-US" sz="2400"/>
                        <a:t>11</a:t>
                      </a:r>
                    </a:p>
                  </a:txBody>
                  <a:tcPr/>
                </a:tc>
                <a:tc>
                  <a:txBody>
                    <a:bodyPr/>
                    <a:lstStyle/>
                    <a:p>
                      <a:pPr>
                        <a:buNone/>
                      </a:pPr>
                      <a:r>
                        <a:rPr lang="fr-FR" altLang="en-US" sz="2400"/>
                        <a:t>6,4</a:t>
                      </a:r>
                    </a:p>
                  </a:txBody>
                  <a:tcPr/>
                </a:tc>
                <a:extLst>
                  <a:ext uri="{0D108BD9-81ED-4DB2-BD59-A6C34878D82A}">
                    <a16:rowId xmlns:a16="http://schemas.microsoft.com/office/drawing/2014/main" val="10006"/>
                  </a:ext>
                </a:extLst>
              </a:tr>
              <a:tr h="381000">
                <a:tc>
                  <a:txBody>
                    <a:bodyPr/>
                    <a:lstStyle/>
                    <a:p>
                      <a:pPr>
                        <a:buNone/>
                      </a:pPr>
                      <a:r>
                        <a:rPr lang="fr-FR" altLang="en-US" sz="2400"/>
                        <a:t>6</a:t>
                      </a:r>
                    </a:p>
                  </a:txBody>
                  <a:tcPr/>
                </a:tc>
                <a:tc>
                  <a:txBody>
                    <a:bodyPr/>
                    <a:lstStyle/>
                    <a:p>
                      <a:pPr>
                        <a:buNone/>
                      </a:pPr>
                      <a:r>
                        <a:rPr lang="fr-FR" altLang="en-US" sz="2400"/>
                        <a:t>3</a:t>
                      </a:r>
                    </a:p>
                  </a:txBody>
                  <a:tcPr/>
                </a:tc>
                <a:tc>
                  <a:txBody>
                    <a:bodyPr/>
                    <a:lstStyle/>
                    <a:p>
                      <a:pPr>
                        <a:buNone/>
                      </a:pPr>
                      <a:r>
                        <a:rPr lang="fr-FR" altLang="en-US" sz="2400"/>
                        <a:t>7</a:t>
                      </a:r>
                    </a:p>
                  </a:txBody>
                  <a:tcPr/>
                </a:tc>
                <a:tc>
                  <a:txBody>
                    <a:bodyPr/>
                    <a:lstStyle/>
                    <a:p>
                      <a:pPr>
                        <a:buNone/>
                      </a:pPr>
                      <a:r>
                        <a:rPr lang="fr-FR" altLang="en-US" sz="2400"/>
                        <a:t>4,4</a:t>
                      </a:r>
                    </a:p>
                  </a:txBody>
                  <a:tcPr/>
                </a:tc>
                <a:tc>
                  <a:txBody>
                    <a:bodyPr/>
                    <a:lstStyle/>
                    <a:p>
                      <a:pPr>
                        <a:buNone/>
                      </a:pPr>
                      <a:r>
                        <a:rPr lang="fr-FR" altLang="en-US" sz="2400"/>
                        <a:t>8</a:t>
                      </a:r>
                    </a:p>
                  </a:txBody>
                  <a:tcPr/>
                </a:tc>
                <a:tc>
                  <a:txBody>
                    <a:bodyPr/>
                    <a:lstStyle/>
                    <a:p>
                      <a:pPr>
                        <a:buNone/>
                      </a:pPr>
                      <a:r>
                        <a:rPr lang="fr-FR" altLang="en-US" sz="2400"/>
                        <a:t>6</a:t>
                      </a:r>
                    </a:p>
                  </a:txBody>
                  <a:tcPr/>
                </a:tc>
                <a:tc>
                  <a:txBody>
                    <a:bodyPr/>
                    <a:lstStyle/>
                    <a:p>
                      <a:pPr>
                        <a:buNone/>
                      </a:pPr>
                      <a:r>
                        <a:rPr lang="fr-FR" altLang="en-US" sz="2400"/>
                        <a:t>12</a:t>
                      </a:r>
                    </a:p>
                  </a:txBody>
                  <a:tcPr/>
                </a:tc>
                <a:tc>
                  <a:txBody>
                    <a:bodyPr/>
                    <a:lstStyle/>
                    <a:p>
                      <a:pPr>
                        <a:buNone/>
                      </a:pPr>
                      <a:r>
                        <a:rPr lang="fr-FR" altLang="en-US" sz="2400"/>
                        <a:t>7</a:t>
                      </a:r>
                    </a:p>
                  </a:txBody>
                  <a:tcPr/>
                </a:tc>
                <a:extLst>
                  <a:ext uri="{0D108BD9-81ED-4DB2-BD59-A6C34878D82A}">
                    <a16:rowId xmlns:a16="http://schemas.microsoft.com/office/drawing/2014/main" val="10007"/>
                  </a:ext>
                </a:extLst>
              </a:tr>
              <a:tr h="381000">
                <a:tc>
                  <a:txBody>
                    <a:bodyPr/>
                    <a:lstStyle/>
                    <a:p>
                      <a:pPr>
                        <a:buNone/>
                      </a:pPr>
                      <a:r>
                        <a:rPr lang="fr-FR" altLang="en-US" sz="2400"/>
                        <a:t>7</a:t>
                      </a:r>
                    </a:p>
                  </a:txBody>
                  <a:tcPr/>
                </a:tc>
                <a:tc>
                  <a:txBody>
                    <a:bodyPr/>
                    <a:lstStyle/>
                    <a:p>
                      <a:pPr>
                        <a:buNone/>
                      </a:pPr>
                      <a:r>
                        <a:rPr lang="fr-FR" altLang="en-US" sz="2400"/>
                        <a:t>2,7</a:t>
                      </a:r>
                    </a:p>
                  </a:txBody>
                  <a:tcPr/>
                </a:tc>
                <a:tc>
                  <a:txBody>
                    <a:bodyPr/>
                    <a:lstStyle/>
                    <a:p>
                      <a:pPr>
                        <a:buNone/>
                      </a:pPr>
                      <a:r>
                        <a:rPr lang="fr-FR" altLang="en-US" sz="2400"/>
                        <a:t>8</a:t>
                      </a:r>
                    </a:p>
                  </a:txBody>
                  <a:tcPr/>
                </a:tc>
                <a:tc>
                  <a:txBody>
                    <a:bodyPr/>
                    <a:lstStyle/>
                    <a:p>
                      <a:pPr>
                        <a:buNone/>
                      </a:pPr>
                      <a:r>
                        <a:rPr lang="fr-FR" altLang="en-US" sz="2400"/>
                        <a:t>4</a:t>
                      </a:r>
                    </a:p>
                  </a:txBody>
                  <a:tcPr/>
                </a:tc>
                <a:tc>
                  <a:txBody>
                    <a:bodyPr/>
                    <a:lstStyle/>
                    <a:p>
                      <a:pPr>
                        <a:buNone/>
                      </a:pPr>
                      <a:r>
                        <a:rPr lang="fr-FR" altLang="en-US" sz="2400"/>
                        <a:t>9</a:t>
                      </a:r>
                    </a:p>
                  </a:txBody>
                  <a:tcPr/>
                </a:tc>
                <a:tc>
                  <a:txBody>
                    <a:bodyPr/>
                    <a:lstStyle/>
                    <a:p>
                      <a:pPr>
                        <a:buNone/>
                      </a:pPr>
                      <a:r>
                        <a:rPr lang="fr-FR" altLang="en-US" sz="2400"/>
                        <a:t>5,6</a:t>
                      </a:r>
                    </a:p>
                  </a:txBody>
                  <a:tcPr/>
                </a:tc>
                <a:tc>
                  <a:txBody>
                    <a:bodyPr/>
                    <a:lstStyle/>
                    <a:p>
                      <a:pPr>
                        <a:buNone/>
                      </a:pPr>
                      <a:endParaRPr lang="en-US" sz="2400"/>
                    </a:p>
                  </a:txBody>
                  <a:tcPr/>
                </a:tc>
                <a:tc>
                  <a:txBody>
                    <a:bodyPr/>
                    <a:lstStyle/>
                    <a:p>
                      <a:pPr>
                        <a:buNone/>
                      </a:pPr>
                      <a:endParaRPr lang="en-US" sz="2400"/>
                    </a:p>
                  </a:txBody>
                  <a:tcPr/>
                </a:tc>
                <a:extLst>
                  <a:ext uri="{0D108BD9-81ED-4DB2-BD59-A6C34878D82A}">
                    <a16:rowId xmlns:a16="http://schemas.microsoft.com/office/drawing/2014/main" val="10008"/>
                  </a:ext>
                </a:extLst>
              </a:tr>
              <a:tr h="381000">
                <a:tc>
                  <a:txBody>
                    <a:bodyPr/>
                    <a:lstStyle/>
                    <a:p>
                      <a:pPr>
                        <a:buNone/>
                      </a:pPr>
                      <a:r>
                        <a:rPr lang="fr-FR" altLang="en-US" sz="2400"/>
                        <a:t>8</a:t>
                      </a:r>
                    </a:p>
                  </a:txBody>
                  <a:tcPr/>
                </a:tc>
                <a:tc>
                  <a:txBody>
                    <a:bodyPr/>
                    <a:lstStyle/>
                    <a:p>
                      <a:pPr>
                        <a:buNone/>
                      </a:pPr>
                      <a:r>
                        <a:rPr lang="fr-FR" altLang="en-US" sz="2400"/>
                        <a:t>3</a:t>
                      </a:r>
                    </a:p>
                  </a:txBody>
                  <a:tcPr/>
                </a:tc>
                <a:tc>
                  <a:txBody>
                    <a:bodyPr/>
                    <a:lstStyle/>
                    <a:p>
                      <a:pPr>
                        <a:buNone/>
                      </a:pPr>
                      <a:r>
                        <a:rPr lang="fr-FR" altLang="en-US" sz="2400"/>
                        <a:t>9</a:t>
                      </a:r>
                    </a:p>
                  </a:txBody>
                  <a:tcPr/>
                </a:tc>
                <a:tc>
                  <a:txBody>
                    <a:bodyPr/>
                    <a:lstStyle/>
                    <a:p>
                      <a:pPr>
                        <a:buNone/>
                      </a:pPr>
                      <a:r>
                        <a:rPr lang="fr-FR" altLang="en-US" sz="2400"/>
                        <a:t>4,4</a:t>
                      </a:r>
                    </a:p>
                  </a:txBody>
                  <a:tcPr/>
                </a:tc>
                <a:tc>
                  <a:txBody>
                    <a:bodyPr/>
                    <a:lstStyle/>
                    <a:p>
                      <a:pPr>
                        <a:buNone/>
                      </a:pPr>
                      <a:r>
                        <a:rPr lang="fr-FR" altLang="en-US" sz="2400"/>
                        <a:t>10</a:t>
                      </a:r>
                    </a:p>
                  </a:txBody>
                  <a:tcPr/>
                </a:tc>
                <a:tc>
                  <a:txBody>
                    <a:bodyPr/>
                    <a:lstStyle/>
                    <a:p>
                      <a:pPr>
                        <a:buNone/>
                      </a:pPr>
                      <a:r>
                        <a:rPr lang="fr-FR" altLang="en-US" sz="2400"/>
                        <a:t>6</a:t>
                      </a:r>
                    </a:p>
                  </a:txBody>
                  <a:tcPr/>
                </a:tc>
                <a:tc>
                  <a:txBody>
                    <a:bodyPr/>
                    <a:lstStyle/>
                    <a:p>
                      <a:pPr>
                        <a:buNone/>
                      </a:pPr>
                      <a:endParaRPr lang="en-US" sz="2400"/>
                    </a:p>
                  </a:txBody>
                  <a:tcPr/>
                </a:tc>
                <a:tc>
                  <a:txBody>
                    <a:bodyPr/>
                    <a:lstStyle/>
                    <a:p>
                      <a:pPr>
                        <a:buNone/>
                      </a:pPr>
                      <a:endParaRPr lang="en-US" sz="2400"/>
                    </a:p>
                  </a:txBody>
                  <a:tcPr/>
                </a:tc>
                <a:extLst>
                  <a:ext uri="{0D108BD9-81ED-4DB2-BD59-A6C34878D82A}">
                    <a16:rowId xmlns:a16="http://schemas.microsoft.com/office/drawing/2014/main" val="10009"/>
                  </a:ext>
                </a:extLst>
              </a:tr>
            </a:tbl>
          </a:graphicData>
        </a:graphic>
      </p:graphicFrame>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5114889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a:t>Exemple:</a:t>
            </a:r>
          </a:p>
        </p:txBody>
      </p:sp>
      <p:grpSp>
        <p:nvGrpSpPr>
          <p:cNvPr id="7172" name="Group 7171"/>
          <p:cNvGrpSpPr/>
          <p:nvPr/>
        </p:nvGrpSpPr>
        <p:grpSpPr>
          <a:xfrm>
            <a:off x="1435100" y="1562735"/>
            <a:ext cx="8111490" cy="4702192"/>
            <a:chOff x="912" y="1728"/>
            <a:chExt cx="3621" cy="1980"/>
          </a:xfrm>
        </p:grpSpPr>
        <p:grpSp>
          <p:nvGrpSpPr>
            <p:cNvPr id="7173" name="Group 7172"/>
            <p:cNvGrpSpPr/>
            <p:nvPr/>
          </p:nvGrpSpPr>
          <p:grpSpPr>
            <a:xfrm>
              <a:off x="1237" y="1755"/>
              <a:ext cx="3283" cy="1708"/>
              <a:chOff x="1237" y="1755"/>
              <a:chExt cx="3283" cy="1708"/>
            </a:xfrm>
          </p:grpSpPr>
          <p:sp>
            <p:nvSpPr>
              <p:cNvPr id="7174" name="Freeform 7173"/>
              <p:cNvSpPr/>
              <p:nvPr/>
            </p:nvSpPr>
            <p:spPr>
              <a:xfrm>
                <a:off x="1543" y="2073"/>
                <a:ext cx="2941" cy="1109"/>
              </a:xfrm>
              <a:custGeom>
                <a:avLst/>
                <a:gdLst>
                  <a:gd name="G0" fmla="+- 1 0 0"/>
                  <a:gd name="G1" fmla="+- 1 0 0"/>
                  <a:gd name="G2" fmla="+- 1 0 0"/>
                  <a:gd name="G3" fmla="+- 1 0 0"/>
                  <a:gd name="G4" fmla="+- 1 0 0"/>
                  <a:gd name="G5" fmla="+- 1 0 0"/>
                  <a:gd name="G6" fmla="+- 1 0 0"/>
                </a:gdLst>
                <a:ahLst/>
                <a:cxnLst>
                  <a:cxn ang="0">
                    <a:pos x="0" y="0"/>
                  </a:cxn>
                  <a:cxn ang="0">
                    <a:pos x="543" y="750"/>
                  </a:cxn>
                  <a:cxn ang="0">
                    <a:pos x="2943" y="983"/>
                  </a:cxn>
                </a:cxnLst>
                <a:rect l="0" t="0" r="0" b="0"/>
                <a:pathLst>
                  <a:path w="5505628" h="3685723">
                    <a:moveTo>
                      <a:pt x="0" y="0"/>
                    </a:moveTo>
                    <a:cubicBezTo>
                      <a:pt x="94494" y="1108037"/>
                      <a:pt x="97909" y="2197152"/>
                      <a:pt x="1015514" y="2811439"/>
                    </a:cubicBezTo>
                    <a:cubicBezTo>
                      <a:pt x="1933119" y="3425726"/>
                      <a:pt x="3683651" y="3565871"/>
                      <a:pt x="5505628" y="3685723"/>
                    </a:cubicBezTo>
                  </a:path>
                </a:pathLst>
              </a:custGeom>
              <a:noFill/>
              <a:ln w="28440" cap="flat" cmpd="sng">
                <a:solidFill>
                  <a:srgbClr val="FF0000">
                    <a:alpha val="100000"/>
                  </a:srgbClr>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175" name="Freeform 7174"/>
              <p:cNvSpPr/>
              <p:nvPr/>
            </p:nvSpPr>
            <p:spPr>
              <a:xfrm>
                <a:off x="1925" y="1928"/>
                <a:ext cx="2557" cy="1095"/>
              </a:xfrm>
              <a:custGeom>
                <a:avLst/>
                <a:gdLst>
                  <a:gd name="G0" fmla="+- 1 0 0"/>
                  <a:gd name="G1" fmla="+- 1 0 0"/>
                  <a:gd name="G2" fmla="+- 1 0 0"/>
                  <a:gd name="G3" fmla="+- 1 0 0"/>
                  <a:gd name="G4" fmla="+- 1 0 0"/>
                  <a:gd name="G5" fmla="+- 1 0 0"/>
                  <a:gd name="G6" fmla="+- 1 0 0"/>
                </a:gdLst>
                <a:ahLst/>
                <a:cxnLst>
                  <a:cxn ang="0">
                    <a:pos x="0" y="0"/>
                  </a:cxn>
                  <a:cxn ang="0">
                    <a:pos x="410" y="731"/>
                  </a:cxn>
                  <a:cxn ang="0">
                    <a:pos x="2225" y="959"/>
                  </a:cxn>
                </a:cxnLst>
                <a:rect l="0" t="0" r="0" b="0"/>
                <a:pathLst>
                  <a:path w="5505628" h="3685723">
                    <a:moveTo>
                      <a:pt x="0" y="0"/>
                    </a:moveTo>
                    <a:cubicBezTo>
                      <a:pt x="94494" y="1108037"/>
                      <a:pt x="97909" y="2197152"/>
                      <a:pt x="1015514" y="2811439"/>
                    </a:cubicBezTo>
                    <a:cubicBezTo>
                      <a:pt x="1933119" y="3425726"/>
                      <a:pt x="3683651" y="3565871"/>
                      <a:pt x="5505628" y="3685723"/>
                    </a:cubicBezTo>
                  </a:path>
                </a:pathLst>
              </a:custGeom>
              <a:noFill/>
              <a:ln w="28440" cap="flat" cmpd="sng">
                <a:solidFill>
                  <a:srgbClr val="FF0000">
                    <a:alpha val="100000"/>
                  </a:srgbClr>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176" name="Freeform 7175"/>
              <p:cNvSpPr/>
              <p:nvPr/>
            </p:nvSpPr>
            <p:spPr>
              <a:xfrm>
                <a:off x="1314" y="2146"/>
                <a:ext cx="2941" cy="1256"/>
              </a:xfrm>
              <a:custGeom>
                <a:avLst/>
                <a:gdLst>
                  <a:gd name="G0" fmla="+- 1 0 0"/>
                  <a:gd name="G1" fmla="+- 1 0 0"/>
                  <a:gd name="G2" fmla="+- 1 0 0"/>
                  <a:gd name="G3" fmla="+- 1 0 0"/>
                  <a:gd name="G4" fmla="+- 1 0 0"/>
                  <a:gd name="G5" fmla="+- 1 0 0"/>
                  <a:gd name="G6" fmla="+- 1 0 0"/>
                </a:gdLst>
                <a:ahLst/>
                <a:cxnLst>
                  <a:cxn ang="0">
                    <a:pos x="0" y="0"/>
                  </a:cxn>
                  <a:cxn ang="0">
                    <a:pos x="543" y="961"/>
                  </a:cxn>
                  <a:cxn ang="0">
                    <a:pos x="2943" y="1260"/>
                  </a:cxn>
                </a:cxnLst>
                <a:rect l="0" t="0" r="0" b="0"/>
                <a:pathLst>
                  <a:path w="5505628" h="3685723">
                    <a:moveTo>
                      <a:pt x="0" y="0"/>
                    </a:moveTo>
                    <a:cubicBezTo>
                      <a:pt x="94494" y="1108037"/>
                      <a:pt x="97909" y="2197152"/>
                      <a:pt x="1015514" y="2811439"/>
                    </a:cubicBezTo>
                    <a:cubicBezTo>
                      <a:pt x="1933119" y="3425726"/>
                      <a:pt x="3683651" y="3565871"/>
                      <a:pt x="5505628" y="3685723"/>
                    </a:cubicBezTo>
                  </a:path>
                </a:pathLst>
              </a:custGeom>
              <a:noFill/>
              <a:ln w="28440" cap="flat" cmpd="sng">
                <a:solidFill>
                  <a:srgbClr val="FF0000">
                    <a:alpha val="100000"/>
                  </a:srgbClr>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177" name="Straight Connector 7176"/>
              <p:cNvSpPr/>
              <p:nvPr/>
            </p:nvSpPr>
            <p:spPr>
              <a:xfrm flipV="1">
                <a:off x="1237" y="1754"/>
                <a:ext cx="0" cy="1710"/>
              </a:xfrm>
              <a:prstGeom prst="line">
                <a:avLst/>
              </a:prstGeom>
              <a:ln w="28440" cap="sq" cmpd="sng">
                <a:solidFill>
                  <a:srgbClr val="0070C0">
                    <a:alpha val="100000"/>
                  </a:srgbClr>
                </a:solidFill>
                <a:prstDash val="solid"/>
                <a:miter/>
                <a:headEnd type="none" w="med" len="med"/>
                <a:tailEnd type="triangle" w="med" len="med"/>
              </a:ln>
            </p:spPr>
          </p:sp>
          <p:sp>
            <p:nvSpPr>
              <p:cNvPr id="7178" name="Straight Connector 7177"/>
              <p:cNvSpPr/>
              <p:nvPr/>
            </p:nvSpPr>
            <p:spPr>
              <a:xfrm>
                <a:off x="1238" y="3463"/>
                <a:ext cx="3282" cy="0"/>
              </a:xfrm>
              <a:prstGeom prst="line">
                <a:avLst/>
              </a:prstGeom>
              <a:ln w="28440" cap="sq" cmpd="sng">
                <a:solidFill>
                  <a:srgbClr val="0070C0">
                    <a:alpha val="100000"/>
                  </a:srgbClr>
                </a:solidFill>
                <a:prstDash val="solid"/>
                <a:miter/>
                <a:headEnd type="none" w="med" len="med"/>
                <a:tailEnd type="triangle" w="med" len="med"/>
              </a:ln>
            </p:spPr>
          </p:sp>
        </p:grpSp>
        <p:sp>
          <p:nvSpPr>
            <p:cNvPr id="7179" name="Text Box 7178"/>
            <p:cNvSpPr txBox="1"/>
            <p:nvPr/>
          </p:nvSpPr>
          <p:spPr>
            <a:xfrm>
              <a:off x="912" y="1728"/>
              <a:ext cx="312" cy="156"/>
            </a:xfrm>
            <a:prstGeom prst="rect">
              <a:avLst/>
            </a:prstGeom>
            <a:noFill/>
            <a:ln w="9525">
              <a:noFill/>
            </a:ln>
          </p:spPr>
          <p:txBody>
            <a:bodyPr wrap="square" lIns="90000" tIns="46800" rIns="90000" bIns="46800" anchor="t">
              <a:spAutoFit/>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n-ea"/>
                  <a:cs typeface="+mn-cs"/>
                </a:rPr>
                <a:t>K</a:t>
              </a:r>
            </a:p>
          </p:txBody>
        </p:sp>
        <p:sp>
          <p:nvSpPr>
            <p:cNvPr id="7180" name="Text Box 7179"/>
            <p:cNvSpPr txBox="1"/>
            <p:nvPr/>
          </p:nvSpPr>
          <p:spPr>
            <a:xfrm>
              <a:off x="4176" y="3552"/>
              <a:ext cx="357" cy="156"/>
            </a:xfrm>
            <a:prstGeom prst="rect">
              <a:avLst/>
            </a:prstGeom>
            <a:noFill/>
            <a:ln w="9525">
              <a:noFill/>
            </a:ln>
          </p:spPr>
          <p:txBody>
            <a:bodyPr wrap="square" lIns="90000" tIns="46800" rIns="90000" bIns="46800" anchor="t">
              <a:spAutoFit/>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n-ea"/>
                  <a:cs typeface="+mn-cs"/>
                </a:rPr>
                <a:t>L</a:t>
              </a:r>
            </a:p>
          </p:txBody>
        </p:sp>
      </p:gr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403224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additive="repl">
                                        <p:cTn id="6"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Text Box 8193"/>
          <p:cNvSpPr txBox="1"/>
          <p:nvPr/>
        </p:nvSpPr>
        <p:spPr>
          <a:xfrm>
            <a:off x="8077200" y="6356350"/>
            <a:ext cx="2133600" cy="365125"/>
          </a:xfrm>
          <a:prstGeom prst="rect">
            <a:avLst/>
          </a:prstGeom>
          <a:noFill/>
          <a:ln w="9525">
            <a:noFill/>
          </a:ln>
        </p:spPr>
        <p:txBody>
          <a:bodyPr wrap="square" lIns="90000" tIns="46800" rIns="90000" bIns="46800" anchor="ctr"/>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200" b="0" i="0" u="none" strike="noStrike" kern="1200" cap="none" spc="0" normalizeH="0" baseline="0" noProof="0" dirty="0" err="1">
                <a:ln>
                  <a:noFill/>
                </a:ln>
                <a:solidFill>
                  <a:srgbClr val="898989"/>
                </a:solidFill>
                <a:effectLst/>
                <a:uLnTx/>
                <a:uFillTx/>
                <a:latin typeface="Calibri" panose="020F0502020204030204" charset="0"/>
                <a:ea typeface="MS PGothic"/>
                <a:cs typeface="Arial" panose="020B0604020202020204" pitchFamily="34" charset="0"/>
              </a:rPr>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116</a:t>
            </a:fld>
            <a:endParaRPr kumimoji="0" lang="fr-FR" altLang="x-none" sz="1200" b="0" i="0" u="none" strike="noStrike" kern="1200" cap="none" spc="0" normalizeH="0" baseline="0" noProof="0" dirty="0" err="1">
              <a:ln>
                <a:noFill/>
              </a:ln>
              <a:solidFill>
                <a:srgbClr val="898989"/>
              </a:solidFill>
              <a:effectLst/>
              <a:uLnTx/>
              <a:uFillTx/>
              <a:latin typeface="Calibri" panose="020F0502020204030204" charset="0"/>
              <a:ea typeface="Arial" panose="020B0604020202020204" pitchFamily="34" charset="0"/>
              <a:cs typeface="Arial" panose="020B0604020202020204" pitchFamily="34" charset="0"/>
            </a:endParaRPr>
          </a:p>
        </p:txBody>
      </p:sp>
      <p:sp>
        <p:nvSpPr>
          <p:cNvPr id="8195" name="Text Box 8194"/>
          <p:cNvSpPr txBox="1"/>
          <p:nvPr/>
        </p:nvSpPr>
        <p:spPr>
          <a:xfrm>
            <a:off x="2319973" y="1932305"/>
            <a:ext cx="6767512" cy="646430"/>
          </a:xfrm>
          <a:prstGeom prst="rect">
            <a:avLst/>
          </a:prstGeom>
          <a:noFill/>
          <a:ln w="9525">
            <a:noFill/>
          </a:ln>
        </p:spPr>
        <p:txBody>
          <a:bodyPr wrap="square" lIns="90000" tIns="46800" rIns="90000" bIns="46800" anchor="t">
            <a:spAutoFit/>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panose="020F0502020204030204" charset="0"/>
                <a:ea typeface="MS PGothic"/>
                <a:cs typeface="+mn-cs"/>
              </a:rPr>
              <a:t>Isoquantes présentent des </a:t>
            </a:r>
            <a:r>
              <a:rPr kumimoji="0" lang="fr-FR" altLang="x-none" sz="1800" b="1" i="0" u="none" strike="noStrike" kern="1200" cap="none" spc="0" normalizeH="0" baseline="0" noProof="0" dirty="0" err="1">
                <a:ln>
                  <a:noFill/>
                </a:ln>
                <a:solidFill>
                  <a:srgbClr val="000000"/>
                </a:solidFill>
                <a:effectLst/>
                <a:uLnTx/>
                <a:uFillTx/>
                <a:latin typeface="Calibri" panose="020F0502020204030204" charset="0"/>
                <a:ea typeface="MS PGothic"/>
                <a:cs typeface="+mn-cs"/>
              </a:rPr>
              <a:t>caractéristiques comparables </a:t>
            </a:r>
            <a:r>
              <a:rPr kumimoji="0" lang="fr-FR" altLang="x-none" sz="1800" b="0" i="0" u="none" strike="noStrike" kern="1200" cap="none" spc="0" normalizeH="0" baseline="0" noProof="0" dirty="0" err="1">
                <a:ln>
                  <a:noFill/>
                </a:ln>
                <a:solidFill>
                  <a:srgbClr val="000000"/>
                </a:solidFill>
                <a:effectLst/>
                <a:uLnTx/>
                <a:uFillTx/>
                <a:latin typeface="Calibri" panose="020F0502020204030204" charset="0"/>
                <a:ea typeface="MS PGothic"/>
                <a:cs typeface="+mn-cs"/>
              </a:rPr>
              <a:t>à celles des courbes d'indifférences</a:t>
            </a:r>
          </a:p>
        </p:txBody>
      </p:sp>
      <p:sp>
        <p:nvSpPr>
          <p:cNvPr id="8196" name="Text Box 8195"/>
          <p:cNvSpPr txBox="1"/>
          <p:nvPr/>
        </p:nvSpPr>
        <p:spPr>
          <a:xfrm>
            <a:off x="2358073" y="2829560"/>
            <a:ext cx="6767512" cy="369570"/>
          </a:xfrm>
          <a:prstGeom prst="rect">
            <a:avLst/>
          </a:prstGeom>
          <a:noFill/>
          <a:ln w="9525">
            <a:noFill/>
          </a:ln>
        </p:spPr>
        <p:txBody>
          <a:bodyPr wrap="square" lIns="90000" tIns="46800" rIns="90000" bIns="46800" anchor="t">
            <a:spAutoFit/>
          </a:bodyPr>
          <a:lstStyle/>
          <a:p>
            <a:pPr marL="457200" marR="0" lvl="1" indent="0" algn="l" defTabSz="0" rtl="0" eaLnBrk="1" fontAlgn="auto" latinLnBrk="0" hangingPunct="1">
              <a:lnSpc>
                <a:spcPct val="100000"/>
              </a:lnSpc>
              <a:spcBef>
                <a:spcPct val="0"/>
              </a:spcBef>
              <a:spcAft>
                <a:spcPct val="0"/>
              </a:spcAft>
              <a:buClrTx/>
              <a:buSzPct val="100000"/>
              <a:buFontTx/>
              <a:buNone/>
              <a:tabLst>
                <a:tab pos="457200" algn="l"/>
                <a:tab pos="904875" algn="l"/>
                <a:tab pos="1354455" algn="l"/>
                <a:tab pos="1803400" algn="l"/>
                <a:tab pos="2252980" algn="l"/>
                <a:tab pos="2701925" algn="l"/>
                <a:tab pos="3151505" algn="l"/>
                <a:tab pos="3600450" algn="l"/>
                <a:tab pos="4050030" algn="l"/>
                <a:tab pos="4498975" algn="l"/>
                <a:tab pos="4948555" algn="l"/>
                <a:tab pos="5397500" algn="l"/>
                <a:tab pos="5847080" algn="l"/>
                <a:tab pos="6296025" algn="l"/>
                <a:tab pos="6745605" algn="l"/>
                <a:tab pos="7194550" algn="l"/>
                <a:tab pos="7644130" algn="l"/>
                <a:tab pos="8093075" algn="l"/>
                <a:tab pos="8542655" algn="l"/>
                <a:tab pos="8991600" algn="l"/>
                <a:tab pos="9441180" algn="l"/>
              </a:tabLst>
              <a:defRPr/>
            </a:pPr>
            <a:r>
              <a:rPr kumimoji="0" lang="fr-FR" altLang="x-none" sz="1800" b="0" i="0" u="none" strike="noStrike" kern="1200" cap="none" spc="0" normalizeH="0" baseline="0" noProof="0" dirty="0" err="1">
                <a:ln>
                  <a:noFill/>
                </a:ln>
                <a:solidFill>
                  <a:srgbClr val="000000"/>
                </a:solidFill>
                <a:effectLst/>
                <a:uLnTx/>
                <a:uFillTx/>
                <a:latin typeface="Wingdings" panose="05000000000000000000" pitchFamily="2" charset="2"/>
                <a:ea typeface="Wingdings" panose="05000000000000000000" pitchFamily="2" charset="2"/>
                <a:cs typeface="+mn-cs"/>
              </a:rPr>
              <a:t></a:t>
            </a:r>
            <a:r>
              <a:rPr kumimoji="0" lang="fr-FR" altLang="x-none" sz="1800" b="0" i="0" u="none" strike="noStrike" kern="1200" cap="none" spc="0" normalizeH="0" baseline="0" noProof="0" dirty="0" err="1">
                <a:ln>
                  <a:noFill/>
                </a:ln>
                <a:solidFill>
                  <a:srgbClr val="000000"/>
                </a:solidFill>
                <a:effectLst/>
                <a:uLnTx/>
                <a:uFillTx/>
                <a:latin typeface="Calibri" panose="020F0502020204030204" charset="0"/>
                <a:ea typeface="MS PGothic" panose="020B0600070205080204" charset="-128"/>
                <a:cs typeface="+mn-cs"/>
              </a:rPr>
              <a:t> Isoquantes sont décroissantes</a:t>
            </a:r>
          </a:p>
        </p:txBody>
      </p:sp>
      <p:sp>
        <p:nvSpPr>
          <p:cNvPr id="8197" name="Text Box 8196"/>
          <p:cNvSpPr txBox="1"/>
          <p:nvPr/>
        </p:nvSpPr>
        <p:spPr>
          <a:xfrm>
            <a:off x="2281873" y="3548063"/>
            <a:ext cx="6843712" cy="369570"/>
          </a:xfrm>
          <a:prstGeom prst="rect">
            <a:avLst/>
          </a:prstGeom>
          <a:noFill/>
          <a:ln w="9525">
            <a:noFill/>
          </a:ln>
        </p:spPr>
        <p:txBody>
          <a:bodyPr wrap="square" lIns="90000" tIns="46800" rIns="90000" bIns="46800" anchor="t">
            <a:spAutoFit/>
          </a:bodyPr>
          <a:lstStyle/>
          <a:p>
            <a:pPr marL="457200" marR="0" lvl="1" indent="0" algn="l" defTabSz="0" rtl="0" eaLnBrk="1" fontAlgn="auto" latinLnBrk="0" hangingPunct="1">
              <a:lnSpc>
                <a:spcPct val="100000"/>
              </a:lnSpc>
              <a:spcBef>
                <a:spcPct val="0"/>
              </a:spcBef>
              <a:spcAft>
                <a:spcPct val="0"/>
              </a:spcAft>
              <a:buClrTx/>
              <a:buSzPct val="100000"/>
              <a:buFontTx/>
              <a:buNone/>
              <a:tabLst>
                <a:tab pos="457200" algn="l"/>
                <a:tab pos="904875" algn="l"/>
                <a:tab pos="1354455" algn="l"/>
                <a:tab pos="1803400" algn="l"/>
                <a:tab pos="2252980" algn="l"/>
                <a:tab pos="2701925" algn="l"/>
                <a:tab pos="3151505" algn="l"/>
                <a:tab pos="3600450" algn="l"/>
                <a:tab pos="4050030" algn="l"/>
                <a:tab pos="4498975" algn="l"/>
                <a:tab pos="4948555" algn="l"/>
                <a:tab pos="5397500" algn="l"/>
                <a:tab pos="5847080" algn="l"/>
                <a:tab pos="6296025" algn="l"/>
                <a:tab pos="6745605" algn="l"/>
                <a:tab pos="7194550" algn="l"/>
                <a:tab pos="7644130" algn="l"/>
                <a:tab pos="8093075" algn="l"/>
                <a:tab pos="8542655" algn="l"/>
                <a:tab pos="8991600" algn="l"/>
                <a:tab pos="9441180" algn="l"/>
              </a:tabLst>
              <a:defRPr/>
            </a:pPr>
            <a:r>
              <a:rPr kumimoji="0" lang="fr-FR" altLang="x-none" sz="1800" b="0" i="0" u="none" strike="noStrike" kern="1200" cap="none" spc="0" normalizeH="0" baseline="0" noProof="0" dirty="0" err="1">
                <a:ln>
                  <a:noFill/>
                </a:ln>
                <a:solidFill>
                  <a:srgbClr val="000000"/>
                </a:solidFill>
                <a:effectLst/>
                <a:uLnTx/>
                <a:uFillTx/>
                <a:latin typeface="Wingdings" panose="05000000000000000000" pitchFamily="2" charset="2"/>
                <a:ea typeface="Wingdings" panose="05000000000000000000" pitchFamily="2" charset="2"/>
                <a:cs typeface="+mn-cs"/>
              </a:rPr>
              <a:t></a:t>
            </a:r>
            <a:r>
              <a:rPr kumimoji="0" lang="fr-FR" altLang="x-none" sz="1800" b="0" i="0" u="none" strike="noStrike" kern="1200" cap="none" spc="0" normalizeH="0" baseline="0" noProof="0" dirty="0" err="1">
                <a:ln>
                  <a:noFill/>
                </a:ln>
                <a:solidFill>
                  <a:srgbClr val="000000"/>
                </a:solidFill>
                <a:effectLst/>
                <a:uLnTx/>
                <a:uFillTx/>
                <a:latin typeface="Calibri" panose="020F0502020204030204" charset="0"/>
                <a:ea typeface="MS PGothic" panose="020B0600070205080204" charset="-128"/>
                <a:cs typeface="+mn-cs"/>
              </a:rPr>
              <a:t> Isoquantes ne peuvent se couper</a:t>
            </a:r>
          </a:p>
        </p:txBody>
      </p:sp>
      <p:sp>
        <p:nvSpPr>
          <p:cNvPr id="8198" name="Text Box 8197"/>
          <p:cNvSpPr txBox="1"/>
          <p:nvPr/>
        </p:nvSpPr>
        <p:spPr>
          <a:xfrm>
            <a:off x="2452688" y="4180523"/>
            <a:ext cx="6767512" cy="646430"/>
          </a:xfrm>
          <a:prstGeom prst="rect">
            <a:avLst/>
          </a:prstGeom>
          <a:noFill/>
          <a:ln w="9525">
            <a:noFill/>
          </a:ln>
        </p:spPr>
        <p:txBody>
          <a:bodyPr wrap="square" lIns="90000" tIns="46800" rIns="90000" bIns="46800" anchor="t">
            <a:spAutoFit/>
          </a:bodyPr>
          <a:lstStyle/>
          <a:p>
            <a:pPr marL="457200" marR="0" lvl="1" indent="0" algn="l" defTabSz="0" rtl="0" eaLnBrk="1" fontAlgn="auto" latinLnBrk="0" hangingPunct="1">
              <a:lnSpc>
                <a:spcPct val="100000"/>
              </a:lnSpc>
              <a:spcBef>
                <a:spcPct val="0"/>
              </a:spcBef>
              <a:spcAft>
                <a:spcPct val="0"/>
              </a:spcAft>
              <a:buClrTx/>
              <a:buSzPct val="100000"/>
              <a:buFontTx/>
              <a:buNone/>
              <a:tabLst>
                <a:tab pos="457200" algn="l"/>
                <a:tab pos="904875" algn="l"/>
                <a:tab pos="1354455" algn="l"/>
                <a:tab pos="1803400" algn="l"/>
                <a:tab pos="2252980" algn="l"/>
                <a:tab pos="2701925" algn="l"/>
                <a:tab pos="3151505" algn="l"/>
                <a:tab pos="3600450" algn="l"/>
                <a:tab pos="4050030" algn="l"/>
                <a:tab pos="4498975" algn="l"/>
                <a:tab pos="4948555" algn="l"/>
                <a:tab pos="5397500" algn="l"/>
                <a:tab pos="5847080" algn="l"/>
                <a:tab pos="6296025" algn="l"/>
                <a:tab pos="6745605" algn="l"/>
                <a:tab pos="7194550" algn="l"/>
                <a:tab pos="7644130" algn="l"/>
                <a:tab pos="8093075" algn="l"/>
                <a:tab pos="8542655" algn="l"/>
                <a:tab pos="8991600" algn="l"/>
                <a:tab pos="9441180" algn="l"/>
              </a:tabLst>
              <a:defRPr/>
            </a:pPr>
            <a:r>
              <a:rPr kumimoji="0" lang="fr-FR" altLang="x-none" sz="1800" b="0" i="0" u="none" strike="noStrike" kern="1200" cap="none" spc="0" normalizeH="0" baseline="0" noProof="0" dirty="0" err="1">
                <a:ln>
                  <a:noFill/>
                </a:ln>
                <a:solidFill>
                  <a:srgbClr val="000000"/>
                </a:solidFill>
                <a:effectLst/>
                <a:uLnTx/>
                <a:uFillTx/>
                <a:latin typeface="Wingdings" panose="05000000000000000000" pitchFamily="2" charset="2"/>
                <a:ea typeface="Wingdings" panose="05000000000000000000" pitchFamily="2" charset="2"/>
                <a:cs typeface="+mn-cs"/>
              </a:rPr>
              <a:t></a:t>
            </a:r>
            <a:r>
              <a:rPr kumimoji="0" lang="fr-FR" altLang="x-none" sz="1800" b="0" i="0" u="none" strike="noStrike" kern="1200" cap="none" spc="0" normalizeH="0" baseline="0" noProof="0" dirty="0" err="1">
                <a:ln>
                  <a:noFill/>
                </a:ln>
                <a:solidFill>
                  <a:srgbClr val="000000"/>
                </a:solidFill>
                <a:effectLst/>
                <a:uLnTx/>
                <a:uFillTx/>
                <a:latin typeface="Calibri" panose="020F0502020204030204" charset="0"/>
                <a:ea typeface="MS PGothic" panose="020B0600070205080204" charset="-128"/>
                <a:cs typeface="+mn-cs"/>
              </a:rPr>
              <a:t> Plus une isoquante est éloignée de l'origine, plus la production correspondante est élevée</a:t>
            </a:r>
          </a:p>
        </p:txBody>
      </p:sp>
      <p:sp>
        <p:nvSpPr>
          <p:cNvPr id="8199" name="Text Box 8198"/>
          <p:cNvSpPr txBox="1"/>
          <p:nvPr/>
        </p:nvSpPr>
        <p:spPr>
          <a:xfrm>
            <a:off x="2281873" y="4993005"/>
            <a:ext cx="6843712" cy="369570"/>
          </a:xfrm>
          <a:prstGeom prst="rect">
            <a:avLst/>
          </a:prstGeom>
          <a:noFill/>
          <a:ln w="9525">
            <a:noFill/>
          </a:ln>
        </p:spPr>
        <p:txBody>
          <a:bodyPr wrap="square" lIns="90000" tIns="46800" rIns="90000" bIns="46800" anchor="t">
            <a:spAutoFit/>
          </a:bodyPr>
          <a:lstStyle/>
          <a:p>
            <a:pPr marL="457200" marR="0" lvl="1" indent="0" algn="l" defTabSz="0" rtl="0" eaLnBrk="1" fontAlgn="auto" latinLnBrk="0" hangingPunct="1">
              <a:lnSpc>
                <a:spcPct val="100000"/>
              </a:lnSpc>
              <a:spcBef>
                <a:spcPct val="0"/>
              </a:spcBef>
              <a:spcAft>
                <a:spcPct val="0"/>
              </a:spcAft>
              <a:buClrTx/>
              <a:buSzPct val="100000"/>
              <a:buFontTx/>
              <a:buNone/>
              <a:tabLst>
                <a:tab pos="457200" algn="l"/>
                <a:tab pos="904875" algn="l"/>
                <a:tab pos="1354455" algn="l"/>
                <a:tab pos="1803400" algn="l"/>
                <a:tab pos="2252980" algn="l"/>
                <a:tab pos="2701925" algn="l"/>
                <a:tab pos="3151505" algn="l"/>
                <a:tab pos="3600450" algn="l"/>
                <a:tab pos="4050030" algn="l"/>
                <a:tab pos="4498975" algn="l"/>
                <a:tab pos="4948555" algn="l"/>
                <a:tab pos="5397500" algn="l"/>
                <a:tab pos="5847080" algn="l"/>
                <a:tab pos="6296025" algn="l"/>
                <a:tab pos="6745605" algn="l"/>
                <a:tab pos="7194550" algn="l"/>
                <a:tab pos="7644130" algn="l"/>
                <a:tab pos="8093075" algn="l"/>
                <a:tab pos="8542655" algn="l"/>
                <a:tab pos="8991600" algn="l"/>
                <a:tab pos="9441180" algn="l"/>
              </a:tabLst>
              <a:defRPr/>
            </a:pPr>
            <a:r>
              <a:rPr kumimoji="0" lang="fr-FR" altLang="x-none" sz="1800" b="0" i="0" u="none" strike="noStrike" kern="1200" cap="none" spc="0" normalizeH="0" baseline="0" noProof="0" dirty="0" err="1">
                <a:ln>
                  <a:noFill/>
                </a:ln>
                <a:solidFill>
                  <a:srgbClr val="000000"/>
                </a:solidFill>
                <a:effectLst/>
                <a:uLnTx/>
                <a:uFillTx/>
                <a:latin typeface="Wingdings" panose="05000000000000000000" pitchFamily="2" charset="2"/>
                <a:ea typeface="Wingdings" panose="05000000000000000000" pitchFamily="2" charset="2"/>
                <a:cs typeface="+mn-cs"/>
              </a:rPr>
              <a:t></a:t>
            </a:r>
            <a:r>
              <a:rPr kumimoji="0" lang="fr-FR" altLang="x-none" sz="1800" b="0" i="0" u="none" strike="noStrike" kern="1200" cap="none" spc="0" normalizeH="0" baseline="0" noProof="0" dirty="0" err="1">
                <a:ln>
                  <a:noFill/>
                </a:ln>
                <a:solidFill>
                  <a:srgbClr val="000000"/>
                </a:solidFill>
                <a:effectLst/>
                <a:uLnTx/>
                <a:uFillTx/>
                <a:latin typeface="Calibri" panose="020F0502020204030204" charset="0"/>
                <a:ea typeface="MS PGothic" panose="020B0600070205080204" charset="-128"/>
                <a:cs typeface="+mn-cs"/>
              </a:rPr>
              <a:t> Isoquantes sont convexes par rapport à l'origine</a:t>
            </a:r>
          </a:p>
        </p:txBody>
      </p:sp>
      <p:sp>
        <p:nvSpPr>
          <p:cNvPr id="2" name="Date Placeholder 1"/>
          <p:cNvSpPr>
            <a:spLocks noGrp="1"/>
          </p:cNvSpPr>
          <p:nvPr>
            <p:ph type="dt" sz="half" idx="10"/>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Juillet 2019</a:t>
            </a:r>
          </a:p>
        </p:txBody>
      </p:sp>
      <p:sp>
        <p:nvSpPr>
          <p:cNvPr id="3" name="Slide Number Placeholder 2"/>
          <p:cNvSpPr>
            <a:spLocks noGrp="1"/>
          </p:cNvSpPr>
          <p:nvPr>
            <p:ph type="sldNum" sz="quarter" idx="12"/>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116</a:t>
            </a:fld>
            <a:endPar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endParaRPr>
          </a:p>
        </p:txBody>
      </p:sp>
      <p:sp>
        <p:nvSpPr>
          <p:cNvPr id="4" name="Footer Placeholder 3"/>
          <p:cNvSpPr>
            <a:spLocks noGrp="1"/>
          </p:cNvSpPr>
          <p:nvPr>
            <p:ph type="ftr" sz="quarter" idx="11"/>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Eco. Gle ESI 1 _ UNB _ D. KAM</a:t>
            </a:r>
          </a:p>
        </p:txBody>
      </p:sp>
    </p:spTree>
    <p:extLst>
      <p:ext uri="{BB962C8B-B14F-4D97-AF65-F5344CB8AC3E}">
        <p14:creationId xmlns:p14="http://schemas.microsoft.com/office/powerpoint/2010/main" val="143253835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additive="repl">
                                        <p:cTn id="6" dur="1" fill="hold">
                                          <p:stCondLst>
                                            <p:cond delay="0"/>
                                          </p:stCondLst>
                                        </p:cTn>
                                        <p:tgtEl>
                                          <p:spTgt spid="81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additive="repl">
                                        <p:cTn id="10" dur="1" fill="hold">
                                          <p:stCondLst>
                                            <p:cond delay="0"/>
                                          </p:stCondLst>
                                        </p:cTn>
                                        <p:tgtEl>
                                          <p:spTgt spid="81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additive="repl">
                                        <p:cTn id="14" dur="1" fill="hold">
                                          <p:stCondLst>
                                            <p:cond delay="0"/>
                                          </p:stCondLst>
                                        </p:cTn>
                                        <p:tgtEl>
                                          <p:spTgt spid="81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additive="repl">
                                        <p:cTn id="18" dur="1" fill="hold">
                                          <p:stCondLst>
                                            <p:cond delay="0"/>
                                          </p:stCondLst>
                                        </p:cTn>
                                        <p:tgtEl>
                                          <p:spTgt spid="8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Text Box 9217"/>
          <p:cNvSpPr txBox="1"/>
          <p:nvPr/>
        </p:nvSpPr>
        <p:spPr>
          <a:xfrm>
            <a:off x="8077200" y="6356350"/>
            <a:ext cx="2133600" cy="365125"/>
          </a:xfrm>
          <a:prstGeom prst="rect">
            <a:avLst/>
          </a:prstGeom>
          <a:noFill/>
          <a:ln w="9525">
            <a:noFill/>
          </a:ln>
        </p:spPr>
        <p:txBody>
          <a:bodyPr wrap="square" lIns="90000" tIns="46800" rIns="90000" bIns="46800" anchor="ctr"/>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200" b="0" i="0" u="none" strike="noStrike" kern="1200" cap="none" spc="0" normalizeH="0" baseline="0" noProof="0" dirty="0" err="1">
                <a:ln>
                  <a:noFill/>
                </a:ln>
                <a:solidFill>
                  <a:srgbClr val="898989"/>
                </a:solidFill>
                <a:effectLst/>
                <a:uLnTx/>
                <a:uFillTx/>
                <a:latin typeface="Calibri" panose="020F0502020204030204" charset="0"/>
                <a:ea typeface="MS PGothic"/>
                <a:cs typeface="Arial" panose="020B0604020202020204" pitchFamily="34" charset="0"/>
              </a:rPr>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117</a:t>
            </a:fld>
            <a:endParaRPr kumimoji="0" lang="fr-FR" altLang="x-none" sz="1200" b="0" i="0" u="none" strike="noStrike" kern="1200" cap="none" spc="0" normalizeH="0" baseline="0" noProof="0" dirty="0" err="1">
              <a:ln>
                <a:noFill/>
              </a:ln>
              <a:solidFill>
                <a:srgbClr val="898989"/>
              </a:solidFill>
              <a:effectLst/>
              <a:uLnTx/>
              <a:uFillTx/>
              <a:latin typeface="Calibri" panose="020F0502020204030204" charset="0"/>
              <a:ea typeface="Arial" panose="020B0604020202020204" pitchFamily="34" charset="0"/>
              <a:cs typeface="Arial" panose="020B0604020202020204" pitchFamily="34" charset="0"/>
            </a:endParaRPr>
          </a:p>
        </p:txBody>
      </p:sp>
      <p:sp>
        <p:nvSpPr>
          <p:cNvPr id="9219" name="Text Box 9218"/>
          <p:cNvSpPr txBox="1"/>
          <p:nvPr/>
        </p:nvSpPr>
        <p:spPr>
          <a:xfrm>
            <a:off x="1365250" y="1484630"/>
            <a:ext cx="9104630" cy="1569720"/>
          </a:xfrm>
          <a:prstGeom prst="rect">
            <a:avLst/>
          </a:prstGeom>
          <a:noFill/>
          <a:ln w="9525">
            <a:noFill/>
          </a:ln>
        </p:spPr>
        <p:txBody>
          <a:bodyPr wrap="square" lIns="90000" tIns="46800" rIns="90000" bIns="46800" anchor="t">
            <a:spAutoFit/>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3200" b="0" i="0" u="none" strike="noStrike" kern="1200" cap="none" spc="0" normalizeH="0" baseline="0" noProof="0" dirty="0" err="1">
                <a:ln>
                  <a:noFill/>
                </a:ln>
                <a:solidFill>
                  <a:srgbClr val="000000"/>
                </a:solidFill>
                <a:effectLst/>
                <a:uLnTx/>
                <a:uFillTx/>
                <a:latin typeface="Wingdings" panose="05000000000000000000" pitchFamily="2" charset="2"/>
                <a:ea typeface="Wingdings" panose="05000000000000000000" pitchFamily="2" charset="2"/>
                <a:cs typeface="+mn-cs"/>
              </a:rPr>
              <a:t></a:t>
            </a:r>
            <a:r>
              <a:rPr kumimoji="0" lang="fr-FR" altLang="x-none" sz="3200" b="0" i="0" u="none" strike="noStrike" kern="1200" cap="none" spc="0" normalizeH="0" baseline="0" noProof="0" dirty="0" err="1">
                <a:ln>
                  <a:noFill/>
                </a:ln>
                <a:solidFill>
                  <a:srgbClr val="000000"/>
                </a:solidFill>
                <a:effectLst/>
                <a:uLnTx/>
                <a:uFillTx/>
                <a:latin typeface="Calibri" panose="020F0502020204030204" charset="0"/>
                <a:ea typeface="MS PGothic"/>
                <a:cs typeface="+mn-cs"/>
              </a:rPr>
              <a:t> </a:t>
            </a:r>
            <a:r>
              <a:rPr kumimoji="0" lang="fr-FR" altLang="x-none" sz="3200" b="1" i="0" u="none" strike="noStrike" kern="1200" cap="none" spc="0" normalizeH="0" baseline="0" noProof="0" dirty="0" err="1">
                <a:ln>
                  <a:noFill/>
                </a:ln>
                <a:solidFill>
                  <a:srgbClr val="000000"/>
                </a:solidFill>
                <a:effectLst/>
                <a:uLnTx/>
                <a:uFillTx/>
                <a:latin typeface="Calibri" panose="020F0502020204030204" charset="0"/>
                <a:ea typeface="MS PGothic"/>
                <a:cs typeface="+mn-cs"/>
              </a:rPr>
              <a:t>Taux Marginal de Substitution Technique </a:t>
            </a:r>
            <a:r>
              <a:rPr kumimoji="0" lang="fr-FR" altLang="x-none" sz="3200" b="0" i="0" u="none" strike="noStrike" kern="1200" cap="none" spc="0" normalizeH="0" baseline="0" noProof="0" dirty="0" err="1">
                <a:ln>
                  <a:noFill/>
                </a:ln>
                <a:solidFill>
                  <a:srgbClr val="000000"/>
                </a:solidFill>
                <a:effectLst/>
                <a:uLnTx/>
                <a:uFillTx/>
                <a:latin typeface="Calibri" panose="020F0502020204030204" charset="0"/>
                <a:ea typeface="MS PGothic"/>
                <a:cs typeface="+mn-cs"/>
              </a:rPr>
              <a:t>(TMST) décrit les conditions dans lesquelles un producteur peut substituer un facteur de production à un autre</a:t>
            </a:r>
          </a:p>
        </p:txBody>
      </p:sp>
      <p:sp>
        <p:nvSpPr>
          <p:cNvPr id="9220" name="Text Box 9219"/>
          <p:cNvSpPr txBox="1"/>
          <p:nvPr/>
        </p:nvSpPr>
        <p:spPr>
          <a:xfrm>
            <a:off x="4210685" y="3924935"/>
            <a:ext cx="2428875" cy="461645"/>
          </a:xfrm>
          <a:prstGeom prst="rect">
            <a:avLst/>
          </a:prstGeom>
          <a:solidFill>
            <a:srgbClr val="F2F2F2"/>
          </a:solidFill>
          <a:ln w="12600" cap="sq" cmpd="sng">
            <a:solidFill>
              <a:srgbClr val="000000">
                <a:alpha val="100000"/>
              </a:srgbClr>
            </a:solidFill>
            <a:prstDash val="solid"/>
            <a:miter/>
            <a:headEnd type="none" w="med" len="med"/>
            <a:tailEnd type="none" w="med" len="med"/>
          </a:ln>
        </p:spPr>
        <p:txBody>
          <a:bodyPr wrap="square" lIns="90000" tIns="46800" rIns="90000" bIns="46800" anchor="t">
            <a:spAutoFit/>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CA" altLang="x-none" sz="2400" b="1" i="0" u="none" strike="noStrike" kern="1200" cap="none" spc="0" normalizeH="0" baseline="0" noProof="0" dirty="0" err="1">
                <a:ln>
                  <a:noFill/>
                </a:ln>
                <a:solidFill>
                  <a:srgbClr val="000000"/>
                </a:solidFill>
                <a:effectLst/>
                <a:uLnTx/>
                <a:uFillTx/>
                <a:latin typeface="Calibri" panose="020F0502020204030204" charset="0"/>
                <a:ea typeface="MS PGothic"/>
                <a:cs typeface="Arial" panose="020B0604020202020204" pitchFamily="34" charset="0"/>
              </a:rPr>
              <a:t>TMST = -</a:t>
            </a:r>
            <a:r>
              <a:rPr kumimoji="0" lang="fr-CA" altLang="x-none" sz="2400" b="1" i="0" u="none" strike="noStrike" kern="1200" cap="none" spc="0" normalizeH="0" baseline="0" noProof="0" dirty="0" err="1">
                <a:ln>
                  <a:noFill/>
                </a:ln>
                <a:solidFill>
                  <a:srgbClr val="000000"/>
                </a:solidFill>
                <a:effectLst/>
                <a:uLnTx/>
                <a:uFillTx/>
                <a:latin typeface="Calibri" panose="020F0502020204030204" charset="0"/>
                <a:ea typeface="MS PGothic"/>
                <a:cs typeface="Calibri" panose="020F0502020204030204" charset="0"/>
              </a:rPr>
              <a:t>Δ</a:t>
            </a:r>
            <a:r>
              <a:rPr kumimoji="0" lang="fr-CH" altLang="x-none" sz="2400" b="1" i="0" u="none" strike="noStrike" kern="1200" cap="none" spc="0" normalizeH="0" baseline="0" noProof="0" dirty="0" err="1">
                <a:ln>
                  <a:noFill/>
                </a:ln>
                <a:solidFill>
                  <a:srgbClr val="000000"/>
                </a:solidFill>
                <a:effectLst/>
                <a:uLnTx/>
                <a:uFillTx/>
                <a:latin typeface="Times New Roman" panose="02020603050405020304" pitchFamily="18" charset="0"/>
                <a:ea typeface="MS PGothic"/>
                <a:cs typeface="Arial" panose="020B0604020202020204" pitchFamily="34" charset="0"/>
              </a:rPr>
              <a:t>K/ </a:t>
            </a:r>
            <a:r>
              <a:rPr kumimoji="0" lang="fr-CH" altLang="x-none" sz="2400" b="1" i="0" u="none" strike="noStrike" kern="1200" cap="none" spc="0" normalizeH="0" baseline="0" noProof="0" dirty="0" err="1">
                <a:ln>
                  <a:noFill/>
                </a:ln>
                <a:solidFill>
                  <a:srgbClr val="000000"/>
                </a:solidFill>
                <a:effectLst/>
                <a:uLnTx/>
                <a:uFillTx/>
                <a:latin typeface="Times New Roman" panose="02020603050405020304" pitchFamily="18" charset="0"/>
                <a:ea typeface="MS PGothic"/>
                <a:cs typeface="Times New Roman" panose="02020603050405020304" pitchFamily="18" charset="0"/>
              </a:rPr>
              <a:t>Δ</a:t>
            </a:r>
            <a:r>
              <a:rPr kumimoji="0" lang="fr-CH" altLang="x-none" sz="2400" b="1" i="0" u="none" strike="noStrike" kern="1200" cap="none" spc="0" normalizeH="0" baseline="0" noProof="0" dirty="0" err="1">
                <a:ln>
                  <a:noFill/>
                </a:ln>
                <a:solidFill>
                  <a:srgbClr val="000000"/>
                </a:solidFill>
                <a:effectLst/>
                <a:uLnTx/>
                <a:uFillTx/>
                <a:latin typeface="Times New Roman" panose="02020603050405020304" pitchFamily="18" charset="0"/>
                <a:ea typeface="MS PGothic"/>
                <a:cs typeface="Arial" panose="020B0604020202020204" pitchFamily="34" charset="0"/>
              </a:rPr>
              <a:t>L</a:t>
            </a:r>
            <a:r>
              <a:rPr kumimoji="0" lang="fr-CA" altLang="x-none" sz="1800" b="1" i="0" u="none" strike="noStrike" kern="1200" cap="none" spc="0" normalizeH="0" baseline="0" noProof="0" dirty="0" err="1">
                <a:ln>
                  <a:noFill/>
                </a:ln>
                <a:solidFill>
                  <a:srgbClr val="000000"/>
                </a:solidFill>
                <a:effectLst/>
                <a:uLnTx/>
                <a:uFillTx/>
                <a:latin typeface="Calibri" panose="020F0502020204030204" charset="0"/>
                <a:ea typeface="MS PGothic"/>
                <a:cs typeface="Arial" panose="020B0604020202020204" pitchFamily="34" charset="0"/>
              </a:rPr>
              <a:t> </a:t>
            </a:r>
            <a:endParaRPr kumimoji="0" lang="fr-CA" altLang="x-none" sz="1800" b="1"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mn-cs"/>
            </a:endParaRPr>
          </a:p>
        </p:txBody>
      </p:sp>
      <p:sp>
        <p:nvSpPr>
          <p:cNvPr id="2" name="Date Placeholder 1"/>
          <p:cNvSpPr>
            <a:spLocks noGrp="1"/>
          </p:cNvSpPr>
          <p:nvPr>
            <p:ph type="dt" sz="half" idx="10"/>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Juillet 2019</a:t>
            </a:r>
          </a:p>
        </p:txBody>
      </p:sp>
      <p:sp>
        <p:nvSpPr>
          <p:cNvPr id="3" name="Slide Number Placeholder 2"/>
          <p:cNvSpPr>
            <a:spLocks noGrp="1"/>
          </p:cNvSpPr>
          <p:nvPr>
            <p:ph type="sldNum" sz="quarter" idx="12"/>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117</a:t>
            </a:fld>
            <a:endPar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endParaRPr>
          </a:p>
        </p:txBody>
      </p:sp>
      <p:sp>
        <p:nvSpPr>
          <p:cNvPr id="4" name="Footer Placeholder 3"/>
          <p:cNvSpPr>
            <a:spLocks noGrp="1"/>
          </p:cNvSpPr>
          <p:nvPr>
            <p:ph type="ftr" sz="quarter" idx="11"/>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Eco. Gle ESI 1 _ UNB _ D. KAM</a:t>
            </a:r>
          </a:p>
        </p:txBody>
      </p:sp>
    </p:spTree>
    <p:extLst>
      <p:ext uri="{BB962C8B-B14F-4D97-AF65-F5344CB8AC3E}">
        <p14:creationId xmlns:p14="http://schemas.microsoft.com/office/powerpoint/2010/main" val="10143962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additive="repl">
                                        <p:cTn id="6" dur="1" fill="hold">
                                          <p:stCondLst>
                                            <p:cond delay="0"/>
                                          </p:stCondLst>
                                        </p:cTn>
                                        <p:tgtEl>
                                          <p:spTgt spid="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a:t>II – La fonction de production</a:t>
            </a:r>
          </a:p>
        </p:txBody>
      </p:sp>
      <p:sp>
        <p:nvSpPr>
          <p:cNvPr id="3" name="Content Placeholder 2"/>
          <p:cNvSpPr>
            <a:spLocks noGrp="1"/>
          </p:cNvSpPr>
          <p:nvPr>
            <p:ph sz="half" idx="4294967295"/>
          </p:nvPr>
        </p:nvSpPr>
        <p:spPr>
          <a:xfrm>
            <a:off x="720090" y="1445260"/>
            <a:ext cx="11212830" cy="5132070"/>
          </a:xfrm>
        </p:spPr>
        <p:txBody>
          <a:bodyPr>
            <a:noAutofit/>
          </a:bodyPr>
          <a:lstStyle/>
          <a:p>
            <a:pPr marL="0" indent="0" algn="just">
              <a:buFont typeface="Wingdings" panose="05000000000000000000" charset="0"/>
              <a:buNone/>
            </a:pPr>
            <a:r>
              <a:rPr lang="fr-FR" altLang="en-US" sz="3200" b="1"/>
              <a:t>2.2 La combinaison des facteurs de production</a:t>
            </a:r>
            <a:r>
              <a:rPr lang="fr-FR" altLang="en-US" sz="3200"/>
              <a:t> </a:t>
            </a:r>
          </a:p>
          <a:p>
            <a:pPr marL="0" indent="0" algn="just">
              <a:buFont typeface="Wingdings" panose="05000000000000000000" charset="0"/>
              <a:buNone/>
            </a:pPr>
            <a:r>
              <a:rPr lang="fr-FR" altLang="en-US" sz="3200" b="1"/>
              <a:t>2.2.2.Combinaison productive à facteurs substituables </a:t>
            </a:r>
          </a:p>
          <a:p>
            <a:pPr marL="0" indent="0" algn="just">
              <a:buFont typeface="Wingdings" panose="05000000000000000000" charset="0"/>
              <a:buNone/>
            </a:pPr>
            <a:r>
              <a:rPr lang="en-US" sz="3200" b="1" i="1"/>
              <a:t>b)Détermination de la combinaison optimale                         </a:t>
            </a:r>
          </a:p>
          <a:p>
            <a:pPr algn="just">
              <a:buFont typeface="Wingdings" panose="05000000000000000000" charset="0"/>
              <a:buChar char=""/>
            </a:pPr>
            <a:r>
              <a:rPr lang="en-US" sz="3200" b="1" i="1"/>
              <a:t>Droite d’iso-coût</a:t>
            </a:r>
            <a:r>
              <a:rPr lang="en-US" sz="3200"/>
              <a:t> :</a:t>
            </a:r>
          </a:p>
          <a:p>
            <a:pPr marL="0" indent="0" algn="just">
              <a:buFont typeface="Wingdings" panose="05000000000000000000" charset="0"/>
              <a:buNone/>
            </a:pPr>
            <a:r>
              <a:rPr lang="en-US" sz="3200"/>
              <a:t>On suppose dans notre exemple précédent que </a:t>
            </a:r>
          </a:p>
          <a:p>
            <a:pPr marL="0" indent="0" algn="just">
              <a:buFont typeface="Wingdings" panose="05000000000000000000" charset="0"/>
              <a:buNone/>
            </a:pPr>
            <a:r>
              <a:rPr lang="en-US" sz="3200"/>
              <a:t>r = 1, w = 2, AT = 16 </a:t>
            </a:r>
            <a:r>
              <a:rPr lang="fr-FR" altLang="en-US" sz="3200"/>
              <a:t>avec r le prix du capital, w le prix du travail et AT le budged du producteur</a:t>
            </a:r>
          </a:p>
          <a:p>
            <a:pPr marL="514350" indent="-514350" algn="just">
              <a:buFont typeface="+mj-lt"/>
              <a:buAutoNum type="romanLcPeriod"/>
            </a:pPr>
            <a:r>
              <a:rPr lang="en-US" sz="3200"/>
              <a:t>Ecrivez l’équation de l’isocoût </a:t>
            </a:r>
          </a:p>
          <a:p>
            <a:pPr marL="514350" indent="-514350" algn="just">
              <a:buFont typeface="+mj-lt"/>
              <a:buAutoNum type="romanLcPeriod"/>
            </a:pPr>
            <a:r>
              <a:rPr lang="en-US" sz="3200"/>
              <a:t>quelle est la pente de l’isocoût ?</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354055876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24576"/>
          <p:cNvSpPr txBox="1"/>
          <p:nvPr/>
        </p:nvSpPr>
        <p:spPr>
          <a:xfrm>
            <a:off x="4648200" y="6356350"/>
            <a:ext cx="2895600" cy="365125"/>
          </a:xfrm>
          <a:prstGeom prst="rect">
            <a:avLst/>
          </a:prstGeom>
          <a:noFill/>
          <a:ln w="9525">
            <a:noFill/>
          </a:ln>
        </p:spPr>
        <p:txBody>
          <a:bodyPr wrap="square" lIns="90000" tIns="46800" rIns="90000" bIns="46800" anchor="ctr"/>
          <a:lstStyle/>
          <a:p>
            <a:pPr marL="0" marR="0" lvl="0" indent="0" algn="ct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200" b="0" i="0" u="none" strike="noStrike" kern="1200" cap="none" spc="0" normalizeH="0" baseline="0" noProof="0" dirty="0" err="1">
                <a:ln>
                  <a:noFill/>
                </a:ln>
                <a:solidFill>
                  <a:srgbClr val="898989"/>
                </a:solidFill>
                <a:effectLst/>
                <a:uLnTx/>
                <a:uFillTx/>
                <a:latin typeface="Calibri" panose="020F0502020204030204" charset="0"/>
                <a:ea typeface="MS PGothic"/>
                <a:cs typeface="Arial" panose="020B0604020202020204" pitchFamily="34" charset="0"/>
              </a:rPr>
              <a:t>Ch.2 - La théorie du producteur</a:t>
            </a:r>
            <a:endParaRPr kumimoji="0" lang="fr-FR" altLang="x-none" sz="1200" b="0" i="0" u="none" strike="noStrike" kern="1200" cap="none" spc="0" normalizeH="0" baseline="0" noProof="0" dirty="0" err="1">
              <a:ln>
                <a:noFill/>
              </a:ln>
              <a:solidFill>
                <a:srgbClr val="898989"/>
              </a:solidFill>
              <a:effectLst/>
              <a:uLnTx/>
              <a:uFillTx/>
              <a:latin typeface="Calibri" panose="020F0502020204030204" charset="0"/>
              <a:ea typeface="Arial" panose="020B0604020202020204" pitchFamily="34" charset="0"/>
              <a:cs typeface="+mn-cs"/>
            </a:endParaRPr>
          </a:p>
        </p:txBody>
      </p:sp>
      <p:sp>
        <p:nvSpPr>
          <p:cNvPr id="24578" name="Text Box 24577"/>
          <p:cNvSpPr txBox="1"/>
          <p:nvPr/>
        </p:nvSpPr>
        <p:spPr>
          <a:xfrm>
            <a:off x="8077200" y="6356350"/>
            <a:ext cx="2133600" cy="365125"/>
          </a:xfrm>
          <a:prstGeom prst="rect">
            <a:avLst/>
          </a:prstGeom>
          <a:noFill/>
          <a:ln w="9525">
            <a:noFill/>
          </a:ln>
        </p:spPr>
        <p:txBody>
          <a:bodyPr wrap="square" lIns="90000" tIns="46800" rIns="90000" bIns="46800" anchor="ctr"/>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200" b="0" i="0" u="none" strike="noStrike" kern="1200" cap="none" spc="0" normalizeH="0" baseline="0" noProof="0" dirty="0" err="1">
                <a:ln>
                  <a:noFill/>
                </a:ln>
                <a:solidFill>
                  <a:srgbClr val="898989"/>
                </a:solidFill>
                <a:effectLst/>
                <a:uLnTx/>
                <a:uFillTx/>
                <a:latin typeface="Calibri" panose="020F0502020204030204" charset="0"/>
                <a:ea typeface="MS PGothic"/>
                <a:cs typeface="Arial" panose="020B0604020202020204" pitchFamily="34" charset="0"/>
              </a:rPr>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119</a:t>
            </a:fld>
            <a:endParaRPr kumimoji="0" lang="fr-FR" altLang="x-none" sz="1200" b="0" i="0" u="none" strike="noStrike" kern="1200" cap="none" spc="0" normalizeH="0" baseline="0" noProof="0" dirty="0" err="1">
              <a:ln>
                <a:noFill/>
              </a:ln>
              <a:solidFill>
                <a:srgbClr val="898989"/>
              </a:solidFill>
              <a:effectLst/>
              <a:uLnTx/>
              <a:uFillTx/>
              <a:latin typeface="Calibri" panose="020F0502020204030204" charset="0"/>
              <a:ea typeface="Arial" panose="020B0604020202020204" pitchFamily="34" charset="0"/>
              <a:cs typeface="Arial" panose="020B0604020202020204" pitchFamily="34" charset="0"/>
            </a:endParaRPr>
          </a:p>
        </p:txBody>
      </p:sp>
      <p:sp>
        <p:nvSpPr>
          <p:cNvPr id="24580" name="Text Box 24579"/>
          <p:cNvSpPr txBox="1"/>
          <p:nvPr/>
        </p:nvSpPr>
        <p:spPr>
          <a:xfrm>
            <a:off x="2160588" y="2052320"/>
            <a:ext cx="6500812" cy="738505"/>
          </a:xfrm>
          <a:prstGeom prst="rect">
            <a:avLst/>
          </a:prstGeom>
          <a:noFill/>
          <a:ln w="9525">
            <a:noFill/>
          </a:ln>
        </p:spPr>
        <p:txBody>
          <a:bodyPr wrap="square" lIns="90000" tIns="46800" rIns="90000" bIns="46800" anchor="t">
            <a:spAutoFit/>
          </a:bodyPr>
          <a:lstStyle/>
          <a:p>
            <a:pPr marL="0" marR="0" lvl="0" indent="0" algn="ct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2400" b="1" i="0" u="none" strike="noStrike" kern="1200" cap="none" spc="0" normalizeH="0" baseline="0" noProof="0" dirty="0" err="1">
                <a:ln>
                  <a:noFill/>
                </a:ln>
                <a:solidFill>
                  <a:srgbClr val="000000"/>
                </a:solidFill>
                <a:effectLst/>
                <a:uLnTx/>
                <a:uFillTx/>
                <a:latin typeface="Calibri" panose="020F0502020204030204" charset="0"/>
                <a:ea typeface="MS PGothic"/>
                <a:cs typeface="+mn-cs"/>
              </a:rPr>
              <a:t>AT =  w L + r K</a:t>
            </a:r>
          </a:p>
          <a:p>
            <a:pPr marL="0" marR="0" lvl="0" indent="0" algn="ct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1" i="0" u="none" strike="noStrike" kern="1200" cap="none" spc="0" normalizeH="0" baseline="0" noProof="0" dirty="0" err="1">
                <a:ln>
                  <a:noFill/>
                </a:ln>
                <a:solidFill>
                  <a:srgbClr val="000000"/>
                </a:solidFill>
                <a:effectLst/>
                <a:uLnTx/>
                <a:uFillTx/>
                <a:latin typeface="Calibri" panose="020F0502020204030204" charset="0"/>
                <a:ea typeface="MS PGothic"/>
                <a:cs typeface="+mn-cs"/>
              </a:rPr>
              <a:t>Avec w salaire – r taux d'intérêt</a:t>
            </a:r>
          </a:p>
        </p:txBody>
      </p:sp>
      <p:sp>
        <p:nvSpPr>
          <p:cNvPr id="24581" name="Text Box 24580"/>
          <p:cNvSpPr txBox="1"/>
          <p:nvPr/>
        </p:nvSpPr>
        <p:spPr>
          <a:xfrm>
            <a:off x="1892300" y="3055303"/>
            <a:ext cx="7312025" cy="1292860"/>
          </a:xfrm>
          <a:prstGeom prst="rect">
            <a:avLst/>
          </a:prstGeom>
          <a:noFill/>
          <a:ln w="9525">
            <a:noFill/>
          </a:ln>
        </p:spPr>
        <p:txBody>
          <a:bodyPr wrap="square" lIns="90000" tIns="46800" rIns="90000" bIns="46800" anchor="t">
            <a:spAutoFit/>
          </a:bodyPr>
          <a:lstStyle/>
          <a:p>
            <a:pPr marL="0" marR="0" lvl="0" indent="0" algn="l" defTabSz="0" rtl="0" eaLnBrk="1" fontAlgn="auto" latinLnBrk="0" hangingPunct="1">
              <a:lnSpc>
                <a:spcPct val="100000"/>
              </a:lnSpc>
              <a:spcBef>
                <a:spcPts val="0"/>
              </a:spcBef>
              <a:spcAft>
                <a:spcPts val="0"/>
              </a:spcAft>
              <a:buClr>
                <a:srgbClr val="000000"/>
              </a:buClr>
              <a:buSzPct val="100000"/>
              <a:buFont typeface="Wingdings" panose="05000000000000000000" pitchFamily="2" charset="2"/>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panose="020F0502020204030204" charset="0"/>
                <a:ea typeface="MS PGothic"/>
                <a:cs typeface="+mn-cs"/>
              </a:rPr>
              <a:t>Détermination d'une droite d'isocoût (ensemble des combinaisons de facteurs de production correspondant au même coût de production)</a:t>
            </a:r>
          </a:p>
          <a:p>
            <a:pPr marL="0" marR="0" lvl="0" indent="0" algn="l" defTabSz="0" rtl="0" eaLnBrk="1" fontAlgn="auto" latinLnBrk="0" hangingPunct="1">
              <a:lnSpc>
                <a:spcPct val="100000"/>
              </a:lnSpc>
              <a:spcBef>
                <a:spcPts val="0"/>
              </a:spcBef>
              <a:spcAft>
                <a:spcPts val="0"/>
              </a:spcAft>
              <a:buClr>
                <a:srgbClr val="000000"/>
              </a:buClr>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endParaRPr kumimoji="0" lang="fr-FR" altLang="x-none" sz="1800" b="0" i="0" u="none" strike="noStrike" kern="1200" cap="none" spc="0" normalizeH="0" baseline="0" noProof="0" dirty="0" err="1">
              <a:ln>
                <a:noFill/>
              </a:ln>
              <a:solidFill>
                <a:srgbClr val="000000"/>
              </a:solidFill>
              <a:effectLst/>
              <a:uLnTx/>
              <a:uFillTx/>
              <a:latin typeface="Calibri" panose="020F0502020204030204" charset="0"/>
              <a:ea typeface="MS PGothic"/>
              <a:cs typeface="+mn-cs"/>
            </a:endParaRPr>
          </a:p>
          <a:p>
            <a:pPr marL="0" marR="0" lvl="0" indent="0" algn="ctr" defTabSz="0" rtl="0" eaLnBrk="1" fontAlgn="auto" latinLnBrk="0" hangingPunct="1">
              <a:lnSpc>
                <a:spcPct val="100000"/>
              </a:lnSpc>
              <a:spcBef>
                <a:spcPts val="0"/>
              </a:spcBef>
              <a:spcAft>
                <a:spcPts val="0"/>
              </a:spcAft>
              <a:buClr>
                <a:srgbClr val="000000"/>
              </a:buClr>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2400" b="1" i="0" u="none" strike="noStrike" kern="1200" cap="none" spc="0" normalizeH="0" baseline="0" noProof="0" dirty="0" err="1">
                <a:ln>
                  <a:noFill/>
                </a:ln>
                <a:solidFill>
                  <a:srgbClr val="000000"/>
                </a:solidFill>
                <a:effectLst/>
                <a:uLnTx/>
                <a:uFillTx/>
                <a:latin typeface="Calibri" panose="020F0502020204030204" charset="0"/>
                <a:ea typeface="MS PGothic"/>
                <a:cs typeface="+mn-cs"/>
              </a:rPr>
              <a:t>K = - w/r  L + AT/r</a:t>
            </a:r>
          </a:p>
        </p:txBody>
      </p:sp>
      <p:sp>
        <p:nvSpPr>
          <p:cNvPr id="24583" name="Text Box 24582"/>
          <p:cNvSpPr txBox="1"/>
          <p:nvPr/>
        </p:nvSpPr>
        <p:spPr>
          <a:xfrm>
            <a:off x="2160905" y="1265555"/>
            <a:ext cx="5688013" cy="400050"/>
          </a:xfrm>
          <a:prstGeom prst="rect">
            <a:avLst/>
          </a:prstGeom>
          <a:gradFill rotWithShape="0">
            <a:gsLst>
              <a:gs pos="0">
                <a:srgbClr val="FFE5E5"/>
              </a:gs>
              <a:gs pos="100000">
                <a:srgbClr val="FFA2A1"/>
              </a:gs>
            </a:gsLst>
            <a:lin ang="5400000" scaled="1"/>
            <a:tileRect/>
          </a:gradFill>
          <a:ln w="9360" cap="sq" cmpd="sng">
            <a:solidFill>
              <a:srgbClr val="BE4B48">
                <a:alpha val="100000"/>
              </a:srgbClr>
            </a:solidFill>
            <a:prstDash val="solid"/>
            <a:miter/>
            <a:headEnd type="none" w="med" len="med"/>
            <a:tailEnd type="none" w="med" len="med"/>
          </a:ln>
          <a:effectLst>
            <a:outerShdw dist="20160" dir="5400000" algn="ctr" rotWithShape="0">
              <a:srgbClr val="808080">
                <a:alpha val="38034"/>
              </a:srgbClr>
            </a:outerShdw>
          </a:effectLst>
        </p:spPr>
        <p:txBody>
          <a:bodyPr wrap="square" lIns="90000" tIns="46800" rIns="90000" bIns="46800" anchor="t">
            <a:spAutoFit/>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2000" b="1" i="0" u="none" strike="noStrike" kern="1200" cap="none" spc="0" normalizeH="0" baseline="0" noProof="0" dirty="0" err="1">
                <a:ln>
                  <a:noFill/>
                </a:ln>
                <a:solidFill>
                  <a:srgbClr val="000000"/>
                </a:solidFill>
                <a:effectLst/>
                <a:uLnTx/>
                <a:uFillTx/>
                <a:latin typeface="Calibri" panose="020F0502020204030204" charset="0"/>
                <a:ea typeface="MS PGothic"/>
                <a:cs typeface="Arial" panose="020B0604020202020204" pitchFamily="34" charset="0"/>
              </a:rPr>
              <a:t>La détermination de la dépense du producteur</a:t>
            </a:r>
            <a:endParaRPr kumimoji="0" lang="fr-FR" altLang="x-none" sz="2000" b="1" i="0" u="none" strike="noStrike" kern="1200" cap="none" spc="0" normalizeH="0" baseline="0" noProof="0" dirty="0" err="1">
              <a:ln>
                <a:noFill/>
              </a:ln>
              <a:solidFill>
                <a:srgbClr val="000000"/>
              </a:solidFill>
              <a:effectLst/>
              <a:uLnTx/>
              <a:uFillTx/>
              <a:latin typeface="Calibri" panose="020F0502020204030204" charset="0"/>
              <a:ea typeface="Arial" panose="020B0604020202020204" pitchFamily="34" charset="0"/>
              <a:cs typeface="+mn-cs"/>
            </a:endParaRPr>
          </a:p>
        </p:txBody>
      </p:sp>
      <p:sp>
        <p:nvSpPr>
          <p:cNvPr id="2" name="Text Box 1"/>
          <p:cNvSpPr txBox="1"/>
          <p:nvPr/>
        </p:nvSpPr>
        <p:spPr>
          <a:xfrm>
            <a:off x="3101975" y="4843145"/>
            <a:ext cx="1753870" cy="46037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altLang="x-none" sz="2400" b="1" i="0" u="none" strike="noStrike" kern="1200" cap="none" spc="0" normalizeH="0" baseline="0" noProof="0" dirty="0" err="1">
                <a:ln>
                  <a:noFill/>
                </a:ln>
                <a:solidFill>
                  <a:srgbClr val="000000"/>
                </a:solidFill>
                <a:effectLst/>
                <a:uLnTx/>
                <a:uFillTx/>
                <a:latin typeface="Calibri" panose="020F0502020204030204" charset="0"/>
                <a:ea typeface="MS PGothic"/>
                <a:cs typeface="+mn-cs"/>
                <a:sym typeface="+mn-ea"/>
              </a:rPr>
              <a:t>K = - 2 L + 16</a:t>
            </a:r>
            <a:endParaRPr kumimoji="0" lang="en-US" sz="1800" b="0" i="0" u="none" strike="noStrike" kern="1200" cap="none" spc="0" normalizeH="0" baseline="0" noProof="0">
              <a:ln>
                <a:noFill/>
              </a:ln>
              <a:solidFill>
                <a:srgbClr val="000000"/>
              </a:solidFill>
              <a:effectLst/>
              <a:uLnTx/>
              <a:uFillTx/>
              <a:latin typeface="Calibri"/>
              <a:ea typeface="MS PGothic"/>
              <a:cs typeface="+mn-cs"/>
            </a:endParaRPr>
          </a:p>
        </p:txBody>
      </p:sp>
      <p:sp>
        <p:nvSpPr>
          <p:cNvPr id="3" name="Text Box 2"/>
          <p:cNvSpPr txBox="1"/>
          <p:nvPr/>
        </p:nvSpPr>
        <p:spPr>
          <a:xfrm>
            <a:off x="6243320" y="4843145"/>
            <a:ext cx="2873375" cy="460375"/>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altLang="x-none" sz="2400" b="1" i="0" u="none" strike="noStrike" kern="1200" cap="none" spc="0" normalizeH="0" baseline="0" noProof="0" dirty="0" err="1">
                <a:ln>
                  <a:noFill/>
                </a:ln>
                <a:solidFill>
                  <a:srgbClr val="000000"/>
                </a:solidFill>
                <a:effectLst/>
                <a:uLnTx/>
                <a:uFillTx/>
                <a:latin typeface="Calibri" panose="020F0502020204030204" charset="0"/>
                <a:ea typeface="MS PGothic"/>
                <a:cs typeface="+mn-cs"/>
                <a:sym typeface="+mn-ea"/>
              </a:rPr>
              <a:t> ou   L = - 1/2 *L + 8</a:t>
            </a:r>
            <a:endParaRPr kumimoji="0" lang="en-US" sz="1800" b="0" i="0" u="none" strike="noStrike" kern="1200" cap="none" spc="0" normalizeH="0" baseline="0" noProof="0">
              <a:ln>
                <a:noFill/>
              </a:ln>
              <a:solidFill>
                <a:srgbClr val="000000"/>
              </a:solidFill>
              <a:effectLst/>
              <a:uLnTx/>
              <a:uFillTx/>
              <a:latin typeface="Calibri"/>
              <a:ea typeface="MS PGothic"/>
              <a:cs typeface="+mn-cs"/>
            </a:endParaRPr>
          </a:p>
        </p:txBody>
      </p:sp>
      <p:sp>
        <p:nvSpPr>
          <p:cNvPr id="4" name="Date Placeholder 3"/>
          <p:cNvSpPr>
            <a:spLocks noGrp="1"/>
          </p:cNvSpPr>
          <p:nvPr>
            <p:ph type="dt" sz="half" idx="10"/>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Juillet 2019</a:t>
            </a:r>
          </a:p>
        </p:txBody>
      </p:sp>
      <p:sp>
        <p:nvSpPr>
          <p:cNvPr id="5" name="Slide Number Placeholder 4"/>
          <p:cNvSpPr>
            <a:spLocks noGrp="1"/>
          </p:cNvSpPr>
          <p:nvPr>
            <p:ph type="sldNum" sz="quarter" idx="12"/>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119</a:t>
            </a:fld>
            <a:endPar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endParaRPr>
          </a:p>
        </p:txBody>
      </p:sp>
      <p:sp>
        <p:nvSpPr>
          <p:cNvPr id="6" name="Footer Placeholder 5"/>
          <p:cNvSpPr>
            <a:spLocks noGrp="1"/>
          </p:cNvSpPr>
          <p:nvPr>
            <p:ph type="ftr" sz="quarter" idx="11"/>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Eco. Gle ESI 1 _ UNB _ D. KAM</a:t>
            </a:r>
          </a:p>
        </p:txBody>
      </p:sp>
    </p:spTree>
    <p:extLst>
      <p:ext uri="{BB962C8B-B14F-4D97-AF65-F5344CB8AC3E}">
        <p14:creationId xmlns:p14="http://schemas.microsoft.com/office/powerpoint/2010/main" val="30129693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additive="repl">
                                        <p:cTn id="6" dur="1" fill="hold">
                                          <p:stCondLst>
                                            <p:cond delay="0"/>
                                          </p:stCondLst>
                                        </p:cTn>
                                        <p:tgtEl>
                                          <p:spTgt spid="245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additive="repl">
                                        <p:cTn id="10" dur="1" fill="hold">
                                          <p:stCondLst>
                                            <p:cond delay="0"/>
                                          </p:stCondLst>
                                        </p:cTn>
                                        <p:tgtEl>
                                          <p:spTgt spid="245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additive="repl">
                                        <p:cTn id="14" dur="1" fill="hold">
                                          <p:stCondLst>
                                            <p:cond delay="0"/>
                                          </p:stCondLst>
                                        </p:cTn>
                                        <p:tgtEl>
                                          <p:spTgt spid="24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r-FR" altLang="en-US"/>
              <a:t>INTRODUCTION</a:t>
            </a:r>
          </a:p>
        </p:txBody>
      </p:sp>
      <p:sp>
        <p:nvSpPr>
          <p:cNvPr id="3" name="Content Placeholder 2"/>
          <p:cNvSpPr>
            <a:spLocks noGrp="1"/>
          </p:cNvSpPr>
          <p:nvPr>
            <p:ph idx="1"/>
          </p:nvPr>
        </p:nvSpPr>
        <p:spPr>
          <a:xfrm>
            <a:off x="838200" y="1363980"/>
            <a:ext cx="10515600" cy="5201920"/>
          </a:xfrm>
        </p:spPr>
        <p:txBody>
          <a:bodyPr>
            <a:normAutofit/>
          </a:bodyPr>
          <a:lstStyle/>
          <a:p>
            <a:pPr marL="0" indent="0" algn="just">
              <a:lnSpc>
                <a:spcPct val="100000"/>
              </a:lnSpc>
              <a:buNone/>
            </a:pPr>
            <a:r>
              <a:rPr lang="fr-FR" altLang="en-US" sz="3600" b="1">
                <a:solidFill>
                  <a:schemeClr val="accent2"/>
                </a:solidFill>
              </a:rPr>
              <a:t>5</a:t>
            </a:r>
            <a:r>
              <a:rPr lang="en-US" sz="3600" b="1">
                <a:solidFill>
                  <a:schemeClr val="accent2"/>
                </a:solidFill>
              </a:rPr>
              <a:t>)Le problème économique</a:t>
            </a:r>
          </a:p>
          <a:p>
            <a:pPr marL="0" indent="0" algn="just">
              <a:lnSpc>
                <a:spcPct val="100000"/>
              </a:lnSpc>
              <a:buNone/>
            </a:pPr>
            <a:r>
              <a:rPr lang="en-US" sz="3600">
                <a:solidFill>
                  <a:schemeClr val="tx1"/>
                </a:solidFill>
              </a:rPr>
              <a:t>La nature n’offre pas spontanément les biens et les services que les hommes désirent. Si tel était le cas – c’est-à-dire si nous vivons dans un pays ou tout est disponible en tout temps, il n’existerait pas de problème économique, ni de science économique. </a:t>
            </a:r>
          </a:p>
          <a:p>
            <a:pPr marL="0" indent="0" algn="just">
              <a:lnSpc>
                <a:spcPct val="100000"/>
              </a:lnSpc>
              <a:buNone/>
            </a:pPr>
            <a:endParaRPr lang="en-US" sz="3600">
              <a:solidFill>
                <a:schemeClr val="tx1"/>
              </a:solidFill>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63788886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1" name="Group 25600"/>
          <p:cNvGrpSpPr/>
          <p:nvPr/>
        </p:nvGrpSpPr>
        <p:grpSpPr>
          <a:xfrm>
            <a:off x="2532063" y="1008063"/>
            <a:ext cx="7070725" cy="5232400"/>
            <a:chOff x="635" y="635"/>
            <a:chExt cx="4454" cy="3296"/>
          </a:xfrm>
        </p:grpSpPr>
        <p:sp>
          <p:nvSpPr>
            <p:cNvPr id="25602" name="Freeform 25601"/>
            <p:cNvSpPr/>
            <p:nvPr/>
          </p:nvSpPr>
          <p:spPr>
            <a:xfrm>
              <a:off x="816" y="635"/>
              <a:ext cx="4247" cy="3101"/>
            </a:xfrm>
            <a:custGeom>
              <a:avLst/>
              <a:gdLst>
                <a:gd name="G0" fmla="+- 1 0 0"/>
                <a:gd name="G1" fmla="+- 3102 0 0"/>
                <a:gd name="G2" fmla="+- 1 0 0"/>
                <a:gd name="txL" fmla="*/ 0 w 4230"/>
                <a:gd name="txT" fmla="*/ 0 h 3102"/>
                <a:gd name="txR" fmla="*/ 4230 w 4230"/>
                <a:gd name="txB" fmla="*/ 3102 h 3102"/>
              </a:gdLst>
              <a:ahLst/>
              <a:cxnLst>
                <a:cxn ang="0">
                  <a:pos x="2147483647" y="2147483647"/>
                </a:cxn>
                <a:cxn ang="0">
                  <a:pos x="0" y="2147483647"/>
                </a:cxn>
                <a:cxn ang="0">
                  <a:pos x="0" y="0"/>
                </a:cxn>
              </a:cxnLst>
              <a:rect l="txL" t="txT" r="txR" b="txB"/>
              <a:pathLst>
                <a:path w="4230" h="3102">
                  <a:moveTo>
                    <a:pt x="4230" y="3102"/>
                  </a:moveTo>
                  <a:lnTo>
                    <a:pt x="0" y="3102"/>
                  </a:lnTo>
                  <a:lnTo>
                    <a:pt x="0" y="0"/>
                  </a:lnTo>
                </a:path>
              </a:pathLst>
            </a:custGeom>
            <a:noFill/>
            <a:ln w="25560" cap="sq" cmpd="sng">
              <a:solidFill>
                <a:srgbClr val="000000">
                  <a:alpha val="100000"/>
                </a:srgbClr>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MS PGothic"/>
                <a:cs typeface="+mn-cs"/>
              </a:endParaRPr>
            </a:p>
          </p:txBody>
        </p:sp>
        <p:sp>
          <p:nvSpPr>
            <p:cNvPr id="25603" name="Rectangle 25602"/>
            <p:cNvSpPr/>
            <p:nvPr/>
          </p:nvSpPr>
          <p:spPr>
            <a:xfrm>
              <a:off x="635" y="663"/>
              <a:ext cx="90" cy="155"/>
            </a:xfrm>
            <a:prstGeom prst="rect">
              <a:avLst/>
            </a:prstGeom>
            <a:noFill/>
            <a:ln w="9525">
              <a:noFill/>
            </a:ln>
          </p:spPr>
          <p:txBody>
            <a:bodyPr wrap="square" lIns="0" tIns="0" rIns="0" bIns="0" anchor="t">
              <a:spAutoFit/>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en-US" altLang="x-none" sz="1600" b="0" i="1" u="none" strike="noStrike" kern="1200" cap="none" spc="0" normalizeH="0" baseline="0" noProof="0" dirty="0" err="1">
                  <a:ln>
                    <a:noFill/>
                  </a:ln>
                  <a:solidFill>
                    <a:srgbClr val="000000"/>
                  </a:solidFill>
                  <a:effectLst/>
                  <a:uLnTx/>
                  <a:uFillTx/>
                  <a:latin typeface="Calibri"/>
                  <a:ea typeface="MS PGothic"/>
                  <a:cs typeface="+mn-cs"/>
                </a:rPr>
                <a:t>L</a:t>
              </a:r>
            </a:p>
          </p:txBody>
        </p:sp>
        <p:sp>
          <p:nvSpPr>
            <p:cNvPr id="25604" name="Rectangle 25603"/>
            <p:cNvSpPr/>
            <p:nvPr/>
          </p:nvSpPr>
          <p:spPr>
            <a:xfrm rot="-180000" flipH="1">
              <a:off x="5023" y="3776"/>
              <a:ext cx="66" cy="155"/>
            </a:xfrm>
            <a:prstGeom prst="rect">
              <a:avLst/>
            </a:prstGeom>
            <a:noFill/>
            <a:ln w="9525">
              <a:noFill/>
            </a:ln>
          </p:spPr>
          <p:txBody>
            <a:bodyPr wrap="none" lIns="0" tIns="0" rIns="0" bIns="0" anchor="t">
              <a:spAutoFit/>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en-US" altLang="x-none" sz="1600" b="0" i="1" u="none" strike="noStrike" kern="1200" cap="none" spc="0" normalizeH="0" baseline="0" noProof="0" dirty="0" err="1">
                  <a:ln>
                    <a:noFill/>
                  </a:ln>
                  <a:solidFill>
                    <a:srgbClr val="000000"/>
                  </a:solidFill>
                  <a:effectLst/>
                  <a:uLnTx/>
                  <a:uFillTx/>
                  <a:latin typeface="Calibri"/>
                  <a:ea typeface="MS PGothic"/>
                  <a:cs typeface="+mn-cs"/>
                </a:rPr>
                <a:t>K</a:t>
              </a:r>
            </a:p>
          </p:txBody>
        </p:sp>
      </p:grpSp>
      <p:sp>
        <p:nvSpPr>
          <p:cNvPr id="25605" name="Straight Connector 25604"/>
          <p:cNvSpPr/>
          <p:nvPr/>
        </p:nvSpPr>
        <p:spPr>
          <a:xfrm>
            <a:off x="2819400" y="3384550"/>
            <a:ext cx="6119813" cy="2547938"/>
          </a:xfrm>
          <a:prstGeom prst="line">
            <a:avLst/>
          </a:prstGeom>
          <a:ln w="49320" cap="sq" cmpd="sng">
            <a:solidFill>
              <a:srgbClr val="0098BC">
                <a:alpha val="100000"/>
              </a:srgbClr>
            </a:solidFill>
            <a:prstDash val="solid"/>
            <a:miter/>
            <a:headEnd type="none" w="med" len="med"/>
            <a:tailEnd type="none" w="med" len="med"/>
          </a:ln>
        </p:spPr>
      </p:sp>
      <p:sp>
        <p:nvSpPr>
          <p:cNvPr id="2" name="Date Placeholder 1"/>
          <p:cNvSpPr>
            <a:spLocks noGrp="1"/>
          </p:cNvSpPr>
          <p:nvPr>
            <p:ph type="dt" sz="half" idx="10"/>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Juillet 2019</a:t>
            </a:r>
          </a:p>
        </p:txBody>
      </p:sp>
      <p:sp>
        <p:nvSpPr>
          <p:cNvPr id="3" name="Slide Number Placeholder 2"/>
          <p:cNvSpPr>
            <a:spLocks noGrp="1"/>
          </p:cNvSpPr>
          <p:nvPr>
            <p:ph type="sldNum" sz="quarter" idx="12"/>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120</a:t>
            </a:fld>
            <a:endPar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endParaRPr>
          </a:p>
        </p:txBody>
      </p:sp>
      <p:sp>
        <p:nvSpPr>
          <p:cNvPr id="4" name="Footer Placeholder 3"/>
          <p:cNvSpPr>
            <a:spLocks noGrp="1"/>
          </p:cNvSpPr>
          <p:nvPr>
            <p:ph type="ftr" sz="quarter" idx="11"/>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Eco. Gle ESI 1 _ UNB _ D. KAM</a:t>
            </a:r>
          </a:p>
        </p:txBody>
      </p:sp>
    </p:spTree>
    <p:extLst>
      <p:ext uri="{BB962C8B-B14F-4D97-AF65-F5344CB8AC3E}">
        <p14:creationId xmlns:p14="http://schemas.microsoft.com/office/powerpoint/2010/main" val="4168178947"/>
      </p:ext>
    </p:extLst>
  </p:cSld>
  <p:clrMapOvr>
    <a:masterClrMapping/>
  </p:clrMapOvr>
  <p:transition spd="med"/>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6135"/>
          </a:xfrm>
        </p:spPr>
        <p:txBody>
          <a:bodyPr/>
          <a:lstStyle/>
          <a:p>
            <a:pPr algn="ctr"/>
            <a:r>
              <a:rPr lang="fr-FR" altLang="en-US" b="1"/>
              <a:t>II – La fonction de production</a:t>
            </a:r>
          </a:p>
        </p:txBody>
      </p:sp>
      <p:sp>
        <p:nvSpPr>
          <p:cNvPr id="3" name="Content Placeholder 2"/>
          <p:cNvSpPr>
            <a:spLocks noGrp="1"/>
          </p:cNvSpPr>
          <p:nvPr>
            <p:ph sz="half" idx="4294967295"/>
          </p:nvPr>
        </p:nvSpPr>
        <p:spPr>
          <a:xfrm>
            <a:off x="720090" y="1445260"/>
            <a:ext cx="11212830" cy="5132070"/>
          </a:xfrm>
        </p:spPr>
        <p:txBody>
          <a:bodyPr>
            <a:noAutofit/>
          </a:bodyPr>
          <a:lstStyle/>
          <a:p>
            <a:pPr marL="0" indent="0" algn="just">
              <a:buFont typeface="Wingdings" panose="05000000000000000000" charset="0"/>
              <a:buNone/>
            </a:pPr>
            <a:r>
              <a:rPr lang="fr-FR" altLang="en-US" sz="3200" b="1"/>
              <a:t>2.2 La combinaison des facteurs de production</a:t>
            </a:r>
            <a:r>
              <a:rPr lang="fr-FR" altLang="en-US" sz="3200"/>
              <a:t> </a:t>
            </a:r>
          </a:p>
          <a:p>
            <a:pPr marL="0" indent="0" algn="just">
              <a:buFont typeface="Wingdings" panose="05000000000000000000" charset="0"/>
              <a:buNone/>
            </a:pPr>
            <a:r>
              <a:rPr lang="fr-FR" altLang="en-US" sz="3200" b="1"/>
              <a:t>2.2.2.Combinaison productive à facteurs substituables </a:t>
            </a:r>
          </a:p>
          <a:p>
            <a:pPr marL="0" indent="0" algn="just">
              <a:buFont typeface="Wingdings" panose="05000000000000000000" charset="0"/>
              <a:buNone/>
            </a:pPr>
            <a:r>
              <a:rPr lang="en-US" sz="3200" b="1" i="1"/>
              <a:t>b)Détermination de la combinaison optimale                         </a:t>
            </a:r>
          </a:p>
          <a:p>
            <a:pPr algn="just">
              <a:buFont typeface="Wingdings" panose="05000000000000000000" charset="0"/>
              <a:buChar char=""/>
            </a:pPr>
            <a:r>
              <a:rPr lang="en-US" sz="3200" b="1" i="1"/>
              <a:t>A présent quelle est la combinaison optimale du producteur ?</a:t>
            </a:r>
            <a:r>
              <a:rPr lang="en-US" sz="3200"/>
              <a:t> </a:t>
            </a:r>
          </a:p>
          <a:p>
            <a:pPr marL="0" indent="0" algn="just">
              <a:buFont typeface="Wingdings" panose="05000000000000000000" charset="0"/>
              <a:buNone/>
            </a:pPr>
            <a:r>
              <a:rPr lang="en-US" sz="3200"/>
              <a:t>Pour déterminer la combinaison optimale du producteur, nous devons représenter dans un même repère les isoquants et la droite d’iso-coût. Le point de tangence entre l’un des isoquants et la droite d’iso-coût indique la combinaison optimale du producteur.</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07579656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 Box 26625"/>
          <p:cNvSpPr txBox="1"/>
          <p:nvPr/>
        </p:nvSpPr>
        <p:spPr>
          <a:xfrm>
            <a:off x="8077200" y="6356350"/>
            <a:ext cx="2133600" cy="365125"/>
          </a:xfrm>
          <a:prstGeom prst="rect">
            <a:avLst/>
          </a:prstGeom>
          <a:noFill/>
          <a:ln w="9525">
            <a:noFill/>
          </a:ln>
        </p:spPr>
        <p:txBody>
          <a:bodyPr wrap="square" lIns="90000" tIns="46800" rIns="90000" bIns="46800" anchor="ctr"/>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200" b="0" i="0" u="none" strike="noStrike" kern="1200" cap="none" spc="0" normalizeH="0" baseline="0" noProof="0" dirty="0" err="1">
                <a:ln>
                  <a:noFill/>
                </a:ln>
                <a:solidFill>
                  <a:srgbClr val="898989"/>
                </a:solidFill>
                <a:effectLst/>
                <a:uLnTx/>
                <a:uFillTx/>
                <a:latin typeface="Calibri" panose="020F0502020204030204" charset="0"/>
                <a:ea typeface="MS PGothic"/>
                <a:cs typeface="Arial" panose="020B0604020202020204" pitchFamily="34" charset="0"/>
              </a:rPr>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122</a:t>
            </a:fld>
            <a:endParaRPr kumimoji="0" lang="fr-FR" altLang="x-none" sz="1200" b="0" i="0" u="none" strike="noStrike" kern="1200" cap="none" spc="0" normalizeH="0" baseline="0" noProof="0" dirty="0" err="1">
              <a:ln>
                <a:noFill/>
              </a:ln>
              <a:solidFill>
                <a:srgbClr val="898989"/>
              </a:solidFill>
              <a:effectLst/>
              <a:uLnTx/>
              <a:uFillTx/>
              <a:latin typeface="Calibri" panose="020F0502020204030204" charset="0"/>
              <a:ea typeface="Arial" panose="020B0604020202020204" pitchFamily="34" charset="0"/>
              <a:cs typeface="Arial" panose="020B0604020202020204" pitchFamily="34" charset="0"/>
            </a:endParaRPr>
          </a:p>
        </p:txBody>
      </p:sp>
      <p:sp>
        <p:nvSpPr>
          <p:cNvPr id="26627" name="Text Box 26626"/>
          <p:cNvSpPr txBox="1"/>
          <p:nvPr/>
        </p:nvSpPr>
        <p:spPr>
          <a:xfrm>
            <a:off x="2135188" y="981075"/>
            <a:ext cx="7358062" cy="646430"/>
          </a:xfrm>
          <a:prstGeom prst="rect">
            <a:avLst/>
          </a:prstGeom>
          <a:noFill/>
          <a:ln w="9525">
            <a:noFill/>
          </a:ln>
        </p:spPr>
        <p:txBody>
          <a:bodyPr wrap="square" lIns="90000" tIns="46800" rIns="90000" bIns="46800" anchor="t">
            <a:spAutoFit/>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panose="020F0502020204030204" charset="0"/>
                <a:ea typeface="Wingdings" panose="05000000000000000000" pitchFamily="2" charset="2"/>
                <a:cs typeface="+mn-cs"/>
              </a:rPr>
              <a:t>--&gt;</a:t>
            </a:r>
            <a:r>
              <a:rPr kumimoji="0" lang="fr-FR" altLang="x-none" sz="1800" b="0" i="0" u="none" strike="noStrike" kern="1200" cap="none" spc="0" normalizeH="0" baseline="0" noProof="0" dirty="0" err="1">
                <a:ln>
                  <a:noFill/>
                </a:ln>
                <a:solidFill>
                  <a:srgbClr val="000000"/>
                </a:solidFill>
                <a:effectLst/>
                <a:uLnTx/>
                <a:uFillTx/>
                <a:latin typeface="Calibri" panose="020F0502020204030204" charset="0"/>
                <a:ea typeface="MS PGothic"/>
                <a:cs typeface="+mn-cs"/>
              </a:rPr>
              <a:t> Recherche de la droite d'isocoût la plus proche possible de l'origine compatible avec l'isoquante</a:t>
            </a:r>
          </a:p>
        </p:txBody>
      </p:sp>
      <p:sp>
        <p:nvSpPr>
          <p:cNvPr id="26628" name="Text Box 26627"/>
          <p:cNvSpPr txBox="1"/>
          <p:nvPr/>
        </p:nvSpPr>
        <p:spPr>
          <a:xfrm>
            <a:off x="6865938" y="4637088"/>
            <a:ext cx="334962" cy="542925"/>
          </a:xfrm>
          <a:prstGeom prst="rect">
            <a:avLst/>
          </a:prstGeom>
          <a:noFill/>
          <a:ln w="9525">
            <a:noFill/>
          </a:ln>
        </p:spPr>
        <p:txBody>
          <a:bodyPr wrap="square" lIns="90000" tIns="46800" rIns="90000" bIns="46800" anchor="t"/>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en-US" altLang="x-none" sz="1800" b="0" i="0" u="none" strike="noStrike" kern="1200" cap="none" spc="0" normalizeH="0" baseline="0" noProof="0" dirty="0" err="1">
                <a:ln>
                  <a:noFill/>
                </a:ln>
                <a:solidFill>
                  <a:srgbClr val="336600"/>
                </a:solidFill>
                <a:effectLst/>
                <a:uLnTx/>
                <a:uFillTx/>
                <a:latin typeface="Calibri"/>
                <a:ea typeface="MS PGothic"/>
                <a:cs typeface="+mn-cs"/>
              </a:rPr>
              <a:t>B  </a:t>
            </a:r>
          </a:p>
        </p:txBody>
      </p:sp>
      <p:sp>
        <p:nvSpPr>
          <p:cNvPr id="26629" name="Text Box 26628"/>
          <p:cNvSpPr txBox="1"/>
          <p:nvPr/>
        </p:nvSpPr>
        <p:spPr>
          <a:xfrm>
            <a:off x="4856163" y="2960688"/>
            <a:ext cx="334962" cy="542925"/>
          </a:xfrm>
          <a:prstGeom prst="rect">
            <a:avLst/>
          </a:prstGeom>
          <a:noFill/>
          <a:ln w="9525">
            <a:noFill/>
          </a:ln>
        </p:spPr>
        <p:txBody>
          <a:bodyPr wrap="square" lIns="90000" tIns="46800" rIns="90000" bIns="46800" anchor="t"/>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en-US" altLang="x-none" sz="1800" b="0" i="0" u="none" strike="noStrike" kern="1200" cap="none" spc="0" normalizeH="0" baseline="0" noProof="0" dirty="0" err="1">
                <a:ln>
                  <a:noFill/>
                </a:ln>
                <a:solidFill>
                  <a:srgbClr val="336600"/>
                </a:solidFill>
                <a:effectLst/>
                <a:uLnTx/>
                <a:uFillTx/>
                <a:latin typeface="Calibri"/>
                <a:ea typeface="MS PGothic"/>
                <a:cs typeface="+mn-cs"/>
              </a:rPr>
              <a:t>A  </a:t>
            </a:r>
          </a:p>
        </p:txBody>
      </p:sp>
      <p:sp>
        <p:nvSpPr>
          <p:cNvPr id="26630" name="Text Box 26629"/>
          <p:cNvSpPr txBox="1"/>
          <p:nvPr/>
        </p:nvSpPr>
        <p:spPr>
          <a:xfrm>
            <a:off x="6699250" y="5080000"/>
            <a:ext cx="334963" cy="542925"/>
          </a:xfrm>
          <a:prstGeom prst="rect">
            <a:avLst/>
          </a:prstGeom>
          <a:noFill/>
          <a:ln w="9525">
            <a:noFill/>
          </a:ln>
        </p:spPr>
        <p:txBody>
          <a:bodyPr wrap="square" lIns="90000" tIns="46800" rIns="90000" bIns="46800" anchor="t"/>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en-US" altLang="x-none" sz="1800" b="0" i="0" u="none" strike="noStrike" kern="1200" cap="none" spc="0" normalizeH="0" baseline="0" noProof="0" dirty="0" err="1">
                <a:ln>
                  <a:noFill/>
                </a:ln>
                <a:solidFill>
                  <a:srgbClr val="336600"/>
                </a:solidFill>
                <a:effectLst/>
                <a:uLnTx/>
                <a:uFillTx/>
                <a:latin typeface="Calibri"/>
                <a:ea typeface="MS PGothic"/>
                <a:cs typeface="+mn-cs"/>
              </a:rPr>
              <a:t>  </a:t>
            </a:r>
          </a:p>
        </p:txBody>
      </p:sp>
      <p:sp>
        <p:nvSpPr>
          <p:cNvPr id="26631" name="Text Box 26630"/>
          <p:cNvSpPr txBox="1"/>
          <p:nvPr/>
        </p:nvSpPr>
        <p:spPr>
          <a:xfrm>
            <a:off x="4564063" y="3405188"/>
            <a:ext cx="334962" cy="541337"/>
          </a:xfrm>
          <a:prstGeom prst="rect">
            <a:avLst/>
          </a:prstGeom>
          <a:noFill/>
          <a:ln w="9525">
            <a:noFill/>
          </a:ln>
        </p:spPr>
        <p:txBody>
          <a:bodyPr wrap="square" lIns="90000" tIns="46800" rIns="90000" bIns="46800" anchor="t"/>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en-US" altLang="x-none" sz="1800" b="0" i="0" u="none" strike="noStrike" kern="1200" cap="none" spc="0" normalizeH="0" baseline="0" noProof="0" dirty="0" err="1">
                <a:ln>
                  <a:noFill/>
                </a:ln>
                <a:solidFill>
                  <a:srgbClr val="336600"/>
                </a:solidFill>
                <a:effectLst/>
                <a:uLnTx/>
                <a:uFillTx/>
                <a:latin typeface="Calibri"/>
                <a:ea typeface="MS PGothic"/>
                <a:cs typeface="+mn-cs"/>
              </a:rPr>
              <a:t>  </a:t>
            </a:r>
          </a:p>
        </p:txBody>
      </p:sp>
      <p:sp>
        <p:nvSpPr>
          <p:cNvPr id="26632" name="Straight Connector 26631"/>
          <p:cNvSpPr/>
          <p:nvPr/>
        </p:nvSpPr>
        <p:spPr>
          <a:xfrm>
            <a:off x="3935413" y="3108325"/>
            <a:ext cx="3057525" cy="2563813"/>
          </a:xfrm>
          <a:prstGeom prst="line">
            <a:avLst/>
          </a:prstGeom>
          <a:ln w="9360" cap="sq" cmpd="sng">
            <a:solidFill>
              <a:srgbClr val="000000">
                <a:alpha val="100000"/>
              </a:srgbClr>
            </a:solidFill>
            <a:prstDash val="solid"/>
            <a:miter/>
            <a:headEnd type="none" w="med" len="med"/>
            <a:tailEnd type="none" w="med" len="med"/>
          </a:ln>
        </p:spPr>
      </p:sp>
      <p:grpSp>
        <p:nvGrpSpPr>
          <p:cNvPr id="26633" name="Group 26632"/>
          <p:cNvGrpSpPr/>
          <p:nvPr/>
        </p:nvGrpSpPr>
        <p:grpSpPr>
          <a:xfrm>
            <a:off x="3725863" y="1778000"/>
            <a:ext cx="5189537" cy="4483100"/>
            <a:chOff x="1387" y="1120"/>
            <a:chExt cx="3269" cy="2824"/>
          </a:xfrm>
        </p:grpSpPr>
        <p:sp>
          <p:nvSpPr>
            <p:cNvPr id="26634" name="Text Box 26633"/>
            <p:cNvSpPr txBox="1"/>
            <p:nvPr/>
          </p:nvSpPr>
          <p:spPr>
            <a:xfrm>
              <a:off x="4421" y="3542"/>
              <a:ext cx="235" cy="402"/>
            </a:xfrm>
            <a:prstGeom prst="rect">
              <a:avLst/>
            </a:prstGeom>
            <a:noFill/>
            <a:ln w="9525">
              <a:noFill/>
            </a:ln>
          </p:spPr>
          <p:txBody>
            <a:bodyPr wrap="square" lIns="90000" tIns="46800" rIns="90000" bIns="46800" anchor="t"/>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en-US" altLang="x-none" sz="1800" b="0" i="0" u="none" strike="noStrike" kern="1200" cap="none" spc="0" normalizeH="0" baseline="0" noProof="0" dirty="0" err="1">
                  <a:ln>
                    <a:noFill/>
                  </a:ln>
                  <a:solidFill>
                    <a:srgbClr val="336600"/>
                  </a:solidFill>
                  <a:effectLst/>
                  <a:uLnTx/>
                  <a:uFillTx/>
                  <a:latin typeface="Calibri"/>
                  <a:ea typeface="MS PGothic"/>
                  <a:cs typeface="+mn-cs"/>
                </a:rPr>
                <a:t>L</a:t>
              </a:r>
            </a:p>
          </p:txBody>
        </p:sp>
        <p:sp>
          <p:nvSpPr>
            <p:cNvPr id="26635" name="Text Box 26634"/>
            <p:cNvSpPr txBox="1"/>
            <p:nvPr/>
          </p:nvSpPr>
          <p:spPr>
            <a:xfrm>
              <a:off x="1387" y="1120"/>
              <a:ext cx="235" cy="381"/>
            </a:xfrm>
            <a:prstGeom prst="rect">
              <a:avLst/>
            </a:prstGeom>
            <a:noFill/>
            <a:ln w="9525">
              <a:noFill/>
            </a:ln>
          </p:spPr>
          <p:txBody>
            <a:bodyPr wrap="square" lIns="90000" tIns="46800" rIns="90000" bIns="46800" anchor="t"/>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en-US" altLang="x-none" sz="1800" b="0" i="0" u="none" strike="noStrike" kern="1200" cap="none" spc="0" normalizeH="0" baseline="0" noProof="0" dirty="0" err="1">
                  <a:ln>
                    <a:noFill/>
                  </a:ln>
                  <a:solidFill>
                    <a:srgbClr val="336600"/>
                  </a:solidFill>
                  <a:effectLst/>
                  <a:uLnTx/>
                  <a:uFillTx/>
                  <a:latin typeface="Calibri"/>
                  <a:ea typeface="MS PGothic"/>
                  <a:cs typeface="+mn-cs"/>
                </a:rPr>
                <a:t>K</a:t>
              </a:r>
            </a:p>
          </p:txBody>
        </p:sp>
        <p:sp>
          <p:nvSpPr>
            <p:cNvPr id="26636" name="Straight Connector 26635"/>
            <p:cNvSpPr/>
            <p:nvPr/>
          </p:nvSpPr>
          <p:spPr>
            <a:xfrm flipV="1">
              <a:off x="1493" y="1303"/>
              <a:ext cx="0" cy="2240"/>
            </a:xfrm>
            <a:prstGeom prst="line">
              <a:avLst/>
            </a:prstGeom>
            <a:ln w="9360" cap="sq" cmpd="sng">
              <a:solidFill>
                <a:srgbClr val="000000">
                  <a:alpha val="100000"/>
                </a:srgbClr>
              </a:solidFill>
              <a:prstDash val="solid"/>
              <a:miter/>
              <a:headEnd type="none" w="med" len="med"/>
              <a:tailEnd type="triangle" w="med" len="med"/>
            </a:ln>
          </p:spPr>
        </p:sp>
        <p:sp>
          <p:nvSpPr>
            <p:cNvPr id="26637" name="Straight Connector 26636"/>
            <p:cNvSpPr/>
            <p:nvPr/>
          </p:nvSpPr>
          <p:spPr>
            <a:xfrm>
              <a:off x="1493" y="3573"/>
              <a:ext cx="3110" cy="0"/>
            </a:xfrm>
            <a:prstGeom prst="line">
              <a:avLst/>
            </a:prstGeom>
            <a:ln w="9360" cap="sq" cmpd="sng">
              <a:solidFill>
                <a:srgbClr val="000000">
                  <a:alpha val="100000"/>
                </a:srgbClr>
              </a:solidFill>
              <a:prstDash val="solid"/>
              <a:miter/>
              <a:headEnd type="none" w="med" len="med"/>
              <a:tailEnd type="triangle" w="med" len="med"/>
            </a:ln>
          </p:spPr>
        </p:sp>
      </p:grpSp>
      <p:sp>
        <p:nvSpPr>
          <p:cNvPr id="26638" name="Straight Connector 26637"/>
          <p:cNvSpPr/>
          <p:nvPr/>
        </p:nvSpPr>
        <p:spPr>
          <a:xfrm flipH="1">
            <a:off x="3846513" y="4489450"/>
            <a:ext cx="1727200" cy="1588"/>
          </a:xfrm>
          <a:prstGeom prst="line">
            <a:avLst/>
          </a:prstGeom>
          <a:ln w="9360" cap="sq" cmpd="sng">
            <a:solidFill>
              <a:srgbClr val="000000">
                <a:alpha val="100000"/>
              </a:srgbClr>
            </a:solidFill>
            <a:prstDash val="dash"/>
            <a:miter/>
            <a:headEnd type="none" w="med" len="med"/>
            <a:tailEnd type="none" w="med" len="med"/>
          </a:ln>
        </p:spPr>
      </p:sp>
      <p:sp>
        <p:nvSpPr>
          <p:cNvPr id="26639" name="Text Box 26638"/>
          <p:cNvSpPr txBox="1"/>
          <p:nvPr/>
        </p:nvSpPr>
        <p:spPr>
          <a:xfrm>
            <a:off x="3292475" y="4243388"/>
            <a:ext cx="558800" cy="541337"/>
          </a:xfrm>
          <a:prstGeom prst="rect">
            <a:avLst/>
          </a:prstGeom>
          <a:noFill/>
          <a:ln w="9525">
            <a:noFill/>
          </a:ln>
        </p:spPr>
        <p:txBody>
          <a:bodyPr wrap="square" lIns="90000" tIns="46800" rIns="90000" bIns="46800" anchor="t"/>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en-US" altLang="x-none" sz="1800" b="0" i="0" u="none" strike="noStrike" kern="1200" cap="none" spc="0" normalizeH="0" baseline="0" noProof="0" dirty="0" err="1">
                <a:ln>
                  <a:noFill/>
                </a:ln>
                <a:solidFill>
                  <a:srgbClr val="336600"/>
                </a:solidFill>
                <a:effectLst/>
                <a:uLnTx/>
                <a:uFillTx/>
                <a:latin typeface="Calibri"/>
                <a:ea typeface="MS PGothic"/>
                <a:cs typeface="+mn-cs"/>
              </a:rPr>
              <a:t>K*  </a:t>
            </a:r>
          </a:p>
        </p:txBody>
      </p:sp>
      <p:grpSp>
        <p:nvGrpSpPr>
          <p:cNvPr id="26640" name="Group 26639"/>
          <p:cNvGrpSpPr/>
          <p:nvPr/>
        </p:nvGrpSpPr>
        <p:grpSpPr>
          <a:xfrm>
            <a:off x="5359400" y="4489450"/>
            <a:ext cx="455613" cy="1770063"/>
            <a:chOff x="2416" y="2828"/>
            <a:chExt cx="287" cy="1115"/>
          </a:xfrm>
        </p:grpSpPr>
        <p:sp>
          <p:nvSpPr>
            <p:cNvPr id="26641" name="Straight Connector 26640"/>
            <p:cNvSpPr/>
            <p:nvPr/>
          </p:nvSpPr>
          <p:spPr>
            <a:xfrm>
              <a:off x="2548" y="2828"/>
              <a:ext cx="0" cy="742"/>
            </a:xfrm>
            <a:prstGeom prst="line">
              <a:avLst/>
            </a:prstGeom>
            <a:ln w="9360" cap="sq" cmpd="sng">
              <a:solidFill>
                <a:srgbClr val="000000">
                  <a:alpha val="100000"/>
                </a:srgbClr>
              </a:solidFill>
              <a:prstDash val="dash"/>
              <a:miter/>
              <a:headEnd type="none" w="med" len="med"/>
              <a:tailEnd type="none" w="med" len="med"/>
            </a:ln>
          </p:spPr>
        </p:sp>
        <p:sp>
          <p:nvSpPr>
            <p:cNvPr id="26642" name="Text Box 26641"/>
            <p:cNvSpPr txBox="1"/>
            <p:nvPr/>
          </p:nvSpPr>
          <p:spPr>
            <a:xfrm>
              <a:off x="2416" y="3604"/>
              <a:ext cx="287" cy="339"/>
            </a:xfrm>
            <a:prstGeom prst="rect">
              <a:avLst/>
            </a:prstGeom>
            <a:noFill/>
            <a:ln w="9525">
              <a:noFill/>
            </a:ln>
          </p:spPr>
          <p:txBody>
            <a:bodyPr wrap="square" lIns="90000" tIns="46800" rIns="90000" bIns="46800" anchor="t"/>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en-US" altLang="x-none" sz="1800" b="0" i="0" u="none" strike="noStrike" kern="1200" cap="none" spc="0" normalizeH="0" baseline="0" noProof="0" dirty="0" err="1">
                  <a:ln>
                    <a:noFill/>
                  </a:ln>
                  <a:solidFill>
                    <a:srgbClr val="336600"/>
                  </a:solidFill>
                  <a:effectLst/>
                  <a:uLnTx/>
                  <a:uFillTx/>
                  <a:latin typeface="Calibri"/>
                  <a:ea typeface="MS PGothic"/>
                  <a:cs typeface="+mn-cs"/>
                </a:rPr>
                <a:t>L*  </a:t>
              </a:r>
            </a:p>
          </p:txBody>
        </p:sp>
      </p:grpSp>
      <p:grpSp>
        <p:nvGrpSpPr>
          <p:cNvPr id="26643" name="Group 26642"/>
          <p:cNvGrpSpPr/>
          <p:nvPr/>
        </p:nvGrpSpPr>
        <p:grpSpPr>
          <a:xfrm>
            <a:off x="4560888" y="2370138"/>
            <a:ext cx="3546475" cy="3160712"/>
            <a:chOff x="1913" y="1493"/>
            <a:chExt cx="2234" cy="1991"/>
          </a:xfrm>
        </p:grpSpPr>
        <p:sp>
          <p:nvSpPr>
            <p:cNvPr id="26644" name="Freeform 26643"/>
            <p:cNvSpPr/>
            <p:nvPr/>
          </p:nvSpPr>
          <p:spPr>
            <a:xfrm flipH="1" flipV="1">
              <a:off x="2097" y="1834"/>
              <a:ext cx="1582" cy="1301"/>
            </a:xfrm>
            <a:custGeom>
              <a:avLst/>
              <a:gdLst>
                <a:gd name="G0" fmla="+- 1 0 0"/>
                <a:gd name="G1" fmla="+- 1 0 0"/>
                <a:gd name="G2" fmla="+- 1 0 0"/>
                <a:gd name="G3" fmla="*/ 1 0 0"/>
                <a:gd name="G4" fmla="*/ 1 0 0"/>
                <a:gd name="G5" fmla="cos G3 G4"/>
                <a:gd name="G6" fmla="+- 1 0 0"/>
                <a:gd name="G7" fmla="+- 1 0 0"/>
                <a:gd name="G8" fmla="+- 1 0 0"/>
                <a:gd name="G9" fmla="+- 1 0 0"/>
                <a:gd name="G10" fmla="+- 1 0 0"/>
                <a:gd name="G11" fmla="+- 1 0 0"/>
                <a:gd name="G12" fmla="*/ 1 0 0"/>
                <a:gd name="G13" fmla="*/ 1 0 0"/>
                <a:gd name="G14" fmla="cos G12 G13"/>
                <a:gd name="G15" fmla="+- 1 0 0"/>
                <a:gd name="G16" fmla="+- 1 0 0"/>
                <a:gd name="G17" fmla="+- 1 0 0"/>
                <a:gd name="G18" fmla="*/ 1 0 0"/>
                <a:gd name="G19" fmla="+- 21600 0 0"/>
                <a:gd name="G20" fmla="cos G18 G19"/>
                <a:gd name="G21" fmla="+- 1 0 0"/>
                <a:gd name="txL" fmla="*/ 0 w 25450"/>
                <a:gd name="txT" fmla="*/ 0 h 21600"/>
                <a:gd name="txR" fmla="*/ 25450 w 25450"/>
                <a:gd name="txB" fmla="*/ 21600 h 21600"/>
              </a:gdLst>
              <a:ahLst/>
              <a:cxnLst>
                <a:cxn ang="0">
                  <a:pos x="0" y="129544963"/>
                </a:cxn>
                <a:cxn ang="0">
                  <a:pos x="133658707" y="129544963"/>
                </a:cxn>
                <a:cxn ang="0">
                  <a:pos x="133658707" y="129544963"/>
                </a:cxn>
              </a:cxnLst>
              <a:rect l="txL" t="txT" r="txR" b="txB"/>
              <a:pathLst>
                <a:path w="25450" h="21600" fill="none">
                  <a:moveTo>
                    <a:pt x="-1" y="345"/>
                  </a:moveTo>
                  <a:cubicBezTo>
                    <a:pt x="1270" y="115"/>
                    <a:pt x="2558" y="-1"/>
                    <a:pt x="3850" y="0"/>
                  </a:cubicBezTo>
                  <a:cubicBezTo>
                    <a:pt x="15779" y="0"/>
                    <a:pt x="25450" y="9670"/>
                    <a:pt x="25450" y="21600"/>
                  </a:cubicBezTo>
                </a:path>
                <a:path w="25450" h="21600" stroke="0">
                  <a:moveTo>
                    <a:pt x="-1" y="345"/>
                  </a:moveTo>
                  <a:cubicBezTo>
                    <a:pt x="1270" y="115"/>
                    <a:pt x="2558" y="-1"/>
                    <a:pt x="3850" y="0"/>
                  </a:cubicBezTo>
                  <a:cubicBezTo>
                    <a:pt x="15779" y="0"/>
                    <a:pt x="25450" y="9670"/>
                    <a:pt x="25450" y="21600"/>
                  </a:cubicBezTo>
                  <a:lnTo>
                    <a:pt x="3850" y="21600"/>
                  </a:lnTo>
                  <a:lnTo>
                    <a:pt x="-1" y="345"/>
                  </a:lnTo>
                  <a:close/>
                </a:path>
              </a:pathLst>
            </a:custGeom>
            <a:noFill/>
            <a:ln w="28440" cap="sq" cmpd="sng">
              <a:solidFill>
                <a:srgbClr val="000000">
                  <a:alpha val="100000"/>
                </a:srgbClr>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MS PGothic"/>
                <a:cs typeface="+mn-cs"/>
              </a:endParaRPr>
            </a:p>
          </p:txBody>
        </p:sp>
        <p:sp>
          <p:nvSpPr>
            <p:cNvPr id="26645" name="Text Box 26644"/>
            <p:cNvSpPr txBox="1"/>
            <p:nvPr/>
          </p:nvSpPr>
          <p:spPr>
            <a:xfrm>
              <a:off x="3668" y="2975"/>
              <a:ext cx="479" cy="235"/>
            </a:xfrm>
            <a:prstGeom prst="rect">
              <a:avLst/>
            </a:prstGeom>
            <a:noFill/>
            <a:ln w="9525">
              <a:noFill/>
            </a:ln>
          </p:spPr>
          <p:txBody>
            <a:bodyPr wrap="square" lIns="90000" tIns="46800" rIns="90000" bIns="46800" anchor="t"/>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en-US" altLang="x-none" sz="1800" b="0" i="0" u="none" strike="noStrike" kern="1200" cap="none" spc="0" normalizeH="0" baseline="0" noProof="0" dirty="0" err="1">
                  <a:ln>
                    <a:noFill/>
                  </a:ln>
                  <a:solidFill>
                    <a:srgbClr val="336600"/>
                  </a:solidFill>
                  <a:effectLst/>
                  <a:uLnTx/>
                  <a:uFillTx/>
                  <a:latin typeface="Calibri"/>
                  <a:ea typeface="MS PGothic"/>
                  <a:cs typeface="+mn-cs"/>
                </a:rPr>
                <a:t>Q  </a:t>
              </a:r>
            </a:p>
          </p:txBody>
        </p:sp>
        <p:sp>
          <p:nvSpPr>
            <p:cNvPr id="26646" name="Text Box 26645"/>
            <p:cNvSpPr txBox="1"/>
            <p:nvPr/>
          </p:nvSpPr>
          <p:spPr>
            <a:xfrm>
              <a:off x="3669" y="3239"/>
              <a:ext cx="340" cy="245"/>
            </a:xfrm>
            <a:prstGeom prst="rect">
              <a:avLst/>
            </a:prstGeom>
            <a:noFill/>
            <a:ln w="9525">
              <a:noFill/>
            </a:ln>
          </p:spPr>
          <p:txBody>
            <a:bodyPr wrap="square" lIns="90000" tIns="46800" rIns="90000" bIns="46800" anchor="t"/>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en-US" altLang="x-none" sz="1800" b="0" i="0" u="none" strike="noStrike" kern="1200" cap="none" spc="0" normalizeH="0" baseline="0" noProof="0" dirty="0" err="1">
                  <a:ln>
                    <a:noFill/>
                  </a:ln>
                  <a:solidFill>
                    <a:srgbClr val="336600"/>
                  </a:solidFill>
                  <a:effectLst/>
                  <a:uLnTx/>
                  <a:uFillTx/>
                  <a:latin typeface="Calibri"/>
                  <a:ea typeface="MS PGothic"/>
                  <a:cs typeface="+mn-cs"/>
                </a:rPr>
                <a:t>Q1</a:t>
              </a:r>
              <a:r>
                <a:rPr kumimoji="0" lang="en-US" altLang="x-none" sz="1200" b="0" i="0" u="none" strike="noStrike" kern="1200" cap="none" spc="0" normalizeH="0" baseline="0" noProof="0" dirty="0" err="1">
                  <a:ln>
                    <a:noFill/>
                  </a:ln>
                  <a:solidFill>
                    <a:srgbClr val="000000"/>
                  </a:solidFill>
                  <a:effectLst/>
                  <a:uLnTx/>
                  <a:uFillTx/>
                  <a:latin typeface="Calibri"/>
                  <a:ea typeface="MS PGothic"/>
                  <a:cs typeface="+mn-cs"/>
                </a:rPr>
                <a:t>  </a:t>
              </a:r>
            </a:p>
          </p:txBody>
        </p:sp>
        <p:sp>
          <p:nvSpPr>
            <p:cNvPr id="26647" name="Freeform 26646"/>
            <p:cNvSpPr/>
            <p:nvPr/>
          </p:nvSpPr>
          <p:spPr>
            <a:xfrm flipH="1" flipV="1">
              <a:off x="1913" y="1989"/>
              <a:ext cx="1764" cy="1426"/>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txL" fmla="*/ 0 w 28691"/>
                <a:gd name="txT" fmla="*/ 0 h 21600"/>
                <a:gd name="txR" fmla="*/ 28691 w 28691"/>
                <a:gd name="txB" fmla="*/ 21600 h 21600"/>
              </a:gdLst>
              <a:ahLst/>
              <a:cxnLst>
                <a:cxn ang="0">
                  <a:pos x="0" y="141972530"/>
                </a:cxn>
                <a:cxn ang="0">
                  <a:pos x="132182779" y="141972530"/>
                </a:cxn>
                <a:cxn ang="0">
                  <a:pos x="132182779" y="141972530"/>
                </a:cxn>
              </a:cxnLst>
              <a:rect l="txL" t="txT" r="txR" b="txB"/>
              <a:pathLst>
                <a:path w="28691" h="21600" fill="none">
                  <a:moveTo>
                    <a:pt x="-1" y="1197"/>
                  </a:moveTo>
                  <a:cubicBezTo>
                    <a:pt x="2280" y="404"/>
                    <a:pt x="4677" y="-1"/>
                    <a:pt x="7092" y="0"/>
                  </a:cubicBezTo>
                  <a:cubicBezTo>
                    <a:pt x="18951" y="0"/>
                    <a:pt x="28593" y="9562"/>
                    <a:pt x="28691" y="21421"/>
                  </a:cubicBezTo>
                </a:path>
                <a:path w="28691" h="21600" stroke="0">
                  <a:moveTo>
                    <a:pt x="-1" y="1197"/>
                  </a:moveTo>
                  <a:cubicBezTo>
                    <a:pt x="2280" y="404"/>
                    <a:pt x="4677" y="-1"/>
                    <a:pt x="7092" y="0"/>
                  </a:cubicBezTo>
                  <a:cubicBezTo>
                    <a:pt x="18951" y="0"/>
                    <a:pt x="28593" y="9562"/>
                    <a:pt x="28691" y="21421"/>
                  </a:cubicBezTo>
                  <a:lnTo>
                    <a:pt x="7092" y="21600"/>
                  </a:lnTo>
                  <a:lnTo>
                    <a:pt x="-1" y="1197"/>
                  </a:lnTo>
                  <a:close/>
                </a:path>
              </a:pathLst>
            </a:custGeom>
            <a:noFill/>
            <a:ln w="9360" cap="sq" cmpd="sng">
              <a:solidFill>
                <a:srgbClr val="000000">
                  <a:alpha val="100000"/>
                </a:srgbClr>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MS PGothic"/>
                <a:cs typeface="+mn-cs"/>
              </a:endParaRPr>
            </a:p>
          </p:txBody>
        </p:sp>
        <p:sp>
          <p:nvSpPr>
            <p:cNvPr id="26648" name="Freeform 26647"/>
            <p:cNvSpPr/>
            <p:nvPr/>
          </p:nvSpPr>
          <p:spPr>
            <a:xfrm flipH="1" flipV="1">
              <a:off x="2441" y="1493"/>
              <a:ext cx="1211" cy="1301"/>
            </a:xfrm>
            <a:custGeom>
              <a:avLst/>
              <a:gdLst>
                <a:gd name="G0" fmla="+- 1 0 0"/>
                <a:gd name="G1" fmla="+- 1 0 0"/>
                <a:gd name="G2" fmla="+- 1 0 0"/>
                <a:gd name="G3" fmla="+- 1 0 0"/>
                <a:gd name="G4" fmla="+- 1 0 0"/>
                <a:gd name="G5" fmla="+- 1 0 0"/>
                <a:gd name="G6" fmla="+- 1 0 0"/>
                <a:gd name="G7" fmla="+- 1 0 0"/>
                <a:gd name="G8" fmla="+- 21600 0 0"/>
                <a:gd name="G9" fmla="+- 1 0 0"/>
                <a:gd name="txL" fmla="*/ 0 w 21600"/>
                <a:gd name="txT" fmla="*/ 0 h 21600"/>
                <a:gd name="txR" fmla="*/ 21600 w 21600"/>
                <a:gd name="txB" fmla="*/ 21600 h 21600"/>
              </a:gdLst>
              <a:ahLst/>
              <a:cxnLst>
                <a:cxn ang="0">
                  <a:pos x="0" y="0"/>
                </a:cxn>
                <a:cxn ang="0">
                  <a:pos x="120597114" y="129544963"/>
                </a:cxn>
                <a:cxn ang="0">
                  <a:pos x="0" y="129544963"/>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360" cap="sq" cmpd="sng">
              <a:solidFill>
                <a:srgbClr val="000000">
                  <a:alpha val="100000"/>
                </a:srgbClr>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MS PGothic"/>
                <a:cs typeface="+mn-cs"/>
              </a:endParaRPr>
            </a:p>
          </p:txBody>
        </p:sp>
        <p:sp>
          <p:nvSpPr>
            <p:cNvPr id="26649" name="Text Box 26648"/>
            <p:cNvSpPr txBox="1"/>
            <p:nvPr/>
          </p:nvSpPr>
          <p:spPr>
            <a:xfrm>
              <a:off x="3668" y="2674"/>
              <a:ext cx="313" cy="245"/>
            </a:xfrm>
            <a:prstGeom prst="rect">
              <a:avLst/>
            </a:prstGeom>
            <a:noFill/>
            <a:ln w="9525">
              <a:noFill/>
            </a:ln>
          </p:spPr>
          <p:txBody>
            <a:bodyPr wrap="square" lIns="90000" tIns="46800" rIns="90000" bIns="46800" anchor="t"/>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en-US" altLang="x-none" sz="1800" b="0" i="0" u="none" strike="noStrike" kern="1200" cap="none" spc="0" normalizeH="0" baseline="0" noProof="0" dirty="0" err="1">
                  <a:ln>
                    <a:noFill/>
                  </a:ln>
                  <a:solidFill>
                    <a:srgbClr val="336600"/>
                  </a:solidFill>
                  <a:effectLst/>
                  <a:uLnTx/>
                  <a:uFillTx/>
                  <a:latin typeface="Calibri"/>
                  <a:ea typeface="MS PGothic"/>
                  <a:cs typeface="+mn-cs"/>
                </a:rPr>
                <a:t>Q2  </a:t>
              </a:r>
            </a:p>
          </p:txBody>
        </p:sp>
      </p:grpSp>
      <p:grpSp>
        <p:nvGrpSpPr>
          <p:cNvPr id="26650" name="Group 26649"/>
          <p:cNvGrpSpPr/>
          <p:nvPr/>
        </p:nvGrpSpPr>
        <p:grpSpPr>
          <a:xfrm>
            <a:off x="5526088" y="2819400"/>
            <a:ext cx="2671762" cy="1911350"/>
            <a:chOff x="2521" y="1776"/>
            <a:chExt cx="1683" cy="1204"/>
          </a:xfrm>
        </p:grpSpPr>
        <p:sp>
          <p:nvSpPr>
            <p:cNvPr id="26651" name="Text Box 26650"/>
            <p:cNvSpPr txBox="1"/>
            <p:nvPr/>
          </p:nvSpPr>
          <p:spPr>
            <a:xfrm>
              <a:off x="2521" y="2642"/>
              <a:ext cx="261" cy="338"/>
            </a:xfrm>
            <a:prstGeom prst="rect">
              <a:avLst/>
            </a:prstGeom>
            <a:noFill/>
            <a:ln w="9525">
              <a:noFill/>
            </a:ln>
          </p:spPr>
          <p:txBody>
            <a:bodyPr wrap="square" lIns="90000" tIns="46800" rIns="90000" bIns="46800" anchor="t"/>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en-US" altLang="x-none" sz="1800" b="0" i="0" u="none" strike="noStrike" kern="1200" cap="none" spc="0" normalizeH="0" baseline="0" noProof="0" dirty="0" err="1">
                  <a:ln>
                    <a:noFill/>
                  </a:ln>
                  <a:solidFill>
                    <a:srgbClr val="336600"/>
                  </a:solidFill>
                  <a:effectLst/>
                  <a:uLnTx/>
                  <a:uFillTx/>
                  <a:latin typeface="Calibri"/>
                  <a:ea typeface="MS PGothic"/>
                  <a:cs typeface="+mn-cs"/>
                </a:rPr>
                <a:t>C  </a:t>
              </a:r>
            </a:p>
          </p:txBody>
        </p:sp>
        <p:sp>
          <p:nvSpPr>
            <p:cNvPr id="26652" name="Text Box 26651"/>
            <p:cNvSpPr txBox="1"/>
            <p:nvPr/>
          </p:nvSpPr>
          <p:spPr>
            <a:xfrm>
              <a:off x="3072" y="1776"/>
              <a:ext cx="1132" cy="339"/>
            </a:xfrm>
            <a:prstGeom prst="rect">
              <a:avLst/>
            </a:prstGeom>
            <a:noFill/>
            <a:ln w="9525">
              <a:noFill/>
            </a:ln>
          </p:spPr>
          <p:txBody>
            <a:bodyPr wrap="square" lIns="90000" tIns="46800" rIns="90000" bIns="46800" anchor="t"/>
            <a:lstStyle/>
            <a:p>
              <a:pPr marL="0" marR="0" lvl="0" indent="0" algn="ct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en-US" altLang="x-none" sz="1800" b="1" i="0" u="none" strike="noStrike" kern="1200" cap="none" spc="0" normalizeH="0" baseline="0" noProof="0" dirty="0" err="1">
                  <a:ln>
                    <a:noFill/>
                  </a:ln>
                  <a:solidFill>
                    <a:srgbClr val="4A452A"/>
                  </a:solidFill>
                  <a:effectLst/>
                  <a:uLnTx/>
                  <a:uFillTx/>
                  <a:latin typeface="Calibri"/>
                  <a:ea typeface="MS PGothic"/>
                  <a:cs typeface="+mn-cs"/>
                </a:rPr>
                <a:t>Combinaison optimale</a:t>
              </a:r>
            </a:p>
          </p:txBody>
        </p:sp>
        <p:sp>
          <p:nvSpPr>
            <p:cNvPr id="26653" name="Straight Connector 26652"/>
            <p:cNvSpPr/>
            <p:nvPr/>
          </p:nvSpPr>
          <p:spPr>
            <a:xfrm flipH="1">
              <a:off x="2624" y="2052"/>
              <a:ext cx="530" cy="649"/>
            </a:xfrm>
            <a:prstGeom prst="line">
              <a:avLst/>
            </a:prstGeom>
            <a:ln w="9360" cap="sq" cmpd="sng">
              <a:solidFill>
                <a:srgbClr val="000000">
                  <a:alpha val="100000"/>
                </a:srgbClr>
              </a:solidFill>
              <a:prstDash val="solid"/>
              <a:miter/>
              <a:headEnd type="none" w="med" len="med"/>
              <a:tailEnd type="triangle" w="med" len="med"/>
            </a:ln>
          </p:spPr>
        </p:sp>
      </p:grpSp>
      <p:sp>
        <p:nvSpPr>
          <p:cNvPr id="26654" name="Straight Connector 26653"/>
          <p:cNvSpPr/>
          <p:nvPr/>
        </p:nvSpPr>
        <p:spPr>
          <a:xfrm>
            <a:off x="3851275" y="2370138"/>
            <a:ext cx="3894138" cy="3302000"/>
          </a:xfrm>
          <a:prstGeom prst="line">
            <a:avLst/>
          </a:prstGeom>
          <a:ln w="9360" cap="sq" cmpd="sng">
            <a:solidFill>
              <a:srgbClr val="000000">
                <a:alpha val="100000"/>
              </a:srgbClr>
            </a:solidFill>
            <a:prstDash val="solid"/>
            <a:miter/>
            <a:headEnd type="none" w="med" len="med"/>
            <a:tailEnd type="none" w="med" len="med"/>
          </a:ln>
        </p:spPr>
      </p:sp>
      <p:sp>
        <p:nvSpPr>
          <p:cNvPr id="2" name="Date Placeholder 1"/>
          <p:cNvSpPr>
            <a:spLocks noGrp="1"/>
          </p:cNvSpPr>
          <p:nvPr>
            <p:ph type="dt" sz="half" idx="10"/>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Juillet 2019</a:t>
            </a:r>
          </a:p>
        </p:txBody>
      </p:sp>
      <p:sp>
        <p:nvSpPr>
          <p:cNvPr id="3" name="Slide Number Placeholder 2"/>
          <p:cNvSpPr>
            <a:spLocks noGrp="1"/>
          </p:cNvSpPr>
          <p:nvPr>
            <p:ph type="sldNum" sz="quarter" idx="12"/>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122</a:t>
            </a:fld>
            <a:endPar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endParaRPr>
          </a:p>
        </p:txBody>
      </p:sp>
      <p:sp>
        <p:nvSpPr>
          <p:cNvPr id="4" name="Footer Placeholder 3"/>
          <p:cNvSpPr>
            <a:spLocks noGrp="1"/>
          </p:cNvSpPr>
          <p:nvPr>
            <p:ph type="ftr" sz="quarter" idx="11"/>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Eco. Gle ESI 1 _ UNB _ D. KAM</a:t>
            </a:r>
          </a:p>
        </p:txBody>
      </p:sp>
    </p:spTree>
    <p:extLst>
      <p:ext uri="{BB962C8B-B14F-4D97-AF65-F5344CB8AC3E}">
        <p14:creationId xmlns:p14="http://schemas.microsoft.com/office/powerpoint/2010/main" val="21406699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additive="repl">
                                        <p:cTn id="6" dur="1" fill="hold">
                                          <p:stCondLst>
                                            <p:cond delay="0"/>
                                          </p:stCondLst>
                                        </p:cTn>
                                        <p:tgtEl>
                                          <p:spTgt spid="266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additive="repl">
                                        <p:cTn id="10" dur="1" fill="hold">
                                          <p:stCondLst>
                                            <p:cond delay="0"/>
                                          </p:stCondLst>
                                        </p:cTn>
                                        <p:tgtEl>
                                          <p:spTgt spid="266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additive="repl">
                                        <p:cTn id="14" dur="1" fill="hold">
                                          <p:stCondLst>
                                            <p:cond delay="0"/>
                                          </p:stCondLst>
                                        </p:cTn>
                                        <p:tgtEl>
                                          <p:spTgt spid="266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additive="repl">
                                        <p:cTn id="18" dur="1" fill="hold">
                                          <p:stCondLst>
                                            <p:cond delay="0"/>
                                          </p:stCondLst>
                                        </p:cTn>
                                        <p:tgtEl>
                                          <p:spTgt spid="266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additive="repl">
                                        <p:cTn id="22" dur="1" fill="hold">
                                          <p:stCondLst>
                                            <p:cond delay="0"/>
                                          </p:stCondLst>
                                        </p:cTn>
                                        <p:tgtEl>
                                          <p:spTgt spid="266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additive="repl">
                                        <p:cTn id="26" dur="1" fill="hold">
                                          <p:stCondLst>
                                            <p:cond delay="0"/>
                                          </p:stCondLst>
                                        </p:cTn>
                                        <p:tgtEl>
                                          <p:spTgt spid="266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additive="repl">
                                        <p:cTn id="30" dur="1" fill="hold">
                                          <p:stCondLst>
                                            <p:cond delay="0"/>
                                          </p:stCondLst>
                                        </p:cTn>
                                        <p:tgtEl>
                                          <p:spTgt spid="266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additive="repl">
                                        <p:cTn id="34" dur="1" fill="hold">
                                          <p:stCondLst>
                                            <p:cond delay="0"/>
                                          </p:stCondLst>
                                        </p:cTn>
                                        <p:tgtEl>
                                          <p:spTgt spid="266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additive="repl">
                                        <p:cTn id="38" dur="1" fill="hold">
                                          <p:stCondLst>
                                            <p:cond delay="0"/>
                                          </p:stCondLst>
                                        </p:cTn>
                                        <p:tgtEl>
                                          <p:spTgt spid="266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additive="repl">
                                        <p:cTn id="42" dur="1" fill="hold">
                                          <p:stCondLst>
                                            <p:cond delay="0"/>
                                          </p:stCondLst>
                                        </p:cTn>
                                        <p:tgtEl>
                                          <p:spTgt spid="266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additive="repl">
                                        <p:cTn id="46" dur="1" fill="hold">
                                          <p:stCondLst>
                                            <p:cond delay="0"/>
                                          </p:stCondLst>
                                        </p:cTn>
                                        <p:tgtEl>
                                          <p:spTgt spid="26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39520"/>
          </a:xfrm>
        </p:spPr>
        <p:txBody>
          <a:bodyPr>
            <a:normAutofit fontScale="90000"/>
          </a:bodyPr>
          <a:lstStyle/>
          <a:p>
            <a:pPr algn="ctr"/>
            <a:r>
              <a:rPr lang="fr-FR" altLang="en-US" b="1"/>
              <a:t>III – </a:t>
            </a:r>
            <a:r>
              <a:rPr lang="en-US" b="1">
                <a:sym typeface="+mn-ea"/>
              </a:rPr>
              <a:t>LES COÛTS DE PRODUCTION (de courte période)</a:t>
            </a:r>
            <a:endParaRPr lang="fr-FR" altLang="en-US" b="1"/>
          </a:p>
        </p:txBody>
      </p:sp>
      <p:sp>
        <p:nvSpPr>
          <p:cNvPr id="3" name="Content Placeholder 2"/>
          <p:cNvSpPr>
            <a:spLocks noGrp="1"/>
          </p:cNvSpPr>
          <p:nvPr>
            <p:ph sz="half" idx="4294967295"/>
          </p:nvPr>
        </p:nvSpPr>
        <p:spPr>
          <a:xfrm>
            <a:off x="720090" y="1445260"/>
            <a:ext cx="11212830" cy="5132070"/>
          </a:xfrm>
        </p:spPr>
        <p:txBody>
          <a:bodyPr>
            <a:noAutofit/>
          </a:bodyPr>
          <a:lstStyle/>
          <a:p>
            <a:pPr marL="0" indent="0" algn="just">
              <a:buFont typeface="Wingdings" panose="05000000000000000000" charset="0"/>
              <a:buNone/>
            </a:pPr>
            <a:endParaRPr lang="en-US" sz="3200"/>
          </a:p>
          <a:p>
            <a:pPr marL="0" indent="0" algn="just">
              <a:buFont typeface="Wingdings" panose="05000000000000000000" charset="0"/>
              <a:buNone/>
            </a:pPr>
            <a:r>
              <a:rPr lang="en-US" sz="3600"/>
              <a:t>La fonction de production établit une relation entre les quantités produites et les quantités de facteurs utilisés. Si on multiplie les quantités de facteurs utilisés mesurés en unités physiques par le prix de ces facteurs, on obtient une somme monétaire qui est le coût de production. La relation entre la quantité produite et le coût de cette production est appelée fonction de coût. Nous étudierons les fonctions de coût de courte période.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71753748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1680"/>
          </a:xfrm>
        </p:spPr>
        <p:txBody>
          <a:bodyPr/>
          <a:lstStyle/>
          <a:p>
            <a:pPr algn="ctr"/>
            <a:r>
              <a:rPr lang="fr-FR" altLang="en-US" sz="3600" b="1"/>
              <a:t>III – </a:t>
            </a:r>
            <a:r>
              <a:rPr lang="en-US" sz="3600" b="1">
                <a:sym typeface="+mn-ea"/>
              </a:rPr>
              <a:t>LES COÛTS DE PRODUCTION (de courte période)</a:t>
            </a:r>
            <a:endParaRPr lang="en-US" altLang="en-US" sz="3600" b="1">
              <a:sym typeface="+mn-ea"/>
            </a:endParaRPr>
          </a:p>
        </p:txBody>
      </p:sp>
      <p:sp>
        <p:nvSpPr>
          <p:cNvPr id="3" name="Content Placeholder 2"/>
          <p:cNvSpPr>
            <a:spLocks noGrp="1"/>
          </p:cNvSpPr>
          <p:nvPr>
            <p:ph sz="half" idx="4294967295"/>
          </p:nvPr>
        </p:nvSpPr>
        <p:spPr>
          <a:xfrm>
            <a:off x="671195" y="1106805"/>
            <a:ext cx="11212830" cy="5642610"/>
          </a:xfrm>
        </p:spPr>
        <p:txBody>
          <a:bodyPr>
            <a:noAutofit/>
          </a:bodyPr>
          <a:lstStyle/>
          <a:p>
            <a:pPr marL="0" indent="0" algn="just">
              <a:buFont typeface="Wingdings" panose="05000000000000000000" charset="0"/>
              <a:buNone/>
            </a:pPr>
            <a:r>
              <a:rPr lang="fr-FR" altLang="en-US" sz="3200" b="1"/>
              <a:t>2</a:t>
            </a:r>
            <a:r>
              <a:rPr lang="en-US" sz="3200" b="1"/>
              <a:t>.</a:t>
            </a:r>
            <a:r>
              <a:rPr lang="fr-FR" altLang="en-US" sz="3200" b="1"/>
              <a:t>1</a:t>
            </a:r>
            <a:r>
              <a:rPr lang="en-US" sz="3200" b="1"/>
              <a:t>. Coût total (CT), coût moyen (CM), coût marginal (Cm).</a:t>
            </a:r>
            <a:endParaRPr lang="en-US" sz="3200"/>
          </a:p>
          <a:p>
            <a:pPr algn="just">
              <a:buFont typeface="Wingdings" panose="05000000000000000000" charset="0"/>
              <a:buChar char=""/>
            </a:pPr>
            <a:r>
              <a:rPr lang="en-US" sz="3200"/>
              <a:t>Le </a:t>
            </a:r>
            <a:r>
              <a:rPr lang="en-US" sz="3200" b="1"/>
              <a:t>coût total</a:t>
            </a:r>
            <a:r>
              <a:rPr lang="en-US" sz="3200"/>
              <a:t> est la somme des coûts fixes et des coûts variables : </a:t>
            </a:r>
            <a:r>
              <a:rPr lang="en-US" sz="3200" b="1"/>
              <a:t>CT = CFT + CVT</a:t>
            </a:r>
            <a:r>
              <a:rPr lang="en-US" sz="3200"/>
              <a:t>.</a:t>
            </a:r>
          </a:p>
          <a:p>
            <a:pPr algn="just">
              <a:buFont typeface="Wingdings" panose="05000000000000000000" charset="0"/>
              <a:buChar char=""/>
            </a:pPr>
            <a:r>
              <a:rPr lang="en-US" sz="3200"/>
              <a:t>Le </a:t>
            </a:r>
            <a:r>
              <a:rPr lang="en-US" sz="3200" b="1"/>
              <a:t>coût moyen ou coût total moyen</a:t>
            </a:r>
            <a:r>
              <a:rPr lang="en-US" sz="3200"/>
              <a:t>  est égal au coût total divisé par la quantité produite. La courbe du coût moyen a une forme en U. Elle est décroissante jusqu’à son minimum puis croissante. </a:t>
            </a:r>
            <a:r>
              <a:rPr lang="en-US" sz="3200" b="1">
                <a:sym typeface="+mn-ea"/>
              </a:rPr>
              <a:t>C</a:t>
            </a:r>
            <a:r>
              <a:rPr lang="fr-FR" altLang="en-US" sz="3200" b="1">
                <a:sym typeface="+mn-ea"/>
              </a:rPr>
              <a:t>M</a:t>
            </a:r>
            <a:r>
              <a:rPr lang="en-US" sz="3200" b="1">
                <a:sym typeface="+mn-ea"/>
              </a:rPr>
              <a:t> = CT/ Q</a:t>
            </a:r>
            <a:r>
              <a:rPr lang="en-US" sz="3200">
                <a:sym typeface="+mn-ea"/>
              </a:rPr>
              <a:t>.</a:t>
            </a:r>
            <a:endParaRPr lang="en-US" sz="3200"/>
          </a:p>
          <a:p>
            <a:pPr algn="just">
              <a:buFont typeface="Wingdings" panose="05000000000000000000" charset="0"/>
              <a:buChar char=""/>
            </a:pPr>
            <a:r>
              <a:rPr lang="en-US" sz="3200"/>
              <a:t>Le </a:t>
            </a:r>
            <a:r>
              <a:rPr lang="en-US" sz="3200" b="1"/>
              <a:t>coût marginal</a:t>
            </a:r>
            <a:r>
              <a:rPr lang="en-US" sz="3200"/>
              <a:t> est égal au rapport entre la variation du coût total et la variation de la quantité produite qui l’a provoquée. </a:t>
            </a:r>
          </a:p>
          <a:p>
            <a:pPr marL="0" indent="0" algn="just">
              <a:buFont typeface="Wingdings" panose="05000000000000000000" charset="0"/>
              <a:buNone/>
            </a:pPr>
            <a:r>
              <a:rPr lang="en-US" sz="3200"/>
              <a:t>  </a:t>
            </a:r>
            <a:r>
              <a:rPr lang="en-US" sz="3200" b="1"/>
              <a:t>Cm = </a:t>
            </a:r>
            <a:r>
              <a:rPr lang="en-US" sz="3200" b="1">
                <a:latin typeface="Arial" panose="020B0604020202020204" pitchFamily="34" charset="0"/>
              </a:rPr>
              <a:t>Δ</a:t>
            </a:r>
            <a:r>
              <a:rPr lang="en-US" sz="3200" b="1"/>
              <a:t>CT/ </a:t>
            </a:r>
            <a:r>
              <a:rPr lang="en-US" sz="3200" b="1">
                <a:latin typeface="Arial" panose="020B0604020202020204" pitchFamily="34" charset="0"/>
              </a:rPr>
              <a:t>Δ</a:t>
            </a:r>
            <a:r>
              <a:rPr lang="en-US" sz="3200" b="1"/>
              <a:t>Q</a:t>
            </a:r>
            <a:r>
              <a:rPr lang="en-US" sz="3200"/>
              <a:t>.</a:t>
            </a:r>
          </a:p>
          <a:p>
            <a:pPr marL="0" indent="0" algn="just">
              <a:buFont typeface="Wingdings" panose="05000000000000000000" charset="0"/>
              <a:buNone/>
            </a:pPr>
            <a:r>
              <a:rPr lang="en-US" sz="3200"/>
              <a:t>La courbe de coût marginal a également une forme en U.</a:t>
            </a:r>
          </a:p>
          <a:p>
            <a:pPr marL="0" indent="0" algn="just">
              <a:buFont typeface="Wingdings" panose="05000000000000000000" charset="0"/>
              <a:buNone/>
            </a:pPr>
            <a:endParaRPr lang="en-US" sz="360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350450850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Text Box 15361"/>
          <p:cNvSpPr txBox="1"/>
          <p:nvPr/>
        </p:nvSpPr>
        <p:spPr>
          <a:xfrm>
            <a:off x="8077200" y="6356350"/>
            <a:ext cx="2133600" cy="365125"/>
          </a:xfrm>
          <a:prstGeom prst="rect">
            <a:avLst/>
          </a:prstGeom>
          <a:noFill/>
          <a:ln w="9525">
            <a:noFill/>
          </a:ln>
        </p:spPr>
        <p:txBody>
          <a:bodyPr wrap="square" lIns="90000" tIns="46800" rIns="90000" bIns="46800" anchor="ctr"/>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200" b="0" i="0" u="none" strike="noStrike" kern="1200" cap="none" spc="0" normalizeH="0" baseline="0" noProof="0" dirty="0" err="1">
                <a:ln>
                  <a:noFill/>
                </a:ln>
                <a:solidFill>
                  <a:srgbClr val="898989"/>
                </a:solidFill>
                <a:effectLst/>
                <a:uLnTx/>
                <a:uFillTx/>
                <a:latin typeface="Calibri" panose="020F0502020204030204" charset="0"/>
                <a:ea typeface="MS PGothic"/>
                <a:cs typeface="Arial" panose="020B0604020202020204" pitchFamily="34" charset="0"/>
              </a:rPr>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125</a:t>
            </a:fld>
            <a:endParaRPr kumimoji="0" lang="fr-FR" altLang="x-none" sz="1200" b="0" i="0" u="none" strike="noStrike" kern="1200" cap="none" spc="0" normalizeH="0" baseline="0" noProof="0" dirty="0" err="1">
              <a:ln>
                <a:noFill/>
              </a:ln>
              <a:solidFill>
                <a:srgbClr val="898989"/>
              </a:solidFill>
              <a:effectLst/>
              <a:uLnTx/>
              <a:uFillTx/>
              <a:latin typeface="Calibri" panose="020F0502020204030204" charset="0"/>
              <a:ea typeface="Arial" panose="020B0604020202020204" pitchFamily="34" charset="0"/>
              <a:cs typeface="Arial" panose="020B0604020202020204" pitchFamily="34" charset="0"/>
            </a:endParaRPr>
          </a:p>
        </p:txBody>
      </p:sp>
      <p:pic>
        <p:nvPicPr>
          <p:cNvPr id="15363" name="Picture 15362"/>
          <p:cNvPicPr>
            <a:picLocks noChangeAspect="1"/>
          </p:cNvPicPr>
          <p:nvPr/>
        </p:nvPicPr>
        <p:blipFill>
          <a:blip r:embed="rId3"/>
          <a:stretch>
            <a:fillRect/>
          </a:stretch>
        </p:blipFill>
        <p:spPr>
          <a:xfrm>
            <a:off x="2290763" y="576263"/>
            <a:ext cx="7610475" cy="5705475"/>
          </a:xfrm>
          <a:prstGeom prst="rect">
            <a:avLst/>
          </a:prstGeom>
          <a:noFill/>
          <a:ln w="9525">
            <a:noFill/>
          </a:ln>
        </p:spPr>
      </p:pic>
      <p:sp>
        <p:nvSpPr>
          <p:cNvPr id="2" name="Date Placeholder 1"/>
          <p:cNvSpPr>
            <a:spLocks noGrp="1"/>
          </p:cNvSpPr>
          <p:nvPr>
            <p:ph type="dt" sz="half" idx="10"/>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Juillet 2019</a:t>
            </a:r>
          </a:p>
        </p:txBody>
      </p:sp>
      <p:sp>
        <p:nvSpPr>
          <p:cNvPr id="3" name="Slide Number Placeholder 2"/>
          <p:cNvSpPr>
            <a:spLocks noGrp="1"/>
          </p:cNvSpPr>
          <p:nvPr>
            <p:ph type="sldNum" sz="quarter" idx="12"/>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125</a:t>
            </a:fld>
            <a:endPar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endParaRPr>
          </a:p>
        </p:txBody>
      </p:sp>
      <p:sp>
        <p:nvSpPr>
          <p:cNvPr id="4" name="Footer Placeholder 3"/>
          <p:cNvSpPr>
            <a:spLocks noGrp="1"/>
          </p:cNvSpPr>
          <p:nvPr>
            <p:ph type="ftr" sz="quarter" idx="11"/>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Eco. Gle ESI 1 _ UNB _ D. KAM</a:t>
            </a:r>
          </a:p>
        </p:txBody>
      </p:sp>
    </p:spTree>
    <p:extLst>
      <p:ext uri="{BB962C8B-B14F-4D97-AF65-F5344CB8AC3E}">
        <p14:creationId xmlns:p14="http://schemas.microsoft.com/office/powerpoint/2010/main" val="2656976596"/>
      </p:ext>
    </p:extLst>
  </p:cSld>
  <p:clrMapOvr>
    <a:masterClrMapping/>
  </p:clrMapOvr>
  <p:transition spd="med"/>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Text Box 19457"/>
          <p:cNvSpPr txBox="1"/>
          <p:nvPr/>
        </p:nvSpPr>
        <p:spPr>
          <a:xfrm>
            <a:off x="8077200" y="6356350"/>
            <a:ext cx="2133600" cy="365125"/>
          </a:xfrm>
          <a:prstGeom prst="rect">
            <a:avLst/>
          </a:prstGeom>
          <a:noFill/>
          <a:ln w="9525">
            <a:noFill/>
          </a:ln>
        </p:spPr>
        <p:txBody>
          <a:bodyPr wrap="square" lIns="90000" tIns="46800" rIns="90000" bIns="46800" anchor="ctr"/>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200" b="0" i="0" u="none" strike="noStrike" kern="1200" cap="none" spc="0" normalizeH="0" baseline="0" noProof="0" dirty="0" err="1">
                <a:ln>
                  <a:noFill/>
                </a:ln>
                <a:solidFill>
                  <a:srgbClr val="898989"/>
                </a:solidFill>
                <a:effectLst/>
                <a:uLnTx/>
                <a:uFillTx/>
                <a:latin typeface="Calibri" panose="020F0502020204030204" charset="0"/>
                <a:ea typeface="MS PGothic"/>
                <a:cs typeface="Arial" panose="020B0604020202020204" pitchFamily="34" charset="0"/>
              </a:rPr>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126</a:t>
            </a:fld>
            <a:endParaRPr kumimoji="0" lang="fr-FR" altLang="x-none" sz="1200" b="0" i="0" u="none" strike="noStrike" kern="1200" cap="none" spc="0" normalizeH="0" baseline="0" noProof="0" dirty="0" err="1">
              <a:ln>
                <a:noFill/>
              </a:ln>
              <a:solidFill>
                <a:srgbClr val="898989"/>
              </a:solidFill>
              <a:effectLst/>
              <a:uLnTx/>
              <a:uFillTx/>
              <a:latin typeface="Calibri" panose="020F0502020204030204" charset="0"/>
              <a:ea typeface="Arial" panose="020B0604020202020204" pitchFamily="34" charset="0"/>
              <a:cs typeface="Arial" panose="020B0604020202020204" pitchFamily="34" charset="0"/>
            </a:endParaRPr>
          </a:p>
        </p:txBody>
      </p:sp>
      <p:grpSp>
        <p:nvGrpSpPr>
          <p:cNvPr id="19459" name="Group 19458"/>
          <p:cNvGrpSpPr/>
          <p:nvPr/>
        </p:nvGrpSpPr>
        <p:grpSpPr>
          <a:xfrm>
            <a:off x="2733675" y="0"/>
            <a:ext cx="6715125" cy="5292725"/>
            <a:chOff x="762" y="0"/>
            <a:chExt cx="4230" cy="3334"/>
          </a:xfrm>
        </p:grpSpPr>
        <p:sp>
          <p:nvSpPr>
            <p:cNvPr id="19460" name="Text Box 19459"/>
            <p:cNvSpPr txBox="1"/>
            <p:nvPr/>
          </p:nvSpPr>
          <p:spPr>
            <a:xfrm>
              <a:off x="3780" y="990"/>
              <a:ext cx="1212" cy="407"/>
            </a:xfrm>
            <a:prstGeom prst="rect">
              <a:avLst/>
            </a:prstGeom>
            <a:noFill/>
            <a:ln w="9525">
              <a:noFill/>
            </a:ln>
          </p:spPr>
          <p:txBody>
            <a:bodyPr wrap="square" lIns="90000" tIns="46800" rIns="90000" bIns="46800" anchor="t">
              <a:spAutoFit/>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Coût</a:t>
              </a:r>
            </a:p>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marginal</a:t>
              </a:r>
            </a:p>
          </p:txBody>
        </p:sp>
        <p:sp>
          <p:nvSpPr>
            <p:cNvPr id="19461" name="Freeform 19460"/>
            <p:cNvSpPr/>
            <p:nvPr/>
          </p:nvSpPr>
          <p:spPr>
            <a:xfrm>
              <a:off x="762" y="0"/>
              <a:ext cx="3027" cy="3334"/>
            </a:xfrm>
            <a:custGeom>
              <a:avLst/>
              <a:gdLst>
                <a:gd name="G0" fmla="+- 1 0 0"/>
                <a:gd name="G1" fmla="+- 1 0 0"/>
                <a:gd name="G2" fmla="*/ 1 0 0"/>
                <a:gd name="G3" fmla="+- 1 0 0"/>
                <a:gd name="G4" fmla="+- 1 0 0"/>
                <a:gd name="G5" fmla="+- 1 0 0"/>
                <a:gd name="G6" fmla="+- 19450 0 0"/>
                <a:gd name="G7" fmla="+- 1 0 0"/>
                <a:gd name="G8" fmla="+- 1 0 0"/>
                <a:gd name="G9" fmla="*/ 1 0 0"/>
                <a:gd name="G10" fmla="+- 1 0 0"/>
                <a:gd name="G11" fmla="+- 1 0 0"/>
                <a:gd name="G12" fmla="+- 1 0 0"/>
                <a:gd name="G13" fmla="+- 19450 0 0"/>
                <a:gd name="G14" fmla="+- 1 0 0"/>
                <a:gd name="G15" fmla="+- 1 0 0"/>
                <a:gd name="txL" fmla="*/ 0 w 30445"/>
                <a:gd name="txT" fmla="*/ 0 h 21600"/>
                <a:gd name="txR" fmla="*/ 30445 w 30445"/>
                <a:gd name="txB" fmla="*/ 21600 h 21600"/>
              </a:gdLst>
              <a:ahLst/>
              <a:cxnLst>
                <a:cxn ang="0">
                  <a:pos x="213655049" y="331666919"/>
                </a:cxn>
                <a:cxn ang="0">
                  <a:pos x="0" y="331666919"/>
                </a:cxn>
                <a:cxn ang="0">
                  <a:pos x="213655049" y="0"/>
                </a:cxn>
              </a:cxnLst>
              <a:rect l="txL" t="txT" r="txR" b="txB"/>
              <a:pathLst>
                <a:path w="30445" h="21600" fill="none">
                  <a:moveTo>
                    <a:pt x="30444" y="4835"/>
                  </a:moveTo>
                  <a:cubicBezTo>
                    <a:pt x="28191" y="14646"/>
                    <a:pt x="19459" y="21599"/>
                    <a:pt x="9393" y="21600"/>
                  </a:cubicBezTo>
                  <a:cubicBezTo>
                    <a:pt x="6140" y="21600"/>
                    <a:pt x="2929" y="20865"/>
                    <a:pt x="0" y="19450"/>
                  </a:cubicBezTo>
                </a:path>
                <a:path w="30445" h="21600" stroke="0">
                  <a:moveTo>
                    <a:pt x="30444" y="4835"/>
                  </a:moveTo>
                  <a:cubicBezTo>
                    <a:pt x="28191" y="14646"/>
                    <a:pt x="19459" y="21599"/>
                    <a:pt x="9393" y="21600"/>
                  </a:cubicBezTo>
                  <a:cubicBezTo>
                    <a:pt x="6140" y="21600"/>
                    <a:pt x="2929" y="20865"/>
                    <a:pt x="0" y="19450"/>
                  </a:cubicBezTo>
                  <a:lnTo>
                    <a:pt x="9393" y="0"/>
                  </a:lnTo>
                  <a:lnTo>
                    <a:pt x="30444" y="4835"/>
                  </a:lnTo>
                  <a:close/>
                </a:path>
              </a:pathLst>
            </a:custGeom>
            <a:noFill/>
            <a:ln w="38160" cap="rnd" cmpd="sng">
              <a:solidFill>
                <a:srgbClr val="FF3300">
                  <a:alpha val="100000"/>
                </a:srgbClr>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MS PGothic"/>
                <a:cs typeface="+mn-cs"/>
              </a:endParaRPr>
            </a:p>
          </p:txBody>
        </p:sp>
      </p:grpSp>
      <p:grpSp>
        <p:nvGrpSpPr>
          <p:cNvPr id="19462" name="Group 19461"/>
          <p:cNvGrpSpPr/>
          <p:nvPr/>
        </p:nvGrpSpPr>
        <p:grpSpPr>
          <a:xfrm>
            <a:off x="1738313" y="609600"/>
            <a:ext cx="8567737" cy="5903913"/>
            <a:chOff x="135" y="384"/>
            <a:chExt cx="5397" cy="3719"/>
          </a:xfrm>
        </p:grpSpPr>
        <p:sp>
          <p:nvSpPr>
            <p:cNvPr id="19463" name="Straight Connector 19462"/>
            <p:cNvSpPr/>
            <p:nvPr/>
          </p:nvSpPr>
          <p:spPr>
            <a:xfrm>
              <a:off x="672" y="384"/>
              <a:ext cx="0" cy="3357"/>
            </a:xfrm>
            <a:prstGeom prst="line">
              <a:avLst/>
            </a:prstGeom>
            <a:ln w="25560" cap="sq" cmpd="sng">
              <a:solidFill>
                <a:srgbClr val="000000">
                  <a:alpha val="100000"/>
                </a:srgbClr>
              </a:solidFill>
              <a:prstDash val="solid"/>
              <a:miter/>
              <a:headEnd type="stealth" w="med" len="lg"/>
              <a:tailEnd type="none" w="med" len="med"/>
            </a:ln>
          </p:spPr>
        </p:sp>
        <p:sp>
          <p:nvSpPr>
            <p:cNvPr id="19464" name="Straight Connector 19463"/>
            <p:cNvSpPr/>
            <p:nvPr/>
          </p:nvSpPr>
          <p:spPr>
            <a:xfrm>
              <a:off x="672" y="3744"/>
              <a:ext cx="4703" cy="0"/>
            </a:xfrm>
            <a:prstGeom prst="line">
              <a:avLst/>
            </a:prstGeom>
            <a:ln w="25560" cap="sq" cmpd="sng">
              <a:solidFill>
                <a:srgbClr val="000000">
                  <a:alpha val="100000"/>
                </a:srgbClr>
              </a:solidFill>
              <a:prstDash val="solid"/>
              <a:miter/>
              <a:headEnd type="none" w="med" len="med"/>
              <a:tailEnd type="stealth" w="med" len="lg"/>
            </a:ln>
          </p:spPr>
        </p:sp>
        <p:sp>
          <p:nvSpPr>
            <p:cNvPr id="19465" name="Text Box 19464"/>
            <p:cNvSpPr txBox="1"/>
            <p:nvPr/>
          </p:nvSpPr>
          <p:spPr>
            <a:xfrm>
              <a:off x="135" y="540"/>
              <a:ext cx="447" cy="233"/>
            </a:xfrm>
            <a:prstGeom prst="rect">
              <a:avLst/>
            </a:prstGeom>
            <a:noFill/>
            <a:ln w="9525">
              <a:noFill/>
            </a:ln>
          </p:spPr>
          <p:txBody>
            <a:bodyPr wrap="square" lIns="90000" tIns="46800" rIns="90000" bIns="46800" anchor="t">
              <a:spAutoFit/>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Coût</a:t>
              </a:r>
            </a:p>
          </p:txBody>
        </p:sp>
        <p:sp>
          <p:nvSpPr>
            <p:cNvPr id="19466" name="Text Box 19465"/>
            <p:cNvSpPr txBox="1"/>
            <p:nvPr/>
          </p:nvSpPr>
          <p:spPr>
            <a:xfrm>
              <a:off x="4680" y="3870"/>
              <a:ext cx="852" cy="233"/>
            </a:xfrm>
            <a:prstGeom prst="rect">
              <a:avLst/>
            </a:prstGeom>
            <a:noFill/>
            <a:ln w="9525">
              <a:noFill/>
            </a:ln>
          </p:spPr>
          <p:txBody>
            <a:bodyPr wrap="square" lIns="90000" tIns="46800" rIns="90000" bIns="46800" anchor="t">
              <a:spAutoFit/>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Quantité</a:t>
              </a:r>
            </a:p>
          </p:txBody>
        </p:sp>
      </p:grpSp>
      <p:grpSp>
        <p:nvGrpSpPr>
          <p:cNvPr id="19467" name="Group 19466"/>
          <p:cNvGrpSpPr/>
          <p:nvPr/>
        </p:nvGrpSpPr>
        <p:grpSpPr>
          <a:xfrm>
            <a:off x="3167063" y="714375"/>
            <a:ext cx="6710362" cy="3481388"/>
            <a:chOff x="1035" y="450"/>
            <a:chExt cx="4227" cy="2193"/>
          </a:xfrm>
        </p:grpSpPr>
        <p:sp>
          <p:nvSpPr>
            <p:cNvPr id="19468" name="Freeform 19467"/>
            <p:cNvSpPr/>
            <p:nvPr/>
          </p:nvSpPr>
          <p:spPr>
            <a:xfrm>
              <a:off x="1035" y="450"/>
              <a:ext cx="3597" cy="2193"/>
            </a:xfrm>
            <a:custGeom>
              <a:avLst/>
              <a:gdLst>
                <a:gd name="G0" fmla="+- 1 0 0"/>
                <a:gd name="G1" fmla="+- 1 0 0"/>
                <a:gd name="G2" fmla="+- 1 0 0"/>
                <a:gd name="G3" fmla="+- 1 0 0"/>
                <a:gd name="G4" fmla="+- 1 0 0"/>
                <a:gd name="G5" fmla="+- 1 0 0"/>
                <a:gd name="G6" fmla="+- 1 0 0"/>
                <a:gd name="G7" fmla="+- 1 0 0"/>
                <a:gd name="G8" fmla="+- 1 0 0"/>
                <a:gd name="G9" fmla="*/ 1 0 0"/>
                <a:gd name="G10" fmla="+- 456 0 0"/>
                <a:gd name="G11" fmla="cos G9 G10"/>
                <a:gd name="G12" fmla="+- 1 0 0"/>
                <a:gd name="G13" fmla="+- 1 0 0"/>
                <a:gd name="G14" fmla="+- 1 0 0"/>
                <a:gd name="G15" fmla="+- 1 0 0"/>
                <a:gd name="G16" fmla="+- 1 0 0"/>
                <a:gd name="txL" fmla="*/ 0 w 1424"/>
                <a:gd name="txT" fmla="*/ 0 h 490"/>
                <a:gd name="txR" fmla="*/ 1424 w 1424"/>
                <a:gd name="txB" fmla="*/ 490 h 490"/>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24" h="490">
                  <a:moveTo>
                    <a:pt x="0" y="0"/>
                  </a:moveTo>
                  <a:lnTo>
                    <a:pt x="89" y="145"/>
                  </a:lnTo>
                  <a:lnTo>
                    <a:pt x="189" y="267"/>
                  </a:lnTo>
                  <a:lnTo>
                    <a:pt x="300" y="356"/>
                  </a:lnTo>
                  <a:lnTo>
                    <a:pt x="422" y="423"/>
                  </a:lnTo>
                  <a:lnTo>
                    <a:pt x="545" y="456"/>
                  </a:lnTo>
                  <a:lnTo>
                    <a:pt x="667" y="478"/>
                  </a:lnTo>
                  <a:lnTo>
                    <a:pt x="801" y="490"/>
                  </a:lnTo>
                  <a:lnTo>
                    <a:pt x="923" y="478"/>
                  </a:lnTo>
                  <a:lnTo>
                    <a:pt x="1034" y="456"/>
                  </a:lnTo>
                  <a:lnTo>
                    <a:pt x="1146" y="434"/>
                  </a:lnTo>
                  <a:lnTo>
                    <a:pt x="1235" y="401"/>
                  </a:lnTo>
                  <a:lnTo>
                    <a:pt x="1313" y="367"/>
                  </a:lnTo>
                  <a:lnTo>
                    <a:pt x="1379" y="345"/>
                  </a:lnTo>
                  <a:lnTo>
                    <a:pt x="1424" y="311"/>
                  </a:lnTo>
                </a:path>
              </a:pathLst>
            </a:custGeom>
            <a:noFill/>
            <a:ln w="34920" cap="sq" cmpd="sng">
              <a:solidFill>
                <a:srgbClr val="66BA47">
                  <a:alpha val="100000"/>
                </a:srgbClr>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MS PGothic"/>
                <a:cs typeface="+mn-cs"/>
              </a:endParaRPr>
            </a:p>
          </p:txBody>
        </p:sp>
        <p:sp>
          <p:nvSpPr>
            <p:cNvPr id="19469" name="Text Box 19468"/>
            <p:cNvSpPr txBox="1"/>
            <p:nvPr/>
          </p:nvSpPr>
          <p:spPr>
            <a:xfrm>
              <a:off x="4365" y="2295"/>
              <a:ext cx="897" cy="233"/>
            </a:xfrm>
            <a:prstGeom prst="rect">
              <a:avLst/>
            </a:prstGeom>
            <a:noFill/>
            <a:ln w="9525">
              <a:noFill/>
            </a:ln>
          </p:spPr>
          <p:txBody>
            <a:bodyPr wrap="square" lIns="90000" tIns="46800" rIns="90000" bIns="46800" anchor="t">
              <a:spAutoFit/>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Coût moyen</a:t>
              </a:r>
            </a:p>
          </p:txBody>
        </p:sp>
      </p:grpSp>
      <p:sp>
        <p:nvSpPr>
          <p:cNvPr id="2" name="Date Placeholder 1"/>
          <p:cNvSpPr>
            <a:spLocks noGrp="1"/>
          </p:cNvSpPr>
          <p:nvPr>
            <p:ph type="dt" sz="half" idx="10"/>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Juillet 2019</a:t>
            </a:r>
          </a:p>
        </p:txBody>
      </p:sp>
      <p:sp>
        <p:nvSpPr>
          <p:cNvPr id="3" name="Slide Number Placeholder 2"/>
          <p:cNvSpPr>
            <a:spLocks noGrp="1"/>
          </p:cNvSpPr>
          <p:nvPr>
            <p:ph type="sldNum" sz="quarter" idx="12"/>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126</a:t>
            </a:fld>
            <a:endPar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endParaRPr>
          </a:p>
        </p:txBody>
      </p:sp>
      <p:sp>
        <p:nvSpPr>
          <p:cNvPr id="4" name="Footer Placeholder 3"/>
          <p:cNvSpPr>
            <a:spLocks noGrp="1"/>
          </p:cNvSpPr>
          <p:nvPr>
            <p:ph type="ftr" sz="quarter" idx="11"/>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Eco. Gle ESI 1 _ UNB _ D. KAM</a:t>
            </a:r>
          </a:p>
        </p:txBody>
      </p:sp>
    </p:spTree>
    <p:extLst>
      <p:ext uri="{BB962C8B-B14F-4D97-AF65-F5344CB8AC3E}">
        <p14:creationId xmlns:p14="http://schemas.microsoft.com/office/powerpoint/2010/main" val="4373159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additive="repl">
                                        <p:cTn id="6" dur="1" fill="hold">
                                          <p:stCondLst>
                                            <p:cond delay="0"/>
                                          </p:stCondLst>
                                        </p:cTn>
                                        <p:tgtEl>
                                          <p:spTgt spid="194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additive="repl">
                                        <p:cTn id="10" dur="1" fill="hold">
                                          <p:stCondLst>
                                            <p:cond delay="0"/>
                                          </p:stCondLst>
                                        </p:cTn>
                                        <p:tgtEl>
                                          <p:spTgt spid="194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additive="repl">
                                        <p:cTn id="14" dur="1" fill="hold">
                                          <p:stCondLst>
                                            <p:cond delay="0"/>
                                          </p:stCondLst>
                                        </p:cTn>
                                        <p:tgtEl>
                                          <p:spTgt spid="19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Text Box 19457"/>
          <p:cNvSpPr txBox="1"/>
          <p:nvPr/>
        </p:nvSpPr>
        <p:spPr>
          <a:xfrm>
            <a:off x="8077200" y="6356350"/>
            <a:ext cx="2133600" cy="365125"/>
          </a:xfrm>
          <a:prstGeom prst="rect">
            <a:avLst/>
          </a:prstGeom>
          <a:noFill/>
          <a:ln w="9525">
            <a:noFill/>
          </a:ln>
        </p:spPr>
        <p:txBody>
          <a:bodyPr wrap="square" lIns="90000" tIns="46800" rIns="90000" bIns="46800" anchor="ctr"/>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200" b="0" i="0" u="none" strike="noStrike" kern="1200" cap="none" spc="0" normalizeH="0" baseline="0" noProof="0" dirty="0" err="1">
                <a:ln>
                  <a:noFill/>
                </a:ln>
                <a:solidFill>
                  <a:srgbClr val="898989"/>
                </a:solidFill>
                <a:effectLst/>
                <a:uLnTx/>
                <a:uFillTx/>
                <a:latin typeface="Calibri" panose="020F0502020204030204" charset="0"/>
                <a:ea typeface="MS PGothic"/>
                <a:cs typeface="Arial" panose="020B0604020202020204" pitchFamily="34" charset="0"/>
              </a:rPr>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127</a:t>
            </a:fld>
            <a:endParaRPr kumimoji="0" lang="fr-FR" altLang="x-none" sz="1200" b="0" i="0" u="none" strike="noStrike" kern="1200" cap="none" spc="0" normalizeH="0" baseline="0" noProof="0" dirty="0" err="1">
              <a:ln>
                <a:noFill/>
              </a:ln>
              <a:solidFill>
                <a:srgbClr val="898989"/>
              </a:solidFill>
              <a:effectLst/>
              <a:uLnTx/>
              <a:uFillTx/>
              <a:latin typeface="Calibri" panose="020F0502020204030204" charset="0"/>
              <a:ea typeface="Arial" panose="020B0604020202020204" pitchFamily="34" charset="0"/>
              <a:cs typeface="Arial" panose="020B0604020202020204" pitchFamily="34" charset="0"/>
            </a:endParaRPr>
          </a:p>
        </p:txBody>
      </p:sp>
      <p:sp>
        <p:nvSpPr>
          <p:cNvPr id="3" name="Text Box 2"/>
          <p:cNvSpPr txBox="1"/>
          <p:nvPr/>
        </p:nvSpPr>
        <p:spPr>
          <a:xfrm>
            <a:off x="843280" y="778510"/>
            <a:ext cx="10153015" cy="1076325"/>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Calibri"/>
                <a:ea typeface="MS PGothic"/>
                <a:cs typeface="+mn-cs"/>
              </a:rPr>
              <a:t>Exemple : On donne les coûts de production d’une entreprise en fonction des quantités produites comme suit.</a:t>
            </a:r>
          </a:p>
        </p:txBody>
      </p:sp>
      <p:graphicFrame>
        <p:nvGraphicFramePr>
          <p:cNvPr id="4" name="Table 3"/>
          <p:cNvGraphicFramePr/>
          <p:nvPr/>
        </p:nvGraphicFramePr>
        <p:xfrm>
          <a:off x="1426845" y="2308860"/>
          <a:ext cx="8533765" cy="1143000"/>
        </p:xfrm>
        <a:graphic>
          <a:graphicData uri="http://schemas.openxmlformats.org/drawingml/2006/table">
            <a:tbl>
              <a:tblPr firstRow="1" bandRow="1">
                <a:tableStyleId>{5C22544A-7EE6-4342-B048-85BDC9FD1C3A}</a:tableStyleId>
              </a:tblPr>
              <a:tblGrid>
                <a:gridCol w="852805">
                  <a:extLst>
                    <a:ext uri="{9D8B030D-6E8A-4147-A177-3AD203B41FA5}">
                      <a16:colId xmlns:a16="http://schemas.microsoft.com/office/drawing/2014/main" val="20000"/>
                    </a:ext>
                  </a:extLst>
                </a:gridCol>
                <a:gridCol w="852805">
                  <a:extLst>
                    <a:ext uri="{9D8B030D-6E8A-4147-A177-3AD203B41FA5}">
                      <a16:colId xmlns:a16="http://schemas.microsoft.com/office/drawing/2014/main" val="20001"/>
                    </a:ext>
                  </a:extLst>
                </a:gridCol>
                <a:gridCol w="852805">
                  <a:extLst>
                    <a:ext uri="{9D8B030D-6E8A-4147-A177-3AD203B41FA5}">
                      <a16:colId xmlns:a16="http://schemas.microsoft.com/office/drawing/2014/main" val="20002"/>
                    </a:ext>
                  </a:extLst>
                </a:gridCol>
                <a:gridCol w="852805">
                  <a:extLst>
                    <a:ext uri="{9D8B030D-6E8A-4147-A177-3AD203B41FA5}">
                      <a16:colId xmlns:a16="http://schemas.microsoft.com/office/drawing/2014/main" val="20003"/>
                    </a:ext>
                  </a:extLst>
                </a:gridCol>
                <a:gridCol w="852805">
                  <a:extLst>
                    <a:ext uri="{9D8B030D-6E8A-4147-A177-3AD203B41FA5}">
                      <a16:colId xmlns:a16="http://schemas.microsoft.com/office/drawing/2014/main" val="20004"/>
                    </a:ext>
                  </a:extLst>
                </a:gridCol>
                <a:gridCol w="852805">
                  <a:extLst>
                    <a:ext uri="{9D8B030D-6E8A-4147-A177-3AD203B41FA5}">
                      <a16:colId xmlns:a16="http://schemas.microsoft.com/office/drawing/2014/main" val="20005"/>
                    </a:ext>
                  </a:extLst>
                </a:gridCol>
                <a:gridCol w="852805">
                  <a:extLst>
                    <a:ext uri="{9D8B030D-6E8A-4147-A177-3AD203B41FA5}">
                      <a16:colId xmlns:a16="http://schemas.microsoft.com/office/drawing/2014/main" val="20006"/>
                    </a:ext>
                  </a:extLst>
                </a:gridCol>
                <a:gridCol w="852805">
                  <a:extLst>
                    <a:ext uri="{9D8B030D-6E8A-4147-A177-3AD203B41FA5}">
                      <a16:colId xmlns:a16="http://schemas.microsoft.com/office/drawing/2014/main" val="20007"/>
                    </a:ext>
                  </a:extLst>
                </a:gridCol>
                <a:gridCol w="852805">
                  <a:extLst>
                    <a:ext uri="{9D8B030D-6E8A-4147-A177-3AD203B41FA5}">
                      <a16:colId xmlns:a16="http://schemas.microsoft.com/office/drawing/2014/main" val="20008"/>
                    </a:ext>
                  </a:extLst>
                </a:gridCol>
                <a:gridCol w="852805">
                  <a:extLst>
                    <a:ext uri="{9D8B030D-6E8A-4147-A177-3AD203B41FA5}">
                      <a16:colId xmlns:a16="http://schemas.microsoft.com/office/drawing/2014/main" val="20009"/>
                    </a:ext>
                  </a:extLst>
                </a:gridCol>
              </a:tblGrid>
              <a:tr h="381000">
                <a:tc>
                  <a:txBody>
                    <a:bodyPr/>
                    <a:lstStyle/>
                    <a:p>
                      <a:pPr>
                        <a:buNone/>
                      </a:pPr>
                      <a:r>
                        <a:rPr lang="fr-FR" altLang="en-US"/>
                        <a:t>Q</a:t>
                      </a:r>
                    </a:p>
                  </a:txBody>
                  <a:tcPr/>
                </a:tc>
                <a:tc>
                  <a:txBody>
                    <a:bodyPr/>
                    <a:lstStyle/>
                    <a:p>
                      <a:pPr>
                        <a:buNone/>
                      </a:pPr>
                      <a:r>
                        <a:rPr lang="fr-FR" altLang="en-US"/>
                        <a:t>0</a:t>
                      </a:r>
                    </a:p>
                  </a:txBody>
                  <a:tcPr/>
                </a:tc>
                <a:tc>
                  <a:txBody>
                    <a:bodyPr/>
                    <a:lstStyle/>
                    <a:p>
                      <a:pPr>
                        <a:buNone/>
                      </a:pPr>
                      <a:r>
                        <a:rPr lang="fr-FR" altLang="en-US"/>
                        <a:t>1</a:t>
                      </a:r>
                    </a:p>
                  </a:txBody>
                  <a:tcPr/>
                </a:tc>
                <a:tc>
                  <a:txBody>
                    <a:bodyPr/>
                    <a:lstStyle/>
                    <a:p>
                      <a:pPr>
                        <a:buNone/>
                      </a:pPr>
                      <a:r>
                        <a:rPr lang="fr-FR" altLang="en-US"/>
                        <a:t>2</a:t>
                      </a:r>
                    </a:p>
                  </a:txBody>
                  <a:tcPr/>
                </a:tc>
                <a:tc>
                  <a:txBody>
                    <a:bodyPr/>
                    <a:lstStyle/>
                    <a:p>
                      <a:pPr>
                        <a:buNone/>
                      </a:pPr>
                      <a:r>
                        <a:rPr lang="fr-FR" altLang="en-US"/>
                        <a:t>3</a:t>
                      </a:r>
                    </a:p>
                  </a:txBody>
                  <a:tcPr/>
                </a:tc>
                <a:tc>
                  <a:txBody>
                    <a:bodyPr/>
                    <a:lstStyle/>
                    <a:p>
                      <a:pPr>
                        <a:buNone/>
                      </a:pPr>
                      <a:r>
                        <a:rPr lang="fr-FR" altLang="en-US"/>
                        <a:t>4</a:t>
                      </a:r>
                    </a:p>
                  </a:txBody>
                  <a:tcPr/>
                </a:tc>
                <a:tc>
                  <a:txBody>
                    <a:bodyPr/>
                    <a:lstStyle/>
                    <a:p>
                      <a:pPr>
                        <a:buNone/>
                      </a:pPr>
                      <a:r>
                        <a:rPr lang="fr-FR" altLang="en-US"/>
                        <a:t>5</a:t>
                      </a:r>
                    </a:p>
                  </a:txBody>
                  <a:tcPr/>
                </a:tc>
                <a:tc>
                  <a:txBody>
                    <a:bodyPr/>
                    <a:lstStyle/>
                    <a:p>
                      <a:pPr>
                        <a:buNone/>
                      </a:pPr>
                      <a:r>
                        <a:rPr lang="fr-FR" altLang="en-US"/>
                        <a:t>6</a:t>
                      </a:r>
                    </a:p>
                  </a:txBody>
                  <a:tcPr/>
                </a:tc>
                <a:tc>
                  <a:txBody>
                    <a:bodyPr/>
                    <a:lstStyle/>
                    <a:p>
                      <a:pPr>
                        <a:buNone/>
                      </a:pPr>
                      <a:endParaRPr lang="en-US"/>
                    </a:p>
                  </a:txBody>
                  <a:tcPr/>
                </a:tc>
                <a:tc>
                  <a:txBody>
                    <a:bodyPr/>
                    <a:lstStyle/>
                    <a:p>
                      <a:pPr>
                        <a:buNone/>
                      </a:pPr>
                      <a:endParaRPr lang="en-US"/>
                    </a:p>
                  </a:txBody>
                  <a:tcPr/>
                </a:tc>
                <a:extLst>
                  <a:ext uri="{0D108BD9-81ED-4DB2-BD59-A6C34878D82A}">
                    <a16:rowId xmlns:a16="http://schemas.microsoft.com/office/drawing/2014/main" val="10000"/>
                  </a:ext>
                </a:extLst>
              </a:tr>
              <a:tr h="381000">
                <a:tc>
                  <a:txBody>
                    <a:bodyPr/>
                    <a:lstStyle/>
                    <a:p>
                      <a:pPr>
                        <a:buNone/>
                      </a:pPr>
                      <a:r>
                        <a:rPr lang="fr-FR" altLang="en-US"/>
                        <a:t>CT</a:t>
                      </a:r>
                    </a:p>
                  </a:txBody>
                  <a:tcPr/>
                </a:tc>
                <a:tc>
                  <a:txBody>
                    <a:bodyPr/>
                    <a:lstStyle/>
                    <a:p>
                      <a:pPr>
                        <a:buNone/>
                      </a:pPr>
                      <a:r>
                        <a:rPr lang="fr-FR" altLang="en-US"/>
                        <a:t>100</a:t>
                      </a:r>
                    </a:p>
                  </a:txBody>
                  <a:tcPr/>
                </a:tc>
                <a:tc>
                  <a:txBody>
                    <a:bodyPr/>
                    <a:lstStyle/>
                    <a:p>
                      <a:pPr>
                        <a:buNone/>
                      </a:pPr>
                      <a:r>
                        <a:rPr lang="fr-FR" altLang="en-US"/>
                        <a:t>140</a:t>
                      </a:r>
                    </a:p>
                  </a:txBody>
                  <a:tcPr/>
                </a:tc>
                <a:tc>
                  <a:txBody>
                    <a:bodyPr/>
                    <a:lstStyle/>
                    <a:p>
                      <a:pPr>
                        <a:buNone/>
                      </a:pPr>
                      <a:r>
                        <a:rPr lang="fr-FR" altLang="en-US"/>
                        <a:t>170</a:t>
                      </a:r>
                    </a:p>
                  </a:txBody>
                  <a:tcPr/>
                </a:tc>
                <a:tc>
                  <a:txBody>
                    <a:bodyPr/>
                    <a:lstStyle/>
                    <a:p>
                      <a:pPr>
                        <a:buNone/>
                      </a:pPr>
                      <a:r>
                        <a:rPr lang="fr-FR" altLang="en-US"/>
                        <a:t>190</a:t>
                      </a:r>
                    </a:p>
                  </a:txBody>
                  <a:tcPr/>
                </a:tc>
                <a:tc>
                  <a:txBody>
                    <a:bodyPr/>
                    <a:lstStyle/>
                    <a:p>
                      <a:pPr>
                        <a:buNone/>
                      </a:pPr>
                      <a:r>
                        <a:rPr lang="fr-FR" altLang="en-US"/>
                        <a:t>240</a:t>
                      </a:r>
                    </a:p>
                  </a:txBody>
                  <a:tcPr/>
                </a:tc>
                <a:tc>
                  <a:txBody>
                    <a:bodyPr/>
                    <a:lstStyle/>
                    <a:p>
                      <a:pPr>
                        <a:buNone/>
                      </a:pPr>
                      <a:r>
                        <a:rPr lang="fr-FR" altLang="en-US"/>
                        <a:t>300</a:t>
                      </a:r>
                    </a:p>
                  </a:txBody>
                  <a:tcPr/>
                </a:tc>
                <a:tc>
                  <a:txBody>
                    <a:bodyPr/>
                    <a:lstStyle/>
                    <a:p>
                      <a:pPr>
                        <a:buNone/>
                      </a:pPr>
                      <a:r>
                        <a:rPr lang="fr-FR" altLang="en-US"/>
                        <a:t>400</a:t>
                      </a:r>
                    </a:p>
                  </a:txBody>
                  <a:tcPr/>
                </a:tc>
                <a:tc>
                  <a:txBody>
                    <a:bodyPr/>
                    <a:lstStyle/>
                    <a:p>
                      <a:pPr>
                        <a:buNone/>
                      </a:pPr>
                      <a:endParaRPr lang="en-US"/>
                    </a:p>
                  </a:txBody>
                  <a:tcPr/>
                </a:tc>
                <a:tc>
                  <a:txBody>
                    <a:bodyPr/>
                    <a:lstStyle/>
                    <a:p>
                      <a:pPr>
                        <a:buNone/>
                      </a:pPr>
                      <a:endParaRPr lang="en-US"/>
                    </a:p>
                  </a:txBody>
                  <a:tcPr/>
                </a:tc>
                <a:extLst>
                  <a:ext uri="{0D108BD9-81ED-4DB2-BD59-A6C34878D82A}">
                    <a16:rowId xmlns:a16="http://schemas.microsoft.com/office/drawing/2014/main" val="10001"/>
                  </a:ext>
                </a:extLst>
              </a:tr>
              <a:tr h="381000">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extLst>
                  <a:ext uri="{0D108BD9-81ED-4DB2-BD59-A6C34878D82A}">
                    <a16:rowId xmlns:a16="http://schemas.microsoft.com/office/drawing/2014/main" val="10002"/>
                  </a:ext>
                </a:extLst>
              </a:tr>
            </a:tbl>
          </a:graphicData>
        </a:graphic>
      </p:graphicFrame>
      <p:sp>
        <p:nvSpPr>
          <p:cNvPr id="6" name="Text Box 5"/>
          <p:cNvSpPr txBox="1"/>
          <p:nvPr/>
        </p:nvSpPr>
        <p:spPr>
          <a:xfrm>
            <a:off x="393065" y="3936365"/>
            <a:ext cx="11040745" cy="2306955"/>
          </a:xfrm>
          <a:prstGeom prst="rect">
            <a:avLst/>
          </a:prstGeom>
          <a:noFill/>
        </p:spPr>
        <p:txBody>
          <a:bodyPr wrap="square" rtlCol="0" anchor="t">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a:ln>
                  <a:noFill/>
                </a:ln>
                <a:solidFill>
                  <a:srgbClr val="000000"/>
                </a:solidFill>
                <a:effectLst/>
                <a:uLnTx/>
                <a:uFillTx/>
                <a:latin typeface="Calibri"/>
                <a:ea typeface="MS PGothic"/>
                <a:cs typeface="+mn-cs"/>
              </a:rPr>
              <a:t>Indiquer le coût fixe total, calculer le coût variable total, le coût fixe moyen, le coût variable moyen, le coût total moyen et le coût marginal.</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a:ln>
                  <a:noFill/>
                </a:ln>
                <a:solidFill>
                  <a:srgbClr val="000000"/>
                </a:solidFill>
                <a:effectLst/>
                <a:uLnTx/>
                <a:uFillTx/>
                <a:latin typeface="Calibri"/>
                <a:ea typeface="MS PGothic"/>
                <a:cs typeface="+mn-cs"/>
              </a:rPr>
              <a:t>Représenter les courbes de coût fixe, de coût total, de coût moyen et de coût marginal.</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a:ln>
                  <a:noFill/>
                </a:ln>
                <a:solidFill>
                  <a:srgbClr val="000000"/>
                </a:solidFill>
                <a:effectLst/>
                <a:uLnTx/>
                <a:uFillTx/>
                <a:latin typeface="Calibri"/>
                <a:ea typeface="MS PGothic"/>
                <a:cs typeface="+mn-cs"/>
              </a:rPr>
              <a:t>Calculer les recettes et les profits lorsque le prix est de 50F et de 90F.</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a:ln>
                  <a:noFill/>
                </a:ln>
                <a:solidFill>
                  <a:srgbClr val="000000"/>
                </a:solidFill>
                <a:effectLst/>
                <a:uLnTx/>
                <a:uFillTx/>
                <a:latin typeface="Calibri"/>
                <a:ea typeface="MS PGothic"/>
                <a:cs typeface="+mn-cs"/>
              </a:rPr>
              <a:t>Indiquer la quantité à produire pour chaque niveau de prix.</a:t>
            </a:r>
          </a:p>
        </p:txBody>
      </p:sp>
      <p:sp>
        <p:nvSpPr>
          <p:cNvPr id="2" name="Date Placeholder 1"/>
          <p:cNvSpPr>
            <a:spLocks noGrp="1"/>
          </p:cNvSpPr>
          <p:nvPr>
            <p:ph type="dt" sz="half" idx="10"/>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Juillet 2019</a:t>
            </a:r>
          </a:p>
        </p:txBody>
      </p:sp>
      <p:sp>
        <p:nvSpPr>
          <p:cNvPr id="5" name="Slide Number Placeholder 4"/>
          <p:cNvSpPr>
            <a:spLocks noGrp="1"/>
          </p:cNvSpPr>
          <p:nvPr>
            <p:ph type="sldNum" sz="quarter" idx="12"/>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127</a:t>
            </a:fld>
            <a:endPar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endParaRPr>
          </a:p>
        </p:txBody>
      </p:sp>
      <p:sp>
        <p:nvSpPr>
          <p:cNvPr id="7" name="Footer Placeholder 6"/>
          <p:cNvSpPr>
            <a:spLocks noGrp="1"/>
          </p:cNvSpPr>
          <p:nvPr>
            <p:ph type="ftr" sz="quarter" idx="11"/>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Eco. Gle ESI 1 _ UNB _ D. KAM</a:t>
            </a:r>
          </a:p>
        </p:txBody>
      </p:sp>
    </p:spTree>
    <p:extLst>
      <p:ext uri="{BB962C8B-B14F-4D97-AF65-F5344CB8AC3E}">
        <p14:creationId xmlns:p14="http://schemas.microsoft.com/office/powerpoint/2010/main" val="1879358796"/>
      </p:ext>
    </p:extLst>
  </p:cSld>
  <p:clrMapOvr>
    <a:masterClrMapping/>
  </p:clrMapOvr>
  <p:transition spd="med"/>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1680"/>
          </a:xfrm>
        </p:spPr>
        <p:txBody>
          <a:bodyPr>
            <a:normAutofit/>
          </a:bodyPr>
          <a:lstStyle/>
          <a:p>
            <a:pPr algn="ctr"/>
            <a:r>
              <a:rPr lang="fr-FR" altLang="en-US" sz="3600" b="1"/>
              <a:t>IV – </a:t>
            </a:r>
            <a:r>
              <a:rPr lang="en-US" sz="3600" b="1">
                <a:sym typeface="+mn-ea"/>
              </a:rPr>
              <a:t>LES COÛTS DE PRODUCTION (de </a:t>
            </a:r>
            <a:r>
              <a:rPr lang="fr-FR" altLang="en-US" sz="3600" b="1">
                <a:sym typeface="+mn-ea"/>
              </a:rPr>
              <a:t>long terme</a:t>
            </a:r>
            <a:r>
              <a:rPr lang="en-US" sz="3600" b="1">
                <a:sym typeface="+mn-ea"/>
              </a:rPr>
              <a:t>)</a:t>
            </a:r>
            <a:endParaRPr lang="en-US" altLang="en-US" sz="3600" b="1">
              <a:sym typeface="+mn-ea"/>
            </a:endParaRPr>
          </a:p>
        </p:txBody>
      </p:sp>
      <p:sp>
        <p:nvSpPr>
          <p:cNvPr id="3" name="Content Placeholder 2"/>
          <p:cNvSpPr>
            <a:spLocks noGrp="1"/>
          </p:cNvSpPr>
          <p:nvPr>
            <p:ph sz="half" idx="4294967295"/>
          </p:nvPr>
        </p:nvSpPr>
        <p:spPr>
          <a:xfrm>
            <a:off x="671195" y="1106805"/>
            <a:ext cx="11212830" cy="5642610"/>
          </a:xfrm>
        </p:spPr>
        <p:txBody>
          <a:bodyPr>
            <a:noAutofit/>
          </a:bodyPr>
          <a:lstStyle/>
          <a:p>
            <a:pPr algn="just">
              <a:buFont typeface="Wingdings" panose="05000000000000000000" charset="0"/>
              <a:buChar char=""/>
            </a:pPr>
            <a:r>
              <a:rPr lang="en-US" sz="3200" b="1"/>
              <a:t>Dans le long terme ou la longue période, tous les facteurs de production peuvent varier. Il n’existe plus de Coûts fixes.</a:t>
            </a:r>
          </a:p>
          <a:p>
            <a:pPr algn="just">
              <a:buFont typeface="Wingdings" panose="05000000000000000000" charset="0"/>
              <a:buChar char=""/>
            </a:pPr>
            <a:r>
              <a:rPr lang="en-US" sz="3200" b="1"/>
              <a:t>La notion de long terme ou de longue période dépend du  phénomène que l’on analyse.</a:t>
            </a:r>
          </a:p>
          <a:p>
            <a:pPr lvl="1" algn="just">
              <a:buFont typeface="Wingdings" panose="05000000000000000000" charset="0"/>
              <a:buChar char=""/>
            </a:pPr>
            <a:r>
              <a:rPr lang="en-US" sz="2740" b="1"/>
              <a:t>Si l’on considère la taille de la firme comme facteur fixe, le long terme est la période de temps nécessaire à l’entrepreneur pour modifier la taille de son usine ;</a:t>
            </a:r>
          </a:p>
          <a:p>
            <a:pPr lvl="1" algn="just">
              <a:buFont typeface="Wingdings" panose="05000000000000000000" charset="0"/>
              <a:buChar char=""/>
            </a:pPr>
            <a:endParaRPr lang="en-US" sz="2740" b="1"/>
          </a:p>
          <a:p>
            <a:pPr lvl="1" algn="just">
              <a:buFont typeface="Wingdings" panose="05000000000000000000" charset="0"/>
              <a:buChar char=""/>
            </a:pPr>
            <a:r>
              <a:rPr lang="en-US" sz="3200" b="1"/>
              <a:t>Si le facteur fixe correspond au nombre d’employés, le long terme correspondra à l’échéance permettant à l’entrepreneur de modifier le volume d’emploi.</a:t>
            </a:r>
          </a:p>
          <a:p>
            <a:pPr marL="0" indent="0" algn="just">
              <a:buFont typeface="Wingdings" panose="05000000000000000000" charset="0"/>
              <a:buNone/>
            </a:pPr>
            <a:endParaRPr lang="en-US" sz="3600" b="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86515017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1680"/>
          </a:xfrm>
        </p:spPr>
        <p:txBody>
          <a:bodyPr>
            <a:normAutofit/>
          </a:bodyPr>
          <a:lstStyle/>
          <a:p>
            <a:pPr algn="ctr"/>
            <a:r>
              <a:rPr lang="fr-FR" altLang="en-US" sz="3600" b="1"/>
              <a:t>IV – </a:t>
            </a:r>
            <a:r>
              <a:rPr lang="en-US" sz="3600" b="1">
                <a:sym typeface="+mn-ea"/>
              </a:rPr>
              <a:t>LES COÛTS DE PRODUCTION (de </a:t>
            </a:r>
            <a:r>
              <a:rPr lang="fr-FR" altLang="en-US" sz="3600" b="1">
                <a:sym typeface="+mn-ea"/>
              </a:rPr>
              <a:t>long terme</a:t>
            </a:r>
            <a:r>
              <a:rPr lang="en-US" sz="3600" b="1">
                <a:sym typeface="+mn-ea"/>
              </a:rPr>
              <a:t>)</a:t>
            </a:r>
            <a:endParaRPr lang="en-US" altLang="en-US" sz="3600" b="1">
              <a:sym typeface="+mn-ea"/>
            </a:endParaRPr>
          </a:p>
        </p:txBody>
      </p:sp>
      <p:sp>
        <p:nvSpPr>
          <p:cNvPr id="3" name="Content Placeholder 2"/>
          <p:cNvSpPr>
            <a:spLocks noGrp="1"/>
          </p:cNvSpPr>
          <p:nvPr>
            <p:ph sz="half" idx="4294967295"/>
          </p:nvPr>
        </p:nvSpPr>
        <p:spPr>
          <a:xfrm>
            <a:off x="671195" y="1106805"/>
            <a:ext cx="11212830" cy="5642610"/>
          </a:xfrm>
        </p:spPr>
        <p:txBody>
          <a:bodyPr>
            <a:noAutofit/>
          </a:bodyPr>
          <a:lstStyle/>
          <a:p>
            <a:pPr marL="0" indent="0" algn="just">
              <a:buFont typeface="Wingdings" panose="05000000000000000000" charset="0"/>
              <a:buNone/>
            </a:pPr>
            <a:r>
              <a:rPr lang="en-US" sz="3600" b="1"/>
              <a:t>L’entrepreneur peut prendre des décisions visant à modifier sa capacité de production : s’il anticipe une augmentation de ses ventes, il pourra prévoir l’achat de nouvelles machines ou l’extension de sa firme. L’augmentation de sa capacité productive entraînera alors des dépenses supplémentaires à tel point que ses charges d’amortissement et d’entretien augmentent. Les coûts fixes passent alors dans la catégorie des CV et se définissent comme une fonction croissante de la capacité de production.</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3989578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r-FR" altLang="en-US"/>
              <a:t>INTRODUCTION</a:t>
            </a:r>
          </a:p>
        </p:txBody>
      </p:sp>
      <p:sp>
        <p:nvSpPr>
          <p:cNvPr id="3" name="Content Placeholder 2"/>
          <p:cNvSpPr>
            <a:spLocks noGrp="1"/>
          </p:cNvSpPr>
          <p:nvPr>
            <p:ph idx="1"/>
          </p:nvPr>
        </p:nvSpPr>
        <p:spPr>
          <a:xfrm>
            <a:off x="838200" y="1363980"/>
            <a:ext cx="10515600" cy="5201920"/>
          </a:xfrm>
        </p:spPr>
        <p:txBody>
          <a:bodyPr>
            <a:normAutofit fontScale="97500" lnSpcReduction="10000"/>
          </a:bodyPr>
          <a:lstStyle/>
          <a:p>
            <a:pPr marL="0" indent="0" algn="just">
              <a:lnSpc>
                <a:spcPct val="100000"/>
              </a:lnSpc>
              <a:buNone/>
            </a:pPr>
            <a:r>
              <a:rPr lang="fr-FR" altLang="en-US" sz="3600" b="1">
                <a:solidFill>
                  <a:schemeClr val="accent2"/>
                </a:solidFill>
              </a:rPr>
              <a:t>5</a:t>
            </a:r>
            <a:r>
              <a:rPr lang="en-US" sz="3600" b="1">
                <a:solidFill>
                  <a:schemeClr val="accent2"/>
                </a:solidFill>
              </a:rPr>
              <a:t>)Le problème économique</a:t>
            </a:r>
          </a:p>
          <a:p>
            <a:pPr marL="0" indent="0" algn="just">
              <a:lnSpc>
                <a:spcPct val="100000"/>
              </a:lnSpc>
              <a:buNone/>
            </a:pPr>
            <a:r>
              <a:rPr lang="en-US" sz="3600">
                <a:solidFill>
                  <a:schemeClr val="tx1"/>
                </a:solidFill>
              </a:rPr>
              <a:t>Le problème économique résulte précisément de la rareté de l’immense majorité des biens face aux besoins illimités de l’homme. La rareté des biens et services provient de la rareté des ressources productives. Ces ressources productives ou les facteurs de productions (capital, travail, ressources naturelles) devront être combinés de manière optimale pour produire les biens et fournir les services nécessaires à la satisfaction des besoins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82268102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20481"/>
          <p:cNvSpPr txBox="1"/>
          <p:nvPr/>
        </p:nvSpPr>
        <p:spPr>
          <a:xfrm>
            <a:off x="8077200" y="6356350"/>
            <a:ext cx="2133600" cy="365125"/>
          </a:xfrm>
          <a:prstGeom prst="rect">
            <a:avLst/>
          </a:prstGeom>
          <a:noFill/>
          <a:ln w="9525">
            <a:noFill/>
          </a:ln>
        </p:spPr>
        <p:txBody>
          <a:bodyPr wrap="square" lIns="90000" tIns="46800" rIns="90000" bIns="46800" anchor="ctr"/>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200" b="0" i="0" u="none" strike="noStrike" kern="1200" cap="none" spc="0" normalizeH="0" baseline="0" noProof="0" dirty="0" err="1">
                <a:ln>
                  <a:noFill/>
                </a:ln>
                <a:solidFill>
                  <a:srgbClr val="898989"/>
                </a:solidFill>
                <a:effectLst/>
                <a:uLnTx/>
                <a:uFillTx/>
                <a:latin typeface="Calibri" panose="020F0502020204030204" charset="0"/>
                <a:ea typeface="MS PGothic"/>
                <a:cs typeface="Arial" panose="020B0604020202020204" pitchFamily="34" charset="0"/>
              </a:rPr>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130</a:t>
            </a:fld>
            <a:endParaRPr kumimoji="0" lang="fr-FR" altLang="x-none" sz="1200" b="0" i="0" u="none" strike="noStrike" kern="1200" cap="none" spc="0" normalizeH="0" baseline="0" noProof="0" dirty="0" err="1">
              <a:ln>
                <a:noFill/>
              </a:ln>
              <a:solidFill>
                <a:srgbClr val="898989"/>
              </a:solidFill>
              <a:effectLst/>
              <a:uLnTx/>
              <a:uFillTx/>
              <a:latin typeface="Calibri" panose="020F0502020204030204" charset="0"/>
              <a:ea typeface="Arial" panose="020B0604020202020204" pitchFamily="34" charset="0"/>
              <a:cs typeface="Arial" panose="020B0604020202020204" pitchFamily="34" charset="0"/>
            </a:endParaRPr>
          </a:p>
        </p:txBody>
      </p:sp>
      <p:sp>
        <p:nvSpPr>
          <p:cNvPr id="20483" name="Text Box 20482"/>
          <p:cNvSpPr txBox="1"/>
          <p:nvPr/>
        </p:nvSpPr>
        <p:spPr>
          <a:xfrm>
            <a:off x="1217295" y="1283970"/>
            <a:ext cx="9735820" cy="1077595"/>
          </a:xfrm>
          <a:prstGeom prst="rect">
            <a:avLst/>
          </a:prstGeom>
          <a:noFill/>
          <a:ln w="9525">
            <a:noFill/>
          </a:ln>
        </p:spPr>
        <p:txBody>
          <a:bodyPr wrap="square" lIns="90000" tIns="46800" rIns="90000" bIns="46800" anchor="t">
            <a:spAutoFit/>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Wingdings" panose="05000000000000000000" pitchFamily="2" charset="2"/>
                <a:ea typeface="Wingdings" panose="05000000000000000000" pitchFamily="2" charset="2"/>
                <a:cs typeface="+mn-cs"/>
              </a:rPr>
              <a:t></a:t>
            </a:r>
            <a:r>
              <a:rPr kumimoji="0" lang="fr-FR" altLang="x-none" sz="1800" b="0" i="0" u="none" strike="noStrike" kern="1200" cap="none" spc="0" normalizeH="0" baseline="0" noProof="0" dirty="0" err="1">
                <a:ln>
                  <a:noFill/>
                </a:ln>
                <a:solidFill>
                  <a:srgbClr val="000000"/>
                </a:solidFill>
                <a:effectLst/>
                <a:uLnTx/>
                <a:uFillTx/>
                <a:latin typeface="Calibri" panose="020F0502020204030204" charset="0"/>
                <a:ea typeface="MS PGothic"/>
                <a:cs typeface="+mn-cs"/>
              </a:rPr>
              <a:t> </a:t>
            </a:r>
            <a:r>
              <a:rPr kumimoji="0" lang="fr-FR" altLang="x-none" sz="3200" b="0" i="0" u="none" strike="noStrike" kern="1200" cap="none" spc="0" normalizeH="0" baseline="0" noProof="0" dirty="0" err="1">
                <a:ln>
                  <a:noFill/>
                </a:ln>
                <a:solidFill>
                  <a:srgbClr val="000000"/>
                </a:solidFill>
                <a:effectLst/>
                <a:uLnTx/>
                <a:uFillTx/>
                <a:latin typeface="Calibri" panose="020F0502020204030204" charset="0"/>
                <a:ea typeface="MS PGothic"/>
                <a:cs typeface="+mn-cs"/>
              </a:rPr>
              <a:t>À long terme, </a:t>
            </a:r>
            <a:r>
              <a:rPr kumimoji="0" lang="fr-FR" altLang="x-none" sz="3200" b="1" i="0" u="none" strike="noStrike" kern="1200" cap="none" spc="0" normalizeH="0" baseline="0" noProof="0" dirty="0" err="1">
                <a:ln>
                  <a:noFill/>
                </a:ln>
                <a:solidFill>
                  <a:srgbClr val="000000"/>
                </a:solidFill>
                <a:effectLst/>
                <a:uLnTx/>
                <a:uFillTx/>
                <a:latin typeface="Calibri" panose="020F0502020204030204" charset="0"/>
                <a:ea typeface="MS PGothic"/>
                <a:cs typeface="+mn-cs"/>
              </a:rPr>
              <a:t>l'entreprise a le choix entre différentes techniques de production</a:t>
            </a:r>
            <a:r>
              <a:rPr kumimoji="0" lang="fr-FR" altLang="x-none" sz="3200" b="0" i="0" u="none" strike="noStrike" kern="1200" cap="none" spc="0" normalizeH="0" baseline="0" noProof="0" dirty="0" err="1">
                <a:ln>
                  <a:noFill/>
                </a:ln>
                <a:solidFill>
                  <a:srgbClr val="000000"/>
                </a:solidFill>
                <a:effectLst/>
                <a:uLnTx/>
                <a:uFillTx/>
                <a:latin typeface="Calibri" panose="020F0502020204030204" charset="0"/>
                <a:ea typeface="MS PGothic"/>
                <a:cs typeface="+mn-cs"/>
              </a:rPr>
              <a:t> (absence de coûts fixes)</a:t>
            </a:r>
          </a:p>
        </p:txBody>
      </p:sp>
      <p:grpSp>
        <p:nvGrpSpPr>
          <p:cNvPr id="20484" name="Group 20483"/>
          <p:cNvGrpSpPr/>
          <p:nvPr/>
        </p:nvGrpSpPr>
        <p:grpSpPr>
          <a:xfrm>
            <a:off x="3238500" y="2571750"/>
            <a:ext cx="5573713" cy="3598863"/>
            <a:chOff x="1080" y="1620"/>
            <a:chExt cx="3511" cy="2267"/>
          </a:xfrm>
        </p:grpSpPr>
        <p:sp>
          <p:nvSpPr>
            <p:cNvPr id="20485" name="Straight Connector 20484"/>
            <p:cNvSpPr/>
            <p:nvPr/>
          </p:nvSpPr>
          <p:spPr>
            <a:xfrm flipV="1">
              <a:off x="1162" y="1795"/>
              <a:ext cx="0" cy="1833"/>
            </a:xfrm>
            <a:prstGeom prst="line">
              <a:avLst/>
            </a:prstGeom>
            <a:ln w="12600" cap="sq" cmpd="sng">
              <a:solidFill>
                <a:srgbClr val="000000">
                  <a:alpha val="100000"/>
                </a:srgbClr>
              </a:solidFill>
              <a:prstDash val="solid"/>
              <a:miter/>
              <a:headEnd type="none" w="med" len="med"/>
              <a:tailEnd type="triangle" w="med" len="med"/>
            </a:ln>
          </p:spPr>
        </p:sp>
        <p:sp>
          <p:nvSpPr>
            <p:cNvPr id="20486" name="Straight Connector 20485"/>
            <p:cNvSpPr/>
            <p:nvPr/>
          </p:nvSpPr>
          <p:spPr>
            <a:xfrm>
              <a:off x="1162" y="3644"/>
              <a:ext cx="3197" cy="0"/>
            </a:xfrm>
            <a:prstGeom prst="line">
              <a:avLst/>
            </a:prstGeom>
            <a:ln w="12600" cap="sq" cmpd="sng">
              <a:solidFill>
                <a:srgbClr val="000000">
                  <a:alpha val="100000"/>
                </a:srgbClr>
              </a:solidFill>
              <a:prstDash val="solid"/>
              <a:miter/>
              <a:headEnd type="none" w="med" len="med"/>
              <a:tailEnd type="triangle" w="med" len="med"/>
            </a:ln>
          </p:spPr>
        </p:sp>
        <p:sp>
          <p:nvSpPr>
            <p:cNvPr id="20487" name="Text Box 20486"/>
            <p:cNvSpPr txBox="1"/>
            <p:nvPr/>
          </p:nvSpPr>
          <p:spPr>
            <a:xfrm>
              <a:off x="4392" y="3530"/>
              <a:ext cx="199" cy="213"/>
            </a:xfrm>
            <a:prstGeom prst="rect">
              <a:avLst/>
            </a:prstGeom>
            <a:noFill/>
            <a:ln w="9525">
              <a:noFill/>
            </a:ln>
          </p:spPr>
          <p:txBody>
            <a:bodyPr wrap="none" lIns="90000" tIns="46800" rIns="90000" bIns="46800" anchor="t">
              <a:spAutoFit/>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CA" altLang="x-none" sz="1600" b="0" i="0" u="none" strike="noStrike" kern="1200" cap="none" spc="0" normalizeH="0" baseline="0" noProof="0" dirty="0" err="1">
                  <a:ln>
                    <a:noFill/>
                  </a:ln>
                  <a:solidFill>
                    <a:srgbClr val="000000"/>
                  </a:solidFill>
                  <a:effectLst/>
                  <a:uLnTx/>
                  <a:uFillTx/>
                  <a:latin typeface="Calibri"/>
                  <a:ea typeface="MS PGothic"/>
                  <a:cs typeface="+mn-cs"/>
                </a:rPr>
                <a:t>Q</a:t>
              </a:r>
            </a:p>
          </p:txBody>
        </p:sp>
        <p:sp>
          <p:nvSpPr>
            <p:cNvPr id="20488" name="Text Box 20487"/>
            <p:cNvSpPr txBox="1"/>
            <p:nvPr/>
          </p:nvSpPr>
          <p:spPr>
            <a:xfrm>
              <a:off x="1080" y="1620"/>
              <a:ext cx="244" cy="213"/>
            </a:xfrm>
            <a:prstGeom prst="rect">
              <a:avLst/>
            </a:prstGeom>
            <a:noFill/>
            <a:ln w="9525">
              <a:noFill/>
            </a:ln>
          </p:spPr>
          <p:txBody>
            <a:bodyPr wrap="none" lIns="90000" tIns="46800" rIns="90000" bIns="46800" anchor="t">
              <a:spAutoFit/>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CA" altLang="x-none" sz="1600" b="0" i="0" u="none" strike="noStrike" kern="1200" cap="none" spc="0" normalizeH="0" baseline="0" noProof="0" dirty="0" err="1">
                  <a:ln>
                    <a:noFill/>
                  </a:ln>
                  <a:solidFill>
                    <a:srgbClr val="000000"/>
                  </a:solidFill>
                  <a:effectLst/>
                  <a:uLnTx/>
                  <a:uFillTx/>
                  <a:latin typeface="Calibri"/>
                  <a:ea typeface="MS PGothic"/>
                  <a:cs typeface="+mn-cs"/>
                </a:rPr>
                <a:t>CT</a:t>
              </a:r>
            </a:p>
          </p:txBody>
        </p:sp>
        <p:sp>
          <p:nvSpPr>
            <p:cNvPr id="20489" name="Freeform 20488"/>
            <p:cNvSpPr/>
            <p:nvPr/>
          </p:nvSpPr>
          <p:spPr>
            <a:xfrm>
              <a:off x="1322" y="2046"/>
              <a:ext cx="1365" cy="465"/>
            </a:xfrm>
            <a:custGeom>
              <a:avLst/>
              <a:gdLst>
                <a:gd name="G0" fmla="+- 1 0 0"/>
                <a:gd name="G1" fmla="+- 1 0 0"/>
                <a:gd name="G2" fmla="+- 1 0 0"/>
                <a:gd name="G3" fmla="+- 1 0 0"/>
                <a:gd name="G4" fmla="+- 1 0 0"/>
                <a:gd name="G5" fmla="+- 1 0 0"/>
                <a:gd name="G6" fmla="+- 1 0 0"/>
                <a:gd name="txL" fmla="*/ 0 w 736"/>
                <a:gd name="txT" fmla="*/ 0 h 708"/>
                <a:gd name="txR" fmla="*/ 736 w 736"/>
                <a:gd name="txB" fmla="*/ 708 h 708"/>
              </a:gdLst>
              <a:ahLst/>
              <a:cxnLst>
                <a:cxn ang="0">
                  <a:pos x="0" y="0"/>
                </a:cxn>
                <a:cxn ang="0">
                  <a:pos x="12193" y="59"/>
                </a:cxn>
                <a:cxn ang="0">
                  <a:pos x="30332" y="2"/>
                </a:cxn>
              </a:cxnLst>
              <a:rect l="txL" t="txT" r="txR" b="txB"/>
              <a:pathLst>
                <a:path w="736" h="708">
                  <a:moveTo>
                    <a:pt x="0" y="0"/>
                  </a:moveTo>
                  <a:cubicBezTo>
                    <a:pt x="86" y="350"/>
                    <a:pt x="173" y="700"/>
                    <a:pt x="296" y="704"/>
                  </a:cubicBezTo>
                  <a:cubicBezTo>
                    <a:pt x="419" y="708"/>
                    <a:pt x="577" y="366"/>
                    <a:pt x="736" y="24"/>
                  </a:cubicBezTo>
                </a:path>
              </a:pathLst>
            </a:custGeom>
            <a:noFill/>
            <a:ln w="12600" cap="sq" cmpd="sng">
              <a:solidFill>
                <a:srgbClr val="000000">
                  <a:alpha val="100000"/>
                </a:srgbClr>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MS PGothic"/>
                <a:cs typeface="+mn-cs"/>
              </a:endParaRPr>
            </a:p>
          </p:txBody>
        </p:sp>
        <p:sp>
          <p:nvSpPr>
            <p:cNvPr id="20490" name="Freeform 20489"/>
            <p:cNvSpPr/>
            <p:nvPr/>
          </p:nvSpPr>
          <p:spPr>
            <a:xfrm>
              <a:off x="1794" y="2094"/>
              <a:ext cx="1517" cy="592"/>
            </a:xfrm>
            <a:custGeom>
              <a:avLst/>
              <a:gdLst>
                <a:gd name="G0" fmla="+- 1 0 0"/>
                <a:gd name="G1" fmla="+- 1 0 0"/>
                <a:gd name="G2" fmla="+- 1 0 0"/>
                <a:gd name="G3" fmla="+- 1 0 0"/>
                <a:gd name="G4" fmla="+- 1 0 0"/>
                <a:gd name="G5" fmla="+- 1 0 0"/>
                <a:gd name="G6" fmla="+- 1 0 0"/>
                <a:gd name="txL" fmla="*/ 0 w 736"/>
                <a:gd name="txT" fmla="*/ 0 h 708"/>
                <a:gd name="txR" fmla="*/ 736 w 736"/>
                <a:gd name="txB" fmla="*/ 708 h 708"/>
              </a:gdLst>
              <a:ahLst/>
              <a:cxnLst>
                <a:cxn ang="0">
                  <a:pos x="0" y="0"/>
                </a:cxn>
                <a:cxn ang="0">
                  <a:pos x="22940" y="250"/>
                </a:cxn>
                <a:cxn ang="0">
                  <a:pos x="57068" y="8"/>
                </a:cxn>
              </a:cxnLst>
              <a:rect l="txL" t="txT" r="txR" b="txB"/>
              <a:pathLst>
                <a:path w="736" h="708">
                  <a:moveTo>
                    <a:pt x="0" y="0"/>
                  </a:moveTo>
                  <a:cubicBezTo>
                    <a:pt x="86" y="350"/>
                    <a:pt x="173" y="700"/>
                    <a:pt x="296" y="704"/>
                  </a:cubicBezTo>
                  <a:cubicBezTo>
                    <a:pt x="419" y="708"/>
                    <a:pt x="577" y="366"/>
                    <a:pt x="736" y="24"/>
                  </a:cubicBezTo>
                </a:path>
              </a:pathLst>
            </a:custGeom>
            <a:noFill/>
            <a:ln w="12600" cap="sq" cmpd="sng">
              <a:solidFill>
                <a:srgbClr val="000000">
                  <a:alpha val="100000"/>
                </a:srgbClr>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MS PGothic"/>
                <a:cs typeface="+mn-cs"/>
              </a:endParaRPr>
            </a:p>
          </p:txBody>
        </p:sp>
        <p:sp>
          <p:nvSpPr>
            <p:cNvPr id="20491" name="Freeform 20490"/>
            <p:cNvSpPr/>
            <p:nvPr/>
          </p:nvSpPr>
          <p:spPr>
            <a:xfrm>
              <a:off x="2442" y="2358"/>
              <a:ext cx="1365" cy="464"/>
            </a:xfrm>
            <a:custGeom>
              <a:avLst/>
              <a:gdLst>
                <a:gd name="G0" fmla="+- 1 0 0"/>
                <a:gd name="G1" fmla="+- 1 0 0"/>
                <a:gd name="G2" fmla="+- 1 0 0"/>
                <a:gd name="G3" fmla="+- 1 0 0"/>
                <a:gd name="G4" fmla="+- 1 0 0"/>
                <a:gd name="G5" fmla="+- 1 0 0"/>
                <a:gd name="G6" fmla="+- 1 0 0"/>
                <a:gd name="txL" fmla="*/ 0 w 736"/>
                <a:gd name="txT" fmla="*/ 0 h 708"/>
                <a:gd name="txR" fmla="*/ 736 w 736"/>
                <a:gd name="txB" fmla="*/ 708 h 708"/>
              </a:gdLst>
              <a:ahLst/>
              <a:cxnLst>
                <a:cxn ang="0">
                  <a:pos x="0" y="0"/>
                </a:cxn>
                <a:cxn ang="0">
                  <a:pos x="12193" y="59"/>
                </a:cxn>
                <a:cxn ang="0">
                  <a:pos x="30332" y="2"/>
                </a:cxn>
              </a:cxnLst>
              <a:rect l="txL" t="txT" r="txR" b="txB"/>
              <a:pathLst>
                <a:path w="736" h="708">
                  <a:moveTo>
                    <a:pt x="0" y="0"/>
                  </a:moveTo>
                  <a:cubicBezTo>
                    <a:pt x="86" y="350"/>
                    <a:pt x="173" y="700"/>
                    <a:pt x="296" y="704"/>
                  </a:cubicBezTo>
                  <a:cubicBezTo>
                    <a:pt x="419" y="708"/>
                    <a:pt x="577" y="366"/>
                    <a:pt x="736" y="24"/>
                  </a:cubicBezTo>
                </a:path>
              </a:pathLst>
            </a:custGeom>
            <a:noFill/>
            <a:ln w="12600" cap="sq" cmpd="sng">
              <a:solidFill>
                <a:srgbClr val="000000">
                  <a:alpha val="100000"/>
                </a:srgbClr>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MS PGothic"/>
                <a:cs typeface="+mn-cs"/>
              </a:endParaRPr>
            </a:p>
          </p:txBody>
        </p:sp>
        <p:sp>
          <p:nvSpPr>
            <p:cNvPr id="20492" name="Text Box 20491"/>
            <p:cNvSpPr txBox="1"/>
            <p:nvPr/>
          </p:nvSpPr>
          <p:spPr>
            <a:xfrm>
              <a:off x="2704" y="1892"/>
              <a:ext cx="396" cy="213"/>
            </a:xfrm>
            <a:prstGeom prst="rect">
              <a:avLst/>
            </a:prstGeom>
            <a:noFill/>
            <a:ln w="9525">
              <a:noFill/>
            </a:ln>
          </p:spPr>
          <p:txBody>
            <a:bodyPr wrap="none" lIns="90000" tIns="46800" rIns="90000" bIns="46800" anchor="t">
              <a:spAutoFit/>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CA" altLang="x-none" sz="1600" b="0" i="0" u="none" strike="noStrike" kern="1200" cap="none" spc="0" normalizeH="0" baseline="0" noProof="0" dirty="0" err="1">
                  <a:ln>
                    <a:noFill/>
                  </a:ln>
                  <a:solidFill>
                    <a:srgbClr val="000000"/>
                  </a:solidFill>
                  <a:effectLst/>
                  <a:uLnTx/>
                  <a:uFillTx/>
                  <a:latin typeface="Calibri"/>
                  <a:ea typeface="MS PGothic"/>
                  <a:cs typeface="+mn-cs"/>
                </a:rPr>
                <a:t>CTM</a:t>
              </a:r>
              <a:r>
                <a:rPr kumimoji="0" lang="fr-CA" altLang="x-none" sz="1600" b="0" i="0" u="none" strike="noStrike" kern="1200" cap="none" spc="0" normalizeH="0" baseline="-25000" noProof="0" dirty="0" err="1">
                  <a:ln>
                    <a:noFill/>
                  </a:ln>
                  <a:solidFill>
                    <a:srgbClr val="000000"/>
                  </a:solidFill>
                  <a:effectLst/>
                  <a:uLnTx/>
                  <a:uFillTx/>
                  <a:latin typeface="Calibri"/>
                  <a:ea typeface="MS PGothic"/>
                  <a:cs typeface="+mn-cs"/>
                </a:rPr>
                <a:t>1</a:t>
              </a:r>
            </a:p>
          </p:txBody>
        </p:sp>
        <p:sp>
          <p:nvSpPr>
            <p:cNvPr id="20493" name="Text Box 20492"/>
            <p:cNvSpPr txBox="1"/>
            <p:nvPr/>
          </p:nvSpPr>
          <p:spPr>
            <a:xfrm>
              <a:off x="3264" y="2052"/>
              <a:ext cx="396" cy="213"/>
            </a:xfrm>
            <a:prstGeom prst="rect">
              <a:avLst/>
            </a:prstGeom>
            <a:noFill/>
            <a:ln w="9525">
              <a:noFill/>
            </a:ln>
          </p:spPr>
          <p:txBody>
            <a:bodyPr wrap="none" lIns="90000" tIns="46800" rIns="90000" bIns="46800" anchor="t">
              <a:spAutoFit/>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CA" altLang="x-none" sz="1600" b="0" i="0" u="none" strike="noStrike" kern="1200" cap="none" spc="0" normalizeH="0" baseline="0" noProof="0" dirty="0" err="1">
                  <a:ln>
                    <a:noFill/>
                  </a:ln>
                  <a:solidFill>
                    <a:srgbClr val="000000"/>
                  </a:solidFill>
                  <a:effectLst/>
                  <a:uLnTx/>
                  <a:uFillTx/>
                  <a:latin typeface="Calibri"/>
                  <a:ea typeface="MS PGothic"/>
                  <a:cs typeface="+mn-cs"/>
                </a:rPr>
                <a:t>CTM</a:t>
              </a:r>
              <a:r>
                <a:rPr kumimoji="0" lang="fr-CA" altLang="x-none" sz="1600" b="0" i="0" u="none" strike="noStrike" kern="1200" cap="none" spc="0" normalizeH="0" baseline="-25000" noProof="0" dirty="0" err="1">
                  <a:ln>
                    <a:noFill/>
                  </a:ln>
                  <a:solidFill>
                    <a:srgbClr val="000000"/>
                  </a:solidFill>
                  <a:effectLst/>
                  <a:uLnTx/>
                  <a:uFillTx/>
                  <a:latin typeface="Calibri"/>
                  <a:ea typeface="MS PGothic"/>
                  <a:cs typeface="+mn-cs"/>
                </a:rPr>
                <a:t>2</a:t>
              </a:r>
            </a:p>
          </p:txBody>
        </p:sp>
        <p:sp>
          <p:nvSpPr>
            <p:cNvPr id="20494" name="Text Box 20493"/>
            <p:cNvSpPr txBox="1"/>
            <p:nvPr/>
          </p:nvSpPr>
          <p:spPr>
            <a:xfrm>
              <a:off x="3832" y="2228"/>
              <a:ext cx="396" cy="213"/>
            </a:xfrm>
            <a:prstGeom prst="rect">
              <a:avLst/>
            </a:prstGeom>
            <a:noFill/>
            <a:ln w="9525">
              <a:noFill/>
            </a:ln>
          </p:spPr>
          <p:txBody>
            <a:bodyPr wrap="none" lIns="90000" tIns="46800" rIns="90000" bIns="46800" anchor="t">
              <a:spAutoFit/>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CA" altLang="x-none" sz="1600" b="0" i="0" u="none" strike="noStrike" kern="1200" cap="none" spc="0" normalizeH="0" baseline="0" noProof="0" dirty="0" err="1">
                  <a:ln>
                    <a:noFill/>
                  </a:ln>
                  <a:solidFill>
                    <a:srgbClr val="000000"/>
                  </a:solidFill>
                  <a:effectLst/>
                  <a:uLnTx/>
                  <a:uFillTx/>
                  <a:latin typeface="Calibri"/>
                  <a:ea typeface="MS PGothic"/>
                  <a:cs typeface="+mn-cs"/>
                </a:rPr>
                <a:t>CTM</a:t>
              </a:r>
              <a:r>
                <a:rPr kumimoji="0" lang="fr-CA" altLang="x-none" sz="1600" b="0" i="0" u="none" strike="noStrike" kern="1200" cap="none" spc="0" normalizeH="0" baseline="-25000" noProof="0" dirty="0" err="1">
                  <a:ln>
                    <a:noFill/>
                  </a:ln>
                  <a:solidFill>
                    <a:srgbClr val="000000"/>
                  </a:solidFill>
                  <a:effectLst/>
                  <a:uLnTx/>
                  <a:uFillTx/>
                  <a:latin typeface="Calibri"/>
                  <a:ea typeface="MS PGothic"/>
                  <a:cs typeface="+mn-cs"/>
                </a:rPr>
                <a:t>3</a:t>
              </a:r>
            </a:p>
          </p:txBody>
        </p:sp>
        <p:sp>
          <p:nvSpPr>
            <p:cNvPr id="20495" name="Oval 20494"/>
            <p:cNvSpPr/>
            <p:nvPr/>
          </p:nvSpPr>
          <p:spPr>
            <a:xfrm>
              <a:off x="2018" y="2438"/>
              <a:ext cx="69" cy="61"/>
            </a:xfrm>
            <a:prstGeom prst="ellipse">
              <a:avLst/>
            </a:prstGeom>
            <a:solidFill>
              <a:srgbClr val="000000"/>
            </a:solidFill>
            <a:ln w="12600" cap="sq" cmpd="sng">
              <a:solidFill>
                <a:srgbClr val="000000">
                  <a:alpha val="100000"/>
                </a:srgbClr>
              </a:solidFill>
              <a:prstDash val="solid"/>
              <a:miter/>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MS PGothic"/>
                <a:cs typeface="+mn-cs"/>
              </a:endParaRPr>
            </a:p>
          </p:txBody>
        </p:sp>
        <p:sp>
          <p:nvSpPr>
            <p:cNvPr id="20496" name="Oval 20495"/>
            <p:cNvSpPr/>
            <p:nvPr/>
          </p:nvSpPr>
          <p:spPr>
            <a:xfrm>
              <a:off x="2610" y="2589"/>
              <a:ext cx="69" cy="61"/>
            </a:xfrm>
            <a:prstGeom prst="ellipse">
              <a:avLst/>
            </a:prstGeom>
            <a:solidFill>
              <a:srgbClr val="000000"/>
            </a:solidFill>
            <a:ln w="12600" cap="sq" cmpd="sng">
              <a:solidFill>
                <a:srgbClr val="000000">
                  <a:alpha val="100000"/>
                </a:srgbClr>
              </a:solidFill>
              <a:prstDash val="solid"/>
              <a:miter/>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MS PGothic"/>
                <a:cs typeface="+mn-cs"/>
              </a:endParaRPr>
            </a:p>
          </p:txBody>
        </p:sp>
        <p:sp>
          <p:nvSpPr>
            <p:cNvPr id="20497" name="Straight Connector 20496"/>
            <p:cNvSpPr/>
            <p:nvPr/>
          </p:nvSpPr>
          <p:spPr>
            <a:xfrm>
              <a:off x="2058" y="2470"/>
              <a:ext cx="0" cy="1171"/>
            </a:xfrm>
            <a:prstGeom prst="line">
              <a:avLst/>
            </a:prstGeom>
            <a:ln w="12600" cap="sq" cmpd="sng">
              <a:solidFill>
                <a:srgbClr val="000000">
                  <a:alpha val="100000"/>
                </a:srgbClr>
              </a:solidFill>
              <a:prstDash val="dash"/>
              <a:miter/>
              <a:headEnd type="none" w="med" len="med"/>
              <a:tailEnd type="none" w="med" len="med"/>
            </a:ln>
          </p:spPr>
        </p:sp>
        <p:sp>
          <p:nvSpPr>
            <p:cNvPr id="20498" name="Straight Connector 20497"/>
            <p:cNvSpPr/>
            <p:nvPr/>
          </p:nvSpPr>
          <p:spPr>
            <a:xfrm>
              <a:off x="2650" y="2621"/>
              <a:ext cx="0" cy="1019"/>
            </a:xfrm>
            <a:prstGeom prst="line">
              <a:avLst/>
            </a:prstGeom>
            <a:ln w="12600" cap="sq" cmpd="sng">
              <a:solidFill>
                <a:srgbClr val="000000">
                  <a:alpha val="100000"/>
                </a:srgbClr>
              </a:solidFill>
              <a:prstDash val="dash"/>
              <a:miter/>
              <a:headEnd type="none" w="med" len="med"/>
              <a:tailEnd type="none" w="med" len="med"/>
            </a:ln>
          </p:spPr>
        </p:sp>
        <p:sp>
          <p:nvSpPr>
            <p:cNvPr id="20499" name="Straight Connector 20498"/>
            <p:cNvSpPr/>
            <p:nvPr/>
          </p:nvSpPr>
          <p:spPr>
            <a:xfrm>
              <a:off x="1834" y="2182"/>
              <a:ext cx="0" cy="1459"/>
            </a:xfrm>
            <a:prstGeom prst="line">
              <a:avLst/>
            </a:prstGeom>
            <a:ln w="12600" cap="sq" cmpd="sng">
              <a:solidFill>
                <a:srgbClr val="000000">
                  <a:alpha val="100000"/>
                </a:srgbClr>
              </a:solidFill>
              <a:prstDash val="dash"/>
              <a:miter/>
              <a:headEnd type="none" w="med" len="med"/>
              <a:tailEnd type="none" w="med" len="med"/>
            </a:ln>
          </p:spPr>
        </p:sp>
        <p:sp>
          <p:nvSpPr>
            <p:cNvPr id="20500" name="Text Box 20499"/>
            <p:cNvSpPr txBox="1"/>
            <p:nvPr/>
          </p:nvSpPr>
          <p:spPr>
            <a:xfrm>
              <a:off x="1960" y="3666"/>
              <a:ext cx="262" cy="213"/>
            </a:xfrm>
            <a:prstGeom prst="rect">
              <a:avLst/>
            </a:prstGeom>
            <a:noFill/>
            <a:ln w="9525">
              <a:noFill/>
            </a:ln>
          </p:spPr>
          <p:txBody>
            <a:bodyPr wrap="square" lIns="90000" tIns="46800" rIns="90000" bIns="46800" anchor="t">
              <a:spAutoFit/>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CA" altLang="x-none" sz="1600" b="0" i="0" u="none" strike="noStrike" kern="1200" cap="none" spc="0" normalizeH="0" baseline="0" noProof="0" dirty="0" err="1">
                  <a:ln>
                    <a:noFill/>
                  </a:ln>
                  <a:solidFill>
                    <a:srgbClr val="000000"/>
                  </a:solidFill>
                  <a:effectLst/>
                  <a:uLnTx/>
                  <a:uFillTx/>
                  <a:latin typeface="Calibri"/>
                  <a:ea typeface="MS PGothic"/>
                  <a:cs typeface="+mn-cs"/>
                </a:rPr>
                <a:t>Q</a:t>
              </a:r>
              <a:r>
                <a:rPr kumimoji="0" lang="fr-CA" altLang="x-none" sz="1600" b="0" i="0" u="none" strike="noStrike" kern="1200" cap="none" spc="0" normalizeH="0" baseline="-25000" noProof="0" dirty="0" err="1">
                  <a:ln>
                    <a:noFill/>
                  </a:ln>
                  <a:solidFill>
                    <a:srgbClr val="000000"/>
                  </a:solidFill>
                  <a:effectLst/>
                  <a:uLnTx/>
                  <a:uFillTx/>
                  <a:latin typeface="Calibri"/>
                  <a:ea typeface="MS PGothic"/>
                  <a:cs typeface="+mn-cs"/>
                </a:rPr>
                <a:t>1</a:t>
              </a:r>
            </a:p>
          </p:txBody>
        </p:sp>
        <p:sp>
          <p:nvSpPr>
            <p:cNvPr id="20501" name="Text Box 20500"/>
            <p:cNvSpPr txBox="1"/>
            <p:nvPr/>
          </p:nvSpPr>
          <p:spPr>
            <a:xfrm>
              <a:off x="2528" y="3674"/>
              <a:ext cx="241" cy="213"/>
            </a:xfrm>
            <a:prstGeom prst="rect">
              <a:avLst/>
            </a:prstGeom>
            <a:noFill/>
            <a:ln w="9525">
              <a:noFill/>
            </a:ln>
          </p:spPr>
          <p:txBody>
            <a:bodyPr wrap="none" lIns="90000" tIns="46800" rIns="90000" bIns="46800" anchor="t">
              <a:spAutoFit/>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CA" altLang="x-none" sz="1600" b="0" i="0" u="none" strike="noStrike" kern="1200" cap="none" spc="0" normalizeH="0" baseline="0" noProof="0" dirty="0" err="1">
                  <a:ln>
                    <a:noFill/>
                  </a:ln>
                  <a:solidFill>
                    <a:srgbClr val="000000"/>
                  </a:solidFill>
                  <a:effectLst/>
                  <a:uLnTx/>
                  <a:uFillTx/>
                  <a:latin typeface="Calibri"/>
                  <a:ea typeface="MS PGothic"/>
                  <a:cs typeface="+mn-cs"/>
                </a:rPr>
                <a:t>Q</a:t>
              </a:r>
              <a:r>
                <a:rPr kumimoji="0" lang="fr-CA" altLang="x-none" sz="1600" b="0" i="0" u="none" strike="noStrike" kern="1200" cap="none" spc="0" normalizeH="0" baseline="-25000" noProof="0" dirty="0" err="1">
                  <a:ln>
                    <a:noFill/>
                  </a:ln>
                  <a:solidFill>
                    <a:srgbClr val="000000"/>
                  </a:solidFill>
                  <a:effectLst/>
                  <a:uLnTx/>
                  <a:uFillTx/>
                  <a:latin typeface="Calibri"/>
                  <a:ea typeface="MS PGothic"/>
                  <a:cs typeface="+mn-cs"/>
                </a:rPr>
                <a:t>2</a:t>
              </a:r>
            </a:p>
          </p:txBody>
        </p:sp>
      </p:grpSp>
      <p:sp>
        <p:nvSpPr>
          <p:cNvPr id="2" name="Date Placeholder 1"/>
          <p:cNvSpPr>
            <a:spLocks noGrp="1"/>
          </p:cNvSpPr>
          <p:nvPr>
            <p:ph type="dt" sz="half" idx="10"/>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Juillet 2019</a:t>
            </a:r>
          </a:p>
        </p:txBody>
      </p:sp>
      <p:sp>
        <p:nvSpPr>
          <p:cNvPr id="3" name="Slide Number Placeholder 2"/>
          <p:cNvSpPr>
            <a:spLocks noGrp="1"/>
          </p:cNvSpPr>
          <p:nvPr>
            <p:ph type="sldNum" sz="quarter" idx="12"/>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130</a:t>
            </a:fld>
            <a:endPar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endParaRPr>
          </a:p>
        </p:txBody>
      </p:sp>
      <p:sp>
        <p:nvSpPr>
          <p:cNvPr id="4" name="Footer Placeholder 3"/>
          <p:cNvSpPr>
            <a:spLocks noGrp="1"/>
          </p:cNvSpPr>
          <p:nvPr>
            <p:ph type="ftr" sz="quarter" idx="11"/>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Eco. Gle ESI 1 _ UNB _ D. KAM</a:t>
            </a:r>
          </a:p>
        </p:txBody>
      </p:sp>
    </p:spTree>
    <p:extLst>
      <p:ext uri="{BB962C8B-B14F-4D97-AF65-F5344CB8AC3E}">
        <p14:creationId xmlns:p14="http://schemas.microsoft.com/office/powerpoint/2010/main" val="38772029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additive="repl">
                                        <p:cTn id="6" dur="1" fill="hold">
                                          <p:stCondLst>
                                            <p:cond delay="0"/>
                                          </p:stCondLst>
                                        </p:cTn>
                                        <p:tgtEl>
                                          <p:spTgt spid="204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additive="repl">
                                        <p:cTn id="10" dur="1" fill="hold">
                                          <p:stCondLst>
                                            <p:cond delay="0"/>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Text Box 21505"/>
          <p:cNvSpPr txBox="1"/>
          <p:nvPr/>
        </p:nvSpPr>
        <p:spPr>
          <a:xfrm>
            <a:off x="8077200" y="6356350"/>
            <a:ext cx="2133600" cy="365125"/>
          </a:xfrm>
          <a:prstGeom prst="rect">
            <a:avLst/>
          </a:prstGeom>
          <a:noFill/>
          <a:ln w="9525">
            <a:noFill/>
          </a:ln>
        </p:spPr>
        <p:txBody>
          <a:bodyPr wrap="square" lIns="90000" tIns="46800" rIns="90000" bIns="46800" anchor="ctr"/>
          <a:lstStyle/>
          <a:p>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200" b="0" i="0" u="none" strike="noStrike" kern="1200" cap="none" spc="0" normalizeH="0" baseline="0" noProof="0" dirty="0" err="1">
                <a:ln>
                  <a:noFill/>
                </a:ln>
                <a:solidFill>
                  <a:srgbClr val="898989"/>
                </a:solidFill>
                <a:effectLst/>
                <a:uLnTx/>
                <a:uFillTx/>
                <a:latin typeface="Calibri" panose="020F0502020204030204" charset="0"/>
                <a:ea typeface="MS PGothic"/>
                <a:cs typeface="Arial" panose="020B0604020202020204" pitchFamily="34" charset="0"/>
              </a:rPr>
              <a:pPr marL="0" marR="0" lvl="0" indent="0" algn="r"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131</a:t>
            </a:fld>
            <a:endParaRPr kumimoji="0" lang="fr-FR" altLang="x-none" sz="1200" b="0" i="0" u="none" strike="noStrike" kern="1200" cap="none" spc="0" normalizeH="0" baseline="0" noProof="0" dirty="0" err="1">
              <a:ln>
                <a:noFill/>
              </a:ln>
              <a:solidFill>
                <a:srgbClr val="898989"/>
              </a:solidFill>
              <a:effectLst/>
              <a:uLnTx/>
              <a:uFillTx/>
              <a:latin typeface="Calibri" panose="020F0502020204030204" charset="0"/>
              <a:ea typeface="Arial" panose="020B0604020202020204" pitchFamily="34" charset="0"/>
              <a:cs typeface="Arial" panose="020B0604020202020204" pitchFamily="34" charset="0"/>
            </a:endParaRPr>
          </a:p>
        </p:txBody>
      </p:sp>
      <p:sp>
        <p:nvSpPr>
          <p:cNvPr id="21507" name="Text Box 21506"/>
          <p:cNvSpPr txBox="1"/>
          <p:nvPr/>
        </p:nvSpPr>
        <p:spPr>
          <a:xfrm>
            <a:off x="631825" y="4293235"/>
            <a:ext cx="10755630" cy="1569720"/>
          </a:xfrm>
          <a:prstGeom prst="rect">
            <a:avLst/>
          </a:prstGeom>
          <a:noFill/>
          <a:ln w="9525">
            <a:noFill/>
          </a:ln>
        </p:spPr>
        <p:txBody>
          <a:bodyPr wrap="square" lIns="90000" tIns="46800" rIns="90000" bIns="46800" anchor="t">
            <a:spAutoFit/>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Wingdings" panose="05000000000000000000" pitchFamily="2" charset="2"/>
                <a:ea typeface="Wingdings" panose="05000000000000000000" pitchFamily="2" charset="2"/>
                <a:cs typeface="+mn-cs"/>
              </a:rPr>
              <a:t></a:t>
            </a:r>
            <a:r>
              <a:rPr kumimoji="0" lang="fr-FR" altLang="x-none" sz="1800" b="0" i="0" u="none" strike="noStrike" kern="1200" cap="none" spc="0" normalizeH="0" baseline="0" noProof="0" dirty="0" err="1">
                <a:ln>
                  <a:noFill/>
                </a:ln>
                <a:solidFill>
                  <a:srgbClr val="000000"/>
                </a:solidFill>
                <a:effectLst/>
                <a:uLnTx/>
                <a:uFillTx/>
                <a:latin typeface="Calibri" panose="020F0502020204030204" charset="0"/>
                <a:ea typeface="MS PGothic"/>
                <a:cs typeface="+mn-cs"/>
              </a:rPr>
              <a:t> </a:t>
            </a:r>
            <a:r>
              <a:rPr kumimoji="0" lang="fr-FR" altLang="x-none" sz="3200" b="0" i="0" u="none" strike="noStrike" kern="1200" cap="none" spc="0" normalizeH="0" baseline="0" noProof="0" dirty="0" err="1">
                <a:ln>
                  <a:noFill/>
                </a:ln>
                <a:solidFill>
                  <a:srgbClr val="000000"/>
                </a:solidFill>
                <a:effectLst/>
                <a:uLnTx/>
                <a:uFillTx/>
                <a:latin typeface="Calibri" panose="020F0502020204030204" charset="0"/>
                <a:ea typeface="MS PGothic"/>
                <a:cs typeface="+mn-cs"/>
              </a:rPr>
              <a:t>Courbe de coût à long terme correspond à une "courbe enveloppe" (choix du coût le plus faible pour un niveau de production donnée)</a:t>
            </a:r>
          </a:p>
        </p:txBody>
      </p:sp>
      <p:grpSp>
        <p:nvGrpSpPr>
          <p:cNvPr id="21508" name="Group 21507"/>
          <p:cNvGrpSpPr/>
          <p:nvPr/>
        </p:nvGrpSpPr>
        <p:grpSpPr>
          <a:xfrm>
            <a:off x="2035175" y="321310"/>
            <a:ext cx="7781925" cy="3972214"/>
            <a:chOff x="360" y="540"/>
            <a:chExt cx="4902" cy="2977"/>
          </a:xfrm>
        </p:grpSpPr>
        <p:grpSp>
          <p:nvGrpSpPr>
            <p:cNvPr id="21509" name="Group 21508"/>
            <p:cNvGrpSpPr/>
            <p:nvPr/>
          </p:nvGrpSpPr>
          <p:grpSpPr>
            <a:xfrm>
              <a:off x="720" y="630"/>
              <a:ext cx="4227" cy="2472"/>
              <a:chOff x="720" y="630"/>
              <a:chExt cx="4227" cy="2472"/>
            </a:xfrm>
          </p:grpSpPr>
          <p:sp>
            <p:nvSpPr>
              <p:cNvPr id="21510" name="Freeform 21509"/>
              <p:cNvSpPr/>
              <p:nvPr/>
            </p:nvSpPr>
            <p:spPr>
              <a:xfrm flipH="1" flipV="1">
                <a:off x="1656" y="1491"/>
                <a:ext cx="926" cy="543"/>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txL" fmla="*/ 0 w 32383"/>
                  <a:gd name="txT" fmla="*/ 0 h 21600"/>
                  <a:gd name="txR" fmla="*/ 32383 w 32383"/>
                  <a:gd name="txB" fmla="*/ 21600 h 21600"/>
                </a:gdLst>
                <a:ahLst/>
                <a:cxnLst>
                  <a:cxn ang="0">
                    <a:pos x="0" y="54283614"/>
                  </a:cxn>
                  <a:cxn ang="0">
                    <a:pos x="61540463" y="54283614"/>
                  </a:cxn>
                  <a:cxn ang="0">
                    <a:pos x="61540463" y="54283614"/>
                  </a:cxn>
                </a:cxnLst>
                <a:rect l="txL" t="txT" r="txR" b="txB"/>
                <a:pathLst>
                  <a:path w="32383" h="21600" fill="none">
                    <a:moveTo>
                      <a:pt x="-1" y="4070"/>
                    </a:moveTo>
                    <a:cubicBezTo>
                      <a:pt x="3676" y="1424"/>
                      <a:pt x="8091" y="-1"/>
                      <a:pt x="12621" y="0"/>
                    </a:cubicBezTo>
                    <a:cubicBezTo>
                      <a:pt x="21178" y="0"/>
                      <a:pt x="28928" y="5051"/>
                      <a:pt x="32383" y="12880"/>
                    </a:cubicBezTo>
                  </a:path>
                  <a:path w="32383" h="21600" stroke="0">
                    <a:moveTo>
                      <a:pt x="-1" y="4070"/>
                    </a:moveTo>
                    <a:cubicBezTo>
                      <a:pt x="3676" y="1424"/>
                      <a:pt x="8091" y="-1"/>
                      <a:pt x="12621" y="0"/>
                    </a:cubicBezTo>
                    <a:cubicBezTo>
                      <a:pt x="21178" y="0"/>
                      <a:pt x="28928" y="5051"/>
                      <a:pt x="32383" y="12880"/>
                    </a:cubicBezTo>
                    <a:lnTo>
                      <a:pt x="12621" y="21600"/>
                    </a:lnTo>
                    <a:lnTo>
                      <a:pt x="-1" y="4070"/>
                    </a:lnTo>
                    <a:close/>
                  </a:path>
                </a:pathLst>
              </a:custGeom>
              <a:noFill/>
              <a:ln w="12600" cap="sq" cmpd="sng">
                <a:solidFill>
                  <a:srgbClr val="000000">
                    <a:alpha val="100000"/>
                  </a:srgbClr>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MS PGothic"/>
                  <a:cs typeface="+mn-cs"/>
                </a:endParaRPr>
              </a:p>
            </p:txBody>
          </p:sp>
          <p:sp>
            <p:nvSpPr>
              <p:cNvPr id="21511" name="Freeform 21510"/>
              <p:cNvSpPr/>
              <p:nvPr/>
            </p:nvSpPr>
            <p:spPr>
              <a:xfrm flipH="1" flipV="1">
                <a:off x="1196" y="1287"/>
                <a:ext cx="693" cy="544"/>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txL" fmla="*/ 0 w 24288"/>
                  <a:gd name="txT" fmla="*/ 0 h 21600"/>
                  <a:gd name="txR" fmla="*/ 24288 w 24288"/>
                  <a:gd name="txB" fmla="*/ 21600 h 21600"/>
                </a:gdLst>
                <a:ahLst/>
                <a:cxnLst>
                  <a:cxn ang="0">
                    <a:pos x="0" y="54283614"/>
                  </a:cxn>
                  <a:cxn ang="0">
                    <a:pos x="61450146" y="54283614"/>
                  </a:cxn>
                  <a:cxn ang="0">
                    <a:pos x="61450146" y="54283614"/>
                  </a:cxn>
                </a:cxnLst>
                <a:rect l="txL" t="txT" r="txR" b="txB"/>
                <a:pathLst>
                  <a:path w="24288" h="21600" fill="none">
                    <a:moveTo>
                      <a:pt x="-1" y="253"/>
                    </a:moveTo>
                    <a:cubicBezTo>
                      <a:pt x="1091" y="84"/>
                      <a:pt x="2195" y="-1"/>
                      <a:pt x="3300" y="0"/>
                    </a:cubicBezTo>
                    <a:cubicBezTo>
                      <a:pt x="13262" y="0"/>
                      <a:pt x="21932" y="6813"/>
                      <a:pt x="24287" y="16493"/>
                    </a:cubicBezTo>
                  </a:path>
                  <a:path w="24288" h="21600" stroke="0">
                    <a:moveTo>
                      <a:pt x="-1" y="253"/>
                    </a:moveTo>
                    <a:cubicBezTo>
                      <a:pt x="1091" y="84"/>
                      <a:pt x="2195" y="-1"/>
                      <a:pt x="3300" y="0"/>
                    </a:cubicBezTo>
                    <a:cubicBezTo>
                      <a:pt x="13262" y="0"/>
                      <a:pt x="21932" y="6813"/>
                      <a:pt x="24287" y="16493"/>
                    </a:cubicBezTo>
                    <a:lnTo>
                      <a:pt x="3300" y="21600"/>
                    </a:lnTo>
                    <a:lnTo>
                      <a:pt x="-1" y="253"/>
                    </a:lnTo>
                    <a:close/>
                  </a:path>
                </a:pathLst>
              </a:custGeom>
              <a:noFill/>
              <a:ln w="12600" cap="sq" cmpd="sng">
                <a:solidFill>
                  <a:srgbClr val="000000">
                    <a:alpha val="100000"/>
                  </a:srgbClr>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MS PGothic"/>
                  <a:cs typeface="+mn-cs"/>
                </a:endParaRPr>
              </a:p>
            </p:txBody>
          </p:sp>
          <p:sp>
            <p:nvSpPr>
              <p:cNvPr id="21512" name="Freeform 21511"/>
              <p:cNvSpPr/>
              <p:nvPr/>
            </p:nvSpPr>
            <p:spPr>
              <a:xfrm flipH="1" flipV="1">
                <a:off x="2043" y="1629"/>
                <a:ext cx="907" cy="544"/>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txL" fmla="*/ 0 w 31684"/>
                  <a:gd name="txT" fmla="*/ 0 h 21600"/>
                  <a:gd name="txR" fmla="*/ 31684 w 31684"/>
                  <a:gd name="txB" fmla="*/ 21600 h 21600"/>
                </a:gdLst>
                <a:ahLst/>
                <a:cxnLst>
                  <a:cxn ang="0">
                    <a:pos x="0" y="54283614"/>
                  </a:cxn>
                  <a:cxn ang="0">
                    <a:pos x="61610360" y="54283614"/>
                  </a:cxn>
                  <a:cxn ang="0">
                    <a:pos x="61610360" y="54283614"/>
                  </a:cxn>
                </a:cxnLst>
                <a:rect l="txL" t="txT" r="txR" b="txB"/>
                <a:pathLst>
                  <a:path w="31684" h="21600" fill="none">
                    <a:moveTo>
                      <a:pt x="-1" y="4070"/>
                    </a:moveTo>
                    <a:cubicBezTo>
                      <a:pt x="3676" y="1424"/>
                      <a:pt x="8091" y="-1"/>
                      <a:pt x="12621" y="0"/>
                    </a:cubicBezTo>
                    <a:cubicBezTo>
                      <a:pt x="20601" y="0"/>
                      <a:pt x="27931" y="4400"/>
                      <a:pt x="31683" y="11443"/>
                    </a:cubicBezTo>
                  </a:path>
                  <a:path w="31684" h="21600" stroke="0">
                    <a:moveTo>
                      <a:pt x="-1" y="4070"/>
                    </a:moveTo>
                    <a:cubicBezTo>
                      <a:pt x="3676" y="1424"/>
                      <a:pt x="8091" y="-1"/>
                      <a:pt x="12621" y="0"/>
                    </a:cubicBezTo>
                    <a:cubicBezTo>
                      <a:pt x="20601" y="0"/>
                      <a:pt x="27931" y="4400"/>
                      <a:pt x="31683" y="11443"/>
                    </a:cubicBezTo>
                    <a:lnTo>
                      <a:pt x="12621" y="21600"/>
                    </a:lnTo>
                    <a:lnTo>
                      <a:pt x="-1" y="4070"/>
                    </a:lnTo>
                    <a:close/>
                  </a:path>
                </a:pathLst>
              </a:custGeom>
              <a:noFill/>
              <a:ln w="12600" cap="sq" cmpd="sng">
                <a:solidFill>
                  <a:srgbClr val="000000">
                    <a:alpha val="100000"/>
                  </a:srgbClr>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MS PGothic"/>
                  <a:cs typeface="+mn-cs"/>
                </a:endParaRPr>
              </a:p>
            </p:txBody>
          </p:sp>
          <p:sp>
            <p:nvSpPr>
              <p:cNvPr id="21513" name="Freeform 21512"/>
              <p:cNvSpPr/>
              <p:nvPr/>
            </p:nvSpPr>
            <p:spPr>
              <a:xfrm flipH="1" flipV="1">
                <a:off x="2611" y="1653"/>
                <a:ext cx="983" cy="544"/>
              </a:xfrm>
              <a:custGeom>
                <a:avLst/>
                <a:gdLst>
                  <a:gd name="G0" fmla="+- 10865 0 0"/>
                  <a:gd name="G1" fmla="*/ 1 50493 45568"/>
                  <a:gd name="G2" fmla="*/ 1 50493 55552"/>
                  <a:gd name="G3" fmla="*/ G2 1 180"/>
                  <a:gd name="G4" fmla="*/ G1 1 G3"/>
                  <a:gd name="G5" fmla="+- 1 0 0"/>
                  <a:gd name="G6" fmla="+- 1 0 0"/>
                  <a:gd name="G7" fmla="+- 1 0 0"/>
                  <a:gd name="G8" fmla="+- 1 0 0"/>
                  <a:gd name="G9" fmla="+- 1 0 0"/>
                  <a:gd name="G10" fmla="+- 10865 0 0"/>
                  <a:gd name="G11" fmla="*/ 1 50493 45568"/>
                  <a:gd name="G12" fmla="*/ 1 50493 55552"/>
                  <a:gd name="G13" fmla="*/ G12 1 180"/>
                  <a:gd name="G14" fmla="*/ G11 1 G13"/>
                  <a:gd name="G15" fmla="+- 1 0 0"/>
                  <a:gd name="G16" fmla="+- 1 0 0"/>
                  <a:gd name="G17" fmla="+- 1 0 0"/>
                  <a:gd name="G18" fmla="+- 1 0 0"/>
                  <a:gd name="G19" fmla="+- 1 0 0"/>
                  <a:gd name="G20" fmla="+- 1 0 0"/>
                  <a:gd name="G21" fmla="+- 10865 0 0"/>
                  <a:gd name="txL" fmla="*/ 0 w 34349"/>
                  <a:gd name="txT" fmla="*/ 0 h 21600"/>
                  <a:gd name="txR" fmla="*/ 34349 w 34349"/>
                  <a:gd name="txB" fmla="*/ 21600 h 21600"/>
                </a:gdLst>
                <a:ahLst/>
                <a:cxnLst>
                  <a:cxn ang="0">
                    <a:pos x="0" y="54283614"/>
                  </a:cxn>
                  <a:cxn ang="0">
                    <a:pos x="61581746" y="54283614"/>
                  </a:cxn>
                  <a:cxn ang="0">
                    <a:pos x="61581746" y="54283614"/>
                  </a:cxn>
                </a:cxnLst>
                <a:rect l="txL" t="txT" r="txR" b="txB"/>
                <a:pathLst>
                  <a:path w="34349" h="21600" fill="none">
                    <a:moveTo>
                      <a:pt x="0" y="10865"/>
                    </a:moveTo>
                    <a:cubicBezTo>
                      <a:pt x="3848" y="4145"/>
                      <a:pt x="11000" y="-1"/>
                      <a:pt x="18744" y="0"/>
                    </a:cubicBezTo>
                    <a:cubicBezTo>
                      <a:pt x="24637" y="0"/>
                      <a:pt x="30274" y="2407"/>
                      <a:pt x="34348" y="6665"/>
                    </a:cubicBezTo>
                  </a:path>
                  <a:path w="34349" h="21600" stroke="0">
                    <a:moveTo>
                      <a:pt x="0" y="10865"/>
                    </a:moveTo>
                    <a:cubicBezTo>
                      <a:pt x="3848" y="4145"/>
                      <a:pt x="11000" y="-1"/>
                      <a:pt x="18744" y="0"/>
                    </a:cubicBezTo>
                    <a:cubicBezTo>
                      <a:pt x="24637" y="0"/>
                      <a:pt x="30274" y="2407"/>
                      <a:pt x="34348" y="6665"/>
                    </a:cubicBezTo>
                    <a:lnTo>
                      <a:pt x="18744" y="21600"/>
                    </a:lnTo>
                    <a:lnTo>
                      <a:pt x="0" y="10865"/>
                    </a:lnTo>
                    <a:close/>
                  </a:path>
                </a:pathLst>
              </a:custGeom>
              <a:noFill/>
              <a:ln w="12600" cap="sq" cmpd="sng">
                <a:solidFill>
                  <a:srgbClr val="000000">
                    <a:alpha val="100000"/>
                  </a:srgbClr>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MS PGothic"/>
                  <a:cs typeface="+mn-cs"/>
                </a:endParaRPr>
              </a:p>
            </p:txBody>
          </p:sp>
          <p:sp>
            <p:nvSpPr>
              <p:cNvPr id="21514" name="Freeform 21513"/>
              <p:cNvSpPr/>
              <p:nvPr/>
            </p:nvSpPr>
            <p:spPr>
              <a:xfrm flipH="1" flipV="1">
                <a:off x="3114" y="1622"/>
                <a:ext cx="907" cy="542"/>
              </a:xfrm>
              <a:custGeom>
                <a:avLst/>
                <a:gdLst>
                  <a:gd name="G0" fmla="+- 10865 0 0"/>
                  <a:gd name="G1" fmla="*/ 1 50493 45568"/>
                  <a:gd name="G2" fmla="*/ 1 50493 55552"/>
                  <a:gd name="G3" fmla="*/ G2 1 180"/>
                  <a:gd name="G4" fmla="*/ G1 1 G3"/>
                  <a:gd name="G5" fmla="+- 1 0 0"/>
                  <a:gd name="G6" fmla="+- 1 0 0"/>
                  <a:gd name="G7" fmla="+- 1 0 0"/>
                  <a:gd name="G8" fmla="+- 1 0 0"/>
                  <a:gd name="G9" fmla="+- 1 0 0"/>
                  <a:gd name="G10" fmla="+- 10865 0 0"/>
                  <a:gd name="G11" fmla="*/ 1 50493 45568"/>
                  <a:gd name="G12" fmla="*/ 1 50493 55552"/>
                  <a:gd name="G13" fmla="*/ G12 1 180"/>
                  <a:gd name="G14" fmla="*/ G11 1 G13"/>
                  <a:gd name="G15" fmla="+- 1 0 0"/>
                  <a:gd name="G16" fmla="+- 1 0 0"/>
                  <a:gd name="G17" fmla="+- 1 0 0"/>
                  <a:gd name="G18" fmla="+- 1 0 0"/>
                  <a:gd name="G19" fmla="+- 1 0 0"/>
                  <a:gd name="G20" fmla="+- 1 0 0"/>
                  <a:gd name="G21" fmla="+- 10865 0 0"/>
                  <a:gd name="txL" fmla="*/ 0 w 31696"/>
                  <a:gd name="txT" fmla="*/ 0 h 21600"/>
                  <a:gd name="txR" fmla="*/ 31696 w 31696"/>
                  <a:gd name="txB" fmla="*/ 21600 h 21600"/>
                </a:gdLst>
                <a:ahLst/>
                <a:cxnLst>
                  <a:cxn ang="0">
                    <a:pos x="0" y="54283614"/>
                  </a:cxn>
                  <a:cxn ang="0">
                    <a:pos x="61587034" y="54283614"/>
                  </a:cxn>
                  <a:cxn ang="0">
                    <a:pos x="61587034" y="54283614"/>
                  </a:cxn>
                </a:cxnLst>
                <a:rect l="txL" t="txT" r="txR" b="txB"/>
                <a:pathLst>
                  <a:path w="31696" h="21600" fill="none">
                    <a:moveTo>
                      <a:pt x="0" y="10865"/>
                    </a:moveTo>
                    <a:cubicBezTo>
                      <a:pt x="3848" y="4145"/>
                      <a:pt x="11000" y="-1"/>
                      <a:pt x="18744" y="0"/>
                    </a:cubicBezTo>
                    <a:cubicBezTo>
                      <a:pt x="23414" y="0"/>
                      <a:pt x="27958" y="1513"/>
                      <a:pt x="31695" y="4314"/>
                    </a:cubicBezTo>
                  </a:path>
                  <a:path w="31696" h="21600" stroke="0">
                    <a:moveTo>
                      <a:pt x="0" y="10865"/>
                    </a:moveTo>
                    <a:cubicBezTo>
                      <a:pt x="3848" y="4145"/>
                      <a:pt x="11000" y="-1"/>
                      <a:pt x="18744" y="0"/>
                    </a:cubicBezTo>
                    <a:cubicBezTo>
                      <a:pt x="23414" y="0"/>
                      <a:pt x="27958" y="1513"/>
                      <a:pt x="31695" y="4314"/>
                    </a:cubicBezTo>
                    <a:lnTo>
                      <a:pt x="18744" y="21600"/>
                    </a:lnTo>
                    <a:lnTo>
                      <a:pt x="0" y="10865"/>
                    </a:lnTo>
                    <a:close/>
                  </a:path>
                </a:pathLst>
              </a:custGeom>
              <a:noFill/>
              <a:ln w="12600" cap="sq" cmpd="sng">
                <a:solidFill>
                  <a:srgbClr val="000000">
                    <a:alpha val="100000"/>
                  </a:srgbClr>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MS PGothic"/>
                  <a:cs typeface="+mn-cs"/>
                </a:endParaRPr>
              </a:p>
            </p:txBody>
          </p:sp>
          <p:sp>
            <p:nvSpPr>
              <p:cNvPr id="21515" name="Freeform 21514"/>
              <p:cNvSpPr/>
              <p:nvPr/>
            </p:nvSpPr>
            <p:spPr>
              <a:xfrm flipH="1" flipV="1">
                <a:off x="3727" y="1420"/>
                <a:ext cx="683" cy="543"/>
              </a:xfrm>
              <a:custGeom>
                <a:avLst/>
                <a:gdLst>
                  <a:gd name="G0" fmla="+- 15113 0 0"/>
                  <a:gd name="G1" fmla="*/ 1 0 0"/>
                  <a:gd name="G2" fmla="+- 1 0 0"/>
                  <a:gd name="G3" fmla="+- 1 0 0"/>
                  <a:gd name="G4" fmla="+- 1 0 0"/>
                  <a:gd name="G5" fmla="+- 1 0 0"/>
                  <a:gd name="G6" fmla="+- 1 0 0"/>
                  <a:gd name="G7" fmla="+- 15113 0 0"/>
                  <a:gd name="G8" fmla="*/ 1 0 0"/>
                  <a:gd name="G9" fmla="+- 1 0 0"/>
                  <a:gd name="G10" fmla="+- 1 0 0"/>
                  <a:gd name="G11" fmla="+- 1 0 0"/>
                  <a:gd name="G12" fmla="+- 1 0 0"/>
                  <a:gd name="G13" fmla="+- 1 0 0"/>
                  <a:gd name="G14" fmla="+- 1 0 0"/>
                  <a:gd name="G15" fmla="+- 15113 0 0"/>
                  <a:gd name="txL" fmla="*/ 0 w 23890"/>
                  <a:gd name="txT" fmla="*/ 0 h 21600"/>
                  <a:gd name="txR" fmla="*/ 23890 w 23890"/>
                  <a:gd name="txB" fmla="*/ 21600 h 21600"/>
                </a:gdLst>
                <a:ahLst/>
                <a:cxnLst>
                  <a:cxn ang="0">
                    <a:pos x="0" y="54283614"/>
                  </a:cxn>
                  <a:cxn ang="0">
                    <a:pos x="61574981" y="54283614"/>
                  </a:cxn>
                  <a:cxn ang="0">
                    <a:pos x="61574981" y="54283614"/>
                  </a:cxn>
                </a:cxnLst>
                <a:rect l="txL" t="txT" r="txR" b="txB"/>
                <a:pathLst>
                  <a:path w="23890" h="21600" fill="none">
                    <a:moveTo>
                      <a:pt x="0" y="15113"/>
                    </a:moveTo>
                    <a:cubicBezTo>
                      <a:pt x="2832" y="6117"/>
                      <a:pt x="11172" y="-1"/>
                      <a:pt x="20603" y="0"/>
                    </a:cubicBezTo>
                    <a:cubicBezTo>
                      <a:pt x="21703" y="0"/>
                      <a:pt x="22802" y="84"/>
                      <a:pt x="23890" y="251"/>
                    </a:cubicBezTo>
                  </a:path>
                  <a:path w="23890" h="21600" stroke="0">
                    <a:moveTo>
                      <a:pt x="0" y="15113"/>
                    </a:moveTo>
                    <a:cubicBezTo>
                      <a:pt x="2832" y="6117"/>
                      <a:pt x="11172" y="-1"/>
                      <a:pt x="20603" y="0"/>
                    </a:cubicBezTo>
                    <a:cubicBezTo>
                      <a:pt x="21703" y="0"/>
                      <a:pt x="22802" y="84"/>
                      <a:pt x="23890" y="251"/>
                    </a:cubicBezTo>
                    <a:lnTo>
                      <a:pt x="20603" y="21600"/>
                    </a:lnTo>
                    <a:lnTo>
                      <a:pt x="0" y="15113"/>
                    </a:lnTo>
                    <a:close/>
                  </a:path>
                </a:pathLst>
              </a:custGeom>
              <a:noFill/>
              <a:ln w="12600" cap="sq" cmpd="sng">
                <a:solidFill>
                  <a:srgbClr val="000000">
                    <a:alpha val="100000"/>
                  </a:srgbClr>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MS PGothic"/>
                  <a:cs typeface="+mn-cs"/>
                </a:endParaRPr>
              </a:p>
            </p:txBody>
          </p:sp>
          <p:sp>
            <p:nvSpPr>
              <p:cNvPr id="21516" name="Freeform 21515"/>
              <p:cNvSpPr/>
              <p:nvPr/>
            </p:nvSpPr>
            <p:spPr>
              <a:xfrm flipH="1" flipV="1">
                <a:off x="4107" y="1186"/>
                <a:ext cx="589" cy="543"/>
              </a:xfrm>
              <a:custGeom>
                <a:avLst/>
                <a:gdLst>
                  <a:gd name="G0" fmla="+- 15093 0 0"/>
                  <a:gd name="G1" fmla="+- 1 0 0"/>
                  <a:gd name="G2" fmla="+- 1 0 0"/>
                  <a:gd name="G3" fmla="+- 1 0 0"/>
                  <a:gd name="G4" fmla="+- 15093 0 0"/>
                  <a:gd name="G5" fmla="+- 1 0 0"/>
                  <a:gd name="G6" fmla="+- 1 0 0"/>
                  <a:gd name="G7" fmla="+- 1 0 0"/>
                  <a:gd name="G8" fmla="+- 1 0 0"/>
                  <a:gd name="G9" fmla="+- 15093 0 0"/>
                  <a:gd name="txL" fmla="*/ 0 w 20603"/>
                  <a:gd name="txT" fmla="*/ 0 h 21580"/>
                  <a:gd name="txR" fmla="*/ 20603 w 20603"/>
                  <a:gd name="txB" fmla="*/ 21580 h 21580"/>
                </a:gdLst>
                <a:ahLst/>
                <a:cxnLst>
                  <a:cxn ang="0">
                    <a:pos x="0" y="54333924"/>
                  </a:cxn>
                  <a:cxn ang="0">
                    <a:pos x="61600875" y="0"/>
                  </a:cxn>
                  <a:cxn ang="0">
                    <a:pos x="61600875" y="54333924"/>
                  </a:cxn>
                </a:cxnLst>
                <a:rect l="txL" t="txT" r="txR" b="txB"/>
                <a:pathLst>
                  <a:path w="20603" h="21580" fill="none">
                    <a:moveTo>
                      <a:pt x="0" y="15093"/>
                    </a:moveTo>
                    <a:cubicBezTo>
                      <a:pt x="2728" y="6426"/>
                      <a:pt x="10590" y="393"/>
                      <a:pt x="19668" y="0"/>
                    </a:cubicBezTo>
                  </a:path>
                  <a:path w="20603" h="21580" stroke="0">
                    <a:moveTo>
                      <a:pt x="0" y="15093"/>
                    </a:moveTo>
                    <a:cubicBezTo>
                      <a:pt x="2728" y="6426"/>
                      <a:pt x="10590" y="393"/>
                      <a:pt x="19668" y="0"/>
                    </a:cubicBezTo>
                    <a:lnTo>
                      <a:pt x="20603" y="21580"/>
                    </a:lnTo>
                    <a:lnTo>
                      <a:pt x="0" y="15093"/>
                    </a:lnTo>
                    <a:close/>
                  </a:path>
                </a:pathLst>
              </a:custGeom>
              <a:noFill/>
              <a:ln w="12600" cap="sq" cmpd="sng">
                <a:solidFill>
                  <a:srgbClr val="000000">
                    <a:alpha val="100000"/>
                  </a:srgbClr>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MS PGothic"/>
                  <a:cs typeface="+mn-cs"/>
                </a:endParaRPr>
              </a:p>
            </p:txBody>
          </p:sp>
          <p:sp>
            <p:nvSpPr>
              <p:cNvPr id="21517" name="Straight Connector 21516"/>
              <p:cNvSpPr/>
              <p:nvPr/>
            </p:nvSpPr>
            <p:spPr>
              <a:xfrm flipV="1">
                <a:off x="720" y="629"/>
                <a:ext cx="0" cy="2453"/>
              </a:xfrm>
              <a:prstGeom prst="line">
                <a:avLst/>
              </a:prstGeom>
              <a:ln w="12600" cap="sq" cmpd="sng">
                <a:solidFill>
                  <a:srgbClr val="000000">
                    <a:alpha val="100000"/>
                  </a:srgbClr>
                </a:solidFill>
                <a:prstDash val="solid"/>
                <a:miter/>
                <a:headEnd type="none" w="med" len="med"/>
                <a:tailEnd type="triangle" w="med" len="med"/>
              </a:ln>
            </p:spPr>
          </p:sp>
          <p:sp>
            <p:nvSpPr>
              <p:cNvPr id="21518" name="Straight Connector 21517"/>
              <p:cNvSpPr/>
              <p:nvPr/>
            </p:nvSpPr>
            <p:spPr>
              <a:xfrm>
                <a:off x="720" y="3103"/>
                <a:ext cx="4064" cy="0"/>
              </a:xfrm>
              <a:prstGeom prst="line">
                <a:avLst/>
              </a:prstGeom>
              <a:ln w="12600" cap="sq" cmpd="sng">
                <a:solidFill>
                  <a:srgbClr val="000000">
                    <a:alpha val="100000"/>
                  </a:srgbClr>
                </a:solidFill>
                <a:prstDash val="solid"/>
                <a:miter/>
                <a:headEnd type="none" w="med" len="med"/>
                <a:tailEnd type="triangle" w="med" len="med"/>
              </a:ln>
            </p:spPr>
          </p:sp>
          <p:sp>
            <p:nvSpPr>
              <p:cNvPr id="21519" name="Freeform 21518"/>
              <p:cNvSpPr/>
              <p:nvPr/>
            </p:nvSpPr>
            <p:spPr>
              <a:xfrm>
                <a:off x="1066" y="1198"/>
                <a:ext cx="3881" cy="1028"/>
              </a:xfrm>
              <a:custGeom>
                <a:avLst/>
                <a:gdLst>
                  <a:gd name="G0" fmla="+- 56 0 0"/>
                  <a:gd name="G1" fmla="+- 1 0 0"/>
                  <a:gd name="G2" fmla="+- 1 0 0"/>
                  <a:gd name="G3" fmla="*/ 1 50493 45568"/>
                  <a:gd name="G4" fmla="*/ 1 50493 55552"/>
                  <a:gd name="G5" fmla="*/ G4 1 180"/>
                  <a:gd name="G6" fmla="*/ G3 1 G5"/>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txL" fmla="*/ 0 w 3056"/>
                  <a:gd name="txT" fmla="*/ 0 h 771"/>
                  <a:gd name="txR" fmla="*/ 3056 w 3056"/>
                  <a:gd name="txB" fmla="*/ 771 h 771"/>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3056" h="771">
                    <a:moveTo>
                      <a:pt x="0" y="56"/>
                    </a:moveTo>
                    <a:cubicBezTo>
                      <a:pt x="74" y="187"/>
                      <a:pt x="149" y="319"/>
                      <a:pt x="264" y="408"/>
                    </a:cubicBezTo>
                    <a:cubicBezTo>
                      <a:pt x="379" y="497"/>
                      <a:pt x="544" y="536"/>
                      <a:pt x="688" y="592"/>
                    </a:cubicBezTo>
                    <a:cubicBezTo>
                      <a:pt x="832" y="648"/>
                      <a:pt x="965" y="717"/>
                      <a:pt x="1128" y="744"/>
                    </a:cubicBezTo>
                    <a:cubicBezTo>
                      <a:pt x="1291" y="771"/>
                      <a:pt x="1484" y="763"/>
                      <a:pt x="1664" y="752"/>
                    </a:cubicBezTo>
                    <a:cubicBezTo>
                      <a:pt x="1844" y="741"/>
                      <a:pt x="2067" y="727"/>
                      <a:pt x="2208" y="680"/>
                    </a:cubicBezTo>
                    <a:cubicBezTo>
                      <a:pt x="2349" y="633"/>
                      <a:pt x="2371" y="585"/>
                      <a:pt x="2512" y="472"/>
                    </a:cubicBezTo>
                    <a:cubicBezTo>
                      <a:pt x="2653" y="359"/>
                      <a:pt x="2854" y="179"/>
                      <a:pt x="3056" y="0"/>
                    </a:cubicBezTo>
                  </a:path>
                </a:pathLst>
              </a:custGeom>
              <a:noFill/>
              <a:ln w="28440" cap="sq" cmpd="sng">
                <a:solidFill>
                  <a:srgbClr val="000000">
                    <a:alpha val="100000"/>
                  </a:srgbClr>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MS PGothic"/>
                  <a:cs typeface="+mn-cs"/>
                </a:endParaRPr>
              </a:p>
            </p:txBody>
          </p:sp>
        </p:grpSp>
        <p:sp>
          <p:nvSpPr>
            <p:cNvPr id="21520" name="Text Box 21519"/>
            <p:cNvSpPr txBox="1"/>
            <p:nvPr/>
          </p:nvSpPr>
          <p:spPr>
            <a:xfrm>
              <a:off x="360" y="540"/>
              <a:ext cx="312" cy="277"/>
            </a:xfrm>
            <a:prstGeom prst="rect">
              <a:avLst/>
            </a:prstGeom>
            <a:noFill/>
            <a:ln w="9525">
              <a:noFill/>
            </a:ln>
          </p:spPr>
          <p:txBody>
            <a:bodyPr wrap="square" lIns="90000" tIns="46800" rIns="90000" bIns="46800" anchor="t">
              <a:spAutoFit/>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C</a:t>
              </a:r>
            </a:p>
          </p:txBody>
        </p:sp>
        <p:sp>
          <p:nvSpPr>
            <p:cNvPr id="21521" name="Text Box 21520"/>
            <p:cNvSpPr txBox="1"/>
            <p:nvPr/>
          </p:nvSpPr>
          <p:spPr>
            <a:xfrm>
              <a:off x="4815" y="3240"/>
              <a:ext cx="447" cy="277"/>
            </a:xfrm>
            <a:prstGeom prst="rect">
              <a:avLst/>
            </a:prstGeom>
            <a:noFill/>
            <a:ln w="9525">
              <a:noFill/>
            </a:ln>
          </p:spPr>
          <p:txBody>
            <a:bodyPr wrap="square" lIns="90000" tIns="46800" rIns="90000" bIns="46800" anchor="t">
              <a:spAutoFit/>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Q</a:t>
              </a:r>
            </a:p>
          </p:txBody>
        </p:sp>
      </p:grpSp>
      <p:sp>
        <p:nvSpPr>
          <p:cNvPr id="2" name="Date Placeholder 1"/>
          <p:cNvSpPr>
            <a:spLocks noGrp="1"/>
          </p:cNvSpPr>
          <p:nvPr>
            <p:ph type="dt" sz="half" idx="10"/>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Juillet 2019</a:t>
            </a:r>
          </a:p>
        </p:txBody>
      </p:sp>
      <p:sp>
        <p:nvSpPr>
          <p:cNvPr id="3" name="Slide Number Placeholder 2"/>
          <p:cNvSpPr>
            <a:spLocks noGrp="1"/>
          </p:cNvSpPr>
          <p:nvPr>
            <p:ph type="sldNum" sz="quarter" idx="12"/>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fld id="{9A0DB2DC-4C9A-4742-B13C-FB6460FD3503}" type="slidenum">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t>131</a:t>
            </a:fld>
            <a:endPar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endParaRPr>
          </a:p>
        </p:txBody>
      </p:sp>
      <p:sp>
        <p:nvSpPr>
          <p:cNvPr id="4" name="Footer Placeholder 3"/>
          <p:cNvSpPr>
            <a:spLocks noGrp="1"/>
          </p:cNvSpPr>
          <p:nvPr>
            <p:ph type="ftr" sz="quarter" idx="11"/>
          </p:nvPr>
        </p:nvSpPr>
        <p:spPr/>
        <p:txBody>
          <a:bodyPr/>
          <a:lstStyle/>
          <a:p>
            <a:pPr marL="0" marR="0" lvl="0" indent="0" algn="l" defTabSz="0" rtl="0" eaLnBrk="1" fontAlgn="auto" latinLnBrk="0" hangingPunct="1">
              <a:lnSpc>
                <a:spcPct val="100000"/>
              </a:lnSpc>
              <a:spcBef>
                <a:spcPts val="0"/>
              </a:spcBef>
              <a:spcAft>
                <a:spcPts val="0"/>
              </a:spcAft>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a:pPr>
            <a:r>
              <a:rPr kumimoji="0" lang="fr-FR" altLang="x-none" sz="1800" b="0" i="0" u="none" strike="noStrike" kern="1200" cap="none" spc="0" normalizeH="0" baseline="0" noProof="0" dirty="0" err="1">
                <a:ln>
                  <a:noFill/>
                </a:ln>
                <a:solidFill>
                  <a:srgbClr val="000000"/>
                </a:solidFill>
                <a:effectLst/>
                <a:uLnTx/>
                <a:uFillTx/>
                <a:latin typeface="Calibri"/>
                <a:ea typeface="MS PGothic"/>
                <a:cs typeface="+mn-cs"/>
              </a:rPr>
              <a:t>Eco. Gle ESI 1 _ UNB _ D. KAM</a:t>
            </a:r>
          </a:p>
        </p:txBody>
      </p:sp>
    </p:spTree>
    <p:extLst>
      <p:ext uri="{BB962C8B-B14F-4D97-AF65-F5344CB8AC3E}">
        <p14:creationId xmlns:p14="http://schemas.microsoft.com/office/powerpoint/2010/main" val="7243438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additive="repl">
                                        <p:cTn id="6" dur="1" fill="hold">
                                          <p:stCondLst>
                                            <p:cond delay="0"/>
                                          </p:stCondLst>
                                        </p:cTn>
                                        <p:tgtEl>
                                          <p:spTgt spid="21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1680"/>
          </a:xfrm>
        </p:spPr>
        <p:txBody>
          <a:bodyPr>
            <a:normAutofit/>
          </a:bodyPr>
          <a:lstStyle/>
          <a:p>
            <a:pPr algn="ctr"/>
            <a:r>
              <a:rPr lang="fr-FR" altLang="en-US" sz="3600" b="1"/>
              <a:t>IV – </a:t>
            </a:r>
            <a:r>
              <a:rPr lang="en-US" sz="3600" b="1">
                <a:sym typeface="+mn-ea"/>
              </a:rPr>
              <a:t>LES COÛTS DE PRODUCTION (de </a:t>
            </a:r>
            <a:r>
              <a:rPr lang="fr-FR" altLang="en-US" sz="3600" b="1">
                <a:sym typeface="+mn-ea"/>
              </a:rPr>
              <a:t>long terme</a:t>
            </a:r>
            <a:r>
              <a:rPr lang="en-US" sz="3600" b="1">
                <a:sym typeface="+mn-ea"/>
              </a:rPr>
              <a:t>)</a:t>
            </a:r>
            <a:endParaRPr lang="en-US" altLang="en-US" sz="3600" b="1">
              <a:sym typeface="+mn-ea"/>
            </a:endParaRPr>
          </a:p>
        </p:txBody>
      </p:sp>
      <p:sp>
        <p:nvSpPr>
          <p:cNvPr id="3" name="Content Placeholder 2"/>
          <p:cNvSpPr>
            <a:spLocks noGrp="1"/>
          </p:cNvSpPr>
          <p:nvPr>
            <p:ph sz="half" idx="4294967295"/>
          </p:nvPr>
        </p:nvSpPr>
        <p:spPr>
          <a:xfrm>
            <a:off x="671195" y="1106805"/>
            <a:ext cx="11212830" cy="5642610"/>
          </a:xfrm>
        </p:spPr>
        <p:txBody>
          <a:bodyPr>
            <a:noAutofit/>
          </a:bodyPr>
          <a:lstStyle/>
          <a:p>
            <a:pPr marL="0" indent="0" algn="just">
              <a:buFont typeface="Wingdings" panose="05000000000000000000" charset="0"/>
              <a:buNone/>
            </a:pPr>
            <a:r>
              <a:rPr lang="en-US" sz="3200" b="1"/>
              <a:t>Coût total (CT), coût moyen (CM), coût marginal (Cm).</a:t>
            </a:r>
          </a:p>
          <a:p>
            <a:pPr marL="0" indent="0" algn="just">
              <a:buFont typeface="Wingdings" panose="05000000000000000000" charset="0"/>
              <a:buNone/>
            </a:pPr>
            <a:endParaRPr lang="en-US" sz="3200"/>
          </a:p>
          <a:p>
            <a:pPr algn="just">
              <a:buFont typeface="Wingdings" panose="05000000000000000000" charset="0"/>
              <a:buChar char=""/>
            </a:pPr>
            <a:r>
              <a:rPr lang="en-US" sz="3200"/>
              <a:t>Le </a:t>
            </a:r>
            <a:r>
              <a:rPr lang="en-US" sz="3200" b="1"/>
              <a:t>coût total</a:t>
            </a:r>
            <a:r>
              <a:rPr lang="en-US" sz="3200"/>
              <a:t> : </a:t>
            </a:r>
            <a:r>
              <a:rPr lang="en-US" sz="3200" b="1"/>
              <a:t>CT</a:t>
            </a:r>
            <a:r>
              <a:rPr lang="fr-FR" altLang="en-US" sz="3200" b="1" baseline="-25000"/>
              <a:t>LT</a:t>
            </a:r>
            <a:r>
              <a:rPr lang="en-US" sz="3200" b="1"/>
              <a:t> = </a:t>
            </a:r>
            <a:r>
              <a:rPr lang="en-US" sz="3200" b="1">
                <a:latin typeface="Arial" panose="020B0604020202020204" pitchFamily="34" charset="0"/>
              </a:rPr>
              <a:t>φ</a:t>
            </a:r>
            <a:r>
              <a:rPr lang="fr-FR" altLang="en-US" sz="3200" b="1">
                <a:latin typeface="Arial" panose="020B0604020202020204" pitchFamily="34" charset="0"/>
              </a:rPr>
              <a:t>(x)</a:t>
            </a:r>
          </a:p>
          <a:p>
            <a:pPr algn="just">
              <a:buFont typeface="Wingdings" panose="05000000000000000000" charset="0"/>
              <a:buChar char=""/>
            </a:pPr>
            <a:endParaRPr lang="fr-FR" altLang="en-US" sz="3200" b="1">
              <a:latin typeface="Arial" panose="020B0604020202020204" pitchFamily="34" charset="0"/>
            </a:endParaRPr>
          </a:p>
          <a:p>
            <a:pPr algn="just">
              <a:buFont typeface="Wingdings" panose="05000000000000000000" charset="0"/>
              <a:buChar char=""/>
            </a:pPr>
            <a:r>
              <a:rPr lang="en-US" sz="3200"/>
              <a:t>Le </a:t>
            </a:r>
            <a:r>
              <a:rPr lang="en-US" sz="3200" b="1"/>
              <a:t>coût moyen ou coût total moyen</a:t>
            </a:r>
            <a:r>
              <a:rPr lang="en-US" sz="3200"/>
              <a:t>  est </a:t>
            </a:r>
            <a:r>
              <a:rPr lang="en-US" sz="3200" b="1">
                <a:sym typeface="+mn-ea"/>
              </a:rPr>
              <a:t>C</a:t>
            </a:r>
            <a:r>
              <a:rPr lang="fr-FR" altLang="en-US" sz="3200" b="1">
                <a:sym typeface="+mn-ea"/>
              </a:rPr>
              <a:t>M</a:t>
            </a:r>
            <a:r>
              <a:rPr lang="fr-FR" altLang="en-US" sz="3200" b="1" baseline="-25000">
                <a:sym typeface="+mn-ea"/>
              </a:rPr>
              <a:t>LT</a:t>
            </a:r>
            <a:r>
              <a:rPr lang="en-US" sz="3200" b="1">
                <a:sym typeface="+mn-ea"/>
              </a:rPr>
              <a:t> = CT</a:t>
            </a:r>
            <a:r>
              <a:rPr lang="fr-FR" altLang="en-US" sz="3200" b="1" baseline="-25000">
                <a:sym typeface="+mn-ea"/>
              </a:rPr>
              <a:t>LT</a:t>
            </a:r>
            <a:r>
              <a:rPr lang="en-US" sz="3200" b="1">
                <a:sym typeface="+mn-ea"/>
              </a:rPr>
              <a:t>/</a:t>
            </a:r>
            <a:r>
              <a:rPr lang="fr-FR" altLang="en-US" sz="3200" b="1">
                <a:sym typeface="+mn-ea"/>
              </a:rPr>
              <a:t>x</a:t>
            </a:r>
            <a:r>
              <a:rPr lang="en-US" sz="3200">
                <a:sym typeface="+mn-ea"/>
              </a:rPr>
              <a:t>. </a:t>
            </a:r>
            <a:r>
              <a:rPr lang="fr-FR" altLang="en-US" sz="3200">
                <a:sym typeface="+mn-ea"/>
              </a:rPr>
              <a:t>= </a:t>
            </a:r>
            <a:r>
              <a:rPr lang="en-US" sz="3200" b="1">
                <a:latin typeface="Arial" panose="020B0604020202020204" pitchFamily="34" charset="0"/>
                <a:sym typeface="+mn-ea"/>
              </a:rPr>
              <a:t>φ</a:t>
            </a:r>
            <a:r>
              <a:rPr lang="fr-FR" altLang="en-US" sz="3200" b="1">
                <a:latin typeface="Arial" panose="020B0604020202020204" pitchFamily="34" charset="0"/>
                <a:sym typeface="+mn-ea"/>
              </a:rPr>
              <a:t>(x)/x</a:t>
            </a:r>
          </a:p>
          <a:p>
            <a:pPr algn="just">
              <a:buFont typeface="Wingdings" panose="05000000000000000000" charset="0"/>
              <a:buChar char=""/>
            </a:pPr>
            <a:endParaRPr lang="fr-FR" altLang="en-US" sz="3200">
              <a:sym typeface="+mn-ea"/>
            </a:endParaRPr>
          </a:p>
          <a:p>
            <a:pPr algn="just">
              <a:buFont typeface="Wingdings" panose="05000000000000000000" charset="0"/>
              <a:buChar char=""/>
            </a:pPr>
            <a:r>
              <a:rPr lang="en-US" sz="3200"/>
              <a:t>Le </a:t>
            </a:r>
            <a:r>
              <a:rPr lang="en-US" sz="3200" b="1"/>
              <a:t>coût marginal</a:t>
            </a:r>
            <a:r>
              <a:rPr lang="en-US" sz="3200"/>
              <a:t> est égal au rapport entre la variation du coût total et la variation de la quantité produite qui l’a provoquée. </a:t>
            </a:r>
          </a:p>
          <a:p>
            <a:pPr marL="0" indent="0" algn="just">
              <a:buFont typeface="Wingdings" panose="05000000000000000000" charset="0"/>
              <a:buNone/>
            </a:pPr>
            <a:r>
              <a:rPr lang="en-US" sz="3200"/>
              <a:t>  </a:t>
            </a:r>
            <a:r>
              <a:rPr lang="en-US" sz="3200" b="1"/>
              <a:t>Cm</a:t>
            </a:r>
            <a:r>
              <a:rPr lang="fr-FR" altLang="en-US" sz="3200" b="1" baseline="-25000"/>
              <a:t>LT</a:t>
            </a:r>
            <a:r>
              <a:rPr lang="en-US" sz="3200" b="1"/>
              <a:t> = </a:t>
            </a:r>
            <a:r>
              <a:rPr lang="en-US" sz="3200" b="1">
                <a:latin typeface="Arial" panose="020B0604020202020204" pitchFamily="34" charset="0"/>
              </a:rPr>
              <a:t>Δ</a:t>
            </a:r>
            <a:r>
              <a:rPr lang="en-US" sz="3200" b="1"/>
              <a:t>CT</a:t>
            </a:r>
            <a:r>
              <a:rPr lang="fr-FR" altLang="en-US" sz="3200" b="1" baseline="-25000"/>
              <a:t>LT</a:t>
            </a:r>
            <a:r>
              <a:rPr lang="en-US" sz="3200" b="1"/>
              <a:t>/ </a:t>
            </a:r>
            <a:r>
              <a:rPr lang="en-US" sz="3200" b="1">
                <a:latin typeface="Arial" panose="020B0604020202020204" pitchFamily="34" charset="0"/>
              </a:rPr>
              <a:t>Δ</a:t>
            </a:r>
            <a:r>
              <a:rPr lang="fr-FR" altLang="en-US" sz="3200" b="1">
                <a:latin typeface="Arial" panose="020B0604020202020204" pitchFamily="34" charset="0"/>
              </a:rPr>
              <a:t>x</a:t>
            </a:r>
            <a:r>
              <a:rPr lang="en-US" sz="3200"/>
              <a:t>.</a:t>
            </a:r>
          </a:p>
          <a:p>
            <a:pPr marL="0" indent="0" algn="just">
              <a:buFont typeface="Wingdings" panose="05000000000000000000" charset="0"/>
              <a:buNone/>
            </a:pPr>
            <a:endParaRPr lang="en-US" sz="3200"/>
          </a:p>
          <a:p>
            <a:pPr marL="0" indent="0" algn="just">
              <a:buFont typeface="Wingdings" panose="05000000000000000000" charset="0"/>
              <a:buNone/>
            </a:pPr>
            <a:endParaRPr lang="en-US" sz="360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88270210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1680"/>
          </a:xfrm>
        </p:spPr>
        <p:txBody>
          <a:bodyPr>
            <a:normAutofit/>
          </a:bodyPr>
          <a:lstStyle/>
          <a:p>
            <a:pPr algn="ctr"/>
            <a:r>
              <a:rPr lang="fr-FR" altLang="en-US" sz="3600" b="1"/>
              <a:t>V –  Maximisation du profit</a:t>
            </a:r>
            <a:endParaRPr lang="en-US" altLang="en-US" sz="3600" b="1">
              <a:sym typeface="+mn-ea"/>
            </a:endParaRPr>
          </a:p>
        </p:txBody>
      </p:sp>
      <p:sp>
        <p:nvSpPr>
          <p:cNvPr id="3" name="Content Placeholder 2"/>
          <p:cNvSpPr>
            <a:spLocks noGrp="1"/>
          </p:cNvSpPr>
          <p:nvPr>
            <p:ph sz="half" idx="4294967295"/>
          </p:nvPr>
        </p:nvSpPr>
        <p:spPr>
          <a:xfrm>
            <a:off x="671195" y="1106805"/>
            <a:ext cx="11212830" cy="5642610"/>
          </a:xfrm>
        </p:spPr>
        <p:txBody>
          <a:bodyPr>
            <a:noAutofit/>
          </a:bodyPr>
          <a:lstStyle/>
          <a:p>
            <a:pPr marL="0" indent="0" algn="just">
              <a:buFont typeface="Wingdings" panose="05000000000000000000" charset="0"/>
              <a:buNone/>
            </a:pPr>
            <a:r>
              <a:rPr lang="en-US" sz="3200"/>
              <a:t>Dans la plupart des cas le but poursuivi par le producteur n’est pas d’obtenir la production maximale au minimum de coûts mais de réaliser le plus grand profit possible. Ce profit peut s’écrire :  </a:t>
            </a:r>
          </a:p>
          <a:p>
            <a:pPr marL="0" indent="0" algn="just">
              <a:buFont typeface="Wingdings" panose="05000000000000000000" charset="0"/>
              <a:buNone/>
            </a:pPr>
            <a:r>
              <a:rPr lang="en-US" sz="3200">
                <a:latin typeface="Arial" panose="020B0604020202020204" pitchFamily="34" charset="0"/>
              </a:rPr>
              <a:t>π</a:t>
            </a:r>
            <a:r>
              <a:rPr lang="en-US" sz="3200"/>
              <a:t>= R – C </a:t>
            </a:r>
          </a:p>
          <a:p>
            <a:pPr marL="0" indent="0" algn="just">
              <a:buFont typeface="Wingdings" panose="05000000000000000000" charset="0"/>
              <a:buNone/>
            </a:pPr>
            <a:r>
              <a:rPr lang="en-US" sz="3200"/>
              <a:t>Avec R = P*Q  = P*f(X,Y) ; C = xPx + yPy + k</a:t>
            </a:r>
          </a:p>
          <a:p>
            <a:pPr marL="0" indent="0" algn="just">
              <a:buFont typeface="Wingdings" panose="05000000000000000000" charset="0"/>
              <a:buNone/>
            </a:pPr>
            <a:endParaRPr lang="en-US" sz="3200"/>
          </a:p>
          <a:p>
            <a:pPr marL="0" indent="0" algn="just">
              <a:buFont typeface="Wingdings" panose="05000000000000000000" charset="0"/>
              <a:buNone/>
            </a:pPr>
            <a:r>
              <a:rPr lang="en-US" sz="3200"/>
              <a:t> </a:t>
            </a:r>
            <a:r>
              <a:rPr lang="en-US" sz="3200">
                <a:latin typeface="Arial" panose="020B0604020202020204" pitchFamily="34" charset="0"/>
              </a:rPr>
              <a:t>π</a:t>
            </a:r>
            <a:r>
              <a:rPr lang="en-US" sz="3200"/>
              <a:t>= P*f(X,Y) - xPx - yPy – k</a:t>
            </a:r>
          </a:p>
          <a:p>
            <a:pPr marL="0" indent="0" algn="just">
              <a:buFont typeface="Wingdings" panose="05000000000000000000" charset="0"/>
              <a:buNone/>
            </a:pPr>
            <a:r>
              <a:rPr lang="en-US" sz="3200"/>
              <a:t>Cette fonction est maximum lorsque les dérivées partielles s’annulent en même temps et que les dérivées secondes par rapport à x et y sont négatives. </a:t>
            </a:r>
          </a:p>
          <a:p>
            <a:pPr marL="0" indent="0" algn="just">
              <a:buFont typeface="Wingdings" panose="05000000000000000000" charset="0"/>
              <a:buNone/>
            </a:pPr>
            <a:endParaRPr lang="en-US" sz="360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8328336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1680"/>
          </a:xfrm>
        </p:spPr>
        <p:txBody>
          <a:bodyPr>
            <a:normAutofit/>
          </a:bodyPr>
          <a:lstStyle/>
          <a:p>
            <a:pPr algn="ctr"/>
            <a:r>
              <a:rPr lang="fr-FR" altLang="en-US" sz="3600" b="1"/>
              <a:t>V –  Maximisation du profit</a:t>
            </a:r>
            <a:endParaRPr lang="en-US" altLang="en-US" sz="3600" b="1">
              <a:sym typeface="+mn-ea"/>
            </a:endParaRPr>
          </a:p>
        </p:txBody>
      </p:sp>
      <p:sp>
        <p:nvSpPr>
          <p:cNvPr id="3" name="Content Placeholder 2"/>
          <p:cNvSpPr>
            <a:spLocks noGrp="1"/>
          </p:cNvSpPr>
          <p:nvPr>
            <p:ph sz="half" idx="4294967295"/>
          </p:nvPr>
        </p:nvSpPr>
        <p:spPr>
          <a:xfrm>
            <a:off x="671195" y="1106805"/>
            <a:ext cx="11212830" cy="5642610"/>
          </a:xfrm>
        </p:spPr>
        <p:txBody>
          <a:bodyPr>
            <a:noAutofit/>
          </a:bodyPr>
          <a:lstStyle/>
          <a:p>
            <a:pPr marL="0" indent="0" algn="just">
              <a:buFont typeface="Wingdings" panose="05000000000000000000" charset="0"/>
              <a:buNone/>
            </a:pPr>
            <a:r>
              <a:rPr lang="en-US" sz="3200"/>
              <a:t>Dérivées premières</a:t>
            </a:r>
          </a:p>
          <a:p>
            <a:pPr marL="0" indent="0" algn="just">
              <a:buFont typeface="Wingdings" panose="05000000000000000000" charset="0"/>
              <a:buNone/>
            </a:pPr>
            <a:r>
              <a:rPr lang="en-US" sz="3200">
                <a:latin typeface="Arial" panose="020B0604020202020204" pitchFamily="34" charset="0"/>
              </a:rPr>
              <a:t>∂π</a:t>
            </a:r>
            <a:r>
              <a:rPr lang="en-US" sz="3200"/>
              <a:t>/x = Pfx’(X,Y)  -  Px = 0                    Pfx’(X,Y) = Px</a:t>
            </a:r>
          </a:p>
          <a:p>
            <a:pPr marL="0" indent="0" algn="just">
              <a:buFont typeface="Wingdings" panose="05000000000000000000" charset="0"/>
              <a:buNone/>
            </a:pPr>
            <a:endParaRPr lang="en-US" sz="3200"/>
          </a:p>
          <a:p>
            <a:pPr marL="0" indent="0" algn="just">
              <a:buFont typeface="Wingdings" panose="05000000000000000000" charset="0"/>
              <a:buNone/>
            </a:pPr>
            <a:r>
              <a:rPr lang="en-US" sz="3200"/>
              <a:t> </a:t>
            </a:r>
            <a:r>
              <a:rPr lang="en-US" sz="3200">
                <a:latin typeface="Arial" panose="020B0604020202020204" pitchFamily="34" charset="0"/>
                <a:sym typeface="+mn-ea"/>
              </a:rPr>
              <a:t>∂π</a:t>
            </a:r>
            <a:r>
              <a:rPr lang="en-US" sz="3200"/>
              <a:t>/y = Pfy’(X,Y)  - Py = 0                   Pfy’(X,Y) = Py</a:t>
            </a:r>
          </a:p>
          <a:p>
            <a:pPr marL="0" indent="0" algn="just">
              <a:buFont typeface="Wingdings" panose="05000000000000000000" charset="0"/>
              <a:buNone/>
            </a:pPr>
            <a:endParaRPr lang="en-US" sz="3200"/>
          </a:p>
          <a:p>
            <a:pPr marL="0" indent="0" algn="just">
              <a:buFont typeface="Wingdings" panose="05000000000000000000" charset="0"/>
              <a:buNone/>
            </a:pPr>
            <a:r>
              <a:rPr lang="en-US" sz="3200"/>
              <a:t>Les expressions Pfx’(X,Y) et Pfy’(X,Y) représentent les productivités marginales en valeur de chacun des deux facteurs. Par exemple la productivité marginale en valeur du facteur X mesure le taux auquel la recette du producteur augmente lorsqu’il accroît la quantité utilisée du facteur X.  </a:t>
            </a:r>
          </a:p>
          <a:p>
            <a:pPr marL="0" indent="0" algn="just">
              <a:buFont typeface="Wingdings" panose="05000000000000000000" charset="0"/>
              <a:buNone/>
            </a:pPr>
            <a:endParaRPr lang="en-US" sz="360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46286455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1680"/>
          </a:xfrm>
        </p:spPr>
        <p:txBody>
          <a:bodyPr>
            <a:normAutofit/>
          </a:bodyPr>
          <a:lstStyle/>
          <a:p>
            <a:pPr algn="ctr"/>
            <a:r>
              <a:rPr lang="fr-FR" altLang="en-US" sz="3600" b="1"/>
              <a:t>V –  Maximisation du profit</a:t>
            </a:r>
            <a:endParaRPr lang="en-US" altLang="en-US" sz="3600" b="1">
              <a:sym typeface="+mn-ea"/>
            </a:endParaRPr>
          </a:p>
        </p:txBody>
      </p:sp>
      <p:sp>
        <p:nvSpPr>
          <p:cNvPr id="3" name="Content Placeholder 2"/>
          <p:cNvSpPr>
            <a:spLocks noGrp="1"/>
          </p:cNvSpPr>
          <p:nvPr>
            <p:ph sz="half" idx="4294967295"/>
          </p:nvPr>
        </p:nvSpPr>
        <p:spPr>
          <a:xfrm>
            <a:off x="671195" y="1106805"/>
            <a:ext cx="11212830" cy="5642610"/>
          </a:xfrm>
        </p:spPr>
        <p:txBody>
          <a:bodyPr>
            <a:noAutofit/>
          </a:bodyPr>
          <a:lstStyle/>
          <a:p>
            <a:pPr marL="0" indent="0" algn="just">
              <a:buFont typeface="Wingdings" panose="05000000000000000000" charset="0"/>
              <a:buNone/>
            </a:pPr>
            <a:r>
              <a:rPr lang="en-US" sz="3600"/>
              <a:t>On remarque que : Pfx’(X,Y) = Px ; Pfy’(X,Y) = Py.</a:t>
            </a:r>
          </a:p>
          <a:p>
            <a:pPr marL="0" indent="0" algn="just">
              <a:buFont typeface="Wingdings" panose="05000000000000000000" charset="0"/>
              <a:buNone/>
            </a:pPr>
            <a:r>
              <a:rPr lang="en-US" sz="3600"/>
              <a:t>Ce qui signifie que la condition première d’un maximum de profit est que chaque facteur puisse être employé jusqu’à ce que sa productivité marginale en valeur soit égale à son prix. Autrement dit, le producteur peut accroître son profit aussi longtemps que la recette supplémentaire provenant de l’utilisation d’une unité supplémentaire d’un facteur dépasse le prix de ce facteur.</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419951533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1680"/>
          </a:xfrm>
        </p:spPr>
        <p:txBody>
          <a:bodyPr>
            <a:normAutofit/>
          </a:bodyPr>
          <a:lstStyle/>
          <a:p>
            <a:pPr algn="ctr"/>
            <a:r>
              <a:rPr lang="fr-FR" altLang="en-US" sz="3600" b="1"/>
              <a:t>V –  Maximisation du profit</a:t>
            </a:r>
            <a:endParaRPr lang="en-US" altLang="en-US" sz="3600" b="1">
              <a:sym typeface="+mn-ea"/>
            </a:endParaRPr>
          </a:p>
        </p:txBody>
      </p:sp>
      <p:sp>
        <p:nvSpPr>
          <p:cNvPr id="3" name="Content Placeholder 2"/>
          <p:cNvSpPr>
            <a:spLocks noGrp="1"/>
          </p:cNvSpPr>
          <p:nvPr>
            <p:ph sz="half" idx="4294967295"/>
          </p:nvPr>
        </p:nvSpPr>
        <p:spPr>
          <a:xfrm>
            <a:off x="671195" y="1106805"/>
            <a:ext cx="11212830" cy="5642610"/>
          </a:xfrm>
        </p:spPr>
        <p:txBody>
          <a:bodyPr>
            <a:noAutofit/>
          </a:bodyPr>
          <a:lstStyle/>
          <a:p>
            <a:pPr marL="0" indent="0" algn="just">
              <a:buFont typeface="Wingdings" panose="05000000000000000000" charset="0"/>
              <a:buNone/>
            </a:pPr>
            <a:r>
              <a:rPr lang="en-US" sz="3600"/>
              <a:t>Dérivées secondes</a:t>
            </a:r>
          </a:p>
          <a:p>
            <a:pPr marL="0" indent="0" algn="just">
              <a:buFont typeface="Wingdings" panose="05000000000000000000" charset="0"/>
              <a:buNone/>
            </a:pPr>
            <a:r>
              <a:rPr lang="en-US" sz="3600">
                <a:latin typeface="Arial" panose="020B0604020202020204" pitchFamily="34" charset="0"/>
              </a:rPr>
              <a:t>∂π</a:t>
            </a:r>
            <a:r>
              <a:rPr lang="en-US" sz="3600" baseline="30000"/>
              <a:t>2</a:t>
            </a:r>
            <a:r>
              <a:rPr lang="en-US" sz="3600"/>
              <a:t>/x</a:t>
            </a:r>
            <a:r>
              <a:rPr lang="en-US" sz="3600" baseline="30000"/>
              <a:t>2</a:t>
            </a:r>
            <a:r>
              <a:rPr lang="en-US" sz="3600"/>
              <a:t> = Pfx’’(X,Y)  &lt;  0</a:t>
            </a:r>
          </a:p>
          <a:p>
            <a:pPr marL="0" indent="0" algn="just">
              <a:buFont typeface="Wingdings" panose="05000000000000000000" charset="0"/>
              <a:buNone/>
            </a:pPr>
            <a:r>
              <a:rPr lang="en-US" sz="3600">
                <a:latin typeface="Arial" panose="020B0604020202020204" pitchFamily="34" charset="0"/>
                <a:sym typeface="+mn-ea"/>
              </a:rPr>
              <a:t>∂π</a:t>
            </a:r>
            <a:r>
              <a:rPr lang="en-US" sz="3600" baseline="30000">
                <a:sym typeface="+mn-ea"/>
              </a:rPr>
              <a:t>2</a:t>
            </a:r>
            <a:r>
              <a:rPr lang="en-US" sz="3600"/>
              <a:t>/y</a:t>
            </a:r>
            <a:r>
              <a:rPr lang="en-US" sz="3600" baseline="30000"/>
              <a:t>2</a:t>
            </a:r>
            <a:r>
              <a:rPr lang="en-US" sz="3600"/>
              <a:t> = Pfy’’(X,Y)  &lt;  0</a:t>
            </a:r>
          </a:p>
          <a:p>
            <a:pPr marL="0" indent="0" algn="just">
              <a:buFont typeface="Wingdings" panose="05000000000000000000" charset="0"/>
              <a:buNone/>
            </a:pPr>
            <a:r>
              <a:rPr lang="en-US" sz="3600"/>
              <a:t>Comme P &gt; 0, il en résulte que Pfx’’(X,Y)  et Pfx’’(X,Y) doivent être négatives. C’est à dire que les productivités marginales physiques des facteurs X et Y doivent être décroissantes. </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87972293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1680"/>
          </a:xfrm>
        </p:spPr>
        <p:txBody>
          <a:bodyPr>
            <a:normAutofit/>
          </a:bodyPr>
          <a:lstStyle/>
          <a:p>
            <a:pPr algn="ctr"/>
            <a:r>
              <a:rPr lang="fr-FR" altLang="en-US" sz="3600" b="1"/>
              <a:t>V –  Maximisation du profit</a:t>
            </a:r>
            <a:endParaRPr lang="en-US" altLang="en-US" sz="3600" b="1">
              <a:sym typeface="+mn-ea"/>
            </a:endParaRPr>
          </a:p>
        </p:txBody>
      </p:sp>
      <p:sp>
        <p:nvSpPr>
          <p:cNvPr id="3" name="Content Placeholder 2"/>
          <p:cNvSpPr>
            <a:spLocks noGrp="1"/>
          </p:cNvSpPr>
          <p:nvPr>
            <p:ph sz="half" idx="4294967295"/>
          </p:nvPr>
        </p:nvSpPr>
        <p:spPr>
          <a:xfrm>
            <a:off x="671195" y="1106805"/>
            <a:ext cx="11212830" cy="5642610"/>
          </a:xfrm>
        </p:spPr>
        <p:txBody>
          <a:bodyPr>
            <a:noAutofit/>
          </a:bodyPr>
          <a:lstStyle/>
          <a:p>
            <a:pPr marL="0" indent="0" algn="just">
              <a:buFont typeface="Wingdings" panose="05000000000000000000" charset="0"/>
              <a:buNone/>
            </a:pPr>
            <a:r>
              <a:rPr lang="en-US" sz="3600"/>
              <a:t>Si la productivité marginale physique de l’un des facteurs est croissante, l’utilisation d’une unité supplémentaire de ce facteur provoquerait une augmentation de sa productivité en valeur. Ce producteur aurait alors intérêt à utiliser davantage le facteur considéré. Ce qui lui permettrait d’accroître son profit.</a:t>
            </a:r>
          </a:p>
          <a:p>
            <a:pPr marL="0" indent="0" algn="just">
              <a:buFont typeface="Wingdings" panose="05000000000000000000" charset="0"/>
              <a:buNone/>
            </a:pPr>
            <a:endParaRPr lang="en-US" sz="3600"/>
          </a:p>
          <a:p>
            <a:pPr marL="0" indent="0" algn="just">
              <a:buFont typeface="Wingdings" panose="05000000000000000000" charset="0"/>
              <a:buNone/>
            </a:pPr>
            <a:endParaRPr lang="en-US" sz="360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3241256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1680"/>
          </a:xfrm>
        </p:spPr>
        <p:txBody>
          <a:bodyPr>
            <a:normAutofit/>
          </a:bodyPr>
          <a:lstStyle/>
          <a:p>
            <a:pPr algn="ctr"/>
            <a:r>
              <a:rPr lang="fr-FR" altLang="en-US" sz="3600" b="1"/>
              <a:t>V –  Maximisation du profit</a:t>
            </a:r>
            <a:endParaRPr lang="en-US" altLang="en-US" sz="3600" b="1">
              <a:sym typeface="+mn-ea"/>
            </a:endParaRPr>
          </a:p>
        </p:txBody>
      </p:sp>
      <p:sp>
        <p:nvSpPr>
          <p:cNvPr id="3" name="Content Placeholder 2"/>
          <p:cNvSpPr>
            <a:spLocks noGrp="1"/>
          </p:cNvSpPr>
          <p:nvPr>
            <p:ph sz="half" idx="4294967295"/>
          </p:nvPr>
        </p:nvSpPr>
        <p:spPr>
          <a:xfrm>
            <a:off x="671195" y="1106805"/>
            <a:ext cx="11212830" cy="5642610"/>
          </a:xfrm>
        </p:spPr>
        <p:txBody>
          <a:bodyPr>
            <a:noAutofit/>
          </a:bodyPr>
          <a:lstStyle/>
          <a:p>
            <a:pPr marL="0" indent="0" algn="just">
              <a:buFont typeface="Wingdings" panose="05000000000000000000" charset="0"/>
              <a:buNone/>
            </a:pPr>
            <a:r>
              <a:rPr lang="en-US" sz="3600"/>
              <a:t>Exemple 1</a:t>
            </a:r>
          </a:p>
          <a:p>
            <a:pPr marL="0" indent="0" algn="just">
              <a:buFont typeface="Wingdings" panose="05000000000000000000" charset="0"/>
              <a:buNone/>
            </a:pPr>
            <a:r>
              <a:rPr lang="en-US"/>
              <a:t>Un entrepreneur volant produire un volume de production (P) dispose du travail (ouvriers) et de machines. Les spécialistes lui indiquent que ce volume de production peut être obtenu avec la combinaison suivante d’ouvriers et de machines :</a:t>
            </a:r>
            <a:endParaRPr lang="en-US" sz="1400"/>
          </a:p>
          <a:p>
            <a:pPr algn="just">
              <a:buFont typeface="Wingdings" panose="05000000000000000000" charset="0"/>
              <a:buChar char=""/>
            </a:pPr>
            <a:r>
              <a:rPr lang="en-US"/>
              <a:t>110 ouvriers et 1 machine</a:t>
            </a:r>
          </a:p>
          <a:p>
            <a:pPr algn="just">
              <a:buFont typeface="Wingdings" panose="05000000000000000000" charset="0"/>
              <a:buChar char=""/>
            </a:pPr>
            <a:r>
              <a:rPr lang="en-US"/>
              <a:t>80 ouvriers et 2 machines</a:t>
            </a:r>
          </a:p>
          <a:p>
            <a:pPr algn="just">
              <a:buFont typeface="Wingdings" panose="05000000000000000000" charset="0"/>
              <a:buChar char=""/>
            </a:pPr>
            <a:r>
              <a:rPr lang="en-US"/>
              <a:t>60 ouvriers et 3 machines</a:t>
            </a:r>
          </a:p>
          <a:p>
            <a:pPr algn="just">
              <a:buFont typeface="Wingdings" panose="05000000000000000000" charset="0"/>
              <a:buChar char=""/>
            </a:pPr>
            <a:r>
              <a:rPr lang="en-US"/>
              <a:t>30 ouvriers et 5 machines</a:t>
            </a:r>
          </a:p>
          <a:p>
            <a:pPr algn="just">
              <a:buFont typeface="Wingdings" panose="05000000000000000000" charset="0"/>
              <a:buChar char=""/>
            </a:pPr>
            <a:r>
              <a:rPr lang="en-US"/>
              <a:t>20 ouvriers et 9 machines.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00663855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1680"/>
          </a:xfrm>
        </p:spPr>
        <p:txBody>
          <a:bodyPr>
            <a:normAutofit/>
          </a:bodyPr>
          <a:lstStyle/>
          <a:p>
            <a:pPr algn="ctr"/>
            <a:r>
              <a:rPr lang="fr-FR" altLang="en-US" sz="3600" b="1"/>
              <a:t>V –  Maximisation du profit</a:t>
            </a:r>
            <a:endParaRPr lang="en-US" altLang="en-US" sz="3600" b="1">
              <a:sym typeface="+mn-ea"/>
            </a:endParaRPr>
          </a:p>
        </p:txBody>
      </p:sp>
      <p:sp>
        <p:nvSpPr>
          <p:cNvPr id="3" name="Content Placeholder 2"/>
          <p:cNvSpPr>
            <a:spLocks noGrp="1"/>
          </p:cNvSpPr>
          <p:nvPr>
            <p:ph sz="half" idx="4294967295"/>
          </p:nvPr>
        </p:nvSpPr>
        <p:spPr>
          <a:xfrm>
            <a:off x="671195" y="1106805"/>
            <a:ext cx="11212830" cy="5642610"/>
          </a:xfrm>
        </p:spPr>
        <p:txBody>
          <a:bodyPr>
            <a:noAutofit/>
          </a:bodyPr>
          <a:lstStyle/>
          <a:p>
            <a:pPr marL="0" indent="0" algn="just">
              <a:buFont typeface="Wingdings" panose="05000000000000000000" charset="0"/>
              <a:buNone/>
            </a:pPr>
            <a:r>
              <a:rPr lang="en-US" sz="3600"/>
              <a:t>Exemple 1</a:t>
            </a:r>
          </a:p>
          <a:p>
            <a:pPr marL="514350" indent="-514350" algn="just">
              <a:buFont typeface="+mj-lt"/>
              <a:buAutoNum type="arabicPeriod"/>
            </a:pPr>
            <a:r>
              <a:rPr lang="en-US"/>
              <a:t>Tracez la courbe d’iso-produit ou isoquant (machines (K) en abscisse, travail (L) en ordonnée).</a:t>
            </a:r>
          </a:p>
          <a:p>
            <a:pPr marL="0" indent="0" algn="just">
              <a:buFont typeface="Wingdings" panose="05000000000000000000" charset="0"/>
              <a:buNone/>
            </a:pPr>
            <a:r>
              <a:rPr lang="en-US"/>
              <a:t>Le prix d’une unité de travail (1 ouvrier) pendant le temps de production soit 100F et celui d’une unité de capital (1 machine) pendant le même temps soit de 875F.</a:t>
            </a:r>
          </a:p>
          <a:p>
            <a:pPr marL="514350" indent="-514350" algn="just">
              <a:buFont typeface="+mj-lt"/>
              <a:buAutoNum type="arabicPeriod" startAt="2"/>
            </a:pPr>
            <a:r>
              <a:rPr lang="en-US"/>
              <a:t>Ecrire l’équation de coût.</a:t>
            </a:r>
          </a:p>
          <a:p>
            <a:pPr marL="514350" indent="-514350" algn="just">
              <a:buFont typeface="+mj-lt"/>
              <a:buAutoNum type="arabicPeriod" startAt="2"/>
            </a:pPr>
            <a:r>
              <a:rPr lang="en-US"/>
              <a:t>Déterminer la combinaison qui permet d’obtenir cette production (P) au moindre coût</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544414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r-FR" altLang="en-US"/>
              <a:t>INTRODUCTION</a:t>
            </a:r>
          </a:p>
        </p:txBody>
      </p:sp>
      <p:sp>
        <p:nvSpPr>
          <p:cNvPr id="3" name="Content Placeholder 2"/>
          <p:cNvSpPr>
            <a:spLocks noGrp="1"/>
          </p:cNvSpPr>
          <p:nvPr>
            <p:ph idx="1"/>
          </p:nvPr>
        </p:nvSpPr>
        <p:spPr>
          <a:xfrm>
            <a:off x="838200" y="1363980"/>
            <a:ext cx="10515600" cy="5201920"/>
          </a:xfrm>
        </p:spPr>
        <p:txBody>
          <a:bodyPr>
            <a:normAutofit lnSpcReduction="10000"/>
          </a:bodyPr>
          <a:lstStyle/>
          <a:p>
            <a:pPr marL="0" indent="0" algn="just">
              <a:lnSpc>
                <a:spcPct val="100000"/>
              </a:lnSpc>
              <a:buNone/>
            </a:pPr>
            <a:r>
              <a:rPr lang="fr-FR" altLang="en-US" sz="3600" b="1">
                <a:solidFill>
                  <a:schemeClr val="accent2"/>
                </a:solidFill>
              </a:rPr>
              <a:t>5</a:t>
            </a:r>
            <a:r>
              <a:rPr lang="en-US" sz="3600" b="1">
                <a:solidFill>
                  <a:schemeClr val="accent2"/>
                </a:solidFill>
              </a:rPr>
              <a:t>)Le problème économique</a:t>
            </a:r>
          </a:p>
          <a:p>
            <a:pPr marL="0" indent="0" algn="just">
              <a:lnSpc>
                <a:spcPct val="100000"/>
              </a:lnSpc>
              <a:buNone/>
            </a:pPr>
            <a:r>
              <a:rPr lang="en-US" sz="3600">
                <a:solidFill>
                  <a:schemeClr val="tx1"/>
                </a:solidFill>
              </a:rPr>
              <a:t>L’homme ne pouvant satisfaire tous ses besoins, doit opérer des choix. Il faut qu’il décide :</a:t>
            </a:r>
          </a:p>
          <a:p>
            <a:pPr algn="just">
              <a:lnSpc>
                <a:spcPct val="100000"/>
              </a:lnSpc>
              <a:buFont typeface="Wingdings" panose="05000000000000000000" charset="0"/>
              <a:buChar char=""/>
            </a:pPr>
            <a:r>
              <a:rPr lang="en-US" sz="3600">
                <a:solidFill>
                  <a:schemeClr val="tx1"/>
                </a:solidFill>
              </a:rPr>
              <a:t>Quelles sortes de bien et service il désire consommer</a:t>
            </a:r>
          </a:p>
          <a:p>
            <a:pPr algn="just">
              <a:lnSpc>
                <a:spcPct val="100000"/>
              </a:lnSpc>
              <a:buFont typeface="Wingdings" panose="05000000000000000000" charset="0"/>
              <a:buChar char=""/>
            </a:pPr>
            <a:r>
              <a:rPr lang="en-US" sz="3600">
                <a:solidFill>
                  <a:schemeClr val="tx1"/>
                </a:solidFill>
              </a:rPr>
              <a:t>Quelle partie de son revenu il souhaite dépenser immédiatement et quelle partie il veut épargner et satisfaire ainsi les futurs besoins ;</a:t>
            </a:r>
          </a:p>
          <a:p>
            <a:pPr algn="just">
              <a:lnSpc>
                <a:spcPct val="100000"/>
              </a:lnSpc>
              <a:buFont typeface="Wingdings" panose="05000000000000000000" charset="0"/>
              <a:buChar char=""/>
            </a:pPr>
            <a:r>
              <a:rPr lang="en-US" sz="3600">
                <a:solidFill>
                  <a:schemeClr val="tx1"/>
                </a:solidFill>
              </a:rPr>
              <a:t>Comment il entend partager son temps entre le travail qui lui procure un revenu et les loisirs.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355844904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 y="1717040"/>
            <a:ext cx="10515600" cy="1325563"/>
          </a:xfrm>
        </p:spPr>
        <p:txBody>
          <a:bodyPr>
            <a:noAutofit/>
          </a:bodyPr>
          <a:lstStyle/>
          <a:p>
            <a:pPr algn="ctr"/>
            <a:r>
              <a:rPr lang="en-US" sz="5400" b="1" dirty="0" smtClean="0"/>
              <a:t>III. LA PROBLEMATIQUE DU SOUS DEVELOPPEMENT</a:t>
            </a:r>
            <a:endParaRPr lang="en-US" sz="5400" b="1" dirty="0"/>
          </a:p>
        </p:txBody>
      </p:sp>
      <p:sp>
        <p:nvSpPr>
          <p:cNvPr id="3" name="Content Placeholder 2"/>
          <p:cNvSpPr>
            <a:spLocks noGrp="1"/>
          </p:cNvSpPr>
          <p:nvPr>
            <p:ph idx="1"/>
          </p:nvPr>
        </p:nvSpPr>
        <p:spPr>
          <a:xfrm>
            <a:off x="838200" y="3250565"/>
            <a:ext cx="10515600" cy="2926715"/>
          </a:xfrm>
        </p:spPr>
        <p:txBody>
          <a:bodyPr/>
          <a:lstStyle/>
          <a:p>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22407124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4800" b="1" dirty="0" smtClean="0"/>
              <a:t>Notions de croissance et de développement économique</a:t>
            </a:r>
            <a:endParaRPr lang="fr-FR" sz="4800" b="1" dirty="0"/>
          </a:p>
        </p:txBody>
      </p:sp>
      <p:sp>
        <p:nvSpPr>
          <p:cNvPr id="3" name="Espace réservé du contenu 2"/>
          <p:cNvSpPr>
            <a:spLocks noGrp="1"/>
          </p:cNvSpPr>
          <p:nvPr>
            <p:ph idx="1"/>
          </p:nvPr>
        </p:nvSpPr>
        <p:spPr/>
        <p:txBody>
          <a:bodyPr>
            <a:normAutofit/>
          </a:bodyPr>
          <a:lstStyle/>
          <a:p>
            <a:pPr marL="0" indent="0" algn="just">
              <a:buNone/>
            </a:pPr>
            <a:r>
              <a:rPr lang="fr-FR" sz="3200" dirty="0">
                <a:latin typeface="Arial Unicode MS"/>
              </a:rPr>
              <a:t>La croissance est l’augmentation des richesses créées dans un pays ou un groupe de pays pendant une période donnée. On distingue en général la croissance du développement, qui est une notion plus large incluant les transformations sociales qui accompagnent l’augmentation des richesses produites (modification de l’organisation du travail, du niveau d’éducation, de santé, de sécurité etc.) </a:t>
            </a: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43019186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4800" b="1" dirty="0" smtClean="0"/>
              <a:t>Notions de croissance et de développement économique</a:t>
            </a:r>
            <a:endParaRPr lang="fr-FR" sz="4800" b="1" dirty="0"/>
          </a:p>
        </p:txBody>
      </p:sp>
      <p:sp>
        <p:nvSpPr>
          <p:cNvPr id="3" name="Espace réservé du contenu 2"/>
          <p:cNvSpPr>
            <a:spLocks noGrp="1"/>
          </p:cNvSpPr>
          <p:nvPr>
            <p:ph idx="1"/>
          </p:nvPr>
        </p:nvSpPr>
        <p:spPr/>
        <p:txBody>
          <a:bodyPr>
            <a:normAutofit/>
          </a:bodyPr>
          <a:lstStyle/>
          <a:p>
            <a:pPr marL="0" indent="0" algn="just">
              <a:buNone/>
            </a:pPr>
            <a:r>
              <a:rPr lang="fr-FR" sz="3200" dirty="0">
                <a:latin typeface="Arial Unicode MS"/>
              </a:rPr>
              <a:t>L’indicateur le plus communément utilisé pour mesurer la croissance est le PIB. Ce choix est justifié dans la mesure où cet agrégat est égale à la somme des valeurs ajoutées c’est- à- dire des richesses nettes (Production- Consommation Intermédiaire) créées par les unités de production résidentes. </a:t>
            </a:r>
            <a:endParaRPr lang="fr-FR" sz="3600" dirty="0">
              <a:latin typeface="Arial Unicode MS"/>
            </a:endParaRP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3720082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4800" b="1" dirty="0" smtClean="0"/>
              <a:t>Notions de croissance et de développement économique</a:t>
            </a:r>
            <a:endParaRPr lang="fr-FR" sz="4800" b="1" dirty="0"/>
          </a:p>
        </p:txBody>
      </p:sp>
      <p:sp>
        <p:nvSpPr>
          <p:cNvPr id="3" name="Espace réservé du contenu 2"/>
          <p:cNvSpPr>
            <a:spLocks noGrp="1"/>
          </p:cNvSpPr>
          <p:nvPr>
            <p:ph idx="1"/>
          </p:nvPr>
        </p:nvSpPr>
        <p:spPr/>
        <p:txBody>
          <a:bodyPr>
            <a:noAutofit/>
          </a:bodyPr>
          <a:lstStyle/>
          <a:p>
            <a:pPr marL="0" indent="0">
              <a:buNone/>
            </a:pPr>
            <a:r>
              <a:rPr lang="fr-FR" sz="3200" dirty="0">
                <a:latin typeface="Arial Unicode MS"/>
              </a:rPr>
              <a:t>Pour estimer les progrès effectués dans la production des richesses d’une année n-1 sur une année n, on peut calculer le taux de croissance annuel du PIB : </a:t>
            </a:r>
          </a:p>
          <a:p>
            <a:pPr marL="0" indent="0">
              <a:buNone/>
            </a:pPr>
            <a:r>
              <a:rPr lang="fr-FR" sz="3200" dirty="0" smtClean="0">
                <a:latin typeface="Arial Unicode MS"/>
              </a:rPr>
              <a:t>                             </a:t>
            </a:r>
            <a:r>
              <a:rPr lang="de-DE" sz="3200" dirty="0">
                <a:latin typeface="Arial Unicode MS"/>
              </a:rPr>
              <a:t>T=   </a:t>
            </a:r>
            <a:r>
              <a:rPr lang="de-DE" sz="3200" u="sng" dirty="0" err="1">
                <a:latin typeface="Arial Unicode MS"/>
              </a:rPr>
              <a:t>PIBn</a:t>
            </a:r>
            <a:r>
              <a:rPr lang="de-DE" sz="3200" u="sng" dirty="0">
                <a:latin typeface="Arial Unicode MS"/>
              </a:rPr>
              <a:t> – </a:t>
            </a:r>
            <a:r>
              <a:rPr lang="de-DE" sz="3200" u="sng" dirty="0" smtClean="0">
                <a:latin typeface="Arial Unicode MS"/>
              </a:rPr>
              <a:t>PIBn-1  </a:t>
            </a:r>
            <a:r>
              <a:rPr lang="de-DE" sz="3200" dirty="0" smtClean="0">
                <a:latin typeface="Arial Unicode MS"/>
              </a:rPr>
              <a:t> </a:t>
            </a:r>
            <a:r>
              <a:rPr lang="de-DE" sz="3200" dirty="0">
                <a:latin typeface="Arial Unicode MS"/>
              </a:rPr>
              <a:t>X 100</a:t>
            </a:r>
            <a:endParaRPr lang="fr-FR" sz="3200" dirty="0">
              <a:latin typeface="Arial Unicode MS"/>
            </a:endParaRPr>
          </a:p>
          <a:p>
            <a:pPr marL="0" indent="0">
              <a:buNone/>
            </a:pPr>
            <a:r>
              <a:rPr lang="de-DE" sz="3200" dirty="0" smtClean="0">
                <a:latin typeface="Arial Unicode MS"/>
              </a:rPr>
              <a:t>                                          </a:t>
            </a:r>
            <a:r>
              <a:rPr lang="fr-FR" sz="3200" dirty="0">
                <a:latin typeface="Arial Unicode MS"/>
              </a:rPr>
              <a:t>PIBn-1 </a:t>
            </a:r>
          </a:p>
          <a:p>
            <a:pPr marL="0" indent="0">
              <a:buNone/>
            </a:pPr>
            <a:r>
              <a:rPr lang="fr-FR" sz="3200" dirty="0">
                <a:latin typeface="Arial Unicode MS"/>
              </a:rPr>
              <a:t>Avec </a:t>
            </a:r>
            <a:r>
              <a:rPr lang="fr-FR" sz="3200" dirty="0" err="1">
                <a:latin typeface="Arial Unicode MS"/>
              </a:rPr>
              <a:t>PIBn</a:t>
            </a:r>
            <a:r>
              <a:rPr lang="fr-FR" sz="3200" dirty="0">
                <a:latin typeface="Arial Unicode MS"/>
              </a:rPr>
              <a:t> </a:t>
            </a:r>
            <a:r>
              <a:rPr lang="fr-FR" sz="3200" dirty="0" smtClean="0">
                <a:latin typeface="Arial Unicode MS"/>
              </a:rPr>
              <a:t>  = </a:t>
            </a:r>
            <a:r>
              <a:rPr lang="fr-FR" sz="3200" dirty="0">
                <a:latin typeface="Arial Unicode MS"/>
              </a:rPr>
              <a:t>PIB de l’année n </a:t>
            </a:r>
          </a:p>
          <a:p>
            <a:pPr marL="0" indent="0">
              <a:buNone/>
            </a:pPr>
            <a:r>
              <a:rPr lang="fr-FR" sz="3200" dirty="0">
                <a:latin typeface="Arial Unicode MS"/>
              </a:rPr>
              <a:t> </a:t>
            </a:r>
            <a:r>
              <a:rPr lang="fr-FR" sz="3200" dirty="0" smtClean="0">
                <a:latin typeface="Arial Unicode MS"/>
              </a:rPr>
              <a:t>        PIBn-1</a:t>
            </a:r>
            <a:r>
              <a:rPr lang="fr-FR" sz="3200" dirty="0">
                <a:latin typeface="Arial Unicode MS"/>
              </a:rPr>
              <a:t>= PIB de l’année n-1</a:t>
            </a:r>
          </a:p>
          <a:p>
            <a:pPr marL="0" indent="0">
              <a:buNone/>
            </a:pPr>
            <a:r>
              <a:rPr lang="fr-FR" sz="3200" dirty="0">
                <a:latin typeface="Arial Unicode MS"/>
              </a:rPr>
              <a:t> </a:t>
            </a:r>
            <a:r>
              <a:rPr lang="fr-FR" sz="3200" dirty="0" smtClean="0">
                <a:latin typeface="Arial Unicode MS"/>
              </a:rPr>
              <a:t>        T         </a:t>
            </a:r>
            <a:r>
              <a:rPr lang="fr-FR" sz="3200" dirty="0">
                <a:latin typeface="Arial Unicode MS"/>
              </a:rPr>
              <a:t>= taux de croissance annuel du PIB </a:t>
            </a: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7927075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4800" b="1" dirty="0" smtClean="0"/>
              <a:t>Notions de croissance et de développement économique</a:t>
            </a:r>
            <a:endParaRPr lang="fr-FR" sz="4800" b="1" dirty="0"/>
          </a:p>
        </p:txBody>
      </p:sp>
      <p:sp>
        <p:nvSpPr>
          <p:cNvPr id="3" name="Espace réservé du contenu 2"/>
          <p:cNvSpPr>
            <a:spLocks noGrp="1"/>
          </p:cNvSpPr>
          <p:nvPr>
            <p:ph idx="1"/>
          </p:nvPr>
        </p:nvSpPr>
        <p:spPr/>
        <p:txBody>
          <a:bodyPr>
            <a:noAutofit/>
          </a:bodyPr>
          <a:lstStyle/>
          <a:p>
            <a:pPr algn="just"/>
            <a:r>
              <a:rPr lang="fr-FR" sz="3200" dirty="0">
                <a:latin typeface="Arial Unicode MS"/>
              </a:rPr>
              <a:t>Mesurer la croissance, c’est mesurer la progression des richesses réelles produites. Il faut donc raisonner en volume et non pas en valeur, c’est-à-dire les PIB successifs dans un système de prix identique pour toutes les années. </a:t>
            </a:r>
          </a:p>
          <a:p>
            <a:pPr algn="just"/>
            <a:r>
              <a:rPr lang="fr-FR" sz="3200" dirty="0">
                <a:latin typeface="Arial Unicode MS"/>
              </a:rPr>
              <a:t>Par ex si le PIB d’un pays donné a augmenté de 7% et que les prix ont augmenté de 3%, le PIB en volume n’aura augmenté que de 4%.</a:t>
            </a:r>
            <a:endParaRPr lang="fr-FR" sz="3600" dirty="0">
              <a:latin typeface="Arial Unicode MS"/>
            </a:endParaRP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0221519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4800" b="1" dirty="0" smtClean="0"/>
              <a:t>Notions de croissance et de développement économique</a:t>
            </a:r>
            <a:endParaRPr lang="fr-FR" sz="4800" b="1" dirty="0"/>
          </a:p>
        </p:txBody>
      </p:sp>
      <p:sp>
        <p:nvSpPr>
          <p:cNvPr id="3" name="Espace réservé du contenu 2"/>
          <p:cNvSpPr>
            <a:spLocks noGrp="1"/>
          </p:cNvSpPr>
          <p:nvPr>
            <p:ph idx="1"/>
          </p:nvPr>
        </p:nvSpPr>
        <p:spPr/>
        <p:txBody>
          <a:bodyPr>
            <a:noAutofit/>
          </a:bodyPr>
          <a:lstStyle/>
          <a:p>
            <a:pPr algn="just"/>
            <a:r>
              <a:rPr lang="fr-FR" sz="3200" dirty="0">
                <a:latin typeface="Arial Unicode MS"/>
              </a:rPr>
              <a:t>Par le calcul d’un taux de croissance, on cherche à mesurer l’évolution du bien -être des habitants d’un pays. Il est donc souhaitable d’utiliser le PIB/</a:t>
            </a:r>
            <a:r>
              <a:rPr lang="fr-FR" sz="3200" dirty="0" err="1">
                <a:latin typeface="Arial Unicode MS"/>
              </a:rPr>
              <a:t>hbt</a:t>
            </a:r>
            <a:r>
              <a:rPr lang="fr-FR" sz="3200" dirty="0">
                <a:latin typeface="Arial Unicode MS"/>
              </a:rPr>
              <a:t> ou PIB/tête. Un taux de croissance de 3% dans un pays dont la population croît au rythme de 1% donne une croissance du PIB/tête de 2% seulement.</a:t>
            </a:r>
            <a:endParaRPr lang="fr-FR" sz="4000" dirty="0">
              <a:latin typeface="Arial Unicode MS"/>
            </a:endParaRP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02505944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4800" b="1" dirty="0" smtClean="0"/>
              <a:t>Notions de croissance et de développement économique</a:t>
            </a:r>
            <a:endParaRPr lang="fr-FR" sz="4800" b="1" dirty="0"/>
          </a:p>
        </p:txBody>
      </p:sp>
      <p:sp>
        <p:nvSpPr>
          <p:cNvPr id="3" name="Espace réservé du contenu 2"/>
          <p:cNvSpPr>
            <a:spLocks noGrp="1"/>
          </p:cNvSpPr>
          <p:nvPr>
            <p:ph idx="1"/>
          </p:nvPr>
        </p:nvSpPr>
        <p:spPr/>
        <p:txBody>
          <a:bodyPr>
            <a:noAutofit/>
          </a:bodyPr>
          <a:lstStyle/>
          <a:p>
            <a:pPr algn="just"/>
            <a:r>
              <a:rPr lang="fr-FR" sz="3200" dirty="0">
                <a:latin typeface="Arial Unicode MS"/>
              </a:rPr>
              <a:t>Le PIB mesure les richesses crées sur un territoire donné par les unités de production résidentes.  Or, une partie de ces richesses sera versée aux autres pays pour rémunérer le travail de non- résidents (par ex les travailleurs frontaliers) et le capital investi dans le pays par des non – résidents. Inversement, des revenus de même nature seront perçus en provenance des autres pays.  </a:t>
            </a: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54124783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4800" b="1" dirty="0" smtClean="0"/>
              <a:t>Notions de croissance et de développement économique</a:t>
            </a:r>
            <a:endParaRPr lang="fr-FR" sz="4800" b="1" dirty="0"/>
          </a:p>
        </p:txBody>
      </p:sp>
      <p:sp>
        <p:nvSpPr>
          <p:cNvPr id="3" name="Espace réservé du contenu 2"/>
          <p:cNvSpPr>
            <a:spLocks noGrp="1"/>
          </p:cNvSpPr>
          <p:nvPr>
            <p:ph idx="1"/>
          </p:nvPr>
        </p:nvSpPr>
        <p:spPr/>
        <p:txBody>
          <a:bodyPr>
            <a:noAutofit/>
          </a:bodyPr>
          <a:lstStyle/>
          <a:p>
            <a:pPr marL="0" indent="0" algn="just">
              <a:buNone/>
            </a:pPr>
            <a:r>
              <a:rPr lang="fr-FR" sz="3200" dirty="0" smtClean="0">
                <a:latin typeface="Arial Unicode MS"/>
              </a:rPr>
              <a:t>C’est </a:t>
            </a:r>
            <a:r>
              <a:rPr lang="fr-FR" sz="3200" dirty="0">
                <a:latin typeface="Arial Unicode MS"/>
              </a:rPr>
              <a:t>le PNB tient compte de ces versements : </a:t>
            </a:r>
          </a:p>
          <a:p>
            <a:pPr marL="0" indent="0" algn="just">
              <a:buNone/>
            </a:pPr>
            <a:r>
              <a:rPr lang="fr-FR" sz="3200" b="1" dirty="0" smtClean="0">
                <a:latin typeface="Arial Unicode MS"/>
              </a:rPr>
              <a:t>PNB </a:t>
            </a:r>
            <a:r>
              <a:rPr lang="fr-FR" sz="3200" b="1" dirty="0">
                <a:latin typeface="Arial Unicode MS"/>
              </a:rPr>
              <a:t>= PIB+ revenus nets de facteurs de production </a:t>
            </a:r>
            <a:endParaRPr lang="fr-FR" sz="3200" b="1" i="1" dirty="0">
              <a:latin typeface="Arial Unicode MS"/>
            </a:endParaRPr>
          </a:p>
          <a:p>
            <a:pPr marL="0" indent="0" algn="just">
              <a:buNone/>
            </a:pPr>
            <a:r>
              <a:rPr lang="fr-FR" sz="3200" b="1" dirty="0">
                <a:latin typeface="Arial Unicode MS"/>
              </a:rPr>
              <a:t> </a:t>
            </a:r>
            <a:r>
              <a:rPr lang="fr-FR" sz="3200" b="1" dirty="0" smtClean="0">
                <a:latin typeface="Arial Unicode MS"/>
              </a:rPr>
              <a:t>                    en </a:t>
            </a:r>
            <a:r>
              <a:rPr lang="fr-FR" sz="3200" b="1" dirty="0">
                <a:latin typeface="Arial Unicode MS"/>
              </a:rPr>
              <a:t>provenance de l’extérieur </a:t>
            </a:r>
            <a:endParaRPr lang="fr-FR" sz="3200" dirty="0">
              <a:latin typeface="Arial Unicode MS"/>
            </a:endParaRPr>
          </a:p>
          <a:p>
            <a:pPr marL="0" indent="0" algn="just">
              <a:buNone/>
            </a:pPr>
            <a:endParaRPr lang="fr-FR" sz="3200" dirty="0" smtClean="0">
              <a:latin typeface="Arial Unicode MS"/>
            </a:endParaRPr>
          </a:p>
          <a:p>
            <a:pPr marL="0" indent="0" algn="just">
              <a:buNone/>
            </a:pPr>
            <a:r>
              <a:rPr lang="fr-FR" sz="3200" dirty="0" smtClean="0">
                <a:latin typeface="Arial Unicode MS"/>
              </a:rPr>
              <a:t>Parce </a:t>
            </a:r>
            <a:r>
              <a:rPr lang="fr-FR" sz="3200" dirty="0">
                <a:latin typeface="Arial Unicode MS"/>
              </a:rPr>
              <a:t>que le PNB mesure les richesses qui restent sur le territoire national, cet agrégat est mieux adapté que le PIB aux comparaisons internationales. </a:t>
            </a:r>
            <a:endParaRPr lang="fr-FR" sz="4400" dirty="0">
              <a:latin typeface="Arial Unicode MS"/>
            </a:endParaRP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999299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56120"/>
            <a:ext cx="10515600" cy="1281113"/>
          </a:xfrm>
        </p:spPr>
        <p:txBody>
          <a:bodyPr>
            <a:noAutofit/>
          </a:bodyPr>
          <a:lstStyle/>
          <a:p>
            <a:pPr algn="ctr"/>
            <a:r>
              <a:rPr lang="fr-FR" sz="4800" b="1" dirty="0" smtClean="0"/>
              <a:t>Notions de croissance et de développement économique</a:t>
            </a:r>
            <a:endParaRPr lang="fr-FR" sz="4800" b="1" dirty="0"/>
          </a:p>
        </p:txBody>
      </p:sp>
      <p:sp>
        <p:nvSpPr>
          <p:cNvPr id="3" name="Espace réservé du contenu 2"/>
          <p:cNvSpPr>
            <a:spLocks noGrp="1"/>
          </p:cNvSpPr>
          <p:nvPr>
            <p:ph idx="1"/>
          </p:nvPr>
        </p:nvSpPr>
        <p:spPr>
          <a:xfrm>
            <a:off x="838200" y="1606731"/>
            <a:ext cx="10515600" cy="4570232"/>
          </a:xfrm>
        </p:spPr>
        <p:txBody>
          <a:bodyPr>
            <a:noAutofit/>
          </a:bodyPr>
          <a:lstStyle/>
          <a:p>
            <a:pPr marL="0" indent="0">
              <a:buNone/>
            </a:pPr>
            <a:r>
              <a:rPr lang="fr-FR" b="1" i="1" u="sng" dirty="0" smtClean="0"/>
              <a:t>Qu'est-ce </a:t>
            </a:r>
            <a:r>
              <a:rPr lang="fr-FR" b="1" i="1" u="sng" dirty="0"/>
              <a:t>que le développement ?</a:t>
            </a:r>
            <a:endParaRPr lang="fr-FR" dirty="0"/>
          </a:p>
          <a:p>
            <a:pPr algn="just"/>
            <a:r>
              <a:rPr lang="fr-FR" dirty="0"/>
              <a:t>Le développement est un </a:t>
            </a:r>
            <a:r>
              <a:rPr lang="fr-FR" b="1" dirty="0"/>
              <a:t>phénomène qualitatif</a:t>
            </a:r>
            <a:r>
              <a:rPr lang="fr-FR" dirty="0"/>
              <a:t> (transformation des comportements, évolution des mentalités...) ayant un </a:t>
            </a:r>
            <a:r>
              <a:rPr lang="fr-FR" b="1" dirty="0"/>
              <a:t>aspect structurel</a:t>
            </a:r>
            <a:r>
              <a:rPr lang="fr-FR" dirty="0"/>
              <a:t> (industrialisation, urbanisation, extension du salariat...) et entraînant des </a:t>
            </a:r>
            <a:r>
              <a:rPr lang="fr-FR" b="1" dirty="0"/>
              <a:t>changements économiques, sociaux, techniques, démographiques et institutionnels</a:t>
            </a:r>
            <a:r>
              <a:rPr lang="fr-FR" dirty="0"/>
              <a:t>.</a:t>
            </a:r>
          </a:p>
          <a:p>
            <a:pPr algn="just"/>
            <a:r>
              <a:rPr lang="fr-FR" dirty="0"/>
              <a:t>Le développement est l’ensemble des transformations économiques, sociales, culturelles, politiques, institutionnelles qui interviennent dans la société. Ces transformations vont concerner aussi biens les unités de production que leur structure, les aspects quantitatifs et qualitatifs. </a:t>
            </a:r>
            <a:endParaRPr lang="fr-FR" sz="4400" dirty="0">
              <a:latin typeface="Arial Unicode MS"/>
            </a:endParaRP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0105598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4800" b="1" dirty="0" smtClean="0"/>
              <a:t>Notions de croissance et de développement économique</a:t>
            </a:r>
            <a:endParaRPr lang="fr-FR" sz="4800" b="1" dirty="0"/>
          </a:p>
        </p:txBody>
      </p:sp>
      <p:sp>
        <p:nvSpPr>
          <p:cNvPr id="3" name="Espace réservé du contenu 2"/>
          <p:cNvSpPr>
            <a:spLocks noGrp="1"/>
          </p:cNvSpPr>
          <p:nvPr>
            <p:ph idx="1"/>
          </p:nvPr>
        </p:nvSpPr>
        <p:spPr/>
        <p:txBody>
          <a:bodyPr>
            <a:noAutofit/>
          </a:bodyPr>
          <a:lstStyle/>
          <a:p>
            <a:pPr marL="0" indent="0">
              <a:buNone/>
            </a:pPr>
            <a:r>
              <a:rPr lang="fr-FR" b="1" i="1" u="sng" dirty="0" smtClean="0"/>
              <a:t>Qu'est-ce </a:t>
            </a:r>
            <a:r>
              <a:rPr lang="fr-FR" b="1" i="1" u="sng" dirty="0"/>
              <a:t>que le développement </a:t>
            </a:r>
            <a:r>
              <a:rPr lang="fr-FR" b="1" i="1" u="sng" dirty="0" smtClean="0"/>
              <a:t>?</a:t>
            </a:r>
            <a:endParaRPr lang="fr-FR" dirty="0"/>
          </a:p>
          <a:p>
            <a:pPr algn="just"/>
            <a:r>
              <a:rPr lang="fr-FR" dirty="0"/>
              <a:t>Il faut que la croissance puisse s’auto-entretenir pour qu’il y ait développement. Elle doit être soutenue par des éléments durables. Dans ce sens on peut dire que le développement c’est la croissance plus des modifications qualificatives ou structurelles de l’économie. </a:t>
            </a:r>
          </a:p>
          <a:p>
            <a:pPr algn="just"/>
            <a:r>
              <a:rPr lang="fr-FR" dirty="0"/>
              <a:t>C’est ce qui a poussé FRANCOIS PERROUX à dire que « le développement économique est la combinaison des changements mentaux et sociaux qui la rendent apte à faire croître cumulativement et durablement son produit réel global ».</a:t>
            </a:r>
            <a:endParaRPr lang="fr-FR" sz="4400" dirty="0">
              <a:latin typeface="Arial Unicode MS"/>
            </a:endParaRP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8734905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err="1"/>
              <a:t>Chapitre</a:t>
            </a:r>
            <a:r>
              <a:rPr lang="en-US" sz="3200" b="1" dirty="0"/>
              <a:t> 1 : HISTOIRE DE LA PENSEE ECONOMIQUE :               </a:t>
            </a:r>
            <a:r>
              <a:rPr lang="en-US" sz="3200" b="1" dirty="0" smtClean="0"/>
              <a:t/>
            </a:r>
            <a:br>
              <a:rPr lang="en-US" sz="3200" b="1" dirty="0" smtClean="0"/>
            </a:br>
            <a:r>
              <a:rPr lang="en-US" sz="3200" b="1" dirty="0" smtClean="0"/>
              <a:t>LES </a:t>
            </a:r>
            <a:r>
              <a:rPr lang="en-US" sz="3200" b="1" dirty="0"/>
              <a:t>PRINCIPAUX COURANTS DE LA PENSEE ECONOMIQUE</a:t>
            </a:r>
          </a:p>
        </p:txBody>
      </p:sp>
      <p:sp>
        <p:nvSpPr>
          <p:cNvPr id="3" name="Content Placeholder 2"/>
          <p:cNvSpPr>
            <a:spLocks noGrp="1"/>
          </p:cNvSpPr>
          <p:nvPr>
            <p:ph idx="1"/>
          </p:nvPr>
        </p:nvSpPr>
        <p:spPr/>
        <p:txBody>
          <a:bodyPr/>
          <a:lstStyle/>
          <a:p>
            <a:pPr marL="571500" indent="-571500" algn="just">
              <a:buFont typeface="+mj-lt"/>
              <a:buAutoNum type="romanUcPeriod"/>
            </a:pPr>
            <a:r>
              <a:rPr lang="en-US" sz="3200" b="1"/>
              <a:t>Le libéralisme</a:t>
            </a:r>
          </a:p>
          <a:p>
            <a:pPr marL="0" indent="0" algn="just">
              <a:buNone/>
            </a:pPr>
            <a:r>
              <a:rPr lang="en-US" sz="3200"/>
              <a:t>A l’origine de la pensée classique, on rencontre d’abord la physiocratie en France, puis, peu après en grande Bretagne, un ensemble d’auteurs, qu’on appelle les classiques, construisent autour d’Adam Smith les fondements du libéralisme. Ils donnent naissance à différentes écoles qui fondent leur conception d’un équilibre économique général sur deux libertés fondamentales : </a:t>
            </a:r>
            <a:r>
              <a:rPr lang="en-US" sz="3200" b="1"/>
              <a:t>la liberté individuelle et la liberté d’entreprendre.</a:t>
            </a:r>
            <a:r>
              <a:rPr lang="en-US" sz="3200"/>
              <a:t> </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86083496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4800" b="1" dirty="0" smtClean="0"/>
              <a:t>Notions de croissance et de développement économique</a:t>
            </a:r>
            <a:endParaRPr lang="fr-FR" sz="4800" b="1" dirty="0"/>
          </a:p>
        </p:txBody>
      </p:sp>
      <p:sp>
        <p:nvSpPr>
          <p:cNvPr id="3" name="Espace réservé du contenu 2"/>
          <p:cNvSpPr>
            <a:spLocks noGrp="1"/>
          </p:cNvSpPr>
          <p:nvPr>
            <p:ph idx="1"/>
          </p:nvPr>
        </p:nvSpPr>
        <p:spPr/>
        <p:txBody>
          <a:bodyPr>
            <a:noAutofit/>
          </a:bodyPr>
          <a:lstStyle/>
          <a:p>
            <a:pPr marL="0" indent="0" algn="just">
              <a:buNone/>
            </a:pPr>
            <a:r>
              <a:rPr lang="fr-FR" sz="3200" b="1" i="1" u="sng" dirty="0" smtClean="0">
                <a:latin typeface="Arial Unicode MS"/>
              </a:rPr>
              <a:t>Comment </a:t>
            </a:r>
            <a:r>
              <a:rPr lang="fr-FR" sz="3200" b="1" i="1" u="sng" dirty="0">
                <a:latin typeface="Arial Unicode MS"/>
              </a:rPr>
              <a:t>mesurer le développement ?</a:t>
            </a:r>
            <a:endParaRPr lang="fr-FR" sz="3200" dirty="0">
              <a:latin typeface="Arial Unicode MS"/>
            </a:endParaRPr>
          </a:p>
          <a:p>
            <a:pPr algn="just"/>
            <a:r>
              <a:rPr lang="fr-FR" sz="3200" dirty="0">
                <a:latin typeface="Arial Unicode MS"/>
              </a:rPr>
              <a:t>Le développement d'un pays est souvent assimilé à sa richesse : les pays riches sont les pays développés et les pays pauvres sont les pays sous-développés. Or la répartition des richesses n'est pas toujours égalitaire. </a:t>
            </a: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82327217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4800" b="1" dirty="0" smtClean="0"/>
              <a:t>Notions de croissance et de développement économique</a:t>
            </a:r>
            <a:endParaRPr lang="fr-FR" sz="4800" b="1" dirty="0"/>
          </a:p>
        </p:txBody>
      </p:sp>
      <p:sp>
        <p:nvSpPr>
          <p:cNvPr id="3" name="Espace réservé du contenu 2"/>
          <p:cNvSpPr>
            <a:spLocks noGrp="1"/>
          </p:cNvSpPr>
          <p:nvPr>
            <p:ph idx="1"/>
          </p:nvPr>
        </p:nvSpPr>
        <p:spPr/>
        <p:txBody>
          <a:bodyPr>
            <a:noAutofit/>
          </a:bodyPr>
          <a:lstStyle/>
          <a:p>
            <a:pPr marL="0" indent="0">
              <a:buNone/>
            </a:pPr>
            <a:r>
              <a:rPr lang="fr-FR" b="1" i="1" u="sng" dirty="0" smtClean="0"/>
              <a:t>Comment </a:t>
            </a:r>
            <a:r>
              <a:rPr lang="fr-FR" b="1" i="1" u="sng" dirty="0"/>
              <a:t>mesurer le développement ?</a:t>
            </a:r>
            <a:endParaRPr lang="fr-FR" dirty="0"/>
          </a:p>
          <a:p>
            <a:pPr algn="just"/>
            <a:r>
              <a:rPr lang="fr-FR" b="1" dirty="0" smtClean="0"/>
              <a:t>L'Indicateur </a:t>
            </a:r>
            <a:r>
              <a:rPr lang="fr-FR" b="1" dirty="0"/>
              <a:t>de Développement Humain (IDH)</a:t>
            </a:r>
            <a:r>
              <a:rPr lang="fr-FR" dirty="0"/>
              <a:t>, créé en 1990, sert à mesurer le développement. Il est calculé par le Programme des Nations Unies pour le Développement (PNUD) et prend en compte 3 facteurs :</a:t>
            </a:r>
          </a:p>
          <a:p>
            <a:pPr lvl="0" algn="just"/>
            <a:r>
              <a:rPr lang="fr-FR" b="1" dirty="0"/>
              <a:t>l'espérance de vie</a:t>
            </a:r>
            <a:r>
              <a:rPr lang="fr-FR" dirty="0"/>
              <a:t> </a:t>
            </a:r>
          </a:p>
          <a:p>
            <a:pPr lvl="0" algn="just"/>
            <a:r>
              <a:rPr lang="fr-FR" b="1" dirty="0"/>
              <a:t>le niveau d'instruction</a:t>
            </a:r>
            <a:r>
              <a:rPr lang="fr-FR" dirty="0"/>
              <a:t> : taux d'alphabétisation des adultes et nombre d'années d'étude </a:t>
            </a:r>
          </a:p>
          <a:p>
            <a:pPr lvl="0" algn="just"/>
            <a:r>
              <a:rPr lang="fr-FR" b="1" dirty="0"/>
              <a:t>le PIB par habitant</a:t>
            </a:r>
            <a:r>
              <a:rPr lang="fr-FR" dirty="0"/>
              <a:t> : parité de pouvoir d'achat. </a:t>
            </a: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4819151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4800" b="1" dirty="0" smtClean="0"/>
              <a:t>Notions de croissance et de développement économique</a:t>
            </a:r>
            <a:endParaRPr lang="fr-FR" sz="4800" b="1" dirty="0"/>
          </a:p>
        </p:txBody>
      </p:sp>
      <p:sp>
        <p:nvSpPr>
          <p:cNvPr id="3" name="Espace réservé du contenu 2"/>
          <p:cNvSpPr>
            <a:spLocks noGrp="1"/>
          </p:cNvSpPr>
          <p:nvPr>
            <p:ph idx="1"/>
          </p:nvPr>
        </p:nvSpPr>
        <p:spPr/>
        <p:txBody>
          <a:bodyPr>
            <a:noAutofit/>
          </a:bodyPr>
          <a:lstStyle/>
          <a:p>
            <a:pPr marL="0" indent="0">
              <a:buNone/>
            </a:pPr>
            <a:r>
              <a:rPr lang="fr-FR" b="1" i="1" u="sng" dirty="0" smtClean="0"/>
              <a:t>Comment </a:t>
            </a:r>
            <a:r>
              <a:rPr lang="fr-FR" b="1" i="1" u="sng" dirty="0"/>
              <a:t>mesurer le développement </a:t>
            </a:r>
            <a:r>
              <a:rPr lang="fr-FR" b="1" i="1" u="sng" dirty="0" smtClean="0"/>
              <a:t>?</a:t>
            </a:r>
            <a:r>
              <a:rPr lang="fr-FR" dirty="0" smtClean="0"/>
              <a:t> </a:t>
            </a:r>
            <a:endParaRPr lang="fr-FR" dirty="0"/>
          </a:p>
          <a:p>
            <a:r>
              <a:rPr lang="fr-FR" dirty="0"/>
              <a:t>L'IDH est la moyenne des notes obtenues par les 3 composantes.</a:t>
            </a:r>
          </a:p>
          <a:p>
            <a:r>
              <a:rPr lang="fr-FR" b="1" dirty="0"/>
              <a:t>L'Indicateur de Pauvreté Humaine (IPH)</a:t>
            </a:r>
            <a:r>
              <a:rPr lang="fr-FR" dirty="0"/>
              <a:t> a été créé en 1997. Il tient compte des conditions de vie :</a:t>
            </a:r>
          </a:p>
          <a:p>
            <a:pPr lvl="0"/>
            <a:r>
              <a:rPr lang="fr-FR" b="1" dirty="0"/>
              <a:t>accès aux services publics</a:t>
            </a:r>
            <a:r>
              <a:rPr lang="fr-FR" dirty="0"/>
              <a:t> : eau potable, santé... </a:t>
            </a:r>
          </a:p>
          <a:p>
            <a:pPr lvl="0"/>
            <a:r>
              <a:rPr lang="fr-FR" b="1" dirty="0"/>
              <a:t>niveau de malnutrition</a:t>
            </a:r>
            <a:r>
              <a:rPr lang="fr-FR" dirty="0"/>
              <a:t> : part des enfants de moins de 5 ans </a:t>
            </a: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093240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b="1" u="sng" dirty="0"/>
              <a:t>Les causes du sous-développement</a:t>
            </a:r>
            <a:endParaRPr lang="fr-FR" sz="4800" b="1" dirty="0"/>
          </a:p>
        </p:txBody>
      </p:sp>
      <p:sp>
        <p:nvSpPr>
          <p:cNvPr id="3" name="Espace réservé du contenu 2"/>
          <p:cNvSpPr>
            <a:spLocks noGrp="1"/>
          </p:cNvSpPr>
          <p:nvPr>
            <p:ph idx="1"/>
          </p:nvPr>
        </p:nvSpPr>
        <p:spPr/>
        <p:txBody>
          <a:bodyPr>
            <a:noAutofit/>
          </a:bodyPr>
          <a:lstStyle/>
          <a:p>
            <a:pPr marL="0" indent="0">
              <a:buNone/>
            </a:pPr>
            <a:r>
              <a:rPr lang="fr-FR" b="1" dirty="0"/>
              <a:t>1- </a:t>
            </a:r>
            <a:r>
              <a:rPr lang="fr-FR" b="1" i="1" u="sng" dirty="0"/>
              <a:t>les explications théoriques de S </a:t>
            </a:r>
            <a:r>
              <a:rPr lang="fr-FR" b="1" i="1" u="sng" dirty="0" smtClean="0"/>
              <a:t>D</a:t>
            </a:r>
          </a:p>
          <a:p>
            <a:pPr marL="0" indent="0" algn="just">
              <a:buNone/>
            </a:pPr>
            <a:r>
              <a:rPr lang="fr-FR" sz="3200" dirty="0">
                <a:latin typeface="Arial Unicode MS"/>
              </a:rPr>
              <a:t>Les causes du sous développement sont nombreuses. Elles sont à la fois d’ordre externe et d’ordre interne : insuffisante capacité de financement, organisation inefficace… Elles débordent souvent le cadre strictement économique, illustrant ainsi la grande difficulté, pour certains pays, à sortir de ce sous développement </a:t>
            </a: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91919232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b="1" u="sng" dirty="0"/>
              <a:t>Les causes du sous-développement</a:t>
            </a:r>
            <a:endParaRPr lang="fr-FR" sz="4800" b="1" dirty="0"/>
          </a:p>
        </p:txBody>
      </p:sp>
      <p:sp>
        <p:nvSpPr>
          <p:cNvPr id="3" name="Espace réservé du contenu 2"/>
          <p:cNvSpPr>
            <a:spLocks noGrp="1"/>
          </p:cNvSpPr>
          <p:nvPr>
            <p:ph idx="1"/>
          </p:nvPr>
        </p:nvSpPr>
        <p:spPr/>
        <p:txBody>
          <a:bodyPr>
            <a:noAutofit/>
          </a:bodyPr>
          <a:lstStyle/>
          <a:p>
            <a:pPr marL="0" indent="0" algn="just">
              <a:buNone/>
            </a:pPr>
            <a:r>
              <a:rPr lang="fr-FR" b="1" dirty="0"/>
              <a:t>1- </a:t>
            </a:r>
            <a:r>
              <a:rPr lang="fr-FR" sz="3200" b="1" i="1" u="sng" dirty="0"/>
              <a:t>les explications théoriques de S </a:t>
            </a:r>
            <a:r>
              <a:rPr lang="fr-FR" sz="3200" b="1" i="1" u="sng" dirty="0" smtClean="0"/>
              <a:t>D</a:t>
            </a:r>
          </a:p>
          <a:p>
            <a:pPr marL="0" indent="0" algn="just">
              <a:buNone/>
            </a:pPr>
            <a:r>
              <a:rPr lang="fr-FR" sz="3200" b="1" i="1" u="sng" dirty="0" smtClean="0"/>
              <a:t>a) Les </a:t>
            </a:r>
            <a:r>
              <a:rPr lang="fr-FR" sz="3200" b="1" i="1" u="sng" dirty="0"/>
              <a:t>interprétations historiques du sous développement</a:t>
            </a:r>
            <a:endParaRPr lang="fr-FR" sz="3200" dirty="0"/>
          </a:p>
          <a:p>
            <a:pPr algn="just"/>
            <a:r>
              <a:rPr lang="fr-FR" sz="3200" dirty="0"/>
              <a:t>Pour certains économistes, le sous développement est tout simplement la phase préalable au développement. Pour d’autres, le sous développement des uns n’est rien d’autres que le produit du développement des autres. </a:t>
            </a: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96216588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b="1" u="sng" dirty="0"/>
              <a:t>Les causes du sous-développement</a:t>
            </a:r>
            <a:endParaRPr lang="fr-FR" sz="4800" b="1" dirty="0"/>
          </a:p>
        </p:txBody>
      </p:sp>
      <p:sp>
        <p:nvSpPr>
          <p:cNvPr id="3" name="Espace réservé du contenu 2"/>
          <p:cNvSpPr>
            <a:spLocks noGrp="1"/>
          </p:cNvSpPr>
          <p:nvPr>
            <p:ph idx="1"/>
          </p:nvPr>
        </p:nvSpPr>
        <p:spPr/>
        <p:txBody>
          <a:bodyPr>
            <a:noAutofit/>
          </a:bodyPr>
          <a:lstStyle/>
          <a:p>
            <a:pPr marL="0" indent="0" algn="just">
              <a:buNone/>
            </a:pPr>
            <a:r>
              <a:rPr lang="fr-FR" b="1" dirty="0"/>
              <a:t>1- </a:t>
            </a:r>
            <a:r>
              <a:rPr lang="fr-FR" sz="3200" b="1" i="1" u="sng" dirty="0"/>
              <a:t>les explications théoriques de S </a:t>
            </a:r>
            <a:r>
              <a:rPr lang="fr-FR" sz="3200" b="1" i="1" u="sng" dirty="0" smtClean="0"/>
              <a:t>D</a:t>
            </a:r>
          </a:p>
          <a:p>
            <a:pPr marL="0" indent="0" algn="just">
              <a:buNone/>
            </a:pPr>
            <a:r>
              <a:rPr lang="fr-FR" sz="3200" b="1" i="1" u="sng" dirty="0" smtClean="0"/>
              <a:t>a) Les </a:t>
            </a:r>
            <a:r>
              <a:rPr lang="fr-FR" sz="3200" b="1" i="1" u="sng" dirty="0"/>
              <a:t>interprétations historiques du sous développement</a:t>
            </a:r>
            <a:endParaRPr lang="fr-FR" sz="3200" dirty="0"/>
          </a:p>
          <a:p>
            <a:pPr marL="0" indent="0">
              <a:buNone/>
            </a:pPr>
            <a:r>
              <a:rPr lang="fr-FR" dirty="0" smtClean="0"/>
              <a:t>a1 </a:t>
            </a:r>
            <a:r>
              <a:rPr lang="fr-FR" b="1" i="1" u="sng" dirty="0" smtClean="0"/>
              <a:t>le </a:t>
            </a:r>
            <a:r>
              <a:rPr lang="fr-FR" b="1" i="1" u="sng" dirty="0"/>
              <a:t>sous développement comme retard du développement</a:t>
            </a:r>
            <a:endParaRPr lang="fr-FR" dirty="0"/>
          </a:p>
          <a:p>
            <a:pPr algn="just"/>
            <a:r>
              <a:rPr lang="fr-FR" cap="all" dirty="0"/>
              <a:t>i</a:t>
            </a:r>
            <a:r>
              <a:rPr lang="fr-FR" dirty="0"/>
              <a:t>l s’agit de la thèse </a:t>
            </a:r>
            <a:r>
              <a:rPr lang="fr-FR" dirty="0" smtClean="0"/>
              <a:t>selon </a:t>
            </a:r>
            <a:r>
              <a:rPr lang="fr-FR" dirty="0"/>
              <a:t>laquelle tous les pays actuellement développés sont passés par une phase de sous développement. Ceci impliquerait que les schémas qui ont été historiquement appliqués aux pays aujourd’hui industrialisés devraient inspirer les pays en voie de développement. Cette approche sous-tend notamment les travaux de Colin Clark et de Rostow</a:t>
            </a:r>
            <a:r>
              <a:rPr lang="fr-FR" dirty="0" smtClean="0"/>
              <a:t>.</a:t>
            </a:r>
            <a:endParaRPr lang="fr-FR" dirty="0"/>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731674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810532"/>
          </a:xfrm>
        </p:spPr>
        <p:txBody>
          <a:bodyPr>
            <a:noAutofit/>
          </a:bodyPr>
          <a:lstStyle/>
          <a:p>
            <a:pPr algn="ctr"/>
            <a:r>
              <a:rPr lang="fr-FR" b="1" u="sng" dirty="0"/>
              <a:t>Les causes du sous-développement</a:t>
            </a:r>
            <a:endParaRPr lang="fr-FR" sz="4800" b="1" dirty="0"/>
          </a:p>
        </p:txBody>
      </p:sp>
      <p:sp>
        <p:nvSpPr>
          <p:cNvPr id="3" name="Espace réservé du contenu 2"/>
          <p:cNvSpPr>
            <a:spLocks noGrp="1"/>
          </p:cNvSpPr>
          <p:nvPr>
            <p:ph idx="1"/>
          </p:nvPr>
        </p:nvSpPr>
        <p:spPr>
          <a:xfrm>
            <a:off x="838200" y="1459865"/>
            <a:ext cx="10515600" cy="4351338"/>
          </a:xfrm>
        </p:spPr>
        <p:txBody>
          <a:bodyPr>
            <a:noAutofit/>
          </a:bodyPr>
          <a:lstStyle/>
          <a:p>
            <a:pPr marL="0" indent="0" algn="just">
              <a:buNone/>
            </a:pPr>
            <a:r>
              <a:rPr lang="fr-FR" b="1" dirty="0"/>
              <a:t>1- </a:t>
            </a:r>
            <a:r>
              <a:rPr lang="fr-FR" sz="3200" b="1" i="1" u="sng" dirty="0"/>
              <a:t>les explications théoriques de S </a:t>
            </a:r>
            <a:r>
              <a:rPr lang="fr-FR" sz="3200" b="1" i="1" u="sng" dirty="0" smtClean="0"/>
              <a:t>D</a:t>
            </a:r>
          </a:p>
          <a:p>
            <a:pPr marL="0" indent="0" algn="just">
              <a:buNone/>
            </a:pPr>
            <a:r>
              <a:rPr lang="fr-FR" sz="3200" b="1" i="1" u="sng" dirty="0" smtClean="0"/>
              <a:t>a) Les </a:t>
            </a:r>
            <a:r>
              <a:rPr lang="fr-FR" sz="3200" b="1" i="1" u="sng" dirty="0"/>
              <a:t>interprétations historiques du sous développement</a:t>
            </a:r>
            <a:endParaRPr lang="fr-FR" sz="3200" dirty="0"/>
          </a:p>
          <a:p>
            <a:pPr marL="0" indent="0">
              <a:buNone/>
            </a:pPr>
            <a:r>
              <a:rPr lang="fr-FR" dirty="0" smtClean="0"/>
              <a:t>a1 </a:t>
            </a:r>
            <a:r>
              <a:rPr lang="fr-FR" b="1" i="1" u="sng" dirty="0" smtClean="0"/>
              <a:t>le </a:t>
            </a:r>
            <a:r>
              <a:rPr lang="fr-FR" b="1" i="1" u="sng" dirty="0"/>
              <a:t>sous développement comme retard du développement</a:t>
            </a:r>
            <a:endParaRPr lang="fr-FR" dirty="0"/>
          </a:p>
          <a:p>
            <a:pPr algn="just"/>
            <a:r>
              <a:rPr lang="fr-FR" dirty="0" smtClean="0"/>
              <a:t>Pour </a:t>
            </a:r>
            <a:r>
              <a:rPr lang="fr-FR" dirty="0"/>
              <a:t>Colin Clark, il existe une corrélation entre la répartition de la population active et le niveau de revenu par tête : </a:t>
            </a:r>
            <a:r>
              <a:rPr lang="fr-FR" dirty="0" smtClean="0"/>
              <a:t>quand </a:t>
            </a:r>
            <a:r>
              <a:rPr lang="fr-FR" dirty="0"/>
              <a:t>le pourcentage de la population active occupée dans le secteur primaire augmente, le revenu par tête diminue ; </a:t>
            </a:r>
          </a:p>
          <a:p>
            <a:pPr lvl="0" algn="just"/>
            <a:r>
              <a:rPr lang="fr-FR" dirty="0"/>
              <a:t>quand le pourcentage de la population active occupée dans le secteur secondaire augmente, le revenu par tête augmente et la part de la population occupée dans le secteur tertiaire croît au fur et à mesure du développement économique</a:t>
            </a:r>
            <a:r>
              <a:rPr lang="fr-FR" dirty="0" smtClean="0"/>
              <a:t>.</a:t>
            </a:r>
            <a:endParaRPr lang="fr-FR" dirty="0"/>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0184432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771344"/>
          </a:xfrm>
        </p:spPr>
        <p:txBody>
          <a:bodyPr>
            <a:noAutofit/>
          </a:bodyPr>
          <a:lstStyle/>
          <a:p>
            <a:pPr algn="ctr"/>
            <a:r>
              <a:rPr lang="fr-FR" b="1" u="sng" dirty="0"/>
              <a:t>Les causes du sous-développement</a:t>
            </a:r>
            <a:endParaRPr lang="fr-FR" sz="4800" b="1" dirty="0"/>
          </a:p>
        </p:txBody>
      </p:sp>
      <p:sp>
        <p:nvSpPr>
          <p:cNvPr id="3" name="Espace réservé du contenu 2"/>
          <p:cNvSpPr>
            <a:spLocks noGrp="1"/>
          </p:cNvSpPr>
          <p:nvPr>
            <p:ph idx="1"/>
          </p:nvPr>
        </p:nvSpPr>
        <p:spPr>
          <a:xfrm>
            <a:off x="838200" y="1136470"/>
            <a:ext cx="10515600" cy="5040493"/>
          </a:xfrm>
        </p:spPr>
        <p:txBody>
          <a:bodyPr>
            <a:noAutofit/>
          </a:bodyPr>
          <a:lstStyle/>
          <a:p>
            <a:pPr marL="0" indent="0" algn="just">
              <a:buNone/>
            </a:pPr>
            <a:r>
              <a:rPr lang="fr-FR" b="1" dirty="0"/>
              <a:t>1- </a:t>
            </a:r>
            <a:r>
              <a:rPr lang="fr-FR" sz="3200" b="1" i="1" u="sng" dirty="0"/>
              <a:t>les explications théoriques de S </a:t>
            </a:r>
            <a:r>
              <a:rPr lang="fr-FR" sz="3200" b="1" i="1" u="sng" dirty="0" smtClean="0"/>
              <a:t>D</a:t>
            </a:r>
          </a:p>
          <a:p>
            <a:pPr marL="0" indent="0" algn="just">
              <a:buNone/>
            </a:pPr>
            <a:r>
              <a:rPr lang="fr-FR" sz="3200" b="1" i="1" u="sng" dirty="0" smtClean="0"/>
              <a:t>a) Les </a:t>
            </a:r>
            <a:r>
              <a:rPr lang="fr-FR" sz="3200" b="1" i="1" u="sng" dirty="0"/>
              <a:t>interprétations historiques du sous développement</a:t>
            </a:r>
            <a:endParaRPr lang="fr-FR" sz="3200" dirty="0"/>
          </a:p>
          <a:p>
            <a:pPr marL="0" indent="0">
              <a:buNone/>
            </a:pPr>
            <a:r>
              <a:rPr lang="fr-FR" dirty="0" smtClean="0"/>
              <a:t>a1 </a:t>
            </a:r>
            <a:r>
              <a:rPr lang="fr-FR" b="1" i="1" u="sng" dirty="0" smtClean="0"/>
              <a:t>le </a:t>
            </a:r>
            <a:r>
              <a:rPr lang="fr-FR" b="1" i="1" u="sng" dirty="0"/>
              <a:t>sous développement comme retard du développement</a:t>
            </a:r>
            <a:endParaRPr lang="fr-FR" dirty="0"/>
          </a:p>
          <a:p>
            <a:r>
              <a:rPr lang="fr-FR" dirty="0" smtClean="0"/>
              <a:t>Autrement </a:t>
            </a:r>
            <a:r>
              <a:rPr lang="fr-FR" dirty="0"/>
              <a:t>dit, pour Colin Clark, le développement se manifeste par le transfert progressif des travailleurs d’un secteur à </a:t>
            </a:r>
            <a:r>
              <a:rPr lang="fr-FR" dirty="0" smtClean="0"/>
              <a:t>l’autre. </a:t>
            </a:r>
          </a:p>
          <a:p>
            <a:r>
              <a:rPr lang="fr-FR" dirty="0" smtClean="0"/>
              <a:t>Pour </a:t>
            </a:r>
            <a:r>
              <a:rPr lang="fr-FR" dirty="0"/>
              <a:t>Rostow, il existe un sentier si non optimal, du moins obligé du </a:t>
            </a:r>
            <a:r>
              <a:rPr lang="fr-FR" dirty="0" smtClean="0"/>
              <a:t>développement: </a:t>
            </a:r>
            <a:r>
              <a:rPr lang="fr-FR" dirty="0"/>
              <a:t>la société traditionnelle, les conditions préalables au démarrage, le démarrage, le progrès vers la maturité et l'ère de la consommation de masse.</a:t>
            </a:r>
          </a:p>
          <a:p>
            <a:endParaRPr lang="fr-FR" sz="3200" dirty="0">
              <a:latin typeface="Arial Unicode MS"/>
            </a:endParaRP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5539207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771344"/>
          </a:xfrm>
        </p:spPr>
        <p:txBody>
          <a:bodyPr>
            <a:noAutofit/>
          </a:bodyPr>
          <a:lstStyle/>
          <a:p>
            <a:pPr algn="ctr"/>
            <a:r>
              <a:rPr lang="fr-FR" b="1" u="sng" dirty="0"/>
              <a:t>Les causes du sous-développement</a:t>
            </a:r>
            <a:endParaRPr lang="fr-FR" sz="4800" b="1" dirty="0"/>
          </a:p>
        </p:txBody>
      </p:sp>
      <p:sp>
        <p:nvSpPr>
          <p:cNvPr id="3" name="Espace réservé du contenu 2"/>
          <p:cNvSpPr>
            <a:spLocks noGrp="1"/>
          </p:cNvSpPr>
          <p:nvPr>
            <p:ph idx="1"/>
          </p:nvPr>
        </p:nvSpPr>
        <p:spPr>
          <a:xfrm>
            <a:off x="838200" y="1136470"/>
            <a:ext cx="10515600" cy="5040493"/>
          </a:xfrm>
        </p:spPr>
        <p:txBody>
          <a:bodyPr>
            <a:noAutofit/>
          </a:bodyPr>
          <a:lstStyle/>
          <a:p>
            <a:pPr marL="0" indent="0" algn="just">
              <a:buNone/>
            </a:pPr>
            <a:r>
              <a:rPr lang="fr-FR" b="1" dirty="0"/>
              <a:t>1- </a:t>
            </a:r>
            <a:r>
              <a:rPr lang="fr-FR" sz="3200" b="1" i="1" u="sng" dirty="0"/>
              <a:t>les explications théoriques de S </a:t>
            </a:r>
            <a:r>
              <a:rPr lang="fr-FR" sz="3200" b="1" i="1" u="sng" dirty="0" smtClean="0"/>
              <a:t>D</a:t>
            </a:r>
          </a:p>
          <a:p>
            <a:pPr marL="0" indent="0" algn="just">
              <a:buNone/>
            </a:pPr>
            <a:r>
              <a:rPr lang="fr-FR" sz="3200" b="1" i="1" u="sng" dirty="0" smtClean="0"/>
              <a:t>a) Les </a:t>
            </a:r>
            <a:r>
              <a:rPr lang="fr-FR" sz="3200" b="1" i="1" u="sng" dirty="0"/>
              <a:t>interprétations historiques du sous développement</a:t>
            </a:r>
            <a:endParaRPr lang="fr-FR" sz="3200" dirty="0"/>
          </a:p>
          <a:p>
            <a:pPr marL="0" indent="0">
              <a:buNone/>
            </a:pPr>
            <a:r>
              <a:rPr lang="fr-FR" b="1" dirty="0"/>
              <a:t>a2)	</a:t>
            </a:r>
            <a:r>
              <a:rPr lang="fr-FR" b="1" u="sng" dirty="0"/>
              <a:t>les sous développement comme produit du développement</a:t>
            </a:r>
            <a:r>
              <a:rPr lang="fr-FR" b="1" u="sng" dirty="0" smtClean="0"/>
              <a:t>.</a:t>
            </a:r>
            <a:endParaRPr lang="fr-FR" dirty="0"/>
          </a:p>
          <a:p>
            <a:pPr algn="just"/>
            <a:r>
              <a:rPr lang="fr-FR" dirty="0"/>
              <a:t>C’est contre ce genre de modèle (sous développement comme phase précédant le développent) que s’élèvent de nombreux économistes, notamment les marxistes (CELSO, FURTADO, GUNTER FRANK . . .) leur thèse considère que le sous développement </a:t>
            </a:r>
            <a:r>
              <a:rPr lang="fr-FR" dirty="0" smtClean="0"/>
              <a:t>se caractérise </a:t>
            </a:r>
            <a:r>
              <a:rPr lang="fr-FR" dirty="0"/>
              <a:t>par la désarticulation et la domination des économiques concerné. Le sous développement est alors considéré comme un des effets de la domination "impérialiste" des pays sous développés qui s’est traduite par  le colonialisme ou le "néo-colonialisme". </a:t>
            </a:r>
            <a:endParaRPr lang="fr-FR" sz="3200" dirty="0">
              <a:latin typeface="Arial Unicode MS"/>
            </a:endParaRP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180082061"/>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85739"/>
            <a:ext cx="10515600" cy="771344"/>
          </a:xfrm>
        </p:spPr>
        <p:txBody>
          <a:bodyPr>
            <a:noAutofit/>
          </a:bodyPr>
          <a:lstStyle/>
          <a:p>
            <a:pPr algn="ctr"/>
            <a:r>
              <a:rPr lang="fr-FR" b="1" u="sng" dirty="0"/>
              <a:t>Les causes du sous-développement</a:t>
            </a:r>
            <a:endParaRPr lang="fr-FR" sz="4800" b="1" dirty="0"/>
          </a:p>
        </p:txBody>
      </p:sp>
      <p:sp>
        <p:nvSpPr>
          <p:cNvPr id="3" name="Espace réservé du contenu 2"/>
          <p:cNvSpPr>
            <a:spLocks noGrp="1"/>
          </p:cNvSpPr>
          <p:nvPr>
            <p:ph idx="1"/>
          </p:nvPr>
        </p:nvSpPr>
        <p:spPr>
          <a:xfrm>
            <a:off x="838200" y="1136470"/>
            <a:ext cx="10983686" cy="5040493"/>
          </a:xfrm>
        </p:spPr>
        <p:txBody>
          <a:bodyPr>
            <a:noAutofit/>
          </a:bodyPr>
          <a:lstStyle/>
          <a:p>
            <a:pPr marL="0" indent="0" algn="just">
              <a:buNone/>
            </a:pPr>
            <a:r>
              <a:rPr lang="fr-FR" b="1" dirty="0"/>
              <a:t>1- </a:t>
            </a:r>
            <a:r>
              <a:rPr lang="fr-FR" sz="3200" b="1" i="1" u="sng" dirty="0"/>
              <a:t>les explications théoriques de S </a:t>
            </a:r>
            <a:r>
              <a:rPr lang="fr-FR" sz="3200" b="1" i="1" u="sng" dirty="0" smtClean="0"/>
              <a:t>D</a:t>
            </a:r>
          </a:p>
          <a:p>
            <a:pPr marL="0" indent="0" algn="just">
              <a:buNone/>
            </a:pPr>
            <a:r>
              <a:rPr lang="fr-FR" sz="3200" b="1" i="1" u="sng" dirty="0" smtClean="0"/>
              <a:t>a) Les </a:t>
            </a:r>
            <a:r>
              <a:rPr lang="fr-FR" sz="3200" b="1" i="1" u="sng" dirty="0"/>
              <a:t>interprétations historiques du sous développement</a:t>
            </a:r>
            <a:endParaRPr lang="fr-FR" sz="3200" dirty="0"/>
          </a:p>
          <a:p>
            <a:pPr marL="0" indent="0">
              <a:buNone/>
            </a:pPr>
            <a:r>
              <a:rPr lang="fr-FR" b="1" dirty="0"/>
              <a:t>a3)	</a:t>
            </a:r>
            <a:r>
              <a:rPr lang="fr-FR" b="1" u="sng" dirty="0"/>
              <a:t>le sous développement  comme un phénomène naturel.</a:t>
            </a:r>
            <a:endParaRPr lang="fr-FR" dirty="0"/>
          </a:p>
          <a:p>
            <a:pPr marL="0" indent="0" algn="just">
              <a:buNone/>
            </a:pPr>
            <a:r>
              <a:rPr lang="fr-FR" sz="2700" dirty="0"/>
              <a:t>L’explication spontanée par le climat ou les ressources naturelles se révèle très vite insuffisante. Un climat tempéré à certes favorisé la révolution agricole à la fin du 18</a:t>
            </a:r>
            <a:r>
              <a:rPr lang="fr-FR" sz="2700" baseline="30000" dirty="0"/>
              <a:t>e</a:t>
            </a:r>
            <a:r>
              <a:rPr lang="fr-FR" sz="2700" dirty="0"/>
              <a:t> siècle et au 19</a:t>
            </a:r>
            <a:r>
              <a:rPr lang="fr-FR" sz="2700" baseline="30000" dirty="0"/>
              <a:t>e</a:t>
            </a:r>
            <a:r>
              <a:rPr lang="fr-FR" sz="2700" dirty="0"/>
              <a:t> siècle en Europe, en Amérique du nord et au Japon. Mais cela n’explique pas pourquoi ces changements n’y ont pas eu lieu plut tôt. Surtout une telle analyse n’aide en rien à comprendre les différences qui s’opèrent ensuite dans le 1/3 monde et en dehors. Quant aux ressources naturelles, le Japon n’en a pas, et les pays miniers et pétroliers du tiers-monde n’ont par contre pas bénéficié d’un développement précoce, etc. Force est alors de recourir à d’autres explications</a:t>
            </a:r>
            <a:r>
              <a:rPr lang="fr-FR" dirty="0"/>
              <a:t>.</a:t>
            </a:r>
            <a:r>
              <a:rPr lang="fr-FR" dirty="0" smtClean="0"/>
              <a:t> </a:t>
            </a:r>
            <a:endParaRPr lang="fr-FR" sz="3200" dirty="0">
              <a:latin typeface="Arial Unicode MS"/>
            </a:endParaRP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84958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sz="6000" b="1">
                <a:sym typeface="+mn-ea"/>
              </a:rPr>
              <a:t>I.	</a:t>
            </a:r>
            <a:r>
              <a:rPr lang="en-US" sz="6000" b="1">
                <a:sym typeface="+mn-ea"/>
              </a:rPr>
              <a:t>Le libéralisme</a:t>
            </a:r>
          </a:p>
        </p:txBody>
      </p:sp>
      <p:sp>
        <p:nvSpPr>
          <p:cNvPr id="3" name="Content Placeholder 2"/>
          <p:cNvSpPr>
            <a:spLocks noGrp="1"/>
          </p:cNvSpPr>
          <p:nvPr>
            <p:ph idx="1"/>
          </p:nvPr>
        </p:nvSpPr>
        <p:spPr/>
        <p:txBody>
          <a:bodyPr/>
          <a:lstStyle/>
          <a:p>
            <a:pPr marL="0" indent="0" algn="just">
              <a:buNone/>
            </a:pPr>
            <a:r>
              <a:rPr lang="en-US" sz="4000" b="1">
                <a:sym typeface="+mn-ea"/>
              </a:rPr>
              <a:t>1.1. Les Physiocrates</a:t>
            </a:r>
          </a:p>
          <a:p>
            <a:pPr marL="0" indent="0" algn="just">
              <a:buNone/>
            </a:pPr>
            <a:r>
              <a:rPr lang="en-US" sz="3600"/>
              <a:t>La physiocratie est un courant de pensée économique dont le chef de file est François QUESNEY, qui s’est développé au cours du 18ème siècle et qui reflète une économie dominée par l’agriculture tout en donnant une première représentation globale du circuit économique.</a:t>
            </a:r>
          </a:p>
          <a:p>
            <a:pPr marL="0" indent="0" algn="just">
              <a:buNone/>
            </a:pPr>
            <a:endParaRPr lang="en-US" sz="360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50628084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85739"/>
            <a:ext cx="10515600" cy="771344"/>
          </a:xfrm>
        </p:spPr>
        <p:txBody>
          <a:bodyPr>
            <a:noAutofit/>
          </a:bodyPr>
          <a:lstStyle/>
          <a:p>
            <a:pPr algn="ctr"/>
            <a:r>
              <a:rPr lang="fr-FR" b="1" u="sng" dirty="0"/>
              <a:t>Les causes du sous-développement</a:t>
            </a:r>
            <a:endParaRPr lang="fr-FR" sz="4800" b="1" dirty="0"/>
          </a:p>
        </p:txBody>
      </p:sp>
      <p:sp>
        <p:nvSpPr>
          <p:cNvPr id="3" name="Espace réservé du contenu 2"/>
          <p:cNvSpPr>
            <a:spLocks noGrp="1"/>
          </p:cNvSpPr>
          <p:nvPr>
            <p:ph idx="1"/>
          </p:nvPr>
        </p:nvSpPr>
        <p:spPr>
          <a:xfrm>
            <a:off x="838200" y="1136470"/>
            <a:ext cx="10983686" cy="5040493"/>
          </a:xfrm>
        </p:spPr>
        <p:txBody>
          <a:bodyPr>
            <a:noAutofit/>
          </a:bodyPr>
          <a:lstStyle/>
          <a:p>
            <a:pPr marL="0" indent="0">
              <a:buNone/>
            </a:pPr>
            <a:r>
              <a:rPr lang="fr-FR" b="1" dirty="0"/>
              <a:t>2</a:t>
            </a:r>
            <a:r>
              <a:rPr lang="fr-FR" dirty="0"/>
              <a:t> - </a:t>
            </a:r>
            <a:r>
              <a:rPr lang="fr-FR" b="1" i="1" u="sng" dirty="0"/>
              <a:t>les explications économiques du sous </a:t>
            </a:r>
            <a:r>
              <a:rPr lang="fr-FR" b="1" i="1" u="sng" dirty="0" smtClean="0"/>
              <a:t>développement</a:t>
            </a:r>
            <a:endParaRPr lang="fr-FR" dirty="0"/>
          </a:p>
          <a:p>
            <a:pPr marL="0" indent="0">
              <a:buNone/>
            </a:pPr>
            <a:r>
              <a:rPr lang="fr-FR" b="1" dirty="0" smtClean="0"/>
              <a:t>a) la </a:t>
            </a:r>
            <a:r>
              <a:rPr lang="fr-FR" b="1" dirty="0"/>
              <a:t>théorie des cercles vicieux : la pauvreté auto-entretenue.</a:t>
            </a:r>
            <a:endParaRPr lang="fr-FR" dirty="0"/>
          </a:p>
          <a:p>
            <a:pPr marL="0" indent="0">
              <a:buNone/>
            </a:pPr>
            <a:r>
              <a:rPr lang="fr-FR" dirty="0" smtClean="0"/>
              <a:t>L’économiste </a:t>
            </a:r>
            <a:r>
              <a:rPr lang="fr-FR" dirty="0" err="1"/>
              <a:t>Ragnar</a:t>
            </a:r>
            <a:r>
              <a:rPr lang="fr-FR" dirty="0"/>
              <a:t> NURKSE  est à l’origine de cette théorie des cercles vicieux de la pauvreté et de la stagnation trois principaux cercles peuvent être mis en évidence : </a:t>
            </a:r>
          </a:p>
          <a:p>
            <a:pPr lvl="0"/>
            <a:r>
              <a:rPr lang="fr-FR" dirty="0"/>
              <a:t>le cercle vicieux épargne/ investissement </a:t>
            </a:r>
          </a:p>
          <a:p>
            <a:pPr lvl="0"/>
            <a:r>
              <a:rPr lang="fr-FR" dirty="0"/>
              <a:t>Le cercle vicieux sous-alimentation/ sous-productivité  </a:t>
            </a:r>
          </a:p>
          <a:p>
            <a:r>
              <a:rPr lang="fr-FR" dirty="0"/>
              <a:t>Le cercle vicieux consommation /investissement</a:t>
            </a:r>
            <a:endParaRPr lang="fr-FR" sz="3200" dirty="0">
              <a:latin typeface="Arial Unicode MS"/>
            </a:endParaRP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3235456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85739"/>
            <a:ext cx="10515600" cy="771344"/>
          </a:xfrm>
        </p:spPr>
        <p:txBody>
          <a:bodyPr>
            <a:noAutofit/>
          </a:bodyPr>
          <a:lstStyle/>
          <a:p>
            <a:pPr algn="ctr"/>
            <a:r>
              <a:rPr lang="fr-FR" b="1" u="sng" dirty="0"/>
              <a:t>Les causes du sous-développement</a:t>
            </a:r>
            <a:endParaRPr lang="fr-FR" sz="4800" b="1" dirty="0"/>
          </a:p>
        </p:txBody>
      </p:sp>
      <p:sp>
        <p:nvSpPr>
          <p:cNvPr id="3" name="Espace réservé du contenu 2"/>
          <p:cNvSpPr>
            <a:spLocks noGrp="1"/>
          </p:cNvSpPr>
          <p:nvPr>
            <p:ph idx="1"/>
          </p:nvPr>
        </p:nvSpPr>
        <p:spPr>
          <a:xfrm>
            <a:off x="838200" y="1136470"/>
            <a:ext cx="10983686" cy="5040493"/>
          </a:xfrm>
        </p:spPr>
        <p:txBody>
          <a:bodyPr>
            <a:noAutofit/>
          </a:bodyPr>
          <a:lstStyle/>
          <a:p>
            <a:pPr marL="0" indent="0">
              <a:buNone/>
            </a:pPr>
            <a:r>
              <a:rPr lang="fr-FR" b="1" dirty="0"/>
              <a:t>2</a:t>
            </a:r>
            <a:r>
              <a:rPr lang="fr-FR" dirty="0"/>
              <a:t> - </a:t>
            </a:r>
            <a:r>
              <a:rPr lang="fr-FR" b="1" i="1" u="sng" dirty="0"/>
              <a:t>les explications économiques du sous </a:t>
            </a:r>
            <a:r>
              <a:rPr lang="fr-FR" b="1" i="1" u="sng" dirty="0" smtClean="0"/>
              <a:t>développement</a:t>
            </a:r>
            <a:endParaRPr lang="fr-FR" dirty="0"/>
          </a:p>
          <a:p>
            <a:pPr marL="0" lvl="0" indent="0">
              <a:buNone/>
            </a:pPr>
            <a:r>
              <a:rPr lang="fr-FR" b="1" dirty="0" smtClean="0"/>
              <a:t>b) La </a:t>
            </a:r>
            <a:r>
              <a:rPr lang="fr-FR" b="1" dirty="0"/>
              <a:t>désarticulation des structures économiques des pays en voies de développement </a:t>
            </a:r>
            <a:endParaRPr lang="fr-FR" dirty="0"/>
          </a:p>
          <a:p>
            <a:pPr marL="0" indent="0">
              <a:buNone/>
            </a:pPr>
            <a:r>
              <a:rPr lang="fr-FR" dirty="0" smtClean="0"/>
              <a:t>Contrairement </a:t>
            </a:r>
            <a:r>
              <a:rPr lang="fr-FR" dirty="0"/>
              <a:t>aux pays industrialisés qui ont une structure économique homogène où l’ensemble des agents économique remplissent des fonctions complémentaires et entrent en relation les uns avec les autres, les pays en voies de développements ont des économiques comportant essentiellement deux secteurs juxtaposés : une économique traditionnelle et une </a:t>
            </a:r>
            <a:r>
              <a:rPr lang="fr-FR" dirty="0" smtClean="0"/>
              <a:t>économie moderne</a:t>
            </a:r>
            <a:r>
              <a:rPr lang="fr-FR" dirty="0"/>
              <a:t> : on dit qu’ils possèdent des économies dualistes.  </a:t>
            </a:r>
            <a:r>
              <a:rPr lang="fr-FR" dirty="0" smtClean="0"/>
              <a:t> </a:t>
            </a:r>
            <a:endParaRPr lang="fr-FR" dirty="0"/>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86308607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85739"/>
            <a:ext cx="10515600" cy="771344"/>
          </a:xfrm>
        </p:spPr>
        <p:txBody>
          <a:bodyPr>
            <a:noAutofit/>
          </a:bodyPr>
          <a:lstStyle/>
          <a:p>
            <a:pPr algn="ctr"/>
            <a:r>
              <a:rPr lang="fr-FR" b="1" u="sng" dirty="0"/>
              <a:t>Les causes du sous-développement</a:t>
            </a:r>
            <a:endParaRPr lang="fr-FR" sz="4800" b="1" dirty="0"/>
          </a:p>
        </p:txBody>
      </p:sp>
      <p:sp>
        <p:nvSpPr>
          <p:cNvPr id="3" name="Espace réservé du contenu 2"/>
          <p:cNvSpPr>
            <a:spLocks noGrp="1"/>
          </p:cNvSpPr>
          <p:nvPr>
            <p:ph idx="1"/>
          </p:nvPr>
        </p:nvSpPr>
        <p:spPr>
          <a:xfrm>
            <a:off x="838200" y="1136470"/>
            <a:ext cx="10983686" cy="5040493"/>
          </a:xfrm>
        </p:spPr>
        <p:txBody>
          <a:bodyPr>
            <a:noAutofit/>
          </a:bodyPr>
          <a:lstStyle/>
          <a:p>
            <a:pPr marL="0" indent="0">
              <a:buNone/>
            </a:pPr>
            <a:r>
              <a:rPr lang="fr-FR" b="1" dirty="0"/>
              <a:t>2</a:t>
            </a:r>
            <a:r>
              <a:rPr lang="fr-FR" dirty="0"/>
              <a:t> - </a:t>
            </a:r>
            <a:r>
              <a:rPr lang="fr-FR" b="1" i="1" u="sng" dirty="0"/>
              <a:t>les explications économiques du sous </a:t>
            </a:r>
            <a:r>
              <a:rPr lang="fr-FR" b="1" i="1" u="sng" dirty="0" smtClean="0"/>
              <a:t>développement</a:t>
            </a:r>
            <a:endParaRPr lang="fr-FR" dirty="0"/>
          </a:p>
          <a:p>
            <a:pPr marL="0" lvl="0" indent="0">
              <a:buNone/>
            </a:pPr>
            <a:r>
              <a:rPr lang="fr-FR" b="1" dirty="0" smtClean="0"/>
              <a:t>b) La </a:t>
            </a:r>
            <a:r>
              <a:rPr lang="fr-FR" b="1" dirty="0"/>
              <a:t>désarticulation des structures économiques des pays en voies de développement </a:t>
            </a:r>
            <a:endParaRPr lang="fr-FR" dirty="0"/>
          </a:p>
          <a:p>
            <a:pPr algn="just"/>
            <a:r>
              <a:rPr lang="fr-FR" dirty="0" smtClean="0"/>
              <a:t>L’économie </a:t>
            </a:r>
            <a:r>
              <a:rPr lang="fr-FR" dirty="0"/>
              <a:t>traditionnelle repliée sur elle-même (agriculture, élevage artisanat) faiblement productive occupe près de 70% des actifs. L’économie moderne quant à elle exerce très peu d’influence sur le secteur traditionnel. Elle est la sphère de consommation et tourné vers l’extérieur. Elle mobilise cependant la grande partie de richesse nationale</a:t>
            </a:r>
            <a:r>
              <a:rPr lang="fr-FR" dirty="0" smtClean="0"/>
              <a:t>.</a:t>
            </a:r>
            <a:endParaRPr lang="fr-FR" dirty="0"/>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41855907"/>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85739"/>
            <a:ext cx="10515600" cy="771344"/>
          </a:xfrm>
        </p:spPr>
        <p:txBody>
          <a:bodyPr>
            <a:noAutofit/>
          </a:bodyPr>
          <a:lstStyle/>
          <a:p>
            <a:pPr algn="ctr"/>
            <a:r>
              <a:rPr lang="fr-FR" b="1" u="sng" dirty="0"/>
              <a:t>Les causes du sous-développement</a:t>
            </a:r>
            <a:endParaRPr lang="fr-FR" sz="4800" b="1" dirty="0"/>
          </a:p>
        </p:txBody>
      </p:sp>
      <p:sp>
        <p:nvSpPr>
          <p:cNvPr id="3" name="Espace réservé du contenu 2"/>
          <p:cNvSpPr>
            <a:spLocks noGrp="1"/>
          </p:cNvSpPr>
          <p:nvPr>
            <p:ph idx="1"/>
          </p:nvPr>
        </p:nvSpPr>
        <p:spPr>
          <a:xfrm>
            <a:off x="838200" y="1136470"/>
            <a:ext cx="10983686" cy="5040493"/>
          </a:xfrm>
        </p:spPr>
        <p:txBody>
          <a:bodyPr>
            <a:noAutofit/>
          </a:bodyPr>
          <a:lstStyle/>
          <a:p>
            <a:pPr marL="0" indent="0">
              <a:buNone/>
            </a:pPr>
            <a:r>
              <a:rPr lang="fr-FR" b="1" dirty="0"/>
              <a:t>2</a:t>
            </a:r>
            <a:r>
              <a:rPr lang="fr-FR" dirty="0"/>
              <a:t> - </a:t>
            </a:r>
            <a:r>
              <a:rPr lang="fr-FR" b="1" i="1" u="sng" dirty="0"/>
              <a:t>les explications économiques du sous </a:t>
            </a:r>
            <a:r>
              <a:rPr lang="fr-FR" b="1" i="1" u="sng" dirty="0" smtClean="0"/>
              <a:t>développement</a:t>
            </a:r>
            <a:endParaRPr lang="fr-FR" dirty="0"/>
          </a:p>
          <a:p>
            <a:pPr marL="0" lvl="0" indent="0">
              <a:buNone/>
            </a:pPr>
            <a:r>
              <a:rPr lang="fr-FR" b="1" dirty="0" smtClean="0"/>
              <a:t>b) La </a:t>
            </a:r>
            <a:r>
              <a:rPr lang="fr-FR" b="1" dirty="0"/>
              <a:t>désarticulation des structures économiques des pays en voies de développement </a:t>
            </a:r>
            <a:endParaRPr lang="fr-FR" dirty="0"/>
          </a:p>
          <a:p>
            <a:pPr algn="just"/>
            <a:r>
              <a:rPr lang="fr-FR" dirty="0" smtClean="0"/>
              <a:t>Ainsi </a:t>
            </a:r>
            <a:r>
              <a:rPr lang="fr-FR" dirty="0"/>
              <a:t>à une économie de subsistance se superpose ces économie d’exportations à une économie d’autoconsommation se superpose une économie d’échange ; à des relations de troc, s’ajoute des échanges monétaires.</a:t>
            </a:r>
          </a:p>
          <a:p>
            <a:pPr algn="just"/>
            <a:r>
              <a:rPr lang="fr-FR" dirty="0"/>
              <a:t>Mais le dualisme n’est pas seulement économique, on le trouve également dans le domaine régional, urbain et culturel. </a:t>
            </a: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08088033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85739"/>
            <a:ext cx="10515600" cy="771344"/>
          </a:xfrm>
        </p:spPr>
        <p:txBody>
          <a:bodyPr>
            <a:noAutofit/>
          </a:bodyPr>
          <a:lstStyle/>
          <a:p>
            <a:pPr algn="ctr"/>
            <a:r>
              <a:rPr lang="fr-FR" b="1" u="sng" dirty="0"/>
              <a:t>Les causes du sous-développement</a:t>
            </a:r>
            <a:endParaRPr lang="fr-FR" sz="4800" b="1" dirty="0"/>
          </a:p>
        </p:txBody>
      </p:sp>
      <p:sp>
        <p:nvSpPr>
          <p:cNvPr id="3" name="Espace réservé du contenu 2"/>
          <p:cNvSpPr>
            <a:spLocks noGrp="1"/>
          </p:cNvSpPr>
          <p:nvPr>
            <p:ph idx="1"/>
          </p:nvPr>
        </p:nvSpPr>
        <p:spPr>
          <a:xfrm>
            <a:off x="838200" y="1136470"/>
            <a:ext cx="10983686" cy="5040493"/>
          </a:xfrm>
        </p:spPr>
        <p:txBody>
          <a:bodyPr>
            <a:noAutofit/>
          </a:bodyPr>
          <a:lstStyle/>
          <a:p>
            <a:pPr marL="0" indent="0">
              <a:buNone/>
            </a:pPr>
            <a:r>
              <a:rPr lang="fr-FR" b="1" dirty="0"/>
              <a:t>2</a:t>
            </a:r>
            <a:r>
              <a:rPr lang="fr-FR" dirty="0"/>
              <a:t> - </a:t>
            </a:r>
            <a:r>
              <a:rPr lang="fr-FR" b="1" i="1" u="sng" dirty="0"/>
              <a:t>les explications économiques du sous </a:t>
            </a:r>
            <a:r>
              <a:rPr lang="fr-FR" b="1" i="1" u="sng" dirty="0" smtClean="0"/>
              <a:t>développement</a:t>
            </a:r>
            <a:endParaRPr lang="fr-FR" dirty="0"/>
          </a:p>
          <a:p>
            <a:pPr marL="0" lvl="0" indent="0">
              <a:buNone/>
            </a:pPr>
            <a:r>
              <a:rPr lang="fr-FR" b="1" u="sng" dirty="0" smtClean="0"/>
              <a:t>c) Domination </a:t>
            </a:r>
            <a:r>
              <a:rPr lang="fr-FR" b="1" u="sng" dirty="0"/>
              <a:t>des économies des </a:t>
            </a:r>
            <a:r>
              <a:rPr lang="fr-FR" b="1" u="sng" dirty="0" smtClean="0"/>
              <a:t>PVD</a:t>
            </a:r>
            <a:endParaRPr lang="fr-FR" dirty="0"/>
          </a:p>
          <a:p>
            <a:pPr marL="0" indent="0">
              <a:buNone/>
            </a:pPr>
            <a:r>
              <a:rPr lang="fr-FR" dirty="0"/>
              <a:t>La domination transparaît dans :</a:t>
            </a:r>
          </a:p>
          <a:p>
            <a:pPr lvl="0" algn="just"/>
            <a:r>
              <a:rPr lang="fr-FR" sz="3200" dirty="0"/>
              <a:t>la dépendance à l’égard des sociétés étrangères installées sur le territoire (plantations, mines, usines) ; </a:t>
            </a:r>
          </a:p>
          <a:p>
            <a:pPr lvl="0" algn="just"/>
            <a:r>
              <a:rPr lang="fr-FR" sz="3200" dirty="0"/>
              <a:t>le commerce extractif, car les pays développés absorbent les  ¾ des </a:t>
            </a:r>
            <a:r>
              <a:rPr lang="fr-FR" sz="3200" dirty="0" smtClean="0"/>
              <a:t>exportations </a:t>
            </a:r>
            <a:r>
              <a:rPr lang="fr-FR" sz="3200" dirty="0"/>
              <a:t>du tiers-monde, mais ces dernières ne représentent que le quart des échanges de pays développés, l’importance des échanges est de beaucoup plus grande </a:t>
            </a:r>
            <a:r>
              <a:rPr lang="fr-FR" sz="3200" dirty="0" smtClean="0"/>
              <a:t>pour </a:t>
            </a:r>
            <a:r>
              <a:rPr lang="fr-FR" sz="3200" dirty="0"/>
              <a:t>les pays en voie de développement que pour les </a:t>
            </a:r>
            <a:r>
              <a:rPr lang="fr-FR" sz="3200" dirty="0" smtClean="0"/>
              <a:t>pays </a:t>
            </a:r>
            <a:r>
              <a:rPr lang="fr-FR" sz="3200" dirty="0"/>
              <a:t>développés ; </a:t>
            </a:r>
          </a:p>
          <a:p>
            <a:pPr lvl="0" algn="just"/>
            <a:endParaRPr lang="fr-FR" sz="3200" dirty="0"/>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2751021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85739"/>
            <a:ext cx="10515600" cy="771344"/>
          </a:xfrm>
        </p:spPr>
        <p:txBody>
          <a:bodyPr>
            <a:noAutofit/>
          </a:bodyPr>
          <a:lstStyle/>
          <a:p>
            <a:pPr algn="ctr"/>
            <a:r>
              <a:rPr lang="fr-FR" b="1" u="sng" dirty="0"/>
              <a:t>Les causes du sous-développement</a:t>
            </a:r>
            <a:endParaRPr lang="fr-FR" sz="4800" b="1" dirty="0"/>
          </a:p>
        </p:txBody>
      </p:sp>
      <p:sp>
        <p:nvSpPr>
          <p:cNvPr id="3" name="Espace réservé du contenu 2"/>
          <p:cNvSpPr>
            <a:spLocks noGrp="1"/>
          </p:cNvSpPr>
          <p:nvPr>
            <p:ph idx="1"/>
          </p:nvPr>
        </p:nvSpPr>
        <p:spPr>
          <a:xfrm>
            <a:off x="838200" y="1136470"/>
            <a:ext cx="10983686" cy="5040493"/>
          </a:xfrm>
        </p:spPr>
        <p:txBody>
          <a:bodyPr>
            <a:noAutofit/>
          </a:bodyPr>
          <a:lstStyle/>
          <a:p>
            <a:pPr marL="0" indent="0">
              <a:buNone/>
            </a:pPr>
            <a:r>
              <a:rPr lang="fr-FR" b="1" dirty="0"/>
              <a:t>2</a:t>
            </a:r>
            <a:r>
              <a:rPr lang="fr-FR" dirty="0"/>
              <a:t> - </a:t>
            </a:r>
            <a:r>
              <a:rPr lang="fr-FR" b="1" i="1" u="sng" dirty="0"/>
              <a:t>les explications économiques du sous </a:t>
            </a:r>
            <a:r>
              <a:rPr lang="fr-FR" b="1" i="1" u="sng" dirty="0" smtClean="0"/>
              <a:t>développement</a:t>
            </a:r>
            <a:endParaRPr lang="fr-FR" dirty="0"/>
          </a:p>
          <a:p>
            <a:pPr marL="0" lvl="0" indent="0">
              <a:buNone/>
            </a:pPr>
            <a:r>
              <a:rPr lang="fr-FR" b="1" u="sng" dirty="0" smtClean="0"/>
              <a:t>c) Domination </a:t>
            </a:r>
            <a:r>
              <a:rPr lang="fr-FR" b="1" u="sng" dirty="0"/>
              <a:t>des économies des </a:t>
            </a:r>
            <a:r>
              <a:rPr lang="fr-FR" b="1" u="sng" dirty="0" smtClean="0"/>
              <a:t>PVD</a:t>
            </a:r>
            <a:endParaRPr lang="fr-FR" dirty="0"/>
          </a:p>
          <a:p>
            <a:pPr marL="0" indent="0">
              <a:buNone/>
            </a:pPr>
            <a:r>
              <a:rPr lang="fr-FR" dirty="0"/>
              <a:t>La domination transparaît dans :</a:t>
            </a:r>
          </a:p>
          <a:p>
            <a:pPr lvl="0" algn="just"/>
            <a:r>
              <a:rPr lang="fr-FR" dirty="0" smtClean="0"/>
              <a:t>les </a:t>
            </a:r>
            <a:r>
              <a:rPr lang="fr-FR" dirty="0"/>
              <a:t>prix du marché mondial, en grande partie déterminés par la demande  et la spéculation dans les pays riches et qui sont de plus, très instables ;</a:t>
            </a:r>
          </a:p>
          <a:p>
            <a:pPr lvl="0" algn="just"/>
            <a:r>
              <a:rPr lang="fr-FR" dirty="0"/>
              <a:t>les devises procurées par les nations industrielles (aides, prêts, don) qui sont souvent assortie de condition économique ou politique.</a:t>
            </a:r>
          </a:p>
          <a:p>
            <a:pPr algn="just"/>
            <a:r>
              <a:rPr lang="fr-FR" dirty="0"/>
              <a:t>La domination étrangère est complétée par une domination locale exercée par les minorités de grands propriétaires terriens, de commerciaux et par le personnel politique et administratif. </a:t>
            </a:r>
            <a:endParaRPr lang="fr-FR" dirty="0" smtClean="0"/>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3440744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85739"/>
            <a:ext cx="10515600" cy="771344"/>
          </a:xfrm>
        </p:spPr>
        <p:txBody>
          <a:bodyPr>
            <a:noAutofit/>
          </a:bodyPr>
          <a:lstStyle/>
          <a:p>
            <a:pPr algn="ctr"/>
            <a:r>
              <a:rPr lang="fr-FR" b="1" u="sng" dirty="0"/>
              <a:t>Les causes du sous-développement</a:t>
            </a:r>
            <a:endParaRPr lang="fr-FR" sz="4800" b="1" dirty="0"/>
          </a:p>
        </p:txBody>
      </p:sp>
      <p:sp>
        <p:nvSpPr>
          <p:cNvPr id="3" name="Espace réservé du contenu 2"/>
          <p:cNvSpPr>
            <a:spLocks noGrp="1"/>
          </p:cNvSpPr>
          <p:nvPr>
            <p:ph idx="1"/>
          </p:nvPr>
        </p:nvSpPr>
        <p:spPr>
          <a:xfrm>
            <a:off x="838200" y="1136470"/>
            <a:ext cx="10983686" cy="5040493"/>
          </a:xfrm>
        </p:spPr>
        <p:txBody>
          <a:bodyPr>
            <a:noAutofit/>
          </a:bodyPr>
          <a:lstStyle/>
          <a:p>
            <a:pPr marL="0" indent="0">
              <a:buNone/>
            </a:pPr>
            <a:r>
              <a:rPr lang="fr-FR" b="1" dirty="0"/>
              <a:t>2</a:t>
            </a:r>
            <a:r>
              <a:rPr lang="fr-FR" dirty="0"/>
              <a:t> - </a:t>
            </a:r>
            <a:r>
              <a:rPr lang="fr-FR" b="1" i="1" u="sng" dirty="0"/>
              <a:t>les explications économiques du sous </a:t>
            </a:r>
            <a:r>
              <a:rPr lang="fr-FR" b="1" i="1" u="sng" dirty="0" smtClean="0"/>
              <a:t>développement</a:t>
            </a:r>
            <a:endParaRPr lang="fr-FR" dirty="0"/>
          </a:p>
          <a:p>
            <a:pPr marL="0" lvl="0" indent="0">
              <a:buNone/>
            </a:pPr>
            <a:r>
              <a:rPr lang="fr-FR" b="1" u="sng" dirty="0" smtClean="0"/>
              <a:t>c) Domination </a:t>
            </a:r>
            <a:r>
              <a:rPr lang="fr-FR" b="1" u="sng" dirty="0"/>
              <a:t>des économies des </a:t>
            </a:r>
            <a:r>
              <a:rPr lang="fr-FR" b="1" u="sng" dirty="0" smtClean="0"/>
              <a:t>PVD</a:t>
            </a:r>
            <a:endParaRPr lang="fr-FR" dirty="0"/>
          </a:p>
          <a:p>
            <a:pPr marL="0" indent="0">
              <a:buNone/>
            </a:pPr>
            <a:r>
              <a:rPr lang="fr-FR" dirty="0"/>
              <a:t>La domination transparaît dans :</a:t>
            </a:r>
          </a:p>
          <a:p>
            <a:pPr algn="just"/>
            <a:r>
              <a:rPr lang="fr-FR" dirty="0" smtClean="0"/>
              <a:t>Ainsi </a:t>
            </a:r>
            <a:r>
              <a:rPr lang="fr-FR" dirty="0"/>
              <a:t>les pays en voie de développement ont le double handicap de ne pouvoir transposer à l’identique chez eux les mécanismes de développement occidentaux et ont "à décoller" dans un monde où existent déjà des pays développés. </a:t>
            </a:r>
            <a:endParaRPr lang="fr-FR" dirty="0" smtClean="0"/>
          </a:p>
          <a:p>
            <a:pPr algn="just"/>
            <a:r>
              <a:rPr lang="fr-FR" dirty="0" smtClean="0"/>
              <a:t>Dans </a:t>
            </a:r>
            <a:r>
              <a:rPr lang="fr-FR" dirty="0"/>
              <a:t>tel contexte, de nombreuses questions se posent quant à la meilleure politique économique à mettre en œuvre qui soit de nature à éviter les écueils cités.</a:t>
            </a: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3287762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EXERCICES D’APPLICATION </a:t>
            </a:r>
            <a:endParaRPr lang="en-US" b="1" dirty="0"/>
          </a:p>
        </p:txBody>
      </p:sp>
      <p:sp>
        <p:nvSpPr>
          <p:cNvPr id="3" name="Espace réservé du contenu 2"/>
          <p:cNvSpPr>
            <a:spLocks noGrp="1"/>
          </p:cNvSpPr>
          <p:nvPr>
            <p:ph idx="1"/>
          </p:nvPr>
        </p:nvSpPr>
        <p:spPr/>
        <p:txBody>
          <a:bodyPr>
            <a:normAutofit fontScale="92500" lnSpcReduction="20000"/>
          </a:bodyPr>
          <a:lstStyle/>
          <a:p>
            <a:pPr marL="0" indent="0">
              <a:buNone/>
            </a:pPr>
            <a:r>
              <a:rPr lang="fr-FR" b="1" u="sng" dirty="0"/>
              <a:t>Exercice </a:t>
            </a:r>
            <a:r>
              <a:rPr lang="fr-FR" b="1" u="sng" dirty="0" smtClean="0"/>
              <a:t>2</a:t>
            </a:r>
            <a:endParaRPr lang="en-US" dirty="0"/>
          </a:p>
          <a:p>
            <a:pPr marL="0" indent="0" algn="just">
              <a:buNone/>
            </a:pPr>
            <a:r>
              <a:rPr lang="fr-FR" dirty="0">
                <a:latin typeface="Arial Unicode MS" panose="020B0604020202020204" pitchFamily="34" charset="-128"/>
                <a:ea typeface="Arial Unicode MS" panose="020B0604020202020204" pitchFamily="34" charset="-128"/>
                <a:cs typeface="Arial Unicode MS" panose="020B0604020202020204" pitchFamily="34" charset="-128"/>
              </a:rPr>
              <a:t>Dans un système économique on peut classer les entreprises en trois groupes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fr-FR" b="1" dirty="0">
                <a:latin typeface="Arial Unicode MS" panose="020B0604020202020204" pitchFamily="34" charset="-128"/>
                <a:ea typeface="Arial Unicode MS" panose="020B0604020202020204" pitchFamily="34" charset="-128"/>
                <a:cs typeface="Arial Unicode MS" panose="020B0604020202020204" pitchFamily="34" charset="-128"/>
              </a:rPr>
              <a:t>Le groupe 1</a:t>
            </a:r>
            <a:r>
              <a:rPr lang="fr-FR" dirty="0">
                <a:latin typeface="Arial Unicode MS" panose="020B0604020202020204" pitchFamily="34" charset="-128"/>
                <a:ea typeface="Arial Unicode MS" panose="020B0604020202020204" pitchFamily="34" charset="-128"/>
                <a:cs typeface="Arial Unicode MS" panose="020B0604020202020204" pitchFamily="34" charset="-128"/>
              </a:rPr>
              <a:t> est composé des entreprises qui produisent de l’acier et vendent intégralement leurs production aux autres entreprises des groupes 2 et 3. Au cours de la période, le montant de leur vente est de 300, dont 120 sont destinés au groupe 2 et 180 au groupe 3.</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fr-FR" b="1" dirty="0">
                <a:latin typeface="Arial Unicode MS" panose="020B0604020202020204" pitchFamily="34" charset="-128"/>
                <a:ea typeface="Arial Unicode MS" panose="020B0604020202020204" pitchFamily="34" charset="-128"/>
                <a:cs typeface="Arial Unicode MS" panose="020B0604020202020204" pitchFamily="34" charset="-128"/>
              </a:rPr>
              <a:t>Le groupe 2</a:t>
            </a:r>
            <a:r>
              <a:rPr lang="fr-FR" dirty="0">
                <a:latin typeface="Arial Unicode MS" panose="020B0604020202020204" pitchFamily="34" charset="-128"/>
                <a:ea typeface="Arial Unicode MS" panose="020B0604020202020204" pitchFamily="34" charset="-128"/>
                <a:cs typeface="Arial Unicode MS" panose="020B0604020202020204" pitchFamily="34" charset="-128"/>
              </a:rPr>
              <a:t> est composé d’entreprises qui produisent des automobiles et les vendent toutes aux ménages ; le montant de leur vente s’est élevé à 960.</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fr-FR" b="1" dirty="0">
                <a:latin typeface="Arial Unicode MS" panose="020B0604020202020204" pitchFamily="34" charset="-128"/>
                <a:ea typeface="Arial Unicode MS" panose="020B0604020202020204" pitchFamily="34" charset="-128"/>
                <a:cs typeface="Arial Unicode MS" panose="020B0604020202020204" pitchFamily="34" charset="-128"/>
              </a:rPr>
              <a:t>Le groupe 3</a:t>
            </a:r>
            <a:r>
              <a:rPr lang="fr-FR" dirty="0">
                <a:latin typeface="Arial Unicode MS" panose="020B0604020202020204" pitchFamily="34" charset="-128"/>
                <a:ea typeface="Arial Unicode MS" panose="020B0604020202020204" pitchFamily="34" charset="-128"/>
                <a:cs typeface="Arial Unicode MS" panose="020B0604020202020204" pitchFamily="34" charset="-128"/>
              </a:rPr>
              <a:t> rassemble des entreprises qui produisent des machines et les vendent aux entreprises des groupes 1 et 2. Le montant de leur vente est de 240</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0995513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EXERCICES D’APPLICATION 1</a:t>
            </a:r>
            <a:endParaRPr lang="en-US" b="1" dirty="0"/>
          </a:p>
        </p:txBody>
      </p:sp>
      <p:sp>
        <p:nvSpPr>
          <p:cNvPr id="3" name="Espace réservé du contenu 2"/>
          <p:cNvSpPr>
            <a:spLocks noGrp="1"/>
          </p:cNvSpPr>
          <p:nvPr>
            <p:ph idx="1"/>
          </p:nvPr>
        </p:nvSpPr>
        <p:spPr/>
        <p:txBody>
          <a:bodyPr>
            <a:normAutofit fontScale="92500" lnSpcReduction="10000"/>
          </a:bodyPr>
          <a:lstStyle/>
          <a:p>
            <a:pPr marL="0" indent="0" algn="just">
              <a:buNone/>
            </a:pPr>
            <a:r>
              <a:rPr lang="fr-FR" b="1" u="sng" dirty="0">
                <a:latin typeface="Arial Unicode MS" panose="020B0604020202020204" pitchFamily="34" charset="-128"/>
                <a:ea typeface="Arial Unicode MS" panose="020B0604020202020204" pitchFamily="34" charset="-128"/>
                <a:cs typeface="Arial Unicode MS" panose="020B0604020202020204" pitchFamily="34" charset="-128"/>
              </a:rPr>
              <a:t>Exercice </a:t>
            </a:r>
            <a:r>
              <a:rPr lang="fr-FR" b="1" u="sng" dirty="0" smtClean="0">
                <a:latin typeface="Arial Unicode MS" panose="020B0604020202020204" pitchFamily="34" charset="-128"/>
                <a:ea typeface="Arial Unicode MS" panose="020B0604020202020204" pitchFamily="34" charset="-128"/>
                <a:cs typeface="Arial Unicode MS" panose="020B0604020202020204" pitchFamily="34" charset="-128"/>
              </a:rPr>
              <a:t>2</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514350" lvl="0" indent="-514350" algn="just">
              <a:buFont typeface="+mj-lt"/>
              <a:buAutoNum type="arabicPeriod"/>
            </a:pP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Quel </a:t>
            </a:r>
            <a:r>
              <a:rPr lang="fr-FR" dirty="0">
                <a:latin typeface="Arial Unicode MS" panose="020B0604020202020204" pitchFamily="34" charset="-128"/>
                <a:ea typeface="Arial Unicode MS" panose="020B0604020202020204" pitchFamily="34" charset="-128"/>
                <a:cs typeface="Arial Unicode MS" panose="020B0604020202020204" pitchFamily="34" charset="-128"/>
              </a:rPr>
              <a:t>est le montant total des ventes réalisées par les trois groupes d’entreprises ? Ce chiffre est-il un bon indicateur de la valeur de la production réalisée au cours de la période </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514350" lvl="0" indent="-514350" algn="just">
              <a:buFont typeface="+mj-lt"/>
              <a:buAutoNum type="arabicPeriod"/>
            </a:pP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Après </a:t>
            </a:r>
            <a:r>
              <a:rPr lang="fr-FR" dirty="0">
                <a:latin typeface="Arial Unicode MS" panose="020B0604020202020204" pitchFamily="34" charset="-128"/>
                <a:ea typeface="Arial Unicode MS" panose="020B0604020202020204" pitchFamily="34" charset="-128"/>
                <a:cs typeface="Arial Unicode MS" panose="020B0604020202020204" pitchFamily="34" charset="-128"/>
              </a:rPr>
              <a:t>avoir défini les notions de consommation intermédiaire et de valeur ajoutée brute, évaluez ces 2 agrégats pour chaque groupe d’entreprises et pour l’ensemble de </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l’économie.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514350" lvl="0" indent="-514350" algn="just">
              <a:buFont typeface="+mj-lt"/>
              <a:buAutoNum type="arabicPeriod"/>
            </a:pP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En </a:t>
            </a:r>
            <a:r>
              <a:rPr lang="fr-FR" dirty="0">
                <a:latin typeface="Arial Unicode MS" panose="020B0604020202020204" pitchFamily="34" charset="-128"/>
                <a:ea typeface="Arial Unicode MS" panose="020B0604020202020204" pitchFamily="34" charset="-128"/>
                <a:cs typeface="Arial Unicode MS" panose="020B0604020202020204" pitchFamily="34" charset="-128"/>
              </a:rPr>
              <a:t>supposant que dans chaque groupe d’entreprises, la valeur ajoutée brute se répartissent entre les salaires à proportion de 5/6 et les profits à proportion de 1/6, calculez les montants de chacune de ces catégories de revenu pour chaque groupe d’entreprises et pour l’économie prise dans son ensemble.</a:t>
            </a:r>
            <a:endParaRPr lang="en-US"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821117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EXERCICES D’APPLICATION 1</a:t>
            </a:r>
            <a:endParaRPr lang="en-US" b="1" dirty="0"/>
          </a:p>
        </p:txBody>
      </p:sp>
      <p:sp>
        <p:nvSpPr>
          <p:cNvPr id="3" name="Espace réservé du contenu 2"/>
          <p:cNvSpPr>
            <a:spLocks noGrp="1"/>
          </p:cNvSpPr>
          <p:nvPr>
            <p:ph idx="1"/>
          </p:nvPr>
        </p:nvSpPr>
        <p:spPr/>
        <p:txBody>
          <a:bodyPr>
            <a:normAutofit/>
          </a:bodyPr>
          <a:lstStyle/>
          <a:p>
            <a:pPr marL="0" indent="0" algn="just">
              <a:buNone/>
            </a:pPr>
            <a:r>
              <a:rPr lang="fr-FR" b="1" u="sng" dirty="0">
                <a:latin typeface="Arial Unicode MS" panose="020B0604020202020204" pitchFamily="34" charset="-128"/>
                <a:ea typeface="Arial Unicode MS" panose="020B0604020202020204" pitchFamily="34" charset="-128"/>
                <a:cs typeface="Arial Unicode MS" panose="020B0604020202020204" pitchFamily="34" charset="-128"/>
              </a:rPr>
              <a:t>Exercice 3</a:t>
            </a:r>
            <a:endParaRPr lang="fr-FR" b="1" u="sng"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gn="just">
              <a:buNone/>
            </a:pPr>
            <a:r>
              <a:rPr lang="fr-FR" dirty="0" smtClean="0"/>
              <a:t>Les </a:t>
            </a:r>
            <a:r>
              <a:rPr lang="fr-FR" dirty="0"/>
              <a:t>informations ci-dessous concernent </a:t>
            </a:r>
            <a:r>
              <a:rPr lang="fr-FR" dirty="0" smtClean="0"/>
              <a:t>une nation pour </a:t>
            </a:r>
            <a:r>
              <a:rPr lang="fr-FR" dirty="0"/>
              <a:t>l'année </a:t>
            </a:r>
            <a:r>
              <a:rPr lang="fr-FR" dirty="0" smtClean="0"/>
              <a:t>N.</a:t>
            </a:r>
          </a:p>
          <a:p>
            <a:pPr marL="0" indent="0" algn="just">
              <a:buNone/>
            </a:pP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graphicFrame>
        <p:nvGraphicFramePr>
          <p:cNvPr id="11" name="Tableau 10"/>
          <p:cNvGraphicFramePr>
            <a:graphicFrameLocks noGrp="1"/>
          </p:cNvGraphicFramePr>
          <p:nvPr>
            <p:extLst>
              <p:ext uri="{D42A27DB-BD31-4B8C-83A1-F6EECF244321}">
                <p14:modId xmlns:p14="http://schemas.microsoft.com/office/powerpoint/2010/main" val="864431180"/>
              </p:ext>
            </p:extLst>
          </p:nvPr>
        </p:nvGraphicFramePr>
        <p:xfrm>
          <a:off x="838200" y="2808514"/>
          <a:ext cx="9742714" cy="2325824"/>
        </p:xfrm>
        <a:graphic>
          <a:graphicData uri="http://schemas.openxmlformats.org/drawingml/2006/table">
            <a:tbl>
              <a:tblPr/>
              <a:tblGrid>
                <a:gridCol w="6766419">
                  <a:extLst>
                    <a:ext uri="{9D8B030D-6E8A-4147-A177-3AD203B41FA5}">
                      <a16:colId xmlns:a16="http://schemas.microsoft.com/office/drawing/2014/main" val="3833020172"/>
                    </a:ext>
                  </a:extLst>
                </a:gridCol>
                <a:gridCol w="2976295">
                  <a:extLst>
                    <a:ext uri="{9D8B030D-6E8A-4147-A177-3AD203B41FA5}">
                      <a16:colId xmlns:a16="http://schemas.microsoft.com/office/drawing/2014/main" val="2538293595"/>
                    </a:ext>
                  </a:extLst>
                </a:gridCol>
              </a:tblGrid>
              <a:tr h="421436">
                <a:tc>
                  <a:txBody>
                    <a:bodyPr/>
                    <a:lstStyle/>
                    <a:p>
                      <a:r>
                        <a:rPr lang="fr-FR" b="1" dirty="0">
                          <a:latin typeface="Arial,Helvetica,Geneva,Swiss,SunSans-Regular"/>
                        </a:rPr>
                        <a:t>PIB</a:t>
                      </a:r>
                      <a:endParaRPr lang="fr-FR" b="1" dirty="0"/>
                    </a:p>
                  </a:txBody>
                  <a:tcPr anchor="ctr">
                    <a:lnL>
                      <a:noFill/>
                    </a:lnL>
                    <a:lnR>
                      <a:noFill/>
                    </a:lnR>
                    <a:lnT>
                      <a:noFill/>
                    </a:lnT>
                    <a:lnB>
                      <a:noFill/>
                    </a:lnB>
                    <a:solidFill>
                      <a:schemeClr val="bg1"/>
                    </a:solidFill>
                  </a:tcPr>
                </a:tc>
                <a:tc>
                  <a:txBody>
                    <a:bodyPr/>
                    <a:lstStyle/>
                    <a:p>
                      <a:r>
                        <a:rPr lang="fr-FR" b="1">
                          <a:latin typeface="Arial,Helvetica,Geneva,Swiss,SunSans-Regular"/>
                        </a:rPr>
                        <a:t>1 844,86</a:t>
                      </a:r>
                      <a:endParaRPr lang="fr-FR" b="1"/>
                    </a:p>
                  </a:txBody>
                  <a:tcPr anchor="ctr">
                    <a:lnL>
                      <a:noFill/>
                    </a:lnL>
                    <a:lnR>
                      <a:noFill/>
                    </a:lnR>
                    <a:lnT>
                      <a:noFill/>
                    </a:lnT>
                    <a:lnB>
                      <a:noFill/>
                    </a:lnB>
                    <a:solidFill>
                      <a:schemeClr val="bg1"/>
                    </a:solidFill>
                  </a:tcPr>
                </a:tc>
                <a:extLst>
                  <a:ext uri="{0D108BD9-81ED-4DB2-BD59-A6C34878D82A}">
                    <a16:rowId xmlns:a16="http://schemas.microsoft.com/office/drawing/2014/main" val="629085597"/>
                  </a:ext>
                </a:extLst>
              </a:tr>
              <a:tr h="421436">
                <a:tc>
                  <a:txBody>
                    <a:bodyPr/>
                    <a:lstStyle/>
                    <a:p>
                      <a:r>
                        <a:rPr lang="fr-FR" b="1" dirty="0">
                          <a:latin typeface="Arial,Helvetica,Geneva,Swiss,SunSans-Regular"/>
                        </a:rPr>
                        <a:t>Solde extérieur de la rémunération des salariés</a:t>
                      </a:r>
                      <a:endParaRPr lang="fr-FR" b="1" dirty="0"/>
                    </a:p>
                  </a:txBody>
                  <a:tcPr anchor="ctr">
                    <a:lnL>
                      <a:noFill/>
                    </a:lnL>
                    <a:lnR>
                      <a:noFill/>
                    </a:lnR>
                    <a:lnT>
                      <a:noFill/>
                    </a:lnT>
                    <a:lnB>
                      <a:noFill/>
                    </a:lnB>
                    <a:solidFill>
                      <a:schemeClr val="bg1"/>
                    </a:solidFill>
                  </a:tcPr>
                </a:tc>
                <a:tc>
                  <a:txBody>
                    <a:bodyPr/>
                    <a:lstStyle/>
                    <a:p>
                      <a:r>
                        <a:rPr lang="fr-FR" b="1">
                          <a:latin typeface="Arial,Helvetica,Geneva,Swiss,SunSans-Regular"/>
                        </a:rPr>
                        <a:t>- 1,16</a:t>
                      </a:r>
                      <a:endParaRPr lang="fr-FR" b="1"/>
                    </a:p>
                  </a:txBody>
                  <a:tcPr anchor="ctr">
                    <a:lnL>
                      <a:noFill/>
                    </a:lnL>
                    <a:lnR>
                      <a:noFill/>
                    </a:lnR>
                    <a:lnT>
                      <a:noFill/>
                    </a:lnT>
                    <a:lnB>
                      <a:noFill/>
                    </a:lnB>
                    <a:solidFill>
                      <a:schemeClr val="bg1"/>
                    </a:solidFill>
                  </a:tcPr>
                </a:tc>
                <a:extLst>
                  <a:ext uri="{0D108BD9-81ED-4DB2-BD59-A6C34878D82A}">
                    <a16:rowId xmlns:a16="http://schemas.microsoft.com/office/drawing/2014/main" val="2052706363"/>
                  </a:ext>
                </a:extLst>
              </a:tr>
              <a:tr h="421436">
                <a:tc>
                  <a:txBody>
                    <a:bodyPr/>
                    <a:lstStyle/>
                    <a:p>
                      <a:r>
                        <a:rPr lang="fr-FR" b="1" dirty="0">
                          <a:latin typeface="Arial,Helvetica,Geneva,Swiss,SunSans-Regular"/>
                        </a:rPr>
                        <a:t>Solde Extérieur des revenus de la propriété et de l'entreprise</a:t>
                      </a:r>
                      <a:endParaRPr lang="fr-FR" b="1" dirty="0"/>
                    </a:p>
                  </a:txBody>
                  <a:tcPr anchor="ctr">
                    <a:lnL>
                      <a:noFill/>
                    </a:lnL>
                    <a:lnR>
                      <a:noFill/>
                    </a:lnR>
                    <a:lnT>
                      <a:noFill/>
                    </a:lnT>
                    <a:lnB>
                      <a:noFill/>
                    </a:lnB>
                    <a:solidFill>
                      <a:schemeClr val="bg1"/>
                    </a:solidFill>
                  </a:tcPr>
                </a:tc>
                <a:tc>
                  <a:txBody>
                    <a:bodyPr/>
                    <a:lstStyle/>
                    <a:p>
                      <a:r>
                        <a:rPr lang="fr-FR" b="1" dirty="0">
                          <a:latin typeface="Arial,Helvetica,Geneva,Swiss,SunSans-Regular"/>
                        </a:rPr>
                        <a:t>- 11,01</a:t>
                      </a:r>
                      <a:endParaRPr lang="fr-FR" b="1" dirty="0"/>
                    </a:p>
                  </a:txBody>
                  <a:tcPr anchor="ctr">
                    <a:lnL>
                      <a:noFill/>
                    </a:lnL>
                    <a:lnR>
                      <a:noFill/>
                    </a:lnR>
                    <a:lnT>
                      <a:noFill/>
                    </a:lnT>
                    <a:lnB>
                      <a:noFill/>
                    </a:lnB>
                    <a:solidFill>
                      <a:schemeClr val="bg1"/>
                    </a:solidFill>
                  </a:tcPr>
                </a:tc>
                <a:extLst>
                  <a:ext uri="{0D108BD9-81ED-4DB2-BD59-A6C34878D82A}">
                    <a16:rowId xmlns:a16="http://schemas.microsoft.com/office/drawing/2014/main" val="1249168942"/>
                  </a:ext>
                </a:extLst>
              </a:tr>
              <a:tr h="421436">
                <a:tc>
                  <a:txBody>
                    <a:bodyPr/>
                    <a:lstStyle/>
                    <a:p>
                      <a:r>
                        <a:rPr lang="fr-FR" b="1">
                          <a:latin typeface="Arial,Helvetica,Geneva,Swiss,SunSans-Regular"/>
                        </a:rPr>
                        <a:t>Impôts liés à la production et à l'importation</a:t>
                      </a:r>
                      <a:endParaRPr lang="fr-FR" b="1"/>
                    </a:p>
                  </a:txBody>
                  <a:tcPr anchor="ctr">
                    <a:lnL>
                      <a:noFill/>
                    </a:lnL>
                    <a:lnR>
                      <a:noFill/>
                    </a:lnR>
                    <a:lnT>
                      <a:noFill/>
                    </a:lnT>
                    <a:lnB>
                      <a:noFill/>
                    </a:lnB>
                    <a:solidFill>
                      <a:schemeClr val="bg1"/>
                    </a:solidFill>
                  </a:tcPr>
                </a:tc>
                <a:tc>
                  <a:txBody>
                    <a:bodyPr/>
                    <a:lstStyle/>
                    <a:p>
                      <a:r>
                        <a:rPr lang="fr-FR" b="1" dirty="0">
                          <a:latin typeface="Arial,Helvetica,Geneva,Swiss,SunSans-Regular"/>
                        </a:rPr>
                        <a:t>234,05</a:t>
                      </a:r>
                      <a:endParaRPr lang="fr-FR" b="1" dirty="0"/>
                    </a:p>
                  </a:txBody>
                  <a:tcPr anchor="ctr">
                    <a:lnL>
                      <a:noFill/>
                    </a:lnL>
                    <a:lnR>
                      <a:noFill/>
                    </a:lnR>
                    <a:lnT>
                      <a:noFill/>
                    </a:lnT>
                    <a:lnB>
                      <a:noFill/>
                    </a:lnB>
                    <a:solidFill>
                      <a:schemeClr val="bg1"/>
                    </a:solidFill>
                  </a:tcPr>
                </a:tc>
                <a:extLst>
                  <a:ext uri="{0D108BD9-81ED-4DB2-BD59-A6C34878D82A}">
                    <a16:rowId xmlns:a16="http://schemas.microsoft.com/office/drawing/2014/main" val="1413890797"/>
                  </a:ext>
                </a:extLst>
              </a:tr>
              <a:tr h="421436">
                <a:tc>
                  <a:txBody>
                    <a:bodyPr/>
                    <a:lstStyle/>
                    <a:p>
                      <a:r>
                        <a:rPr lang="fr-FR" b="1">
                          <a:latin typeface="Arial,Helvetica,Geneva,Swiss,SunSans-Regular"/>
                        </a:rPr>
                        <a:t>Subventions liées à la production et à l'importation</a:t>
                      </a:r>
                      <a:endParaRPr lang="fr-FR" b="1"/>
                    </a:p>
                  </a:txBody>
                  <a:tcPr anchor="ctr">
                    <a:lnL>
                      <a:noFill/>
                    </a:lnL>
                    <a:lnR>
                      <a:noFill/>
                    </a:lnR>
                    <a:lnT>
                      <a:noFill/>
                    </a:lnT>
                    <a:lnB>
                      <a:noFill/>
                    </a:lnB>
                    <a:solidFill>
                      <a:schemeClr val="bg1"/>
                    </a:solidFill>
                  </a:tcPr>
                </a:tc>
                <a:tc>
                  <a:txBody>
                    <a:bodyPr/>
                    <a:lstStyle/>
                    <a:p>
                      <a:r>
                        <a:rPr lang="fr-FR" b="1" dirty="0">
                          <a:latin typeface="Arial,Helvetica,Geneva,Swiss,SunSans-Regular"/>
                        </a:rPr>
                        <a:t>34,04</a:t>
                      </a:r>
                      <a:endParaRPr lang="fr-FR" b="1" dirty="0"/>
                    </a:p>
                  </a:txBody>
                  <a:tcPr anchor="ctr">
                    <a:lnL>
                      <a:noFill/>
                    </a:lnL>
                    <a:lnR>
                      <a:noFill/>
                    </a:lnR>
                    <a:lnT>
                      <a:noFill/>
                    </a:lnT>
                    <a:lnB>
                      <a:noFill/>
                    </a:lnB>
                    <a:solidFill>
                      <a:schemeClr val="bg1"/>
                    </a:solidFill>
                  </a:tcPr>
                </a:tc>
                <a:extLst>
                  <a:ext uri="{0D108BD9-81ED-4DB2-BD59-A6C34878D82A}">
                    <a16:rowId xmlns:a16="http://schemas.microsoft.com/office/drawing/2014/main" val="3241705400"/>
                  </a:ext>
                </a:extLst>
              </a:tr>
            </a:tbl>
          </a:graphicData>
        </a:graphic>
      </p:graphicFrame>
      <p:sp>
        <p:nvSpPr>
          <p:cNvPr id="12" name="ZoneTexte 11"/>
          <p:cNvSpPr txBox="1"/>
          <p:nvPr/>
        </p:nvSpPr>
        <p:spPr>
          <a:xfrm>
            <a:off x="838200" y="5185954"/>
            <a:ext cx="9742714" cy="954107"/>
          </a:xfrm>
          <a:prstGeom prst="rect">
            <a:avLst/>
          </a:prstGeom>
          <a:noFill/>
        </p:spPr>
        <p:txBody>
          <a:bodyPr wrap="square" rtlCol="0">
            <a:spAutoFit/>
          </a:bodyPr>
          <a:lstStyle/>
          <a:p>
            <a:r>
              <a:rPr lang="fr-FR" sz="2800" b="1" dirty="0"/>
              <a:t>Question :</a:t>
            </a:r>
            <a:r>
              <a:rPr lang="fr-FR" sz="2800" dirty="0"/>
              <a:t/>
            </a:r>
            <a:br>
              <a:rPr lang="fr-FR" sz="2800" dirty="0"/>
            </a:br>
            <a:r>
              <a:rPr lang="fr-FR" sz="2800" dirty="0"/>
              <a:t>Calculer le PNB de </a:t>
            </a:r>
            <a:r>
              <a:rPr lang="fr-FR" sz="2800" dirty="0" smtClean="0"/>
              <a:t>la nation </a:t>
            </a:r>
            <a:r>
              <a:rPr lang="fr-FR" sz="2800" dirty="0"/>
              <a:t>pour l'année </a:t>
            </a:r>
            <a:r>
              <a:rPr lang="fr-FR" sz="2800" dirty="0" smtClean="0"/>
              <a:t>N</a:t>
            </a:r>
            <a:endParaRPr lang="fr-FR" sz="2800" dirty="0"/>
          </a:p>
        </p:txBody>
      </p:sp>
    </p:spTree>
    <p:extLst>
      <p:ext uri="{BB962C8B-B14F-4D97-AF65-F5344CB8AC3E}">
        <p14:creationId xmlns:p14="http://schemas.microsoft.com/office/powerpoint/2010/main" val="23256551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sz="6000" b="1">
                <a:sym typeface="+mn-ea"/>
              </a:rPr>
              <a:t>I.	</a:t>
            </a:r>
            <a:r>
              <a:rPr lang="en-US" sz="6000" b="1">
                <a:sym typeface="+mn-ea"/>
              </a:rPr>
              <a:t>Le libéralisme</a:t>
            </a:r>
          </a:p>
        </p:txBody>
      </p:sp>
      <p:sp>
        <p:nvSpPr>
          <p:cNvPr id="3" name="Content Placeholder 2"/>
          <p:cNvSpPr>
            <a:spLocks noGrp="1"/>
          </p:cNvSpPr>
          <p:nvPr>
            <p:ph idx="1"/>
          </p:nvPr>
        </p:nvSpPr>
        <p:spPr/>
        <p:txBody>
          <a:bodyPr/>
          <a:lstStyle/>
          <a:p>
            <a:pPr marL="0" indent="0" algn="just">
              <a:buNone/>
            </a:pPr>
            <a:r>
              <a:rPr lang="en-US" sz="3600" b="1">
                <a:sym typeface="+mn-ea"/>
              </a:rPr>
              <a:t>1.1. Les Physiocrates</a:t>
            </a:r>
          </a:p>
          <a:p>
            <a:pPr marL="0" indent="0" algn="just">
              <a:buNone/>
            </a:pPr>
            <a:r>
              <a:rPr lang="en-US" sz="3200" b="1"/>
              <a:t>a)Les classes sociales</a:t>
            </a:r>
          </a:p>
          <a:p>
            <a:pPr marL="0" indent="0" algn="just">
              <a:buNone/>
            </a:pPr>
            <a:r>
              <a:rPr lang="en-US" sz="3200"/>
              <a:t>L’analyse de Quesney dépeint une société composée de trois classes sociales :</a:t>
            </a:r>
          </a:p>
          <a:p>
            <a:pPr marL="0" indent="0" algn="just">
              <a:buFont typeface="Wingdings" panose="05000000000000000000" charset="0"/>
              <a:buChar char=""/>
            </a:pPr>
            <a:r>
              <a:rPr lang="en-US" sz="3200" b="1"/>
              <a:t>La classe des travailleurs de la terre </a:t>
            </a:r>
            <a:r>
              <a:rPr lang="en-US" sz="3200"/>
              <a:t>appelée classe productive;</a:t>
            </a:r>
          </a:p>
          <a:p>
            <a:pPr marL="0" indent="0" algn="just">
              <a:buFont typeface="Wingdings" panose="05000000000000000000" charset="0"/>
              <a:buChar char=""/>
            </a:pPr>
            <a:r>
              <a:rPr lang="en-US" sz="3200" b="1"/>
              <a:t>La classe des propriétaires</a:t>
            </a:r>
            <a:r>
              <a:rPr lang="fr-FR" altLang="en-US" sz="3200" b="1"/>
              <a:t>;</a:t>
            </a:r>
          </a:p>
          <a:p>
            <a:pPr marL="0" indent="0" algn="just">
              <a:buFont typeface="Wingdings" panose="05000000000000000000" charset="0"/>
              <a:buChar char=""/>
            </a:pPr>
            <a:r>
              <a:rPr lang="en-US" sz="3200" b="1"/>
              <a:t>La classe des artisans, qualifiée de « stérile »</a:t>
            </a:r>
            <a:r>
              <a:rPr lang="fr-FR" altLang="en-US" sz="3200" b="1"/>
              <a:t>.</a:t>
            </a:r>
            <a:r>
              <a:rPr lang="en-US" sz="3200" b="1"/>
              <a:t> </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75895523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562338"/>
          </a:xfrm>
        </p:spPr>
        <p:txBody>
          <a:bodyPr>
            <a:normAutofit fontScale="90000"/>
          </a:bodyPr>
          <a:lstStyle/>
          <a:p>
            <a:pPr algn="ctr"/>
            <a:r>
              <a:rPr lang="fr-FR" b="1" dirty="0" smtClean="0"/>
              <a:t>EXERCICES D’APPLICATION 1</a:t>
            </a:r>
            <a:endParaRPr lang="en-US" b="1" dirty="0"/>
          </a:p>
        </p:txBody>
      </p:sp>
      <p:sp>
        <p:nvSpPr>
          <p:cNvPr id="3" name="Espace réservé du contenu 2"/>
          <p:cNvSpPr>
            <a:spLocks noGrp="1"/>
          </p:cNvSpPr>
          <p:nvPr>
            <p:ph idx="1"/>
          </p:nvPr>
        </p:nvSpPr>
        <p:spPr>
          <a:xfrm>
            <a:off x="838200" y="1143753"/>
            <a:ext cx="10515600" cy="5033210"/>
          </a:xfrm>
        </p:spPr>
        <p:txBody>
          <a:bodyPr>
            <a:normAutofit/>
          </a:bodyPr>
          <a:lstStyle/>
          <a:p>
            <a:pPr marL="0" indent="0" algn="just">
              <a:buNone/>
            </a:pPr>
            <a:r>
              <a:rPr lang="fr-FR" b="1" u="sng" dirty="0">
                <a:latin typeface="Arial Unicode MS" panose="020B0604020202020204" pitchFamily="34" charset="-128"/>
                <a:ea typeface="Arial Unicode MS" panose="020B0604020202020204" pitchFamily="34" charset="-128"/>
                <a:cs typeface="Arial Unicode MS" panose="020B0604020202020204" pitchFamily="34" charset="-128"/>
              </a:rPr>
              <a:t>Exercice 3</a:t>
            </a:r>
            <a:endParaRPr lang="fr-FR" b="1" u="sng"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gn="just">
              <a:buNone/>
            </a:pPr>
            <a:r>
              <a:rPr lang="fr-FR" dirty="0"/>
              <a:t>Les données ci-dessous sont extraites du rapport sur les Comptes de la nation </a:t>
            </a:r>
            <a:r>
              <a:rPr lang="fr-FR" dirty="0" smtClean="0"/>
              <a:t>1997</a:t>
            </a:r>
          </a:p>
          <a:p>
            <a:pPr marL="0" indent="0" algn="just">
              <a:buNone/>
            </a:pP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2" name="ZoneTexte 11"/>
          <p:cNvSpPr txBox="1"/>
          <p:nvPr/>
        </p:nvSpPr>
        <p:spPr>
          <a:xfrm>
            <a:off x="838200" y="5185954"/>
            <a:ext cx="9742714" cy="954107"/>
          </a:xfrm>
          <a:prstGeom prst="rect">
            <a:avLst/>
          </a:prstGeom>
          <a:noFill/>
        </p:spPr>
        <p:txBody>
          <a:bodyPr wrap="square" rtlCol="0">
            <a:spAutoFit/>
          </a:bodyPr>
          <a:lstStyle/>
          <a:p>
            <a:r>
              <a:rPr lang="fr-FR" sz="2800" b="1" dirty="0"/>
              <a:t>Question :</a:t>
            </a:r>
            <a:r>
              <a:rPr lang="fr-FR" sz="2800" dirty="0"/>
              <a:t/>
            </a:r>
            <a:br>
              <a:rPr lang="fr-FR" sz="2800" dirty="0"/>
            </a:br>
            <a:r>
              <a:rPr lang="fr-FR" sz="2800" dirty="0" smtClean="0"/>
              <a:t>Compléter le tableau </a:t>
            </a:r>
            <a:r>
              <a:rPr lang="fr-FR" sz="2800" dirty="0"/>
              <a:t>de </a:t>
            </a:r>
            <a:r>
              <a:rPr lang="fr-FR" sz="2800" dirty="0" smtClean="0"/>
              <a:t>la nation </a:t>
            </a:r>
            <a:r>
              <a:rPr lang="fr-FR" sz="2800" dirty="0"/>
              <a:t>pour l'année </a:t>
            </a:r>
            <a:r>
              <a:rPr lang="fr-FR" sz="2800" dirty="0" smtClean="0"/>
              <a:t>N</a:t>
            </a:r>
            <a:endParaRPr lang="fr-FR" sz="2800" dirty="0"/>
          </a:p>
        </p:txBody>
      </p:sp>
      <p:graphicFrame>
        <p:nvGraphicFramePr>
          <p:cNvPr id="7" name="Tableau 6"/>
          <p:cNvGraphicFramePr>
            <a:graphicFrameLocks noGrp="1"/>
          </p:cNvGraphicFramePr>
          <p:nvPr>
            <p:extLst>
              <p:ext uri="{D42A27DB-BD31-4B8C-83A1-F6EECF244321}">
                <p14:modId xmlns:p14="http://schemas.microsoft.com/office/powerpoint/2010/main" val="2802283835"/>
              </p:ext>
            </p:extLst>
          </p:nvPr>
        </p:nvGraphicFramePr>
        <p:xfrm>
          <a:off x="838200" y="2442754"/>
          <a:ext cx="9742713" cy="2743200"/>
        </p:xfrm>
        <a:graphic>
          <a:graphicData uri="http://schemas.openxmlformats.org/drawingml/2006/table">
            <a:tbl>
              <a:tblPr/>
              <a:tblGrid>
                <a:gridCol w="3624204">
                  <a:extLst>
                    <a:ext uri="{9D8B030D-6E8A-4147-A177-3AD203B41FA5}">
                      <a16:colId xmlns:a16="http://schemas.microsoft.com/office/drawing/2014/main" val="802147505"/>
                    </a:ext>
                  </a:extLst>
                </a:gridCol>
                <a:gridCol w="1608405">
                  <a:extLst>
                    <a:ext uri="{9D8B030D-6E8A-4147-A177-3AD203B41FA5}">
                      <a16:colId xmlns:a16="http://schemas.microsoft.com/office/drawing/2014/main" val="4108449158"/>
                    </a:ext>
                  </a:extLst>
                </a:gridCol>
                <a:gridCol w="1896945">
                  <a:extLst>
                    <a:ext uri="{9D8B030D-6E8A-4147-A177-3AD203B41FA5}">
                      <a16:colId xmlns:a16="http://schemas.microsoft.com/office/drawing/2014/main" val="4117700900"/>
                    </a:ext>
                  </a:extLst>
                </a:gridCol>
                <a:gridCol w="2613159">
                  <a:extLst>
                    <a:ext uri="{9D8B030D-6E8A-4147-A177-3AD203B41FA5}">
                      <a16:colId xmlns:a16="http://schemas.microsoft.com/office/drawing/2014/main" val="1482956692"/>
                    </a:ext>
                  </a:extLst>
                </a:gridCol>
              </a:tblGrid>
              <a:tr h="565366">
                <a:tc>
                  <a:txBody>
                    <a:bodyPr/>
                    <a:lstStyle/>
                    <a:p>
                      <a:endParaRPr lang="fr-FR"/>
                    </a:p>
                  </a:txBody>
                  <a:tcPr anchor="ctr">
                    <a:lnL>
                      <a:noFill/>
                    </a:lnL>
                    <a:lnR>
                      <a:noFill/>
                    </a:lnR>
                    <a:lnT>
                      <a:noFill/>
                    </a:lnT>
                    <a:lnB>
                      <a:noFill/>
                    </a:lnB>
                  </a:tcPr>
                </a:tc>
                <a:tc>
                  <a:txBody>
                    <a:bodyPr/>
                    <a:lstStyle/>
                    <a:p>
                      <a:r>
                        <a:rPr lang="fr-FR" b="1">
                          <a:latin typeface="Arial,Helvetica,Geneva,Swiss,SunSans-Regular"/>
                        </a:rPr>
                        <a:t>Valeur 1996</a:t>
                      </a:r>
                      <a:br>
                        <a:rPr lang="fr-FR" b="1">
                          <a:latin typeface="Arial,Helvetica,Geneva,Swiss,SunSans-Regular"/>
                        </a:rPr>
                      </a:br>
                      <a:r>
                        <a:rPr lang="fr-FR" b="1">
                          <a:latin typeface="Arial,Helvetica,Geneva,Swiss,SunSans-Regular"/>
                        </a:rPr>
                        <a:t>Prix courants</a:t>
                      </a:r>
                      <a:endParaRPr lang="fr-FR"/>
                    </a:p>
                  </a:txBody>
                  <a:tcPr anchor="ctr">
                    <a:lnL>
                      <a:noFill/>
                    </a:lnL>
                    <a:lnR>
                      <a:noFill/>
                    </a:lnR>
                    <a:lnT>
                      <a:noFill/>
                    </a:lnT>
                    <a:lnB>
                      <a:noFill/>
                    </a:lnB>
                    <a:solidFill>
                      <a:srgbClr val="FFCC66"/>
                    </a:solidFill>
                  </a:tcPr>
                </a:tc>
                <a:tc>
                  <a:txBody>
                    <a:bodyPr/>
                    <a:lstStyle/>
                    <a:p>
                      <a:r>
                        <a:rPr lang="fr-FR" b="1">
                          <a:latin typeface="Arial,Helvetica,Geneva,Swiss,SunSans-Regular"/>
                        </a:rPr>
                        <a:t>Indice de volume</a:t>
                      </a:r>
                      <a:br>
                        <a:rPr lang="fr-FR" b="1">
                          <a:latin typeface="Arial,Helvetica,Geneva,Swiss,SunSans-Regular"/>
                        </a:rPr>
                      </a:br>
                      <a:r>
                        <a:rPr lang="fr-FR" b="1">
                          <a:latin typeface="Arial,Helvetica,Geneva,Swiss,SunSans-Regular"/>
                        </a:rPr>
                        <a:t>(100 = 1996)</a:t>
                      </a:r>
                      <a:endParaRPr lang="fr-FR"/>
                    </a:p>
                  </a:txBody>
                  <a:tcPr anchor="ctr">
                    <a:lnL>
                      <a:noFill/>
                    </a:lnL>
                    <a:lnR>
                      <a:noFill/>
                    </a:lnR>
                    <a:lnT>
                      <a:noFill/>
                    </a:lnT>
                    <a:lnB>
                      <a:noFill/>
                    </a:lnB>
                    <a:solidFill>
                      <a:srgbClr val="FFCC66"/>
                    </a:solidFill>
                  </a:tcPr>
                </a:tc>
                <a:tc>
                  <a:txBody>
                    <a:bodyPr/>
                    <a:lstStyle/>
                    <a:p>
                      <a:r>
                        <a:rPr lang="fr-FR" b="1">
                          <a:latin typeface="Arial,Helvetica,Geneva,Swiss,SunSans-Regular"/>
                        </a:rPr>
                        <a:t>Indice de Prix</a:t>
                      </a:r>
                      <a:br>
                        <a:rPr lang="fr-FR" b="1">
                          <a:latin typeface="Arial,Helvetica,Geneva,Swiss,SunSans-Regular"/>
                        </a:rPr>
                      </a:br>
                      <a:r>
                        <a:rPr lang="fr-FR" b="1">
                          <a:latin typeface="Arial,Helvetica,Geneva,Swiss,SunSans-Regular"/>
                        </a:rPr>
                        <a:t>(100 = 1996)</a:t>
                      </a:r>
                      <a:endParaRPr lang="fr-FR"/>
                    </a:p>
                  </a:txBody>
                  <a:tcPr anchor="ctr">
                    <a:lnL>
                      <a:noFill/>
                    </a:lnL>
                    <a:lnR>
                      <a:noFill/>
                    </a:lnR>
                    <a:lnT>
                      <a:noFill/>
                    </a:lnT>
                    <a:lnB>
                      <a:noFill/>
                    </a:lnB>
                    <a:solidFill>
                      <a:srgbClr val="FFCC66"/>
                    </a:solidFill>
                  </a:tcPr>
                </a:tc>
                <a:extLst>
                  <a:ext uri="{0D108BD9-81ED-4DB2-BD59-A6C34878D82A}">
                    <a16:rowId xmlns:a16="http://schemas.microsoft.com/office/drawing/2014/main" val="1641580437"/>
                  </a:ext>
                </a:extLst>
              </a:tr>
              <a:tr h="323066">
                <a:tc>
                  <a:txBody>
                    <a:bodyPr/>
                    <a:lstStyle/>
                    <a:p>
                      <a:r>
                        <a:rPr lang="fr-FR" b="1">
                          <a:latin typeface="Arial,Helvetica,Geneva,Swiss,SunSans-Regular"/>
                        </a:rPr>
                        <a:t>PIB</a:t>
                      </a:r>
                      <a:endParaRPr lang="fr-FR"/>
                    </a:p>
                  </a:txBody>
                  <a:tcPr anchor="ctr">
                    <a:lnL>
                      <a:noFill/>
                    </a:lnL>
                    <a:lnR>
                      <a:noFill/>
                    </a:lnR>
                    <a:lnT>
                      <a:noFill/>
                    </a:lnT>
                    <a:lnB>
                      <a:noFill/>
                    </a:lnB>
                    <a:solidFill>
                      <a:srgbClr val="FFCC66"/>
                    </a:solidFill>
                  </a:tcPr>
                </a:tc>
                <a:tc>
                  <a:txBody>
                    <a:bodyPr/>
                    <a:lstStyle/>
                    <a:p>
                      <a:r>
                        <a:rPr lang="fr-FR">
                          <a:latin typeface="Arial,Helvetica,Geneva,Swiss,SunSans-Regular"/>
                        </a:rPr>
                        <a:t>7 871,7</a:t>
                      </a:r>
                      <a:endParaRPr lang="fr-FR"/>
                    </a:p>
                  </a:txBody>
                  <a:tcPr anchor="ctr">
                    <a:lnL>
                      <a:noFill/>
                    </a:lnL>
                    <a:lnR>
                      <a:noFill/>
                    </a:lnR>
                    <a:lnT>
                      <a:noFill/>
                    </a:lnT>
                    <a:lnB>
                      <a:noFill/>
                    </a:lnB>
                    <a:solidFill>
                      <a:srgbClr val="FFFF99"/>
                    </a:solidFill>
                  </a:tcPr>
                </a:tc>
                <a:tc>
                  <a:txBody>
                    <a:bodyPr/>
                    <a:lstStyle/>
                    <a:p>
                      <a:r>
                        <a:rPr lang="fr-FR">
                          <a:latin typeface="Arial,Helvetica,Geneva,Swiss,SunSans-Regular"/>
                        </a:rPr>
                        <a:t>102,2</a:t>
                      </a:r>
                      <a:endParaRPr lang="fr-FR"/>
                    </a:p>
                  </a:txBody>
                  <a:tcPr anchor="ctr">
                    <a:lnL>
                      <a:noFill/>
                    </a:lnL>
                    <a:lnR>
                      <a:noFill/>
                    </a:lnR>
                    <a:lnT>
                      <a:noFill/>
                    </a:lnT>
                    <a:lnB>
                      <a:noFill/>
                    </a:lnB>
                    <a:solidFill>
                      <a:srgbClr val="FFFF99"/>
                    </a:solidFill>
                  </a:tcPr>
                </a:tc>
                <a:tc>
                  <a:txBody>
                    <a:bodyPr/>
                    <a:lstStyle/>
                    <a:p>
                      <a:r>
                        <a:rPr lang="fr-FR" dirty="0" smtClean="0"/>
                        <a:t>?</a:t>
                      </a:r>
                      <a:endParaRPr lang="fr-FR" dirty="0"/>
                    </a:p>
                  </a:txBody>
                  <a:tcPr anchor="ctr">
                    <a:lnL>
                      <a:noFill/>
                    </a:lnL>
                    <a:lnR>
                      <a:noFill/>
                    </a:lnR>
                    <a:lnT>
                      <a:noFill/>
                    </a:lnT>
                    <a:lnB>
                      <a:noFill/>
                    </a:lnB>
                    <a:solidFill>
                      <a:srgbClr val="FFFF99"/>
                    </a:solidFill>
                  </a:tcPr>
                </a:tc>
                <a:extLst>
                  <a:ext uri="{0D108BD9-81ED-4DB2-BD59-A6C34878D82A}">
                    <a16:rowId xmlns:a16="http://schemas.microsoft.com/office/drawing/2014/main" val="1380953822"/>
                  </a:ext>
                </a:extLst>
              </a:tr>
              <a:tr h="323066">
                <a:tc>
                  <a:txBody>
                    <a:bodyPr/>
                    <a:lstStyle/>
                    <a:p>
                      <a:r>
                        <a:rPr lang="fr-FR" b="1">
                          <a:latin typeface="Arial,Helvetica,Geneva,Swiss,SunSans-Regular"/>
                        </a:rPr>
                        <a:t>Importations</a:t>
                      </a:r>
                      <a:endParaRPr lang="fr-FR"/>
                    </a:p>
                  </a:txBody>
                  <a:tcPr anchor="ctr">
                    <a:lnL>
                      <a:noFill/>
                    </a:lnL>
                    <a:lnR>
                      <a:noFill/>
                    </a:lnR>
                    <a:lnT>
                      <a:noFill/>
                    </a:lnT>
                    <a:lnB>
                      <a:noFill/>
                    </a:lnB>
                    <a:solidFill>
                      <a:srgbClr val="FFCC66"/>
                    </a:solidFill>
                  </a:tcPr>
                </a:tc>
                <a:tc>
                  <a:txBody>
                    <a:bodyPr/>
                    <a:lstStyle/>
                    <a:p>
                      <a:r>
                        <a:rPr lang="fr-FR">
                          <a:latin typeface="Arial,Helvetica,Geneva,Swiss,SunSans-Regular"/>
                        </a:rPr>
                        <a:t>1 692,2</a:t>
                      </a:r>
                      <a:endParaRPr lang="fr-FR"/>
                    </a:p>
                  </a:txBody>
                  <a:tcPr anchor="ctr">
                    <a:lnL>
                      <a:noFill/>
                    </a:lnL>
                    <a:lnR>
                      <a:noFill/>
                    </a:lnR>
                    <a:lnT>
                      <a:noFill/>
                    </a:lnT>
                    <a:lnB>
                      <a:noFill/>
                    </a:lnB>
                    <a:solidFill>
                      <a:srgbClr val="FFFF99"/>
                    </a:solidFill>
                  </a:tcPr>
                </a:tc>
                <a:tc>
                  <a:txBody>
                    <a:bodyPr/>
                    <a:lstStyle/>
                    <a:p>
                      <a:r>
                        <a:rPr lang="fr-FR">
                          <a:latin typeface="Arial,Helvetica,Geneva,Swiss,SunSans-Regular"/>
                        </a:rPr>
                        <a:t>107,9</a:t>
                      </a:r>
                      <a:endParaRPr lang="fr-FR"/>
                    </a:p>
                  </a:txBody>
                  <a:tcPr anchor="ctr">
                    <a:lnL>
                      <a:noFill/>
                    </a:lnL>
                    <a:lnR>
                      <a:noFill/>
                    </a:lnR>
                    <a:lnT>
                      <a:noFill/>
                    </a:lnT>
                    <a:lnB>
                      <a:noFill/>
                    </a:lnB>
                    <a:solidFill>
                      <a:srgbClr val="FFFF99"/>
                    </a:solidFill>
                  </a:tcPr>
                </a:tc>
                <a:tc>
                  <a:txBody>
                    <a:bodyPr/>
                    <a:lstStyle/>
                    <a:p>
                      <a:r>
                        <a:rPr lang="fr-FR">
                          <a:latin typeface="Arial,Helvetica,Geneva,Swiss,SunSans-Regular"/>
                        </a:rPr>
                        <a:t>101,2</a:t>
                      </a:r>
                      <a:endParaRPr lang="fr-FR"/>
                    </a:p>
                  </a:txBody>
                  <a:tcPr anchor="ctr">
                    <a:lnL>
                      <a:noFill/>
                    </a:lnL>
                    <a:lnR>
                      <a:noFill/>
                    </a:lnR>
                    <a:lnT>
                      <a:noFill/>
                    </a:lnT>
                    <a:lnB>
                      <a:noFill/>
                    </a:lnB>
                    <a:solidFill>
                      <a:srgbClr val="FFFF99"/>
                    </a:solidFill>
                  </a:tcPr>
                </a:tc>
                <a:extLst>
                  <a:ext uri="{0D108BD9-81ED-4DB2-BD59-A6C34878D82A}">
                    <a16:rowId xmlns:a16="http://schemas.microsoft.com/office/drawing/2014/main" val="4252850733"/>
                  </a:ext>
                </a:extLst>
              </a:tr>
              <a:tr h="323066">
                <a:tc>
                  <a:txBody>
                    <a:bodyPr/>
                    <a:lstStyle/>
                    <a:p>
                      <a:r>
                        <a:rPr lang="fr-FR" b="1">
                          <a:latin typeface="Arial,Helvetica,Geneva,Swiss,SunSans-Regular"/>
                        </a:rPr>
                        <a:t>Consommation Finale</a:t>
                      </a:r>
                      <a:endParaRPr lang="fr-FR"/>
                    </a:p>
                  </a:txBody>
                  <a:tcPr anchor="ctr">
                    <a:lnL>
                      <a:noFill/>
                    </a:lnL>
                    <a:lnR>
                      <a:noFill/>
                    </a:lnR>
                    <a:lnT>
                      <a:noFill/>
                    </a:lnT>
                    <a:lnB>
                      <a:noFill/>
                    </a:lnB>
                    <a:solidFill>
                      <a:srgbClr val="FFCC66"/>
                    </a:solidFill>
                  </a:tcPr>
                </a:tc>
                <a:tc>
                  <a:txBody>
                    <a:bodyPr/>
                    <a:lstStyle/>
                    <a:p>
                      <a:r>
                        <a:rPr lang="fr-FR">
                          <a:latin typeface="Arial,Helvetica,Geneva,Swiss,SunSans-Regular"/>
                        </a:rPr>
                        <a:t>6 322,5</a:t>
                      </a:r>
                      <a:endParaRPr lang="fr-FR"/>
                    </a:p>
                  </a:txBody>
                  <a:tcPr anchor="ctr">
                    <a:lnL>
                      <a:noFill/>
                    </a:lnL>
                    <a:lnR>
                      <a:noFill/>
                    </a:lnR>
                    <a:lnT>
                      <a:noFill/>
                    </a:lnT>
                    <a:lnB>
                      <a:noFill/>
                    </a:lnB>
                    <a:solidFill>
                      <a:srgbClr val="FFFF99"/>
                    </a:solidFill>
                  </a:tcPr>
                </a:tc>
                <a:tc>
                  <a:txBody>
                    <a:bodyPr/>
                    <a:lstStyle/>
                    <a:p>
                      <a:r>
                        <a:rPr lang="fr-FR">
                          <a:latin typeface="Arial,Helvetica,Geneva,Swiss,SunSans-Regular"/>
                        </a:rPr>
                        <a:t>100,8</a:t>
                      </a:r>
                      <a:endParaRPr lang="fr-FR"/>
                    </a:p>
                  </a:txBody>
                  <a:tcPr anchor="ctr">
                    <a:lnL>
                      <a:noFill/>
                    </a:lnL>
                    <a:lnR>
                      <a:noFill/>
                    </a:lnR>
                    <a:lnT>
                      <a:noFill/>
                    </a:lnT>
                    <a:lnB>
                      <a:noFill/>
                    </a:lnB>
                    <a:solidFill>
                      <a:srgbClr val="FFFF99"/>
                    </a:solidFill>
                  </a:tcPr>
                </a:tc>
                <a:tc>
                  <a:txBody>
                    <a:bodyPr/>
                    <a:lstStyle/>
                    <a:p>
                      <a:r>
                        <a:rPr lang="fr-FR">
                          <a:latin typeface="Arial,Helvetica,Geneva,Swiss,SunSans-Regular"/>
                        </a:rPr>
                        <a:t>101,2</a:t>
                      </a:r>
                      <a:endParaRPr lang="fr-FR"/>
                    </a:p>
                  </a:txBody>
                  <a:tcPr anchor="ctr">
                    <a:lnL>
                      <a:noFill/>
                    </a:lnL>
                    <a:lnR>
                      <a:noFill/>
                    </a:lnR>
                    <a:lnT>
                      <a:noFill/>
                    </a:lnT>
                    <a:lnB>
                      <a:noFill/>
                    </a:lnB>
                    <a:solidFill>
                      <a:srgbClr val="FFFF99"/>
                    </a:solidFill>
                  </a:tcPr>
                </a:tc>
                <a:extLst>
                  <a:ext uri="{0D108BD9-81ED-4DB2-BD59-A6C34878D82A}">
                    <a16:rowId xmlns:a16="http://schemas.microsoft.com/office/drawing/2014/main" val="2848414835"/>
                  </a:ext>
                </a:extLst>
              </a:tr>
              <a:tr h="323066">
                <a:tc>
                  <a:txBody>
                    <a:bodyPr/>
                    <a:lstStyle/>
                    <a:p>
                      <a:r>
                        <a:rPr lang="fr-FR" b="1">
                          <a:latin typeface="Arial,Helvetica,Geneva,Swiss,SunSans-Regular"/>
                        </a:rPr>
                        <a:t>Formation brute de Capital</a:t>
                      </a:r>
                      <a:endParaRPr lang="fr-FR"/>
                    </a:p>
                  </a:txBody>
                  <a:tcPr anchor="ctr">
                    <a:lnL>
                      <a:noFill/>
                    </a:lnL>
                    <a:lnR>
                      <a:noFill/>
                    </a:lnR>
                    <a:lnT>
                      <a:noFill/>
                    </a:lnT>
                    <a:lnB>
                      <a:noFill/>
                    </a:lnB>
                    <a:solidFill>
                      <a:srgbClr val="FFCC66"/>
                    </a:solidFill>
                  </a:tcPr>
                </a:tc>
                <a:tc>
                  <a:txBody>
                    <a:bodyPr/>
                    <a:lstStyle/>
                    <a:p>
                      <a:r>
                        <a:rPr lang="fr-FR">
                          <a:latin typeface="Arial,Helvetica,Geneva,Swiss,SunSans-Regular"/>
                        </a:rPr>
                        <a:t>1 343,7</a:t>
                      </a:r>
                      <a:endParaRPr lang="fr-FR"/>
                    </a:p>
                  </a:txBody>
                  <a:tcPr anchor="ctr">
                    <a:lnL>
                      <a:noFill/>
                    </a:lnL>
                    <a:lnR>
                      <a:noFill/>
                    </a:lnR>
                    <a:lnT>
                      <a:noFill/>
                    </a:lnT>
                    <a:lnB>
                      <a:noFill/>
                    </a:lnB>
                    <a:solidFill>
                      <a:srgbClr val="FFFF99"/>
                    </a:solidFill>
                  </a:tcPr>
                </a:tc>
                <a:tc>
                  <a:txBody>
                    <a:bodyPr/>
                    <a:lstStyle/>
                    <a:p>
                      <a:r>
                        <a:rPr lang="fr-FR">
                          <a:latin typeface="Arial,Helvetica,Geneva,Swiss,SunSans-Regular"/>
                        </a:rPr>
                        <a:t>100,2</a:t>
                      </a:r>
                      <a:endParaRPr lang="fr-FR"/>
                    </a:p>
                  </a:txBody>
                  <a:tcPr anchor="ctr">
                    <a:lnL>
                      <a:noFill/>
                    </a:lnL>
                    <a:lnR>
                      <a:noFill/>
                    </a:lnR>
                    <a:lnT>
                      <a:noFill/>
                    </a:lnT>
                    <a:lnB>
                      <a:noFill/>
                    </a:lnB>
                    <a:solidFill>
                      <a:srgbClr val="FFFF99"/>
                    </a:solidFill>
                  </a:tcPr>
                </a:tc>
                <a:tc>
                  <a:txBody>
                    <a:bodyPr/>
                    <a:lstStyle/>
                    <a:p>
                      <a:r>
                        <a:rPr lang="fr-FR">
                          <a:latin typeface="Arial,Helvetica,Geneva,Swiss,SunSans-Regular"/>
                        </a:rPr>
                        <a:t>101,0</a:t>
                      </a:r>
                      <a:endParaRPr lang="fr-FR"/>
                    </a:p>
                  </a:txBody>
                  <a:tcPr anchor="ctr">
                    <a:lnL>
                      <a:noFill/>
                    </a:lnL>
                    <a:lnR>
                      <a:noFill/>
                    </a:lnR>
                    <a:lnT>
                      <a:noFill/>
                    </a:lnT>
                    <a:lnB>
                      <a:noFill/>
                    </a:lnB>
                    <a:solidFill>
                      <a:srgbClr val="FFFF99"/>
                    </a:solidFill>
                  </a:tcPr>
                </a:tc>
                <a:extLst>
                  <a:ext uri="{0D108BD9-81ED-4DB2-BD59-A6C34878D82A}">
                    <a16:rowId xmlns:a16="http://schemas.microsoft.com/office/drawing/2014/main" val="3157355074"/>
                  </a:ext>
                </a:extLst>
              </a:tr>
              <a:tr h="323066">
                <a:tc>
                  <a:txBody>
                    <a:bodyPr/>
                    <a:lstStyle/>
                    <a:p>
                      <a:r>
                        <a:rPr lang="fr-FR" b="1">
                          <a:latin typeface="Arial,Helvetica,Geneva,Swiss,SunSans-Regular"/>
                        </a:rPr>
                        <a:t>Exportations</a:t>
                      </a:r>
                      <a:endParaRPr lang="fr-FR"/>
                    </a:p>
                  </a:txBody>
                  <a:tcPr anchor="ctr">
                    <a:lnL>
                      <a:noFill/>
                    </a:lnL>
                    <a:lnR>
                      <a:noFill/>
                    </a:lnR>
                    <a:lnT>
                      <a:noFill/>
                    </a:lnT>
                    <a:lnB>
                      <a:noFill/>
                    </a:lnB>
                    <a:solidFill>
                      <a:srgbClr val="FFCC66"/>
                    </a:solidFill>
                  </a:tcPr>
                </a:tc>
                <a:tc>
                  <a:txBody>
                    <a:bodyPr/>
                    <a:lstStyle/>
                    <a:p>
                      <a:r>
                        <a:rPr lang="fr-FR" dirty="0" smtClean="0"/>
                        <a:t>?</a:t>
                      </a:r>
                      <a:endParaRPr lang="fr-FR" dirty="0"/>
                    </a:p>
                  </a:txBody>
                  <a:tcPr anchor="ctr">
                    <a:lnL>
                      <a:noFill/>
                    </a:lnL>
                    <a:lnR>
                      <a:noFill/>
                    </a:lnR>
                    <a:lnT>
                      <a:noFill/>
                    </a:lnT>
                    <a:lnB>
                      <a:noFill/>
                    </a:lnB>
                    <a:solidFill>
                      <a:srgbClr val="FFFF99"/>
                    </a:solidFill>
                  </a:tcPr>
                </a:tc>
                <a:tc>
                  <a:txBody>
                    <a:bodyPr/>
                    <a:lstStyle/>
                    <a:p>
                      <a:r>
                        <a:rPr lang="fr-FR">
                          <a:latin typeface="Arial,Helvetica,Geneva,Swiss,SunSans-Regular"/>
                        </a:rPr>
                        <a:t>113,0</a:t>
                      </a:r>
                      <a:endParaRPr lang="fr-FR"/>
                    </a:p>
                  </a:txBody>
                  <a:tcPr anchor="ctr">
                    <a:lnL>
                      <a:noFill/>
                    </a:lnL>
                    <a:lnR>
                      <a:noFill/>
                    </a:lnR>
                    <a:lnT>
                      <a:noFill/>
                    </a:lnT>
                    <a:lnB>
                      <a:noFill/>
                    </a:lnB>
                    <a:solidFill>
                      <a:srgbClr val="FFFF99"/>
                    </a:solidFill>
                  </a:tcPr>
                </a:tc>
                <a:tc>
                  <a:txBody>
                    <a:bodyPr/>
                    <a:lstStyle/>
                    <a:p>
                      <a:r>
                        <a:rPr lang="fr-FR" dirty="0">
                          <a:latin typeface="Arial,Helvetica,Geneva,Swiss,SunSans-Regular"/>
                        </a:rPr>
                        <a:t>101,1</a:t>
                      </a:r>
                      <a:endParaRPr lang="fr-FR" dirty="0"/>
                    </a:p>
                  </a:txBody>
                  <a:tcPr anchor="ctr">
                    <a:lnL>
                      <a:noFill/>
                    </a:lnL>
                    <a:lnR>
                      <a:noFill/>
                    </a:lnR>
                    <a:lnT>
                      <a:noFill/>
                    </a:lnT>
                    <a:lnB>
                      <a:noFill/>
                    </a:lnB>
                    <a:solidFill>
                      <a:srgbClr val="FFFF99"/>
                    </a:solidFill>
                  </a:tcPr>
                </a:tc>
                <a:extLst>
                  <a:ext uri="{0D108BD9-81ED-4DB2-BD59-A6C34878D82A}">
                    <a16:rowId xmlns:a16="http://schemas.microsoft.com/office/drawing/2014/main" val="1235752370"/>
                  </a:ext>
                </a:extLst>
              </a:tr>
            </a:tbl>
          </a:graphicData>
        </a:graphic>
      </p:graphicFrame>
      <p:sp>
        <p:nvSpPr>
          <p:cNvPr id="9" name="AutoShape 2" descr="C:\Users\LENOVO\Desktop\Ordi HP 2021\Bureau 2019\Buro 16 07 2014\Sauv%C3%A9 A O\Cours KAM\Kdatus Stat\Dkdatus\Licence Sciences de Gestion_fichiers\ENVexo1-2_fichiers\interro.gif"/>
          <p:cNvSpPr>
            <a:spLocks noChangeAspect="1" noChangeArrowheads="1"/>
          </p:cNvSpPr>
          <p:nvPr/>
        </p:nvSpPr>
        <p:spPr bwMode="auto">
          <a:xfrm>
            <a:off x="930275" y="2889250"/>
            <a:ext cx="249646" cy="867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0" name="AutoShape 3" descr="C:\Users\LENOVO\Desktop\Ordi HP 2021\Bureau 2019\Buro 16 07 2014\Sauv%C3%A9 A O\Cours KAM\Kdatus Stat\Dkdatus\Licence Sciences de Gestion_fichiers\ENVexo1-2_fichiers\interro.gif"/>
          <p:cNvSpPr>
            <a:spLocks noChangeAspect="1" noChangeArrowheads="1"/>
          </p:cNvSpPr>
          <p:nvPr/>
        </p:nvSpPr>
        <p:spPr bwMode="auto">
          <a:xfrm>
            <a:off x="965200" y="2889250"/>
            <a:ext cx="249646" cy="867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419084507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562338"/>
          </a:xfrm>
        </p:spPr>
        <p:txBody>
          <a:bodyPr>
            <a:normAutofit fontScale="90000"/>
          </a:bodyPr>
          <a:lstStyle/>
          <a:p>
            <a:pPr algn="ctr"/>
            <a:r>
              <a:rPr lang="fr-FR" b="1" dirty="0" smtClean="0"/>
              <a:t>EXERCICES D’APPLICATION 1</a:t>
            </a:r>
            <a:endParaRPr lang="en-US" b="1" dirty="0"/>
          </a:p>
        </p:txBody>
      </p:sp>
      <p:sp>
        <p:nvSpPr>
          <p:cNvPr id="3" name="Espace réservé du contenu 2"/>
          <p:cNvSpPr>
            <a:spLocks noGrp="1"/>
          </p:cNvSpPr>
          <p:nvPr>
            <p:ph idx="1"/>
          </p:nvPr>
        </p:nvSpPr>
        <p:spPr>
          <a:xfrm>
            <a:off x="838200" y="1143753"/>
            <a:ext cx="10515600" cy="5033210"/>
          </a:xfrm>
        </p:spPr>
        <p:txBody>
          <a:bodyPr>
            <a:normAutofit/>
          </a:bodyPr>
          <a:lstStyle/>
          <a:p>
            <a:pPr marL="0" indent="0" algn="just">
              <a:buNone/>
            </a:pPr>
            <a:r>
              <a:rPr lang="fr-FR" b="1" u="sng" dirty="0">
                <a:latin typeface="Arial Unicode MS" panose="020B0604020202020204" pitchFamily="34" charset="-128"/>
                <a:ea typeface="Arial Unicode MS" panose="020B0604020202020204" pitchFamily="34" charset="-128"/>
                <a:cs typeface="Arial Unicode MS" panose="020B0604020202020204" pitchFamily="34" charset="-128"/>
              </a:rPr>
              <a:t>Exercice </a:t>
            </a:r>
            <a:r>
              <a:rPr lang="fr-FR" b="1" u="sng" dirty="0" smtClean="0">
                <a:latin typeface="Arial Unicode MS" panose="020B0604020202020204" pitchFamily="34" charset="-128"/>
                <a:ea typeface="Arial Unicode MS" panose="020B0604020202020204" pitchFamily="34" charset="-128"/>
                <a:cs typeface="Arial Unicode MS" panose="020B0604020202020204" pitchFamily="34" charset="-128"/>
              </a:rPr>
              <a:t>3</a:t>
            </a:r>
          </a:p>
          <a:p>
            <a:pPr marL="0" indent="0" algn="just">
              <a:buNone/>
            </a:pPr>
            <a:r>
              <a:rPr lang="fr-FR" dirty="0"/>
              <a:t>Le tableau suivant présente les PIB courants et constant d’un pays donné en milliards de francs</a:t>
            </a:r>
            <a:r>
              <a:rPr lang="fr-FR" dirty="0" smtClean="0"/>
              <a:t>.</a:t>
            </a:r>
          </a:p>
          <a:p>
            <a:pPr marL="0" indent="0" algn="just">
              <a:buNone/>
            </a:pPr>
            <a:endParaRPr lang="fr-FR" b="1" u="sng"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Eco. Gle ESI 1 _ UNB _ D. KAM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2" name="ZoneTexte 11"/>
          <p:cNvSpPr txBox="1"/>
          <p:nvPr/>
        </p:nvSpPr>
        <p:spPr>
          <a:xfrm>
            <a:off x="838199" y="4438582"/>
            <a:ext cx="10121537" cy="1631216"/>
          </a:xfrm>
          <a:prstGeom prst="rect">
            <a:avLst/>
          </a:prstGeom>
          <a:noFill/>
        </p:spPr>
        <p:txBody>
          <a:bodyPr wrap="square" rtlCol="0">
            <a:spAutoFit/>
          </a:bodyPr>
          <a:lstStyle/>
          <a:p>
            <a:pPr lvl="0"/>
            <a:r>
              <a:rPr lang="fr-FR" sz="2800" b="1" dirty="0"/>
              <a:t>Question </a:t>
            </a:r>
            <a:r>
              <a:rPr lang="fr-FR" sz="2800" b="1" dirty="0" smtClean="0"/>
              <a:t>:</a:t>
            </a:r>
          </a:p>
          <a:p>
            <a:pPr marL="342900" lvl="0" indent="-342900">
              <a:buFont typeface="+mj-lt"/>
              <a:buAutoNum type="arabicPeriod"/>
            </a:pPr>
            <a:r>
              <a:rPr lang="fr-FR" sz="2400" dirty="0" smtClean="0"/>
              <a:t>Calculer </a:t>
            </a:r>
            <a:r>
              <a:rPr lang="fr-FR" sz="2400" dirty="0"/>
              <a:t>le taux de croissance annuel de 2002 à 2005.</a:t>
            </a:r>
          </a:p>
          <a:p>
            <a:pPr marL="342900" lvl="0" indent="-342900">
              <a:buFont typeface="+mj-lt"/>
              <a:buAutoNum type="arabicPeriod"/>
            </a:pPr>
            <a:r>
              <a:rPr lang="fr-FR" sz="2400" dirty="0"/>
              <a:t>Evaluer le taux de croissance moyen sur l’ensemble de la période considérée.</a:t>
            </a:r>
          </a:p>
          <a:p>
            <a:pPr marL="342900" indent="-342900">
              <a:buFont typeface="+mj-lt"/>
              <a:buAutoNum type="arabicPeriod"/>
            </a:pPr>
            <a:r>
              <a:rPr lang="fr-FR" sz="2400" dirty="0"/>
              <a:t>Calculer les PIB prévisionnels des années 2006 et </a:t>
            </a:r>
            <a:r>
              <a:rPr lang="fr-FR" sz="2400" dirty="0" smtClean="0"/>
              <a:t>2007</a:t>
            </a:r>
            <a:endParaRPr lang="fr-FR" sz="3600" dirty="0"/>
          </a:p>
        </p:txBody>
      </p:sp>
      <p:sp>
        <p:nvSpPr>
          <p:cNvPr id="9" name="AutoShape 2" descr="C:\Users\LENOVO\Desktop\Ordi HP 2021\Bureau 2019\Buro 16 07 2014\Sauv%C3%A9 A O\Cours KAM\Kdatus Stat\Dkdatus\Licence Sciences de Gestion_fichiers\ENVexo1-2_fichiers\interro.gif"/>
          <p:cNvSpPr>
            <a:spLocks noChangeAspect="1" noChangeArrowheads="1"/>
          </p:cNvSpPr>
          <p:nvPr/>
        </p:nvSpPr>
        <p:spPr bwMode="auto">
          <a:xfrm>
            <a:off x="930275" y="2889250"/>
            <a:ext cx="249646" cy="867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0" name="AutoShape 3" descr="C:\Users\LENOVO\Desktop\Ordi HP 2021\Bureau 2019\Buro 16 07 2014\Sauv%C3%A9 A O\Cours KAM\Kdatus Stat\Dkdatus\Licence Sciences de Gestion_fichiers\ENVexo1-2_fichiers\interro.gif"/>
          <p:cNvSpPr>
            <a:spLocks noChangeAspect="1" noChangeArrowheads="1"/>
          </p:cNvSpPr>
          <p:nvPr/>
        </p:nvSpPr>
        <p:spPr bwMode="auto">
          <a:xfrm>
            <a:off x="965200" y="2889250"/>
            <a:ext cx="249646" cy="867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15" name="Tableau 14"/>
          <p:cNvGraphicFramePr>
            <a:graphicFrameLocks noGrp="1"/>
          </p:cNvGraphicFramePr>
          <p:nvPr>
            <p:extLst>
              <p:ext uri="{D42A27DB-BD31-4B8C-83A1-F6EECF244321}">
                <p14:modId xmlns:p14="http://schemas.microsoft.com/office/powerpoint/2010/main" val="2097943571"/>
              </p:ext>
            </p:extLst>
          </p:nvPr>
        </p:nvGraphicFramePr>
        <p:xfrm>
          <a:off x="965199" y="2717074"/>
          <a:ext cx="9798595" cy="1549017"/>
        </p:xfrm>
        <a:graphic>
          <a:graphicData uri="http://schemas.openxmlformats.org/drawingml/2006/table">
            <a:tbl>
              <a:tblPr firstRow="1" firstCol="1" lastRow="1" lastCol="1" bandRow="1" bandCol="1">
                <a:tableStyleId>{5C22544A-7EE6-4342-B048-85BDC9FD1C3A}</a:tableStyleId>
              </a:tblPr>
              <a:tblGrid>
                <a:gridCol w="2979784">
                  <a:extLst>
                    <a:ext uri="{9D8B030D-6E8A-4147-A177-3AD203B41FA5}">
                      <a16:colId xmlns:a16="http://schemas.microsoft.com/office/drawing/2014/main" val="2325835373"/>
                    </a:ext>
                  </a:extLst>
                </a:gridCol>
                <a:gridCol w="1371600">
                  <a:extLst>
                    <a:ext uri="{9D8B030D-6E8A-4147-A177-3AD203B41FA5}">
                      <a16:colId xmlns:a16="http://schemas.microsoft.com/office/drawing/2014/main" val="993081367"/>
                    </a:ext>
                  </a:extLst>
                </a:gridCol>
                <a:gridCol w="1567543">
                  <a:extLst>
                    <a:ext uri="{9D8B030D-6E8A-4147-A177-3AD203B41FA5}">
                      <a16:colId xmlns:a16="http://schemas.microsoft.com/office/drawing/2014/main" val="3851394027"/>
                    </a:ext>
                  </a:extLst>
                </a:gridCol>
                <a:gridCol w="1881051">
                  <a:extLst>
                    <a:ext uri="{9D8B030D-6E8A-4147-A177-3AD203B41FA5}">
                      <a16:colId xmlns:a16="http://schemas.microsoft.com/office/drawing/2014/main" val="2724669933"/>
                    </a:ext>
                  </a:extLst>
                </a:gridCol>
                <a:gridCol w="1998617">
                  <a:extLst>
                    <a:ext uri="{9D8B030D-6E8A-4147-A177-3AD203B41FA5}">
                      <a16:colId xmlns:a16="http://schemas.microsoft.com/office/drawing/2014/main" val="386593845"/>
                    </a:ext>
                  </a:extLst>
                </a:gridCol>
              </a:tblGrid>
              <a:tr h="516339">
                <a:tc>
                  <a:txBody>
                    <a:bodyPr/>
                    <a:lstStyle/>
                    <a:p>
                      <a:pPr>
                        <a:lnSpc>
                          <a:spcPct val="107000"/>
                        </a:lnSpc>
                        <a:spcAft>
                          <a:spcPts val="0"/>
                        </a:spcAft>
                      </a:pPr>
                      <a:r>
                        <a:rPr lang="fr-FR" sz="2400" dirty="0">
                          <a:effectLst/>
                        </a:rPr>
                        <a:t>Années</a:t>
                      </a:r>
                      <a:endParaRPr lang="fr-FR"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fr-FR" sz="2400" dirty="0">
                          <a:effectLst/>
                        </a:rPr>
                        <a:t>2002</a:t>
                      </a:r>
                      <a:endParaRPr lang="fr-FR"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fr-FR" sz="2400" dirty="0">
                          <a:effectLst/>
                        </a:rPr>
                        <a:t>2003</a:t>
                      </a:r>
                      <a:endParaRPr lang="fr-FR"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fr-FR" sz="2400" dirty="0">
                          <a:effectLst/>
                        </a:rPr>
                        <a:t>2004</a:t>
                      </a:r>
                      <a:endParaRPr lang="fr-FR"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fr-FR" sz="2400" dirty="0">
                          <a:effectLst/>
                        </a:rPr>
                        <a:t>2005</a:t>
                      </a:r>
                      <a:endParaRPr lang="fr-FR"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49366909"/>
                  </a:ext>
                </a:extLst>
              </a:tr>
              <a:tr h="516339">
                <a:tc>
                  <a:txBody>
                    <a:bodyPr/>
                    <a:lstStyle/>
                    <a:p>
                      <a:pPr>
                        <a:lnSpc>
                          <a:spcPct val="107000"/>
                        </a:lnSpc>
                        <a:spcAft>
                          <a:spcPts val="0"/>
                        </a:spcAft>
                      </a:pPr>
                      <a:r>
                        <a:rPr lang="fr-FR" sz="2400">
                          <a:effectLst/>
                        </a:rPr>
                        <a:t>PIB à prix courants</a:t>
                      </a:r>
                      <a:endParaRPr lang="fr-F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fr-FR" sz="2400">
                          <a:effectLst/>
                        </a:rPr>
                        <a:t>6 510</a:t>
                      </a:r>
                      <a:endParaRPr lang="fr-F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fr-FR" sz="2400">
                          <a:effectLst/>
                        </a:rPr>
                        <a:t>6 764</a:t>
                      </a:r>
                      <a:endParaRPr lang="fr-F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fr-FR" sz="2400" dirty="0">
                          <a:effectLst/>
                        </a:rPr>
                        <a:t>6 999</a:t>
                      </a:r>
                      <a:endParaRPr lang="fr-FR"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fr-FR" sz="2400" dirty="0">
                          <a:effectLst/>
                        </a:rPr>
                        <a:t>7 089</a:t>
                      </a:r>
                      <a:endParaRPr lang="fr-FR"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13196374"/>
                  </a:ext>
                </a:extLst>
              </a:tr>
              <a:tr h="516339">
                <a:tc>
                  <a:txBody>
                    <a:bodyPr/>
                    <a:lstStyle/>
                    <a:p>
                      <a:pPr>
                        <a:lnSpc>
                          <a:spcPct val="107000"/>
                        </a:lnSpc>
                        <a:spcAft>
                          <a:spcPts val="0"/>
                        </a:spcAft>
                      </a:pPr>
                      <a:r>
                        <a:rPr lang="fr-FR" sz="2400">
                          <a:effectLst/>
                        </a:rPr>
                        <a:t>PIB à prix constants</a:t>
                      </a:r>
                      <a:endParaRPr lang="fr-F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fr-FR" sz="2400">
                          <a:effectLst/>
                        </a:rPr>
                        <a:t>3 454</a:t>
                      </a:r>
                      <a:endParaRPr lang="fr-F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fr-FR" sz="2400">
                          <a:effectLst/>
                        </a:rPr>
                        <a:t>3 573</a:t>
                      </a:r>
                      <a:endParaRPr lang="fr-F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fr-FR" sz="2400">
                          <a:effectLst/>
                        </a:rPr>
                        <a:t>3 616</a:t>
                      </a:r>
                      <a:endParaRPr lang="fr-F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fr-FR" sz="2400" dirty="0">
                          <a:effectLst/>
                        </a:rPr>
                        <a:t>3 579</a:t>
                      </a:r>
                      <a:endParaRPr lang="fr-FR"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16528715"/>
                  </a:ext>
                </a:extLst>
              </a:tr>
            </a:tbl>
          </a:graphicData>
        </a:graphic>
      </p:graphicFrame>
    </p:spTree>
    <p:extLst>
      <p:ext uri="{BB962C8B-B14F-4D97-AF65-F5344CB8AC3E}">
        <p14:creationId xmlns:p14="http://schemas.microsoft.com/office/powerpoint/2010/main" val="3896226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sz="6000" b="1">
                <a:sym typeface="+mn-ea"/>
              </a:rPr>
              <a:t>I.	</a:t>
            </a:r>
            <a:r>
              <a:rPr lang="en-US" sz="6000" b="1">
                <a:sym typeface="+mn-ea"/>
              </a:rPr>
              <a:t>Le libéralisme</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sz="3600" b="1">
                <a:sym typeface="+mn-ea"/>
              </a:rPr>
              <a:t>1.1. Les Physiocrates</a:t>
            </a:r>
          </a:p>
          <a:p>
            <a:pPr marL="0" indent="0" algn="just">
              <a:buNone/>
            </a:pPr>
            <a:r>
              <a:rPr lang="en-US" sz="3200" b="1"/>
              <a:t>b)L’existence d’un produit net agricole</a:t>
            </a:r>
          </a:p>
          <a:p>
            <a:pPr marL="0" indent="0" algn="just">
              <a:buNone/>
            </a:pPr>
            <a:r>
              <a:rPr lang="en-US" sz="3200"/>
              <a:t>Pour les physiocrates </a:t>
            </a:r>
          </a:p>
          <a:p>
            <a:pPr algn="just">
              <a:buFont typeface="Wingdings" panose="05000000000000000000" charset="0"/>
              <a:buChar char=""/>
            </a:pPr>
            <a:r>
              <a:rPr lang="en-US" sz="3200"/>
              <a:t>seule l’agriculture est à mesure de produire un produit net : c’est l’activité productrice. </a:t>
            </a:r>
          </a:p>
          <a:p>
            <a:pPr algn="just">
              <a:buFont typeface="Wingdings" panose="05000000000000000000" charset="0"/>
              <a:buChar char=""/>
            </a:pPr>
            <a:r>
              <a:rPr lang="fr-FR" altLang="en-US" sz="3200"/>
              <a:t>L</a:t>
            </a:r>
            <a:r>
              <a:rPr lang="en-US" sz="3200"/>
              <a:t>’activité manufacturière au contraire stérile : elle transforme les richesses mais n’en crée pas. </a:t>
            </a:r>
          </a:p>
          <a:p>
            <a:pPr algn="just">
              <a:buFont typeface="Wingdings" panose="05000000000000000000" charset="0"/>
              <a:buChar char=""/>
            </a:pPr>
            <a:r>
              <a:rPr lang="en-US" sz="3200"/>
              <a:t>L’industrie est tout de même très utile, puisse qu’elle fournit à l’agriculture des biens dont l’utilisation lui permet d’augmenter le produit net. </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57616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sz="6000" b="1">
                <a:sym typeface="+mn-ea"/>
              </a:rPr>
              <a:t>I.	</a:t>
            </a:r>
            <a:r>
              <a:rPr lang="en-US" sz="6000" b="1">
                <a:sym typeface="+mn-ea"/>
              </a:rPr>
              <a:t>Le libéralisme</a:t>
            </a:r>
          </a:p>
        </p:txBody>
      </p:sp>
      <p:sp>
        <p:nvSpPr>
          <p:cNvPr id="3" name="Content Placeholder 2"/>
          <p:cNvSpPr>
            <a:spLocks noGrp="1"/>
          </p:cNvSpPr>
          <p:nvPr>
            <p:ph idx="1"/>
          </p:nvPr>
        </p:nvSpPr>
        <p:spPr>
          <a:xfrm>
            <a:off x="838200" y="1825625"/>
            <a:ext cx="9808845" cy="4351655"/>
          </a:xfrm>
        </p:spPr>
        <p:txBody>
          <a:bodyPr>
            <a:normAutofit/>
          </a:bodyPr>
          <a:lstStyle/>
          <a:p>
            <a:pPr marL="0" indent="0" algn="just">
              <a:buNone/>
            </a:pPr>
            <a:r>
              <a:rPr lang="en-US" sz="4000" b="1">
                <a:sym typeface="+mn-ea"/>
              </a:rPr>
              <a:t>1.1. Les Physiocrates</a:t>
            </a:r>
          </a:p>
          <a:p>
            <a:pPr marL="0" indent="0" algn="just">
              <a:buNone/>
            </a:pPr>
            <a:r>
              <a:rPr lang="en-US" sz="3600" b="1"/>
              <a:t>L’analyse des physiocrates est fortement marquée par le contexte historique. En effet, leur erreur est évidemment de réduire la production de richesse à la seule activité agricole. Un appareil productif essentiellement agricole et une révolution industrielle encore en gestation à l’époque expliquent cette méprise. </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8643899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normAutofit/>
          </a:bodyPr>
          <a:lstStyle/>
          <a:p>
            <a:pPr algn="ctr"/>
            <a:r>
              <a:rPr lang="fr-FR" altLang="en-US" b="1" dirty="0" smtClean="0"/>
              <a:t>PLAN DU COURS</a:t>
            </a:r>
            <a:endParaRPr lang="fr-FR" altLang="en-US" b="1" dirty="0"/>
          </a:p>
        </p:txBody>
      </p:sp>
      <p:sp>
        <p:nvSpPr>
          <p:cNvPr id="3" name="Content Placeholder 2"/>
          <p:cNvSpPr>
            <a:spLocks noGrp="1"/>
          </p:cNvSpPr>
          <p:nvPr>
            <p:ph idx="1"/>
          </p:nvPr>
        </p:nvSpPr>
        <p:spPr>
          <a:xfrm>
            <a:off x="838200" y="1690688"/>
            <a:ext cx="10515600" cy="4875212"/>
          </a:xfrm>
        </p:spPr>
        <p:txBody>
          <a:bodyPr>
            <a:normAutofit/>
          </a:bodyPr>
          <a:lstStyle/>
          <a:p>
            <a:pPr marL="571500" indent="-571500" algn="just">
              <a:buAutoNum type="romanUcPeriod"/>
            </a:pPr>
            <a:r>
              <a:rPr lang="fr-FR" altLang="en-US" sz="3200" b="1" dirty="0" smtClean="0">
                <a:solidFill>
                  <a:schemeClr val="accent2"/>
                </a:solidFill>
                <a:latin typeface="Times New Roman" panose="02020603050405020304" pitchFamily="18" charset="0"/>
              </a:rPr>
              <a:t>Chapitre introductif</a:t>
            </a:r>
          </a:p>
          <a:p>
            <a:pPr marL="571500" indent="-571500" algn="just">
              <a:buAutoNum type="romanUcPeriod"/>
            </a:pPr>
            <a:endParaRPr lang="fr-FR" altLang="en-US" sz="3200" b="1" dirty="0" smtClean="0">
              <a:solidFill>
                <a:schemeClr val="accent2"/>
              </a:solidFill>
              <a:latin typeface="Times New Roman" panose="02020603050405020304" pitchFamily="18" charset="0"/>
            </a:endParaRPr>
          </a:p>
          <a:p>
            <a:pPr marL="571500" indent="-571500" algn="just">
              <a:buAutoNum type="romanUcPeriod"/>
            </a:pPr>
            <a:r>
              <a:rPr lang="fr-FR" sz="3200" b="1" dirty="0" smtClean="0">
                <a:solidFill>
                  <a:schemeClr val="accent2"/>
                </a:solidFill>
                <a:latin typeface="Times New Roman" panose="02020603050405020304" pitchFamily="18" charset="0"/>
              </a:rPr>
              <a:t>Les  grands courants de la pensée économique</a:t>
            </a:r>
          </a:p>
          <a:p>
            <a:pPr marL="571500" indent="-571500" algn="just">
              <a:buAutoNum type="romanUcPeriod"/>
            </a:pPr>
            <a:endParaRPr lang="fr-FR" sz="3200" b="1" dirty="0" smtClean="0">
              <a:solidFill>
                <a:schemeClr val="accent2"/>
              </a:solidFill>
              <a:latin typeface="Times New Roman" panose="02020603050405020304" pitchFamily="18" charset="0"/>
            </a:endParaRPr>
          </a:p>
          <a:p>
            <a:pPr marL="571500" indent="-571500" algn="just">
              <a:buAutoNum type="romanUcPeriod"/>
            </a:pPr>
            <a:r>
              <a:rPr lang="fr-FR" sz="3200" b="1" dirty="0" smtClean="0">
                <a:solidFill>
                  <a:schemeClr val="accent2"/>
                </a:solidFill>
                <a:latin typeface="Times New Roman" panose="02020603050405020304" pitchFamily="18" charset="0"/>
              </a:rPr>
              <a:t> Les agents, opérations et circuits économiques</a:t>
            </a:r>
          </a:p>
          <a:p>
            <a:pPr marL="571500" indent="-571500" algn="just">
              <a:buAutoNum type="romanUcPeriod"/>
            </a:pPr>
            <a:endParaRPr lang="fr-FR" sz="3200" b="1" dirty="0" smtClean="0">
              <a:solidFill>
                <a:schemeClr val="accent2"/>
              </a:solidFill>
              <a:latin typeface="Times New Roman" panose="02020603050405020304" pitchFamily="18" charset="0"/>
            </a:endParaRPr>
          </a:p>
          <a:p>
            <a:pPr marL="571500" indent="-571500" algn="just">
              <a:buAutoNum type="romanUcPeriod"/>
            </a:pPr>
            <a:r>
              <a:rPr lang="fr-FR" sz="3200" b="1" dirty="0" smtClean="0">
                <a:solidFill>
                  <a:schemeClr val="accent2"/>
                </a:solidFill>
                <a:latin typeface="Times New Roman" panose="02020603050405020304" pitchFamily="18" charset="0"/>
              </a:rPr>
              <a:t>La fonction de demande et la fonction d’offre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818146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sz="6000" b="1">
                <a:sym typeface="+mn-ea"/>
              </a:rPr>
              <a:t>I.	</a:t>
            </a:r>
            <a:r>
              <a:rPr lang="en-US" sz="6000" b="1">
                <a:sym typeface="+mn-ea"/>
              </a:rPr>
              <a:t>Le libéralisme</a:t>
            </a:r>
          </a:p>
        </p:txBody>
      </p:sp>
      <p:sp>
        <p:nvSpPr>
          <p:cNvPr id="3" name="Content Placeholder 2"/>
          <p:cNvSpPr>
            <a:spLocks noGrp="1"/>
          </p:cNvSpPr>
          <p:nvPr>
            <p:ph idx="1"/>
          </p:nvPr>
        </p:nvSpPr>
        <p:spPr/>
        <p:txBody>
          <a:bodyPr>
            <a:normAutofit/>
          </a:bodyPr>
          <a:lstStyle/>
          <a:p>
            <a:pPr marL="0" indent="0" algn="just">
              <a:buNone/>
            </a:pPr>
            <a:r>
              <a:rPr lang="en-US" sz="4000" b="1">
                <a:sym typeface="+mn-ea"/>
              </a:rPr>
              <a:t>1.1. Les Physiocrates</a:t>
            </a:r>
          </a:p>
          <a:p>
            <a:pPr marL="0" indent="0" algn="just">
              <a:buNone/>
            </a:pPr>
            <a:endParaRPr lang="en-US" sz="4400" b="1">
              <a:sym typeface="+mn-ea"/>
            </a:endParaRPr>
          </a:p>
          <a:p>
            <a:pPr marL="0" indent="0" algn="just">
              <a:buNone/>
            </a:pPr>
            <a:r>
              <a:rPr lang="en-US" sz="3600" b="1"/>
              <a:t>Toutefois les physiocrates posent les bases d’une analyse en termes d’excédent et classes sociales, reprises par les auteurs classiques, et d’une représentation de la circulation des richesses. </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3377495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sz="6000" b="1">
                <a:sym typeface="+mn-ea"/>
              </a:rPr>
              <a:t>I.	</a:t>
            </a:r>
            <a:r>
              <a:rPr lang="en-US" sz="6000" b="1">
                <a:sym typeface="+mn-ea"/>
              </a:rPr>
              <a:t>Le libéralisme</a:t>
            </a:r>
          </a:p>
        </p:txBody>
      </p:sp>
      <p:sp>
        <p:nvSpPr>
          <p:cNvPr id="3" name="Content Placeholder 2"/>
          <p:cNvSpPr>
            <a:spLocks noGrp="1"/>
          </p:cNvSpPr>
          <p:nvPr>
            <p:ph idx="1"/>
          </p:nvPr>
        </p:nvSpPr>
        <p:spPr/>
        <p:txBody>
          <a:bodyPr>
            <a:normAutofit/>
          </a:bodyPr>
          <a:lstStyle/>
          <a:p>
            <a:pPr marL="0" indent="0" algn="just">
              <a:buNone/>
            </a:pPr>
            <a:r>
              <a:rPr lang="en-US" sz="3600" b="1">
                <a:sym typeface="+mn-ea"/>
              </a:rPr>
              <a:t>1.2.Les classiques</a:t>
            </a:r>
          </a:p>
          <a:p>
            <a:pPr marL="0" indent="0" algn="just">
              <a:buNone/>
            </a:pPr>
            <a:r>
              <a:rPr lang="en-US" sz="3600">
                <a:sym typeface="+mn-ea"/>
              </a:rPr>
              <a:t>L’école classique regroupe les économistes de la fin du 18ème siècle : Adam SMITH, David Ricardo, Thomas Robert Malthus en </a:t>
            </a:r>
            <a:r>
              <a:rPr lang="fr-FR" altLang="en-US" sz="3600">
                <a:sym typeface="+mn-ea"/>
              </a:rPr>
              <a:t>G</a:t>
            </a:r>
            <a:r>
              <a:rPr lang="en-US" sz="3600">
                <a:sym typeface="+mn-ea"/>
              </a:rPr>
              <a:t>rande Bretagne ; Jean-Baptiste SAY en France. Ils ont étudié la formation des prix, la formation du revenu et la croissance de la production. La pensée classique repose notamment sur les principes suivants </a:t>
            </a:r>
            <a:r>
              <a:rPr lang="en-US" sz="3600" b="1">
                <a:sym typeface="+mn-ea"/>
              </a:rPr>
              <a:t>:</a:t>
            </a:r>
          </a:p>
          <a:p>
            <a:pPr marL="0" indent="0" algn="just">
              <a:buNone/>
            </a:pPr>
            <a:endParaRPr lang="en-US" sz="3200" b="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40658921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sz="6000" b="1">
                <a:sym typeface="+mn-ea"/>
              </a:rPr>
              <a:t>I.	</a:t>
            </a:r>
            <a:r>
              <a:rPr lang="en-US" sz="6000" b="1">
                <a:sym typeface="+mn-ea"/>
              </a:rPr>
              <a:t>Le libéralisme</a:t>
            </a:r>
          </a:p>
        </p:txBody>
      </p:sp>
      <p:sp>
        <p:nvSpPr>
          <p:cNvPr id="3" name="Content Placeholder 2"/>
          <p:cNvSpPr>
            <a:spLocks noGrp="1"/>
          </p:cNvSpPr>
          <p:nvPr>
            <p:ph idx="1"/>
          </p:nvPr>
        </p:nvSpPr>
        <p:spPr/>
        <p:txBody>
          <a:bodyPr>
            <a:normAutofit lnSpcReduction="10000"/>
          </a:bodyPr>
          <a:lstStyle/>
          <a:p>
            <a:pPr marL="0" indent="0" algn="just">
              <a:buNone/>
            </a:pPr>
            <a:r>
              <a:rPr lang="en-US" sz="3600" b="1">
                <a:latin typeface="Arial Unicode MS" panose="020B0604020202020204" charset="-122"/>
                <a:ea typeface="Arial Unicode MS" panose="020B0604020202020204" charset="-122"/>
                <a:sym typeface="+mn-ea"/>
              </a:rPr>
              <a:t>1.2.Les classiques</a:t>
            </a:r>
          </a:p>
          <a:p>
            <a:pPr marL="0" indent="0" algn="just">
              <a:buNone/>
            </a:pPr>
            <a:r>
              <a:rPr lang="en-US" sz="3600">
                <a:latin typeface="Arial Unicode MS" panose="020B0604020202020204" charset="-122"/>
                <a:ea typeface="Arial Unicode MS" panose="020B0604020202020204" charset="-122"/>
                <a:sym typeface="+mn-ea"/>
              </a:rPr>
              <a:t>La pensée classique repose notamment sur les principes suivants :</a:t>
            </a:r>
          </a:p>
          <a:p>
            <a:pPr marL="742950" indent="-742950" algn="just">
              <a:buFont typeface="+mj-lt"/>
              <a:buAutoNum type="alphaLcParenR"/>
            </a:pPr>
            <a:r>
              <a:rPr lang="en-US" sz="3600">
                <a:latin typeface="Arial Unicode MS" panose="020B0604020202020204" charset="-122"/>
                <a:ea typeface="Arial Unicode MS" panose="020B0604020202020204" charset="-122"/>
              </a:rPr>
              <a:t>La richesse provient du travail</a:t>
            </a:r>
          </a:p>
          <a:p>
            <a:pPr marL="742950" indent="-742950" algn="just">
              <a:buFont typeface="+mj-lt"/>
              <a:buAutoNum type="alphaLcParenR"/>
            </a:pPr>
            <a:r>
              <a:rPr lang="en-US" sz="3600">
                <a:latin typeface="Arial Unicode MS" panose="020B0604020202020204" charset="-122"/>
                <a:ea typeface="Arial Unicode MS" panose="020B0604020202020204" charset="-122"/>
              </a:rPr>
              <a:t>Les classes sociales se répartissent les richesse</a:t>
            </a:r>
            <a:r>
              <a:rPr lang="fr-FR" altLang="en-US" sz="3600">
                <a:latin typeface="Arial Unicode MS" panose="020B0604020202020204" charset="-122"/>
                <a:ea typeface="Arial Unicode MS" panose="020B0604020202020204" charset="-122"/>
              </a:rPr>
              <a:t>s</a:t>
            </a:r>
            <a:r>
              <a:rPr lang="en-US" sz="3600">
                <a:latin typeface="Arial Unicode MS" panose="020B0604020202020204" charset="-122"/>
                <a:ea typeface="Arial Unicode MS" panose="020B0604020202020204" charset="-122"/>
              </a:rPr>
              <a:t>	</a:t>
            </a:r>
          </a:p>
          <a:p>
            <a:pPr marL="742950" indent="-742950" algn="just">
              <a:buFont typeface="+mj-lt"/>
              <a:buAutoNum type="alphaLcParenR"/>
            </a:pPr>
            <a:r>
              <a:rPr lang="en-US" sz="3600">
                <a:latin typeface="Arial Unicode MS" panose="020B0604020202020204" charset="-122"/>
                <a:ea typeface="Arial Unicode MS" panose="020B0604020202020204" charset="-122"/>
              </a:rPr>
              <a:t>L’individualisme et la liberté économique sont complémentaires</a:t>
            </a:r>
          </a:p>
          <a:p>
            <a:pPr marL="0" indent="0" algn="just">
              <a:buNone/>
            </a:pPr>
            <a:endParaRPr lang="en-US" sz="320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506904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sz="6000" b="1">
                <a:sym typeface="+mn-ea"/>
              </a:rPr>
              <a:t>I.	</a:t>
            </a:r>
            <a:r>
              <a:rPr lang="en-US" sz="6000" b="1">
                <a:sym typeface="+mn-ea"/>
              </a:rPr>
              <a:t>Le libéralisme</a:t>
            </a:r>
          </a:p>
        </p:txBody>
      </p:sp>
      <p:sp>
        <p:nvSpPr>
          <p:cNvPr id="3" name="Content Placeholder 2"/>
          <p:cNvSpPr>
            <a:spLocks noGrp="1"/>
          </p:cNvSpPr>
          <p:nvPr>
            <p:ph idx="1"/>
          </p:nvPr>
        </p:nvSpPr>
        <p:spPr>
          <a:xfrm>
            <a:off x="838200" y="1825625"/>
            <a:ext cx="10515600" cy="4351338"/>
          </a:xfrm>
        </p:spPr>
        <p:txBody>
          <a:bodyPr>
            <a:normAutofit lnSpcReduction="10000"/>
          </a:bodyPr>
          <a:lstStyle/>
          <a:p>
            <a:pPr marL="0" indent="0" algn="just">
              <a:buNone/>
            </a:pPr>
            <a:r>
              <a:rPr lang="en-US" sz="4000" b="1">
                <a:latin typeface="Arial Unicode MS" panose="020B0604020202020204" charset="-122"/>
                <a:ea typeface="Arial Unicode MS" panose="020B0604020202020204" charset="-122"/>
                <a:sym typeface="+mn-ea"/>
              </a:rPr>
              <a:t>1.2.Les classiques</a:t>
            </a:r>
          </a:p>
          <a:p>
            <a:pPr marL="0" indent="0" algn="just">
              <a:buNone/>
            </a:pPr>
            <a:r>
              <a:rPr lang="en-US" sz="3600" b="1">
                <a:latin typeface="Arial Unicode MS" panose="020B0604020202020204" charset="-122"/>
                <a:ea typeface="Arial Unicode MS" panose="020B0604020202020204" charset="-122"/>
              </a:rPr>
              <a:t>a)La richesse provient du travail</a:t>
            </a:r>
          </a:p>
          <a:p>
            <a:pPr marL="0" indent="0" algn="just">
              <a:buNone/>
            </a:pPr>
            <a:r>
              <a:rPr lang="en-US" sz="3600">
                <a:latin typeface="Arial Unicode MS" panose="020B0604020202020204" charset="-122"/>
                <a:ea typeface="Arial Unicode MS" panose="020B0604020202020204" charset="-122"/>
              </a:rPr>
              <a:t>La </a:t>
            </a:r>
            <a:r>
              <a:rPr lang="en-US" sz="3600" b="1" i="1">
                <a:latin typeface="Arial Unicode MS" panose="020B0604020202020204" charset="-122"/>
                <a:ea typeface="Arial Unicode MS" panose="020B0604020202020204" charset="-122"/>
              </a:rPr>
              <a:t>valeur d’échange</a:t>
            </a:r>
            <a:r>
              <a:rPr lang="en-US" sz="3600">
                <a:latin typeface="Arial Unicode MS" panose="020B0604020202020204" charset="-122"/>
                <a:ea typeface="Arial Unicode MS" panose="020B0604020202020204" charset="-122"/>
              </a:rPr>
              <a:t> d’un bien (qui correspond à la quantité d’autres biens qu’il est possible d’obtenir en échange du bien produit) </a:t>
            </a:r>
            <a:r>
              <a:rPr lang="en-US" sz="3600" b="1" i="1">
                <a:latin typeface="Arial Unicode MS" panose="020B0604020202020204" charset="-122"/>
                <a:ea typeface="Arial Unicode MS" panose="020B0604020202020204" charset="-122"/>
              </a:rPr>
              <a:t>provient de la quantité de travail nécessaire à sa fabrication</a:t>
            </a:r>
            <a:r>
              <a:rPr lang="en-US" sz="3600">
                <a:latin typeface="Arial Unicode MS" panose="020B0604020202020204" charset="-122"/>
                <a:ea typeface="Arial Unicode MS" panose="020B0604020202020204" charset="-122"/>
              </a:rPr>
              <a:t>. </a:t>
            </a:r>
          </a:p>
          <a:p>
            <a:pPr marL="0" indent="0" algn="just">
              <a:buNone/>
            </a:pPr>
            <a:r>
              <a:rPr lang="en-US" sz="3600">
                <a:latin typeface="Arial Unicode MS" panose="020B0604020202020204" charset="-122"/>
                <a:ea typeface="Arial Unicode MS" panose="020B0604020202020204" charset="-122"/>
              </a:rPr>
              <a:t>La </a:t>
            </a:r>
            <a:r>
              <a:rPr lang="en-US" sz="3600" b="1" i="1">
                <a:latin typeface="Arial Unicode MS" panose="020B0604020202020204" charset="-122"/>
                <a:ea typeface="Arial Unicode MS" panose="020B0604020202020204" charset="-122"/>
              </a:rPr>
              <a:t>division du travail</a:t>
            </a:r>
            <a:r>
              <a:rPr lang="en-US" sz="3600">
                <a:latin typeface="Arial Unicode MS" panose="020B0604020202020204" charset="-122"/>
                <a:ea typeface="Arial Unicode MS" panose="020B0604020202020204" charset="-122"/>
              </a:rPr>
              <a:t> est source de croissance parce qu’elle permet d’augmenter la productivité</a:t>
            </a:r>
            <a:r>
              <a:rPr lang="en-US" sz="3200">
                <a:latin typeface="Arial Unicode MS" panose="020B0604020202020204" charset="-122"/>
                <a:ea typeface="Arial Unicode MS" panose="020B0604020202020204" charset="-122"/>
              </a:rPr>
              <a:t>.</a:t>
            </a:r>
          </a:p>
          <a:p>
            <a:pPr marL="0" indent="0" algn="just">
              <a:buNone/>
            </a:pPr>
            <a:endParaRPr lang="en-US" sz="3200">
              <a:latin typeface="Arial Unicode MS" panose="020B0604020202020204" charset="-122"/>
              <a:ea typeface="Arial Unicode MS" panose="020B0604020202020204" charset="-122"/>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8691612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sz="6000" b="1">
                <a:sym typeface="+mn-ea"/>
              </a:rPr>
              <a:t>I.	</a:t>
            </a:r>
            <a:r>
              <a:rPr lang="en-US" sz="6000" b="1">
                <a:sym typeface="+mn-ea"/>
              </a:rPr>
              <a:t>Le libéralisme</a:t>
            </a:r>
          </a:p>
        </p:txBody>
      </p:sp>
      <p:sp>
        <p:nvSpPr>
          <p:cNvPr id="3" name="Content Placeholder 2"/>
          <p:cNvSpPr>
            <a:spLocks noGrp="1"/>
          </p:cNvSpPr>
          <p:nvPr>
            <p:ph idx="1"/>
          </p:nvPr>
        </p:nvSpPr>
        <p:spPr>
          <a:xfrm>
            <a:off x="838200" y="1582420"/>
            <a:ext cx="10515600" cy="4594860"/>
          </a:xfrm>
        </p:spPr>
        <p:txBody>
          <a:bodyPr>
            <a:noAutofit/>
          </a:bodyPr>
          <a:lstStyle/>
          <a:p>
            <a:pPr marL="0" indent="0" algn="just">
              <a:buNone/>
            </a:pPr>
            <a:r>
              <a:rPr lang="en-US" sz="4000" b="1">
                <a:latin typeface="Arial Unicode MS" panose="020B0604020202020204" charset="-122"/>
                <a:ea typeface="Arial Unicode MS" panose="020B0604020202020204" charset="-122"/>
                <a:sym typeface="+mn-ea"/>
              </a:rPr>
              <a:t>1.2.Les classiques</a:t>
            </a:r>
          </a:p>
          <a:p>
            <a:pPr marL="0" indent="0" algn="just">
              <a:buNone/>
            </a:pPr>
            <a:r>
              <a:rPr lang="en-US" sz="3600" b="1">
                <a:latin typeface="Arial Unicode MS" panose="020B0604020202020204" charset="-122"/>
                <a:ea typeface="Arial Unicode MS" panose="020B0604020202020204" charset="-122"/>
              </a:rPr>
              <a:t>b)Les classes sociales se répartissent les richesses</a:t>
            </a:r>
          </a:p>
          <a:p>
            <a:pPr marL="0" indent="0" algn="just">
              <a:buNone/>
            </a:pPr>
            <a:r>
              <a:rPr lang="en-US" sz="3600" b="1" i="1">
                <a:latin typeface="Arial Unicode MS" panose="020B0604020202020204" charset="-122"/>
                <a:ea typeface="Arial Unicode MS" panose="020B0604020202020204" charset="-122"/>
              </a:rPr>
              <a:t>Propriétaires fonciers, capitalistes et travailleurs</a:t>
            </a:r>
            <a:r>
              <a:rPr lang="en-US" sz="3600">
                <a:latin typeface="Arial Unicode MS" panose="020B0604020202020204" charset="-122"/>
                <a:ea typeface="Arial Unicode MS" panose="020B0604020202020204" charset="-122"/>
              </a:rPr>
              <a:t> se répartissent l’ensemble des richesses créées</a:t>
            </a:r>
            <a:r>
              <a:rPr lang="fr-FR" altLang="en-US" sz="3600">
                <a:latin typeface="Arial Unicode MS" panose="020B0604020202020204" charset="-122"/>
                <a:ea typeface="Arial Unicode MS" panose="020B0604020202020204" charset="-122"/>
              </a:rPr>
              <a:t>:</a:t>
            </a:r>
            <a:r>
              <a:rPr lang="en-US" sz="3600">
                <a:latin typeface="Arial Unicode MS" panose="020B0604020202020204" charset="-122"/>
                <a:ea typeface="Arial Unicode MS" panose="020B0604020202020204" charset="-122"/>
              </a:rPr>
              <a:t> </a:t>
            </a:r>
          </a:p>
          <a:p>
            <a:pPr algn="just">
              <a:buFont typeface="Wingdings" panose="05000000000000000000" charset="0"/>
              <a:buChar char=""/>
            </a:pPr>
            <a:r>
              <a:rPr lang="fr-FR" altLang="en-US" sz="3600">
                <a:latin typeface="Arial Unicode MS" panose="020B0604020202020204" charset="-122"/>
                <a:ea typeface="Arial Unicode MS" panose="020B0604020202020204" charset="-122"/>
              </a:rPr>
              <a:t>P</a:t>
            </a:r>
            <a:r>
              <a:rPr lang="en-US" sz="3600">
                <a:latin typeface="Arial Unicode MS" panose="020B0604020202020204" charset="-122"/>
                <a:ea typeface="Arial Unicode MS" panose="020B0604020202020204" charset="-122"/>
              </a:rPr>
              <a:t>ropriétaires terriens obtiennent la </a:t>
            </a:r>
            <a:r>
              <a:rPr lang="en-US" sz="3600" b="1">
                <a:latin typeface="Arial Unicode MS" panose="020B0604020202020204" charset="-122"/>
                <a:ea typeface="Arial Unicode MS" panose="020B0604020202020204" charset="-122"/>
              </a:rPr>
              <a:t>rente</a:t>
            </a:r>
          </a:p>
          <a:p>
            <a:pPr algn="just">
              <a:buFont typeface="Wingdings" panose="05000000000000000000" charset="0"/>
              <a:buChar char=""/>
            </a:pPr>
            <a:r>
              <a:rPr lang="fr-FR" altLang="en-US" sz="3600">
                <a:latin typeface="Arial Unicode MS" panose="020B0604020202020204" charset="-122"/>
                <a:ea typeface="Arial Unicode MS" panose="020B0604020202020204" charset="-122"/>
              </a:rPr>
              <a:t>T</a:t>
            </a:r>
            <a:r>
              <a:rPr lang="en-US" sz="3600">
                <a:latin typeface="Arial Unicode MS" panose="020B0604020202020204" charset="-122"/>
                <a:ea typeface="Arial Unicode MS" panose="020B0604020202020204" charset="-122"/>
              </a:rPr>
              <a:t>ravailleurs obtiennent un </a:t>
            </a:r>
            <a:r>
              <a:rPr lang="en-US" sz="3600" b="1">
                <a:latin typeface="Arial Unicode MS" panose="020B0604020202020204" charset="-122"/>
                <a:ea typeface="Arial Unicode MS" panose="020B0604020202020204" charset="-122"/>
              </a:rPr>
              <a:t>salaire</a:t>
            </a:r>
            <a:r>
              <a:rPr lang="en-US" sz="3600">
                <a:latin typeface="Arial Unicode MS" panose="020B0604020202020204" charset="-122"/>
                <a:ea typeface="Arial Unicode MS" panose="020B0604020202020204" charset="-122"/>
              </a:rPr>
              <a:t> </a:t>
            </a:r>
          </a:p>
          <a:p>
            <a:pPr algn="just">
              <a:buFont typeface="Wingdings" panose="05000000000000000000" charset="0"/>
              <a:buChar char=""/>
            </a:pPr>
            <a:r>
              <a:rPr lang="fr-FR" altLang="en-US" sz="3600">
                <a:latin typeface="Arial Unicode MS" panose="020B0604020202020204" charset="-122"/>
                <a:ea typeface="Arial Unicode MS" panose="020B0604020202020204" charset="-122"/>
              </a:rPr>
              <a:t> E</a:t>
            </a:r>
            <a:r>
              <a:rPr lang="en-US" sz="3600">
                <a:latin typeface="Arial Unicode MS" panose="020B0604020202020204" charset="-122"/>
                <a:ea typeface="Arial Unicode MS" panose="020B0604020202020204" charset="-122"/>
                <a:sym typeface="+mn-ea"/>
              </a:rPr>
              <a:t>ntrepreneurs </a:t>
            </a:r>
            <a:r>
              <a:rPr lang="fr-FR" altLang="en-US" sz="3600">
                <a:latin typeface="Arial Unicode MS" panose="020B0604020202020204" charset="-122"/>
                <a:ea typeface="Arial Unicode MS" panose="020B0604020202020204" charset="-122"/>
                <a:sym typeface="+mn-ea"/>
              </a:rPr>
              <a:t>obtiennent le</a:t>
            </a:r>
            <a:r>
              <a:rPr lang="en-US" sz="3600">
                <a:latin typeface="Arial Unicode MS" panose="020B0604020202020204" charset="-122"/>
                <a:ea typeface="Arial Unicode MS" panose="020B0604020202020204" charset="-122"/>
              </a:rPr>
              <a:t> </a:t>
            </a:r>
            <a:r>
              <a:rPr lang="en-US" sz="3600" b="1">
                <a:latin typeface="Arial Unicode MS" panose="020B0604020202020204" charset="-122"/>
                <a:ea typeface="Arial Unicode MS" panose="020B0604020202020204" charset="-122"/>
              </a:rPr>
              <a:t>profit</a:t>
            </a:r>
            <a:r>
              <a:rPr lang="en-US" sz="3600">
                <a:latin typeface="Arial Unicode MS" panose="020B0604020202020204" charset="-122"/>
                <a:ea typeface="Arial Unicode MS" panose="020B0604020202020204" charset="-122"/>
              </a:rPr>
              <a:t>.</a:t>
            </a:r>
          </a:p>
          <a:p>
            <a:pPr marL="0" indent="0" algn="just">
              <a:buNone/>
            </a:pPr>
            <a:endParaRPr lang="en-US" sz="3600" b="1">
              <a:latin typeface="Arial Unicode MS" panose="020B0604020202020204" charset="-122"/>
              <a:ea typeface="Arial Unicode MS" panose="020B0604020202020204" charset="-122"/>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1515542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sz="6000" b="1">
                <a:sym typeface="+mn-ea"/>
              </a:rPr>
              <a:t>I.	</a:t>
            </a:r>
            <a:r>
              <a:rPr lang="en-US" sz="6000" b="1">
                <a:sym typeface="+mn-ea"/>
              </a:rPr>
              <a:t>Le libéralisme</a:t>
            </a:r>
          </a:p>
        </p:txBody>
      </p:sp>
      <p:sp>
        <p:nvSpPr>
          <p:cNvPr id="3" name="Content Placeholder 2"/>
          <p:cNvSpPr>
            <a:spLocks noGrp="1"/>
          </p:cNvSpPr>
          <p:nvPr>
            <p:ph idx="1"/>
          </p:nvPr>
        </p:nvSpPr>
        <p:spPr>
          <a:xfrm>
            <a:off x="838200" y="1510030"/>
            <a:ext cx="10515600" cy="5129530"/>
          </a:xfrm>
        </p:spPr>
        <p:txBody>
          <a:bodyPr>
            <a:noAutofit/>
          </a:bodyPr>
          <a:lstStyle/>
          <a:p>
            <a:pPr marL="0" indent="0" algn="just">
              <a:buNone/>
            </a:pPr>
            <a:r>
              <a:rPr lang="en-US" sz="3600" b="1">
                <a:latin typeface="Arial Unicode MS" panose="020B0604020202020204" charset="-122"/>
                <a:ea typeface="Arial Unicode MS" panose="020B0604020202020204" charset="-122"/>
                <a:sym typeface="+mn-ea"/>
              </a:rPr>
              <a:t>1.2.Les classiques</a:t>
            </a:r>
          </a:p>
          <a:p>
            <a:pPr marL="0" indent="0" algn="just">
              <a:buNone/>
            </a:pPr>
            <a:r>
              <a:rPr lang="en-US" sz="3200" b="1">
                <a:latin typeface="Arial Unicode MS" panose="020B0604020202020204" charset="-122"/>
                <a:ea typeface="Arial Unicode MS" panose="020B0604020202020204" charset="-122"/>
              </a:rPr>
              <a:t>c)L’individualisme et la liberté économique sont complémentaires</a:t>
            </a:r>
          </a:p>
          <a:p>
            <a:pPr marL="0" indent="0" algn="just">
              <a:buNone/>
            </a:pPr>
            <a:r>
              <a:rPr lang="en-US" sz="3200">
                <a:latin typeface="Arial Unicode MS" panose="020B0604020202020204" charset="-122"/>
                <a:ea typeface="Arial Unicode MS" panose="020B0604020202020204" charset="-122"/>
              </a:rPr>
              <a:t>L’individu, en agissant dans son propre intérêt (individualisme), contribue au bien être de tous. La somme des intérêts particuliers est égale à l’intérêt général. Le marché est régulé par une "main invisible" qui ajuste offre et demande. La liberté économique est nécessaire. L’Etat ne doit pas intervenir dans l’économie.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194904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sz="6000" b="1">
                <a:sym typeface="+mn-ea"/>
              </a:rPr>
              <a:t>I.	</a:t>
            </a:r>
            <a:r>
              <a:rPr lang="en-US" sz="6000" b="1">
                <a:sym typeface="+mn-ea"/>
              </a:rPr>
              <a:t>Le libéralisme</a:t>
            </a:r>
          </a:p>
        </p:txBody>
      </p:sp>
      <p:sp>
        <p:nvSpPr>
          <p:cNvPr id="3" name="Content Placeholder 2"/>
          <p:cNvSpPr>
            <a:spLocks noGrp="1"/>
          </p:cNvSpPr>
          <p:nvPr>
            <p:ph idx="1"/>
          </p:nvPr>
        </p:nvSpPr>
        <p:spPr>
          <a:xfrm>
            <a:off x="838200" y="1582420"/>
            <a:ext cx="10515600" cy="4594860"/>
          </a:xfrm>
        </p:spPr>
        <p:txBody>
          <a:bodyPr>
            <a:normAutofit lnSpcReduction="10000"/>
          </a:bodyPr>
          <a:lstStyle/>
          <a:p>
            <a:pPr marL="0" indent="0" algn="just">
              <a:buNone/>
            </a:pPr>
            <a:r>
              <a:rPr lang="en-US" sz="3200" b="1" dirty="0">
                <a:latin typeface="Arial Unicode MS" panose="020B0604020202020204" charset="-122"/>
                <a:ea typeface="Arial Unicode MS" panose="020B0604020202020204" charset="-122"/>
              </a:rPr>
              <a:t>1.3. Les </a:t>
            </a:r>
            <a:r>
              <a:rPr lang="en-US" sz="3200" b="1" dirty="0" err="1">
                <a:latin typeface="Arial Unicode MS" panose="020B0604020202020204" charset="-122"/>
                <a:ea typeface="Arial Unicode MS" panose="020B0604020202020204" charset="-122"/>
              </a:rPr>
              <a:t>néoclassiques</a:t>
            </a:r>
            <a:endParaRPr lang="en-US" sz="3200" b="1" dirty="0">
              <a:latin typeface="Arial Unicode MS" panose="020B0604020202020204" charset="-122"/>
              <a:ea typeface="Arial Unicode MS" panose="020B0604020202020204" charset="-122"/>
            </a:endParaRPr>
          </a:p>
          <a:p>
            <a:pPr marL="0" indent="0" algn="just">
              <a:buNone/>
            </a:pPr>
            <a:r>
              <a:rPr lang="en-US" sz="3200" dirty="0">
                <a:latin typeface="Arial Unicode MS" panose="020B0604020202020204" charset="-122"/>
                <a:ea typeface="Arial Unicode MS" panose="020B0604020202020204" charset="-122"/>
              </a:rPr>
              <a:t>Les </a:t>
            </a:r>
            <a:r>
              <a:rPr lang="en-US" sz="3200" dirty="0" err="1">
                <a:latin typeface="Arial Unicode MS" panose="020B0604020202020204" charset="-122"/>
                <a:ea typeface="Arial Unicode MS" panose="020B0604020202020204" charset="-122"/>
              </a:rPr>
              <a:t>économistes</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néoclassiques</a:t>
            </a:r>
            <a:r>
              <a:rPr lang="en-US" sz="3200" dirty="0">
                <a:latin typeface="Arial Unicode MS" panose="020B0604020202020204" charset="-122"/>
                <a:ea typeface="Arial Unicode MS" panose="020B0604020202020204" charset="-122"/>
              </a:rPr>
              <a:t> de la fin du 19ème siècle (</a:t>
            </a:r>
            <a:r>
              <a:rPr lang="en-US" sz="3200" dirty="0" err="1">
                <a:latin typeface="Arial Unicode MS" panose="020B0604020202020204" charset="-122"/>
                <a:ea typeface="Arial Unicode MS" panose="020B0604020202020204" charset="-122"/>
              </a:rPr>
              <a:t>tels</a:t>
            </a:r>
            <a:r>
              <a:rPr lang="en-US" sz="3200" dirty="0">
                <a:latin typeface="Arial Unicode MS" panose="020B0604020202020204" charset="-122"/>
                <a:ea typeface="Arial Unicode MS" panose="020B0604020202020204" charset="-122"/>
              </a:rPr>
              <a:t> Léon </a:t>
            </a:r>
            <a:r>
              <a:rPr lang="en-US" sz="3200" dirty="0" err="1">
                <a:latin typeface="Arial Unicode MS" panose="020B0604020202020204" charset="-122"/>
                <a:ea typeface="Arial Unicode MS" panose="020B0604020202020204" charset="-122"/>
              </a:rPr>
              <a:t>Walras</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Vilfredo</a:t>
            </a:r>
            <a:r>
              <a:rPr lang="en-US" sz="3200" dirty="0">
                <a:latin typeface="Arial Unicode MS" panose="020B0604020202020204" charset="-122"/>
                <a:ea typeface="Arial Unicode MS" panose="020B0604020202020204" charset="-122"/>
              </a:rPr>
              <a:t> Pareto) et du 20ème siècle (Alfred Marshall, Kenneth Arrow, Gérard Debreu…) </a:t>
            </a:r>
            <a:r>
              <a:rPr lang="en-US" sz="3200" dirty="0" err="1">
                <a:latin typeface="Arial Unicode MS" panose="020B0604020202020204" charset="-122"/>
                <a:ea typeface="Arial Unicode MS" panose="020B0604020202020204" charset="-122"/>
              </a:rPr>
              <a:t>fondent</a:t>
            </a:r>
            <a:r>
              <a:rPr lang="en-US" sz="3200" dirty="0">
                <a:latin typeface="Arial Unicode MS" panose="020B0604020202020204" charset="-122"/>
                <a:ea typeface="Arial Unicode MS" panose="020B0604020202020204" charset="-122"/>
              </a:rPr>
              <a:t>  la </a:t>
            </a:r>
            <a:r>
              <a:rPr lang="en-US" sz="3200" dirty="0" err="1">
                <a:latin typeface="Arial Unicode MS" panose="020B0604020202020204" charset="-122"/>
                <a:ea typeface="Arial Unicode MS" panose="020B0604020202020204" charset="-122"/>
              </a:rPr>
              <a:t>théorie</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économique</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sur</a:t>
            </a:r>
            <a:r>
              <a:rPr lang="en-US" sz="3200" dirty="0">
                <a:latin typeface="Arial Unicode MS" panose="020B0604020202020204" charset="-122"/>
                <a:ea typeface="Arial Unicode MS" panose="020B0604020202020204" charset="-122"/>
              </a:rPr>
              <a:t> la notion de </a:t>
            </a:r>
            <a:r>
              <a:rPr lang="en-US" sz="3200" b="1" dirty="0" err="1">
                <a:latin typeface="Arial Unicode MS" panose="020B0604020202020204" charset="-122"/>
                <a:ea typeface="Arial Unicode MS" panose="020B0604020202020204" charset="-122"/>
              </a:rPr>
              <a:t>rareté</a:t>
            </a:r>
            <a:r>
              <a:rPr lang="en-US" sz="3200" dirty="0">
                <a:latin typeface="Arial Unicode MS" panose="020B0604020202020204" charset="-122"/>
                <a:ea typeface="Arial Unicode MS" panose="020B0604020202020204" charset="-122"/>
              </a:rPr>
              <a:t> et </a:t>
            </a:r>
            <a:r>
              <a:rPr lang="en-US" sz="3200" dirty="0" err="1">
                <a:latin typeface="Arial Unicode MS" panose="020B0604020202020204" charset="-122"/>
                <a:ea typeface="Arial Unicode MS" panose="020B0604020202020204" charset="-122"/>
              </a:rPr>
              <a:t>d’</a:t>
            </a:r>
            <a:r>
              <a:rPr lang="en-US" sz="3200" b="1" dirty="0" err="1">
                <a:latin typeface="Arial Unicode MS" panose="020B0604020202020204" charset="-122"/>
                <a:ea typeface="Arial Unicode MS" panose="020B0604020202020204" charset="-122"/>
              </a:rPr>
              <a:t>utilité</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Leur</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approche</a:t>
            </a:r>
            <a:r>
              <a:rPr lang="en-US" sz="3200" dirty="0">
                <a:latin typeface="Arial Unicode MS" panose="020B0604020202020204" charset="-122"/>
                <a:ea typeface="Arial Unicode MS" panose="020B0604020202020204" charset="-122"/>
              </a:rPr>
              <a:t> repose </a:t>
            </a:r>
            <a:r>
              <a:rPr lang="en-US" sz="3200" dirty="0" err="1">
                <a:latin typeface="Arial Unicode MS" panose="020B0604020202020204" charset="-122"/>
                <a:ea typeface="Arial Unicode MS" panose="020B0604020202020204" charset="-122"/>
              </a:rPr>
              <a:t>également</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sur</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l’idée</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que</a:t>
            </a:r>
            <a:r>
              <a:rPr lang="en-US" sz="3200" dirty="0">
                <a:latin typeface="Arial Unicode MS" panose="020B0604020202020204" charset="-122"/>
                <a:ea typeface="Arial Unicode MS" panose="020B0604020202020204" charset="-122"/>
              </a:rPr>
              <a:t>, sous </a:t>
            </a:r>
            <a:r>
              <a:rPr lang="en-US" sz="3200" dirty="0" err="1">
                <a:latin typeface="Arial Unicode MS" panose="020B0604020202020204" charset="-122"/>
                <a:ea typeface="Arial Unicode MS" panose="020B0604020202020204" charset="-122"/>
              </a:rPr>
              <a:t>certaines</a:t>
            </a:r>
            <a:r>
              <a:rPr lang="en-US" sz="3200" dirty="0">
                <a:latin typeface="Arial Unicode MS" panose="020B0604020202020204" charset="-122"/>
                <a:ea typeface="Arial Unicode MS" panose="020B0604020202020204" charset="-122"/>
              </a:rPr>
              <a:t> conditions, </a:t>
            </a:r>
            <a:r>
              <a:rPr lang="en-US" sz="3200" dirty="0" err="1">
                <a:latin typeface="Arial Unicode MS" panose="020B0604020202020204" charset="-122"/>
                <a:ea typeface="Arial Unicode MS" panose="020B0604020202020204" charset="-122"/>
              </a:rPr>
              <a:t>il</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existe</a:t>
            </a:r>
            <a:r>
              <a:rPr lang="en-US" sz="3200" dirty="0">
                <a:latin typeface="Arial Unicode MS" panose="020B0604020202020204" charset="-122"/>
                <a:ea typeface="Arial Unicode MS" panose="020B0604020202020204" charset="-122"/>
              </a:rPr>
              <a:t> un </a:t>
            </a:r>
            <a:r>
              <a:rPr lang="en-US" sz="3200" dirty="0" err="1">
                <a:latin typeface="Arial Unicode MS" panose="020B0604020202020204" charset="-122"/>
                <a:ea typeface="Arial Unicode MS" panose="020B0604020202020204" charset="-122"/>
              </a:rPr>
              <a:t>équilibre</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général</a:t>
            </a:r>
            <a:r>
              <a:rPr lang="en-US" sz="3200" dirty="0">
                <a:latin typeface="Arial Unicode MS" panose="020B0604020202020204" charset="-122"/>
                <a:ea typeface="Arial Unicode MS" panose="020B0604020202020204" charset="-122"/>
              </a:rPr>
              <a:t> des </a:t>
            </a:r>
            <a:r>
              <a:rPr lang="en-US" sz="3200" dirty="0" err="1">
                <a:latin typeface="Arial Unicode MS" panose="020B0604020202020204" charset="-122"/>
                <a:ea typeface="Arial Unicode MS" panose="020B0604020202020204" charset="-122"/>
              </a:rPr>
              <a:t>marchés</a:t>
            </a:r>
            <a:r>
              <a:rPr lang="en-US" sz="3200" dirty="0">
                <a:latin typeface="Arial Unicode MS" panose="020B0604020202020204" charset="-122"/>
                <a:ea typeface="Arial Unicode MS" panose="020B0604020202020204" charset="-122"/>
              </a:rPr>
              <a:t> ; </a:t>
            </a:r>
            <a:r>
              <a:rPr lang="en-US" sz="3200" dirty="0" err="1">
                <a:latin typeface="Arial Unicode MS" panose="020B0604020202020204" charset="-122"/>
                <a:ea typeface="Arial Unicode MS" panose="020B0604020202020204" charset="-122"/>
              </a:rPr>
              <a:t>dans</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cette</a:t>
            </a:r>
            <a:r>
              <a:rPr lang="en-US" sz="3200" dirty="0">
                <a:latin typeface="Arial Unicode MS" panose="020B0604020202020204" charset="-122"/>
                <a:ea typeface="Arial Unicode MS" panose="020B0604020202020204" charset="-122"/>
              </a:rPr>
              <a:t> situation, on ne </a:t>
            </a:r>
            <a:r>
              <a:rPr lang="en-US" sz="3200" dirty="0" err="1">
                <a:latin typeface="Arial Unicode MS" panose="020B0604020202020204" charset="-122"/>
                <a:ea typeface="Arial Unicode MS" panose="020B0604020202020204" charset="-122"/>
              </a:rPr>
              <a:t>peut</a:t>
            </a:r>
            <a:r>
              <a:rPr lang="en-US" sz="3200" dirty="0">
                <a:latin typeface="Arial Unicode MS" panose="020B0604020202020204" charset="-122"/>
                <a:ea typeface="Arial Unicode MS" panose="020B0604020202020204" charset="-122"/>
              </a:rPr>
              <a:t> pas </a:t>
            </a:r>
            <a:r>
              <a:rPr lang="en-US" sz="3200" dirty="0" err="1">
                <a:latin typeface="Arial Unicode MS" panose="020B0604020202020204" charset="-122"/>
                <a:ea typeface="Arial Unicode MS" panose="020B0604020202020204" charset="-122"/>
              </a:rPr>
              <a:t>améliorer</a:t>
            </a:r>
            <a:r>
              <a:rPr lang="en-US" sz="3200" dirty="0">
                <a:latin typeface="Arial Unicode MS" panose="020B0604020202020204" charset="-122"/>
                <a:ea typeface="Arial Unicode MS" panose="020B0604020202020204" charset="-122"/>
              </a:rPr>
              <a:t> la satisfaction d’un </a:t>
            </a:r>
            <a:r>
              <a:rPr lang="en-US" sz="3200" dirty="0" err="1">
                <a:latin typeface="Arial Unicode MS" panose="020B0604020202020204" charset="-122"/>
                <a:ea typeface="Arial Unicode MS" panose="020B0604020202020204" charset="-122"/>
              </a:rPr>
              <a:t>individu</a:t>
            </a:r>
            <a:r>
              <a:rPr lang="en-US" sz="3200" dirty="0">
                <a:latin typeface="Arial Unicode MS" panose="020B0604020202020204" charset="-122"/>
                <a:ea typeface="Arial Unicode MS" panose="020B0604020202020204" charset="-122"/>
              </a:rPr>
              <a:t> sans </a:t>
            </a:r>
            <a:r>
              <a:rPr lang="en-US" sz="3200" dirty="0" err="1">
                <a:latin typeface="Arial Unicode MS" panose="020B0604020202020204" charset="-122"/>
                <a:ea typeface="Arial Unicode MS" panose="020B0604020202020204" charset="-122"/>
              </a:rPr>
              <a:t>détériorer</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celle</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d’au</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moins</a:t>
            </a:r>
            <a:r>
              <a:rPr lang="en-US" sz="3200" dirty="0">
                <a:latin typeface="Arial Unicode MS" panose="020B0604020202020204" charset="-122"/>
                <a:ea typeface="Arial Unicode MS" panose="020B0604020202020204" charset="-122"/>
              </a:rPr>
              <a:t> un </a:t>
            </a:r>
            <a:r>
              <a:rPr lang="en-US" sz="3200" dirty="0" err="1">
                <a:latin typeface="Arial Unicode MS" panose="020B0604020202020204" charset="-122"/>
                <a:ea typeface="Arial Unicode MS" panose="020B0604020202020204" charset="-122"/>
              </a:rPr>
              <a:t>autre</a:t>
            </a:r>
            <a:r>
              <a:rPr lang="en-US" sz="3200" dirty="0">
                <a:latin typeface="Arial Unicode MS" panose="020B0604020202020204" charset="-122"/>
                <a:ea typeface="Arial Unicode MS" panose="020B0604020202020204" charset="-122"/>
              </a:rPr>
              <a:t> (</a:t>
            </a:r>
            <a:r>
              <a:rPr lang="en-US" sz="3200" b="1" dirty="0">
                <a:latin typeface="Arial Unicode MS" panose="020B0604020202020204" charset="-122"/>
                <a:ea typeface="Arial Unicode MS" panose="020B0604020202020204" charset="-122"/>
              </a:rPr>
              <a:t>optimum de Pareto</a:t>
            </a:r>
            <a:r>
              <a:rPr lang="en-US" sz="3200" dirty="0">
                <a:latin typeface="Arial Unicode MS" panose="020B0604020202020204" charset="-122"/>
                <a:ea typeface="Arial Unicode MS" panose="020B0604020202020204" charset="-122"/>
              </a:rPr>
              <a:t>).</a:t>
            </a:r>
            <a:r>
              <a:rPr lang="en-US" sz="3200" b="1" dirty="0"/>
              <a:t> </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3481554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sz="6000" b="1">
                <a:sym typeface="+mn-ea"/>
              </a:rPr>
              <a:t>I.	</a:t>
            </a:r>
            <a:r>
              <a:rPr lang="en-US" sz="6000" b="1">
                <a:sym typeface="+mn-ea"/>
              </a:rPr>
              <a:t>Le libéralisme</a:t>
            </a:r>
          </a:p>
        </p:txBody>
      </p:sp>
      <p:sp>
        <p:nvSpPr>
          <p:cNvPr id="3" name="Content Placeholder 2"/>
          <p:cNvSpPr>
            <a:spLocks noGrp="1"/>
          </p:cNvSpPr>
          <p:nvPr>
            <p:ph idx="1"/>
          </p:nvPr>
        </p:nvSpPr>
        <p:spPr/>
        <p:txBody>
          <a:bodyPr>
            <a:normAutofit/>
          </a:bodyPr>
          <a:lstStyle/>
          <a:p>
            <a:pPr marL="0" indent="0" algn="just">
              <a:buNone/>
            </a:pPr>
            <a:r>
              <a:rPr lang="en-US" sz="3600" b="1">
                <a:latin typeface="Arial Unicode MS" panose="020B0604020202020204" charset="-122"/>
                <a:ea typeface="Arial Unicode MS" panose="020B0604020202020204" charset="-122"/>
              </a:rPr>
              <a:t>1.3. Les néoclassiques</a:t>
            </a:r>
          </a:p>
          <a:p>
            <a:pPr marL="0" indent="0" algn="just">
              <a:buNone/>
            </a:pPr>
            <a:r>
              <a:rPr lang="en-US" sz="3600">
                <a:latin typeface="Arial Unicode MS" panose="020B0604020202020204" charset="-122"/>
                <a:ea typeface="Arial Unicode MS" panose="020B0604020202020204" charset="-122"/>
              </a:rPr>
              <a:t>L’approche repose sur l’étude des comportements individuels et débouche sur les principes suivants :</a:t>
            </a:r>
          </a:p>
          <a:p>
            <a:pPr marL="0" indent="0" algn="just">
              <a:buNone/>
            </a:pPr>
            <a:r>
              <a:rPr lang="en-US" sz="3600">
                <a:latin typeface="Arial Unicode MS" panose="020B0604020202020204" charset="-122"/>
                <a:ea typeface="Arial Unicode MS" panose="020B0604020202020204" charset="-122"/>
              </a:rPr>
              <a:t>a) La valeur utilité</a:t>
            </a:r>
          </a:p>
          <a:p>
            <a:pPr marL="0" indent="0" algn="just">
              <a:buNone/>
            </a:pPr>
            <a:r>
              <a:rPr lang="en-US" sz="3600">
                <a:latin typeface="Arial Unicode MS" panose="020B0604020202020204" charset="-122"/>
                <a:ea typeface="Arial Unicode MS" panose="020B0604020202020204" charset="-122"/>
              </a:rPr>
              <a:t>b) Les comportements individuels sont rationnels</a:t>
            </a:r>
          </a:p>
          <a:p>
            <a:pPr marL="0" indent="0" algn="just">
              <a:buNone/>
            </a:pPr>
            <a:r>
              <a:rPr lang="fr-FR" altLang="en-US" sz="3600">
                <a:latin typeface="Arial Unicode MS" panose="020B0604020202020204" charset="-122"/>
                <a:ea typeface="Arial Unicode MS" panose="020B0604020202020204" charset="-122"/>
              </a:rPr>
              <a:t>c) </a:t>
            </a:r>
            <a:r>
              <a:rPr lang="en-US" sz="3600">
                <a:latin typeface="Arial Unicode MS" panose="020B0604020202020204" charset="-122"/>
                <a:ea typeface="Arial Unicode MS" panose="020B0604020202020204" charset="-122"/>
              </a:rPr>
              <a:t>Une théorie de l’équilibre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42948690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sz="6000" b="1">
                <a:sym typeface="+mn-ea"/>
              </a:rPr>
              <a:t>I.	</a:t>
            </a:r>
            <a:r>
              <a:rPr lang="en-US" sz="6000" b="1">
                <a:sym typeface="+mn-ea"/>
              </a:rPr>
              <a:t>Le libéralisme</a:t>
            </a:r>
          </a:p>
        </p:txBody>
      </p:sp>
      <p:sp>
        <p:nvSpPr>
          <p:cNvPr id="3" name="Content Placeholder 2"/>
          <p:cNvSpPr>
            <a:spLocks noGrp="1"/>
          </p:cNvSpPr>
          <p:nvPr>
            <p:ph idx="1"/>
          </p:nvPr>
        </p:nvSpPr>
        <p:spPr>
          <a:xfrm>
            <a:off x="838200" y="1533525"/>
            <a:ext cx="10515600" cy="4643755"/>
          </a:xfrm>
        </p:spPr>
        <p:txBody>
          <a:bodyPr>
            <a:normAutofit lnSpcReduction="10000"/>
          </a:bodyPr>
          <a:lstStyle/>
          <a:p>
            <a:pPr marL="0" indent="0" algn="just">
              <a:buNone/>
            </a:pPr>
            <a:r>
              <a:rPr lang="en-US" sz="3600" b="1" dirty="0">
                <a:latin typeface="Arial Unicode MS" panose="020B0604020202020204" charset="-122"/>
                <a:ea typeface="Arial Unicode MS" panose="020B0604020202020204" charset="-122"/>
              </a:rPr>
              <a:t>1.3. Les </a:t>
            </a:r>
            <a:r>
              <a:rPr lang="en-US" sz="3600" b="1" dirty="0" err="1">
                <a:latin typeface="Arial Unicode MS" panose="020B0604020202020204" charset="-122"/>
                <a:ea typeface="Arial Unicode MS" panose="020B0604020202020204" charset="-122"/>
              </a:rPr>
              <a:t>néoclassiques</a:t>
            </a:r>
            <a:endParaRPr lang="en-US" sz="3600" b="1" dirty="0">
              <a:latin typeface="Arial Unicode MS" panose="020B0604020202020204" charset="-122"/>
              <a:ea typeface="Arial Unicode MS" panose="020B0604020202020204" charset="-122"/>
            </a:endParaRPr>
          </a:p>
          <a:p>
            <a:pPr marL="0" indent="0" algn="just">
              <a:buNone/>
            </a:pPr>
            <a:r>
              <a:rPr lang="en-US" sz="3600" b="1" dirty="0">
                <a:latin typeface="Arial Unicode MS" panose="020B0604020202020204" charset="-122"/>
                <a:ea typeface="Arial Unicode MS" panose="020B0604020202020204" charset="-122"/>
              </a:rPr>
              <a:t>a) La </a:t>
            </a:r>
            <a:r>
              <a:rPr lang="en-US" sz="3600" b="1" dirty="0" err="1">
                <a:latin typeface="Arial Unicode MS" panose="020B0604020202020204" charset="-122"/>
                <a:ea typeface="Arial Unicode MS" panose="020B0604020202020204" charset="-122"/>
              </a:rPr>
              <a:t>valeur</a:t>
            </a:r>
            <a:r>
              <a:rPr lang="en-US" sz="3600" b="1" dirty="0">
                <a:latin typeface="Arial Unicode MS" panose="020B0604020202020204" charset="-122"/>
                <a:ea typeface="Arial Unicode MS" panose="020B0604020202020204" charset="-122"/>
              </a:rPr>
              <a:t> </a:t>
            </a:r>
            <a:r>
              <a:rPr lang="en-US" sz="3600" b="1" dirty="0" err="1">
                <a:latin typeface="Arial Unicode MS" panose="020B0604020202020204" charset="-122"/>
                <a:ea typeface="Arial Unicode MS" panose="020B0604020202020204" charset="-122"/>
              </a:rPr>
              <a:t>utilité</a:t>
            </a:r>
            <a:endParaRPr lang="en-US" sz="3600" b="1" dirty="0">
              <a:latin typeface="Arial Unicode MS" panose="020B0604020202020204" charset="-122"/>
              <a:ea typeface="Arial Unicode MS" panose="020B0604020202020204" charset="-122"/>
            </a:endParaRPr>
          </a:p>
          <a:p>
            <a:pPr marL="0" indent="0" algn="just">
              <a:buNone/>
            </a:pPr>
            <a:r>
              <a:rPr lang="en-US" sz="3600" dirty="0">
                <a:latin typeface="Arial Unicode MS" panose="020B0604020202020204" charset="-122"/>
                <a:ea typeface="Arial Unicode MS" panose="020B0604020202020204" charset="-122"/>
              </a:rPr>
              <a:t>La </a:t>
            </a:r>
            <a:r>
              <a:rPr lang="en-US" sz="3600" dirty="0" err="1">
                <a:latin typeface="Arial Unicode MS" panose="020B0604020202020204" charset="-122"/>
                <a:ea typeface="Arial Unicode MS" panose="020B0604020202020204" charset="-122"/>
              </a:rPr>
              <a:t>valeur</a:t>
            </a:r>
            <a:r>
              <a:rPr lang="en-US" sz="3600" dirty="0">
                <a:latin typeface="Arial Unicode MS" panose="020B0604020202020204" charset="-122"/>
                <a:ea typeface="Arial Unicode MS" panose="020B0604020202020204" charset="-122"/>
              </a:rPr>
              <a:t> d’un </a:t>
            </a:r>
            <a:r>
              <a:rPr lang="en-US" sz="3600" dirty="0" err="1">
                <a:latin typeface="Arial Unicode MS" panose="020B0604020202020204" charset="-122"/>
                <a:ea typeface="Arial Unicode MS" panose="020B0604020202020204" charset="-122"/>
              </a:rPr>
              <a:t>bien</a:t>
            </a:r>
            <a:r>
              <a:rPr lang="en-US" sz="3600" dirty="0">
                <a:latin typeface="Arial Unicode MS" panose="020B0604020202020204" charset="-122"/>
                <a:ea typeface="Arial Unicode MS" panose="020B0604020202020204" charset="-122"/>
              </a:rPr>
              <a:t> ne </a:t>
            </a:r>
            <a:r>
              <a:rPr lang="en-US" sz="3600" dirty="0" err="1">
                <a:latin typeface="Arial Unicode MS" panose="020B0604020202020204" charset="-122"/>
                <a:ea typeface="Arial Unicode MS" panose="020B0604020202020204" charset="-122"/>
              </a:rPr>
              <a:t>provient</a:t>
            </a:r>
            <a:r>
              <a:rPr lang="en-US" sz="3600" dirty="0">
                <a:latin typeface="Arial Unicode MS" panose="020B0604020202020204" charset="-122"/>
                <a:ea typeface="Arial Unicode MS" panose="020B0604020202020204" charset="-122"/>
              </a:rPr>
              <a:t> pas du </a:t>
            </a:r>
            <a:r>
              <a:rPr lang="en-US" sz="3600" b="1" dirty="0">
                <a:latin typeface="Arial Unicode MS" panose="020B0604020202020204" charset="-122"/>
                <a:ea typeface="Arial Unicode MS" panose="020B0604020202020204" charset="-122"/>
              </a:rPr>
              <a:t>travail</a:t>
            </a:r>
            <a:r>
              <a:rPr lang="en-US" sz="3600" dirty="0">
                <a:latin typeface="Arial Unicode MS" panose="020B0604020202020204" charset="-122"/>
                <a:ea typeface="Arial Unicode MS" panose="020B0604020202020204" charset="-122"/>
              </a:rPr>
              <a:t>, </a:t>
            </a:r>
            <a:r>
              <a:rPr lang="en-US" sz="3600" dirty="0" err="1">
                <a:latin typeface="Arial Unicode MS" panose="020B0604020202020204" charset="-122"/>
                <a:ea typeface="Arial Unicode MS" panose="020B0604020202020204" charset="-122"/>
              </a:rPr>
              <a:t>mais</a:t>
            </a:r>
            <a:r>
              <a:rPr lang="en-US" sz="3600" dirty="0">
                <a:latin typeface="Arial Unicode MS" panose="020B0604020202020204" charset="-122"/>
                <a:ea typeface="Arial Unicode MS" panose="020B0604020202020204" charset="-122"/>
              </a:rPr>
              <a:t> de son </a:t>
            </a:r>
            <a:r>
              <a:rPr lang="en-US" sz="3600" b="1" dirty="0" err="1">
                <a:latin typeface="Arial Unicode MS" panose="020B0604020202020204" charset="-122"/>
                <a:ea typeface="Arial Unicode MS" panose="020B0604020202020204" charset="-122"/>
              </a:rPr>
              <a:t>utilité</a:t>
            </a:r>
            <a:r>
              <a:rPr lang="en-US" sz="3600" dirty="0">
                <a:latin typeface="Arial Unicode MS" panose="020B0604020202020204" charset="-122"/>
                <a:ea typeface="Arial Unicode MS" panose="020B0604020202020204" charset="-122"/>
              </a:rPr>
              <a:t>. La </a:t>
            </a:r>
            <a:r>
              <a:rPr lang="en-US" sz="3600" dirty="0" err="1">
                <a:latin typeface="Arial Unicode MS" panose="020B0604020202020204" charset="-122"/>
                <a:ea typeface="Arial Unicode MS" panose="020B0604020202020204" charset="-122"/>
              </a:rPr>
              <a:t>comparaison</a:t>
            </a:r>
            <a:r>
              <a:rPr lang="en-US" sz="3600" dirty="0">
                <a:latin typeface="Arial Unicode MS" panose="020B0604020202020204" charset="-122"/>
                <a:ea typeface="Arial Unicode MS" panose="020B0604020202020204" charset="-122"/>
              </a:rPr>
              <a:t> de la </a:t>
            </a:r>
            <a:r>
              <a:rPr lang="en-US" sz="3600" dirty="0" err="1">
                <a:latin typeface="Arial Unicode MS" panose="020B0604020202020204" charset="-122"/>
                <a:ea typeface="Arial Unicode MS" panose="020B0604020202020204" charset="-122"/>
              </a:rPr>
              <a:t>valeur</a:t>
            </a:r>
            <a:r>
              <a:rPr lang="en-US" sz="3600" dirty="0">
                <a:latin typeface="Arial Unicode MS" panose="020B0604020202020204" charset="-122"/>
                <a:ea typeface="Arial Unicode MS" panose="020B0604020202020204" charset="-122"/>
              </a:rPr>
              <a:t> de </a:t>
            </a:r>
            <a:r>
              <a:rPr lang="en-US" sz="3600" dirty="0" err="1">
                <a:latin typeface="Arial Unicode MS" panose="020B0604020202020204" charset="-122"/>
                <a:ea typeface="Arial Unicode MS" panose="020B0604020202020204" charset="-122"/>
              </a:rPr>
              <a:t>deux</a:t>
            </a:r>
            <a:r>
              <a:rPr lang="en-US" sz="3600" dirty="0">
                <a:latin typeface="Arial Unicode MS" panose="020B0604020202020204" charset="-122"/>
                <a:ea typeface="Arial Unicode MS" panose="020B0604020202020204" charset="-122"/>
              </a:rPr>
              <a:t> </a:t>
            </a:r>
            <a:r>
              <a:rPr lang="en-US" sz="3600" dirty="0" err="1">
                <a:latin typeface="Arial Unicode MS" panose="020B0604020202020204" charset="-122"/>
                <a:ea typeface="Arial Unicode MS" panose="020B0604020202020204" charset="-122"/>
              </a:rPr>
              <a:t>biens</a:t>
            </a:r>
            <a:r>
              <a:rPr lang="en-US" sz="3600" dirty="0">
                <a:latin typeface="Arial Unicode MS" panose="020B0604020202020204" charset="-122"/>
                <a:ea typeface="Arial Unicode MS" panose="020B0604020202020204" charset="-122"/>
              </a:rPr>
              <a:t> se fait en </a:t>
            </a:r>
            <a:r>
              <a:rPr lang="en-US" sz="3600" dirty="0" err="1">
                <a:latin typeface="Arial Unicode MS" panose="020B0604020202020204" charset="-122"/>
                <a:ea typeface="Arial Unicode MS" panose="020B0604020202020204" charset="-122"/>
              </a:rPr>
              <a:t>fonction</a:t>
            </a:r>
            <a:r>
              <a:rPr lang="en-US" sz="3600" dirty="0">
                <a:latin typeface="Arial Unicode MS" panose="020B0604020202020204" charset="-122"/>
                <a:ea typeface="Arial Unicode MS" panose="020B0604020202020204" charset="-122"/>
              </a:rPr>
              <a:t> de la </a:t>
            </a:r>
            <a:r>
              <a:rPr lang="en-US" sz="3600" b="1" dirty="0" err="1">
                <a:latin typeface="Arial Unicode MS" panose="020B0604020202020204" charset="-122"/>
                <a:ea typeface="Arial Unicode MS" panose="020B0604020202020204" charset="-122"/>
              </a:rPr>
              <a:t>rareté</a:t>
            </a:r>
            <a:r>
              <a:rPr lang="en-US" sz="3600" dirty="0">
                <a:latin typeface="Arial Unicode MS" panose="020B0604020202020204" charset="-122"/>
                <a:ea typeface="Arial Unicode MS" panose="020B0604020202020204" charset="-122"/>
              </a:rPr>
              <a:t> de </a:t>
            </a:r>
            <a:r>
              <a:rPr lang="en-US" sz="3600" dirty="0" err="1">
                <a:latin typeface="Arial Unicode MS" panose="020B0604020202020204" charset="-122"/>
                <a:ea typeface="Arial Unicode MS" panose="020B0604020202020204" charset="-122"/>
              </a:rPr>
              <a:t>chacun</a:t>
            </a:r>
            <a:r>
              <a:rPr lang="en-US" sz="3600" dirty="0">
                <a:latin typeface="Arial Unicode MS" panose="020B0604020202020204" charset="-122"/>
                <a:ea typeface="Arial Unicode MS" panose="020B0604020202020204" charset="-122"/>
              </a:rPr>
              <a:t> et de la </a:t>
            </a:r>
            <a:r>
              <a:rPr lang="en-US" sz="3600" b="1" dirty="0">
                <a:latin typeface="Arial Unicode MS" panose="020B0604020202020204" charset="-122"/>
                <a:ea typeface="Arial Unicode MS" panose="020B0604020202020204" charset="-122"/>
              </a:rPr>
              <a:t>confrontation de </a:t>
            </a:r>
            <a:r>
              <a:rPr lang="en-US" sz="3600" b="1" dirty="0" err="1">
                <a:latin typeface="Arial Unicode MS" panose="020B0604020202020204" charset="-122"/>
                <a:ea typeface="Arial Unicode MS" panose="020B0604020202020204" charset="-122"/>
              </a:rPr>
              <a:t>l’offre</a:t>
            </a:r>
            <a:r>
              <a:rPr lang="en-US" sz="3600" b="1" dirty="0">
                <a:latin typeface="Arial Unicode MS" panose="020B0604020202020204" charset="-122"/>
                <a:ea typeface="Arial Unicode MS" panose="020B0604020202020204" charset="-122"/>
              </a:rPr>
              <a:t> et de la </a:t>
            </a:r>
            <a:r>
              <a:rPr lang="en-US" sz="3600" b="1" dirty="0" err="1">
                <a:latin typeface="Arial Unicode MS" panose="020B0604020202020204" charset="-122"/>
                <a:ea typeface="Arial Unicode MS" panose="020B0604020202020204" charset="-122"/>
              </a:rPr>
              <a:t>demande</a:t>
            </a:r>
            <a:r>
              <a:rPr lang="en-US" sz="3600" b="1" dirty="0">
                <a:latin typeface="Arial Unicode MS" panose="020B0604020202020204" charset="-122"/>
                <a:ea typeface="Arial Unicode MS" panose="020B0604020202020204" charset="-122"/>
              </a:rPr>
              <a:t> </a:t>
            </a:r>
            <a:r>
              <a:rPr lang="en-US" sz="3600" dirty="0" err="1">
                <a:latin typeface="Arial Unicode MS" panose="020B0604020202020204" charset="-122"/>
                <a:ea typeface="Arial Unicode MS" panose="020B0604020202020204" charset="-122"/>
              </a:rPr>
              <a:t>sur</a:t>
            </a:r>
            <a:r>
              <a:rPr lang="en-US" sz="3600" dirty="0">
                <a:latin typeface="Arial Unicode MS" panose="020B0604020202020204" charset="-122"/>
                <a:ea typeface="Arial Unicode MS" panose="020B0604020202020204" charset="-122"/>
              </a:rPr>
              <a:t> le </a:t>
            </a:r>
            <a:r>
              <a:rPr lang="en-US" sz="3600" dirty="0" err="1">
                <a:latin typeface="Arial Unicode MS" panose="020B0604020202020204" charset="-122"/>
                <a:ea typeface="Arial Unicode MS" panose="020B0604020202020204" charset="-122"/>
              </a:rPr>
              <a:t>marché</a:t>
            </a:r>
            <a:r>
              <a:rPr lang="en-US" sz="3600" dirty="0">
                <a:latin typeface="Arial Unicode MS" panose="020B0604020202020204" charset="-122"/>
                <a:ea typeface="Arial Unicode MS" panose="020B0604020202020204" charset="-122"/>
              </a:rPr>
              <a:t>.  (Plus un </a:t>
            </a:r>
            <a:r>
              <a:rPr lang="en-US" sz="3600" dirty="0" err="1">
                <a:latin typeface="Arial Unicode MS" panose="020B0604020202020204" charset="-122"/>
                <a:ea typeface="Arial Unicode MS" panose="020B0604020202020204" charset="-122"/>
              </a:rPr>
              <a:t>bien</a:t>
            </a:r>
            <a:r>
              <a:rPr lang="en-US" sz="3600" dirty="0">
                <a:latin typeface="Arial Unicode MS" panose="020B0604020202020204" charset="-122"/>
                <a:ea typeface="Arial Unicode MS" panose="020B0604020202020204" charset="-122"/>
              </a:rPr>
              <a:t> </a:t>
            </a:r>
            <a:r>
              <a:rPr lang="en-US" sz="3600" dirty="0" err="1">
                <a:latin typeface="Arial Unicode MS" panose="020B0604020202020204" charset="-122"/>
                <a:ea typeface="Arial Unicode MS" panose="020B0604020202020204" charset="-122"/>
              </a:rPr>
              <a:t>est</a:t>
            </a:r>
            <a:r>
              <a:rPr lang="en-US" sz="3600" dirty="0">
                <a:latin typeface="Arial Unicode MS" panose="020B0604020202020204" charset="-122"/>
                <a:ea typeface="Arial Unicode MS" panose="020B0604020202020204" charset="-122"/>
              </a:rPr>
              <a:t> </a:t>
            </a:r>
            <a:r>
              <a:rPr lang="en-US" sz="3600" dirty="0" err="1">
                <a:latin typeface="Arial Unicode MS" panose="020B0604020202020204" charset="-122"/>
                <a:ea typeface="Arial Unicode MS" panose="020B0604020202020204" charset="-122"/>
              </a:rPr>
              <a:t>demandé</a:t>
            </a:r>
            <a:r>
              <a:rPr lang="en-US" sz="3600" dirty="0">
                <a:latin typeface="Arial Unicode MS" panose="020B0604020202020204" charset="-122"/>
                <a:ea typeface="Arial Unicode MS" panose="020B0604020202020204" charset="-122"/>
              </a:rPr>
              <a:t>, et plus </a:t>
            </a:r>
            <a:r>
              <a:rPr lang="en-US" sz="3600" dirty="0" err="1">
                <a:latin typeface="Arial Unicode MS" panose="020B0604020202020204" charset="-122"/>
                <a:ea typeface="Arial Unicode MS" panose="020B0604020202020204" charset="-122"/>
              </a:rPr>
              <a:t>sa</a:t>
            </a:r>
            <a:r>
              <a:rPr lang="en-US" sz="3600" dirty="0">
                <a:latin typeface="Arial Unicode MS" panose="020B0604020202020204" charset="-122"/>
                <a:ea typeface="Arial Unicode MS" panose="020B0604020202020204" charset="-122"/>
              </a:rPr>
              <a:t> </a:t>
            </a:r>
            <a:r>
              <a:rPr lang="en-US" sz="3600" dirty="0" err="1">
                <a:latin typeface="Arial Unicode MS" panose="020B0604020202020204" charset="-122"/>
                <a:ea typeface="Arial Unicode MS" panose="020B0604020202020204" charset="-122"/>
              </a:rPr>
              <a:t>valeur</a:t>
            </a:r>
            <a:r>
              <a:rPr lang="en-US" sz="3600" dirty="0">
                <a:latin typeface="Arial Unicode MS" panose="020B0604020202020204" charset="-122"/>
                <a:ea typeface="Arial Unicode MS" panose="020B0604020202020204" charset="-122"/>
              </a:rPr>
              <a:t> </a:t>
            </a:r>
            <a:r>
              <a:rPr lang="en-US" sz="3600" dirty="0" err="1">
                <a:latin typeface="Arial Unicode MS" panose="020B0604020202020204" charset="-122"/>
                <a:ea typeface="Arial Unicode MS" panose="020B0604020202020204" charset="-122"/>
              </a:rPr>
              <a:t>augmente</a:t>
            </a:r>
            <a:r>
              <a:rPr lang="en-US" sz="3600" dirty="0">
                <a:latin typeface="Arial Unicode MS" panose="020B0604020202020204" charset="-122"/>
                <a:ea typeface="Arial Unicode MS" panose="020B0604020202020204" charset="-122"/>
              </a:rPr>
              <a:t>). La </a:t>
            </a:r>
            <a:r>
              <a:rPr lang="en-US" sz="3600" dirty="0" err="1">
                <a:latin typeface="Arial Unicode MS" panose="020B0604020202020204" charset="-122"/>
                <a:ea typeface="Arial Unicode MS" panose="020B0604020202020204" charset="-122"/>
              </a:rPr>
              <a:t>valeur</a:t>
            </a:r>
            <a:r>
              <a:rPr lang="en-US" sz="3600" dirty="0">
                <a:latin typeface="Arial Unicode MS" panose="020B0604020202020204" charset="-122"/>
                <a:ea typeface="Arial Unicode MS" panose="020B0604020202020204" charset="-122"/>
              </a:rPr>
              <a:t> d’un </a:t>
            </a:r>
            <a:r>
              <a:rPr lang="en-US" sz="3600" dirty="0" err="1">
                <a:latin typeface="Arial Unicode MS" panose="020B0604020202020204" charset="-122"/>
                <a:ea typeface="Arial Unicode MS" panose="020B0604020202020204" charset="-122"/>
              </a:rPr>
              <a:t>bien</a:t>
            </a:r>
            <a:r>
              <a:rPr lang="en-US" sz="3600" dirty="0">
                <a:latin typeface="Arial Unicode MS" panose="020B0604020202020204" charset="-122"/>
                <a:ea typeface="Arial Unicode MS" panose="020B0604020202020204" charset="-122"/>
              </a:rPr>
              <a:t> </a:t>
            </a:r>
            <a:r>
              <a:rPr lang="en-US" sz="3600" dirty="0" err="1">
                <a:latin typeface="Arial Unicode MS" panose="020B0604020202020204" charset="-122"/>
                <a:ea typeface="Arial Unicode MS" panose="020B0604020202020204" charset="-122"/>
              </a:rPr>
              <a:t>est</a:t>
            </a:r>
            <a:r>
              <a:rPr lang="en-US" sz="3600" dirty="0">
                <a:latin typeface="Arial Unicode MS" panose="020B0604020202020204" charset="-122"/>
                <a:ea typeface="Arial Unicode MS" panose="020B0604020202020204" charset="-122"/>
              </a:rPr>
              <a:t> subjective.</a:t>
            </a:r>
          </a:p>
          <a:p>
            <a:pPr marL="0" indent="0" algn="just">
              <a:buNone/>
            </a:pPr>
            <a:endParaRPr lang="en-US" sz="3600"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017814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5161"/>
            <a:ext cx="10515600" cy="814998"/>
          </a:xfrm>
        </p:spPr>
        <p:txBody>
          <a:bodyPr>
            <a:normAutofit fontScale="90000"/>
          </a:bodyPr>
          <a:lstStyle/>
          <a:p>
            <a:r>
              <a:rPr lang="fr-FR" altLang="en-US" sz="6000" b="1" dirty="0">
                <a:sym typeface="+mn-ea"/>
              </a:rPr>
              <a:t>I.	</a:t>
            </a:r>
            <a:r>
              <a:rPr lang="en-US" sz="6000" b="1" dirty="0">
                <a:sym typeface="+mn-ea"/>
              </a:rPr>
              <a:t>Le </a:t>
            </a:r>
            <a:r>
              <a:rPr lang="en-US" sz="6000" b="1" dirty="0" err="1">
                <a:sym typeface="+mn-ea"/>
              </a:rPr>
              <a:t>libéralisme</a:t>
            </a:r>
            <a:endParaRPr lang="en-US" sz="6000" b="1" dirty="0">
              <a:sym typeface="+mn-ea"/>
            </a:endParaRPr>
          </a:p>
        </p:txBody>
      </p:sp>
      <p:sp>
        <p:nvSpPr>
          <p:cNvPr id="3" name="Content Placeholder 2"/>
          <p:cNvSpPr>
            <a:spLocks noGrp="1"/>
          </p:cNvSpPr>
          <p:nvPr>
            <p:ph idx="1"/>
          </p:nvPr>
        </p:nvSpPr>
        <p:spPr>
          <a:xfrm>
            <a:off x="838200" y="940159"/>
            <a:ext cx="10515600" cy="5759726"/>
          </a:xfrm>
        </p:spPr>
        <p:txBody>
          <a:bodyPr>
            <a:noAutofit/>
          </a:bodyPr>
          <a:lstStyle/>
          <a:p>
            <a:pPr marL="0" indent="0" algn="just">
              <a:lnSpc>
                <a:spcPct val="100000"/>
              </a:lnSpc>
              <a:buNone/>
            </a:pPr>
            <a:r>
              <a:rPr lang="en-US" sz="3200" b="1" dirty="0">
                <a:latin typeface="Arial Unicode MS" panose="020B0604020202020204" charset="-122"/>
                <a:ea typeface="Arial Unicode MS" panose="020B0604020202020204" charset="-122"/>
              </a:rPr>
              <a:t>1.3. Les </a:t>
            </a:r>
            <a:r>
              <a:rPr lang="en-US" sz="3200" b="1" dirty="0" err="1">
                <a:latin typeface="Arial Unicode MS" panose="020B0604020202020204" charset="-122"/>
                <a:ea typeface="Arial Unicode MS" panose="020B0604020202020204" charset="-122"/>
              </a:rPr>
              <a:t>néoclassiques</a:t>
            </a:r>
            <a:endParaRPr lang="en-US" sz="3200" b="1" dirty="0">
              <a:latin typeface="Arial Unicode MS" panose="020B0604020202020204" charset="-122"/>
              <a:ea typeface="Arial Unicode MS" panose="020B0604020202020204" charset="-122"/>
            </a:endParaRPr>
          </a:p>
          <a:p>
            <a:pPr marL="0" indent="0" algn="just">
              <a:lnSpc>
                <a:spcPct val="100000"/>
              </a:lnSpc>
              <a:buNone/>
            </a:pPr>
            <a:r>
              <a:rPr lang="en-US" sz="3200" b="1" dirty="0">
                <a:latin typeface="Arial Unicode MS" panose="020B0604020202020204" charset="-122"/>
                <a:ea typeface="Arial Unicode MS" panose="020B0604020202020204" charset="-122"/>
              </a:rPr>
              <a:t>b)Les </a:t>
            </a:r>
            <a:r>
              <a:rPr lang="en-US" sz="3200" b="1" dirty="0" err="1">
                <a:latin typeface="Arial Unicode MS" panose="020B0604020202020204" charset="-122"/>
                <a:ea typeface="Arial Unicode MS" panose="020B0604020202020204" charset="-122"/>
              </a:rPr>
              <a:t>comportements</a:t>
            </a:r>
            <a:r>
              <a:rPr lang="en-US" sz="3200" b="1" dirty="0">
                <a:latin typeface="Arial Unicode MS" panose="020B0604020202020204" charset="-122"/>
                <a:ea typeface="Arial Unicode MS" panose="020B0604020202020204" charset="-122"/>
              </a:rPr>
              <a:t> </a:t>
            </a:r>
            <a:r>
              <a:rPr lang="en-US" sz="3200" b="1" dirty="0" err="1">
                <a:latin typeface="Arial Unicode MS" panose="020B0604020202020204" charset="-122"/>
                <a:ea typeface="Arial Unicode MS" panose="020B0604020202020204" charset="-122"/>
              </a:rPr>
              <a:t>individuels</a:t>
            </a:r>
            <a:r>
              <a:rPr lang="en-US" sz="3200" b="1" dirty="0">
                <a:latin typeface="Arial Unicode MS" panose="020B0604020202020204" charset="-122"/>
                <a:ea typeface="Arial Unicode MS" panose="020B0604020202020204" charset="-122"/>
              </a:rPr>
              <a:t> </a:t>
            </a:r>
            <a:r>
              <a:rPr lang="en-US" sz="3200" b="1" dirty="0" err="1">
                <a:latin typeface="Arial Unicode MS" panose="020B0604020202020204" charset="-122"/>
                <a:ea typeface="Arial Unicode MS" panose="020B0604020202020204" charset="-122"/>
              </a:rPr>
              <a:t>sont</a:t>
            </a:r>
            <a:r>
              <a:rPr lang="en-US" sz="3200" b="1" dirty="0">
                <a:latin typeface="Arial Unicode MS" panose="020B0604020202020204" charset="-122"/>
                <a:ea typeface="Arial Unicode MS" panose="020B0604020202020204" charset="-122"/>
              </a:rPr>
              <a:t> </a:t>
            </a:r>
            <a:r>
              <a:rPr lang="en-US" sz="3200" b="1" dirty="0" err="1">
                <a:latin typeface="Arial Unicode MS" panose="020B0604020202020204" charset="-122"/>
                <a:ea typeface="Arial Unicode MS" panose="020B0604020202020204" charset="-122"/>
              </a:rPr>
              <a:t>rationnels</a:t>
            </a:r>
            <a:endParaRPr lang="en-US" sz="3200" b="1" dirty="0">
              <a:latin typeface="Arial Unicode MS" panose="020B0604020202020204" charset="-122"/>
              <a:ea typeface="Arial Unicode MS" panose="020B0604020202020204" charset="-122"/>
            </a:endParaRPr>
          </a:p>
          <a:p>
            <a:pPr marL="0" indent="0" algn="just">
              <a:lnSpc>
                <a:spcPct val="100000"/>
              </a:lnSpc>
              <a:buNone/>
            </a:pPr>
            <a:r>
              <a:rPr lang="en-US" sz="3200" dirty="0" err="1">
                <a:latin typeface="Arial Unicode MS" panose="020B0604020202020204" charset="-122"/>
                <a:ea typeface="Arial Unicode MS" panose="020B0604020202020204" charset="-122"/>
              </a:rPr>
              <a:t>Consommateur</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ou</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producteur</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l’individu</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parfaitement</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rationnel</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agit</a:t>
            </a:r>
            <a:r>
              <a:rPr lang="en-US" sz="3200" dirty="0">
                <a:latin typeface="Arial Unicode MS" panose="020B0604020202020204" charset="-122"/>
                <a:ea typeface="Arial Unicode MS" panose="020B0604020202020204" charset="-122"/>
              </a:rPr>
              <a:t> de </a:t>
            </a:r>
            <a:r>
              <a:rPr lang="en-US" sz="3200" dirty="0" err="1">
                <a:latin typeface="Arial Unicode MS" panose="020B0604020202020204" charset="-122"/>
                <a:ea typeface="Arial Unicode MS" panose="020B0604020202020204" charset="-122"/>
              </a:rPr>
              <a:t>façon</a:t>
            </a:r>
            <a:r>
              <a:rPr lang="en-US" sz="3200" dirty="0">
                <a:latin typeface="Arial Unicode MS" panose="020B0604020202020204" charset="-122"/>
                <a:ea typeface="Arial Unicode MS" panose="020B0604020202020204" charset="-122"/>
              </a:rPr>
              <a:t> à </a:t>
            </a:r>
            <a:r>
              <a:rPr lang="en-US" sz="3200" dirty="0" err="1">
                <a:latin typeface="Arial Unicode MS" panose="020B0604020202020204" charset="-122"/>
                <a:ea typeface="Arial Unicode MS" panose="020B0604020202020204" charset="-122"/>
              </a:rPr>
              <a:t>maximiser</a:t>
            </a:r>
            <a:r>
              <a:rPr lang="en-US" sz="3200" dirty="0">
                <a:latin typeface="Arial Unicode MS" panose="020B0604020202020204" charset="-122"/>
                <a:ea typeface="Arial Unicode MS" panose="020B0604020202020204" charset="-122"/>
              </a:rPr>
              <a:t> son </a:t>
            </a:r>
            <a:r>
              <a:rPr lang="en-US" sz="3200" dirty="0" err="1">
                <a:latin typeface="Arial Unicode MS" panose="020B0604020202020204" charset="-122"/>
                <a:ea typeface="Arial Unicode MS" panose="020B0604020202020204" charset="-122"/>
              </a:rPr>
              <a:t>utilité</a:t>
            </a:r>
            <a:r>
              <a:rPr lang="en-US" sz="3200" dirty="0">
                <a:latin typeface="Arial Unicode MS" panose="020B0604020202020204" charset="-122"/>
                <a:ea typeface="Arial Unicode MS" panose="020B0604020202020204" charset="-122"/>
              </a:rPr>
              <a:t> et </a:t>
            </a:r>
            <a:r>
              <a:rPr lang="en-US" sz="3200" dirty="0" err="1">
                <a:latin typeface="Arial Unicode MS" panose="020B0604020202020204" charset="-122"/>
                <a:ea typeface="Arial Unicode MS" panose="020B0604020202020204" charset="-122"/>
              </a:rPr>
              <a:t>minimiser</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sa</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désutilité</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Chaque</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acte</a:t>
            </a:r>
            <a:r>
              <a:rPr lang="en-US" sz="3200" dirty="0">
                <a:latin typeface="Arial Unicode MS" panose="020B0604020202020204" charset="-122"/>
                <a:ea typeface="Arial Unicode MS" panose="020B0604020202020204" charset="-122"/>
              </a:rPr>
              <a:t> se </a:t>
            </a:r>
            <a:r>
              <a:rPr lang="en-US" sz="3200" dirty="0" err="1">
                <a:latin typeface="Arial Unicode MS" panose="020B0604020202020204" charset="-122"/>
                <a:ea typeface="Arial Unicode MS" panose="020B0604020202020204" charset="-122"/>
              </a:rPr>
              <a:t>résume</a:t>
            </a:r>
            <a:r>
              <a:rPr lang="en-US" sz="3200" dirty="0">
                <a:latin typeface="Arial Unicode MS" panose="020B0604020202020204" charset="-122"/>
                <a:ea typeface="Arial Unicode MS" panose="020B0604020202020204" charset="-122"/>
              </a:rPr>
              <a:t> à </a:t>
            </a:r>
            <a:r>
              <a:rPr lang="en-US" sz="3200" dirty="0" err="1">
                <a:latin typeface="Arial Unicode MS" panose="020B0604020202020204" charset="-122"/>
                <a:ea typeface="Arial Unicode MS" panose="020B0604020202020204" charset="-122"/>
              </a:rPr>
              <a:t>une</a:t>
            </a:r>
            <a:r>
              <a:rPr lang="en-US" sz="3200" dirty="0">
                <a:latin typeface="Arial Unicode MS" panose="020B0604020202020204" charset="-122"/>
                <a:ea typeface="Arial Unicode MS" panose="020B0604020202020204" charset="-122"/>
              </a:rPr>
              <a:t> transaction de </a:t>
            </a:r>
            <a:r>
              <a:rPr lang="en-US" sz="3200" dirty="0" err="1">
                <a:latin typeface="Arial Unicode MS" panose="020B0604020202020204" charset="-122"/>
                <a:ea typeface="Arial Unicode MS" panose="020B0604020202020204" charset="-122"/>
              </a:rPr>
              <a:t>marché</a:t>
            </a:r>
            <a:r>
              <a:rPr lang="en-US" sz="3200" dirty="0">
                <a:latin typeface="Arial Unicode MS" panose="020B0604020202020204" charset="-122"/>
                <a:ea typeface="Arial Unicode MS" panose="020B0604020202020204" charset="-122"/>
              </a:rPr>
              <a:t> : </a:t>
            </a:r>
            <a:r>
              <a:rPr lang="en-US" sz="3200" dirty="0" err="1">
                <a:latin typeface="Arial Unicode MS" panose="020B0604020202020204" charset="-122"/>
                <a:ea typeface="Arial Unicode MS" panose="020B0604020202020204" charset="-122"/>
              </a:rPr>
              <a:t>acheter</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ou</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vendre</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une</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marchandise</a:t>
            </a:r>
            <a:r>
              <a:rPr lang="en-US" sz="3200" dirty="0">
                <a:latin typeface="Arial Unicode MS" panose="020B0604020202020204" charset="-122"/>
                <a:ea typeface="Arial Unicode MS" panose="020B0604020202020204" charset="-122"/>
              </a:rPr>
              <a:t>, du travail, des </a:t>
            </a:r>
            <a:r>
              <a:rPr lang="en-US" sz="3200" dirty="0" err="1">
                <a:latin typeface="Arial Unicode MS" panose="020B0604020202020204" charset="-122"/>
                <a:ea typeface="Arial Unicode MS" panose="020B0604020202020204" charset="-122"/>
              </a:rPr>
              <a:t>biens</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d’équipement</a:t>
            </a:r>
            <a:r>
              <a:rPr lang="en-US" sz="3200" dirty="0">
                <a:latin typeface="Arial Unicode MS" panose="020B0604020202020204" charset="-122"/>
                <a:ea typeface="Arial Unicode MS" panose="020B0604020202020204" charset="-122"/>
              </a:rPr>
              <a:t>. Tout </a:t>
            </a:r>
            <a:r>
              <a:rPr lang="en-US" sz="3200" dirty="0" err="1">
                <a:latin typeface="Arial Unicode MS" panose="020B0604020202020204" charset="-122"/>
                <a:ea typeface="Arial Unicode MS" panose="020B0604020202020204" charset="-122"/>
              </a:rPr>
              <a:t>choix</a:t>
            </a:r>
            <a:r>
              <a:rPr lang="en-US" sz="3200" dirty="0">
                <a:latin typeface="Arial Unicode MS" panose="020B0604020202020204" charset="-122"/>
                <a:ea typeface="Arial Unicode MS" panose="020B0604020202020204" charset="-122"/>
              </a:rPr>
              <a:t> se fait en </a:t>
            </a:r>
            <a:r>
              <a:rPr lang="en-US" sz="3200" dirty="0" err="1">
                <a:latin typeface="Arial Unicode MS" panose="020B0604020202020204" charset="-122"/>
                <a:ea typeface="Arial Unicode MS" panose="020B0604020202020204" charset="-122"/>
              </a:rPr>
              <a:t>fonction</a:t>
            </a:r>
            <a:r>
              <a:rPr lang="en-US" sz="3200" dirty="0">
                <a:latin typeface="Arial Unicode MS" panose="020B0604020202020204" charset="-122"/>
                <a:ea typeface="Arial Unicode MS" panose="020B0604020202020204" charset="-122"/>
              </a:rPr>
              <a:t> du </a:t>
            </a:r>
            <a:r>
              <a:rPr lang="en-US" sz="3200" dirty="0" err="1">
                <a:latin typeface="Arial Unicode MS" panose="020B0604020202020204" charset="-122"/>
                <a:ea typeface="Arial Unicode MS" panose="020B0604020202020204" charset="-122"/>
              </a:rPr>
              <a:t>calcul</a:t>
            </a:r>
            <a:r>
              <a:rPr lang="en-US" sz="3200" dirty="0">
                <a:latin typeface="Arial Unicode MS" panose="020B0604020202020204" charset="-122"/>
                <a:ea typeface="Arial Unicode MS" panose="020B0604020202020204" charset="-122"/>
              </a:rPr>
              <a:t> des </a:t>
            </a:r>
            <a:r>
              <a:rPr lang="en-US" sz="3200" dirty="0" err="1">
                <a:latin typeface="Arial Unicode MS" panose="020B0604020202020204" charset="-122"/>
                <a:ea typeface="Arial Unicode MS" panose="020B0604020202020204" charset="-122"/>
              </a:rPr>
              <a:t>avantages</a:t>
            </a:r>
            <a:r>
              <a:rPr lang="en-US" sz="3200" dirty="0">
                <a:latin typeface="Arial Unicode MS" panose="020B0604020202020204" charset="-122"/>
                <a:ea typeface="Arial Unicode MS" panose="020B0604020202020204" charset="-122"/>
              </a:rPr>
              <a:t>, des </a:t>
            </a:r>
            <a:r>
              <a:rPr lang="en-US" sz="3200" dirty="0" err="1">
                <a:latin typeface="Arial Unicode MS" panose="020B0604020202020204" charset="-122"/>
                <a:ea typeface="Arial Unicode MS" panose="020B0604020202020204" charset="-122"/>
              </a:rPr>
              <a:t>coûts</a:t>
            </a:r>
            <a:r>
              <a:rPr lang="en-US" sz="3200" dirty="0">
                <a:latin typeface="Arial Unicode MS" panose="020B0604020202020204" charset="-122"/>
                <a:ea typeface="Arial Unicode MS" panose="020B0604020202020204" charset="-122"/>
              </a:rPr>
              <a:t> et de </a:t>
            </a:r>
            <a:r>
              <a:rPr lang="en-US" sz="3200" dirty="0" err="1">
                <a:latin typeface="Arial Unicode MS" panose="020B0604020202020204" charset="-122"/>
                <a:ea typeface="Arial Unicode MS" panose="020B0604020202020204" charset="-122"/>
              </a:rPr>
              <a:t>leur</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comparaison</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C’est</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une</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approche</a:t>
            </a:r>
            <a:r>
              <a:rPr lang="en-US" sz="3200" dirty="0">
                <a:latin typeface="Arial Unicode MS" panose="020B0604020202020204" charset="-122"/>
                <a:ea typeface="Arial Unicode MS" panose="020B0604020202020204" charset="-122"/>
              </a:rPr>
              <a:t> </a:t>
            </a:r>
            <a:r>
              <a:rPr lang="en-US" sz="3200" dirty="0" err="1">
                <a:latin typeface="Arial Unicode MS" panose="020B0604020202020204" charset="-122"/>
                <a:ea typeface="Arial Unicode MS" panose="020B0604020202020204" charset="-122"/>
              </a:rPr>
              <a:t>microéconomique</a:t>
            </a:r>
            <a:r>
              <a:rPr lang="en-US" sz="3200" dirty="0">
                <a:latin typeface="Arial Unicode MS" panose="020B0604020202020204" charset="-122"/>
                <a:ea typeface="Arial Unicode MS" panose="020B0604020202020204" charset="-122"/>
              </a:rPr>
              <a:t>.</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3952775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r-FR" altLang="en-US"/>
              <a:t>INTRODUCTION</a:t>
            </a:r>
          </a:p>
        </p:txBody>
      </p:sp>
      <p:sp>
        <p:nvSpPr>
          <p:cNvPr id="3" name="Content Placeholder 2"/>
          <p:cNvSpPr>
            <a:spLocks noGrp="1"/>
          </p:cNvSpPr>
          <p:nvPr>
            <p:ph idx="1"/>
          </p:nvPr>
        </p:nvSpPr>
        <p:spPr>
          <a:xfrm>
            <a:off x="838200" y="1363980"/>
            <a:ext cx="10515600" cy="5201920"/>
          </a:xfrm>
        </p:spPr>
        <p:txBody>
          <a:bodyPr>
            <a:normAutofit/>
          </a:bodyPr>
          <a:lstStyle/>
          <a:p>
            <a:pPr marL="0" indent="0" algn="just">
              <a:buNone/>
            </a:pPr>
            <a:r>
              <a:rPr lang="fr-FR" altLang="en-US" sz="3200" b="1">
                <a:solidFill>
                  <a:schemeClr val="accent2"/>
                </a:solidFill>
                <a:latin typeface="Times New Roman" panose="02020603050405020304" pitchFamily="18" charset="0"/>
              </a:rPr>
              <a:t>1) Définition:</a:t>
            </a:r>
            <a:r>
              <a:rPr lang="fr-FR" altLang="en-US" sz="3200">
                <a:latin typeface="Times New Roman" panose="02020603050405020304" pitchFamily="18" charset="0"/>
              </a:rPr>
              <a:t> </a:t>
            </a:r>
          </a:p>
          <a:p>
            <a:pPr marL="0" indent="0" algn="just">
              <a:buNone/>
            </a:pPr>
            <a:r>
              <a:rPr lang="en-US" sz="3200">
                <a:latin typeface="Times New Roman" panose="02020603050405020304" pitchFamily="18" charset="0"/>
              </a:rPr>
              <a:t>L’économie est définie de façons diverses par les auteurs.</a:t>
            </a:r>
            <a:endParaRPr lang="en-US" sz="3600">
              <a:latin typeface="Times New Roman" panose="02020603050405020304" pitchFamily="18" charset="0"/>
            </a:endParaRPr>
          </a:p>
          <a:p>
            <a:pPr marL="0" indent="0" algn="just">
              <a:buNone/>
            </a:pPr>
            <a:r>
              <a:rPr lang="en-US" sz="3200">
                <a:latin typeface="Times New Roman" panose="02020603050405020304" pitchFamily="18" charset="0"/>
              </a:rPr>
              <a:t>Selon Robert Mossé : l’économie est l’ensemble des phénomènes de la vie courante qui ont trait à la satisfaction des besoins, à la production des biens et services, à l’emploi des ressources à l’accroissement des richesses aux prix, aux salaires. </a:t>
            </a:r>
          </a:p>
          <a:p>
            <a:pPr marL="0" indent="0" algn="just">
              <a:buNone/>
            </a:pPr>
            <a:r>
              <a:rPr lang="en-US" sz="3200">
                <a:latin typeface="Times New Roman" panose="02020603050405020304" pitchFamily="18" charset="0"/>
              </a:rPr>
              <a:t>Le mot économie vient du mot grec : </a:t>
            </a:r>
          </a:p>
          <a:p>
            <a:pPr marL="0" indent="0">
              <a:buNone/>
            </a:pPr>
            <a:endParaRPr lang="en-US"/>
          </a:p>
          <a:p>
            <a:pPr marL="0" indent="0">
              <a:buNone/>
            </a:pPr>
            <a:r>
              <a:rPr lang="en-US" sz="3600"/>
              <a:t>Eco :	</a:t>
            </a:r>
            <a:r>
              <a:rPr lang="en-US" sz="3600">
                <a:solidFill>
                  <a:srgbClr val="0070C0"/>
                </a:solidFill>
              </a:rPr>
              <a:t>aiko</a:t>
            </a:r>
            <a:r>
              <a:rPr lang="fr-FR" altLang="en-US" sz="3600">
                <a:solidFill>
                  <a:srgbClr val="0070C0"/>
                </a:solidFill>
              </a:rPr>
              <a:t>s</a:t>
            </a:r>
            <a:r>
              <a:rPr lang="en-US" sz="3600"/>
              <a:t> : maison,   nomie : </a:t>
            </a:r>
            <a:r>
              <a:rPr lang="en-US" sz="3600" b="1">
                <a:solidFill>
                  <a:srgbClr val="0070C0"/>
                </a:solidFill>
              </a:rPr>
              <a:t>nomos</a:t>
            </a:r>
            <a:r>
              <a:rPr lang="en-US" sz="3600"/>
              <a:t> : règles</a:t>
            </a:r>
            <a:r>
              <a:rPr lang="en-US"/>
              <a:t>	</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062349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sz="6000" b="1">
                <a:sym typeface="+mn-ea"/>
              </a:rPr>
              <a:t>I.	</a:t>
            </a:r>
            <a:r>
              <a:rPr lang="en-US" sz="6000" b="1">
                <a:sym typeface="+mn-ea"/>
              </a:rPr>
              <a:t>Le libéralisme</a:t>
            </a:r>
          </a:p>
        </p:txBody>
      </p:sp>
      <p:sp>
        <p:nvSpPr>
          <p:cNvPr id="3" name="Content Placeholder 2"/>
          <p:cNvSpPr>
            <a:spLocks noGrp="1"/>
          </p:cNvSpPr>
          <p:nvPr>
            <p:ph idx="1"/>
          </p:nvPr>
        </p:nvSpPr>
        <p:spPr>
          <a:xfrm>
            <a:off x="838200" y="1582420"/>
            <a:ext cx="10515600" cy="4971415"/>
          </a:xfrm>
        </p:spPr>
        <p:txBody>
          <a:bodyPr>
            <a:normAutofit lnSpcReduction="10000"/>
          </a:bodyPr>
          <a:lstStyle/>
          <a:p>
            <a:pPr marL="0" indent="0" algn="just">
              <a:buNone/>
            </a:pPr>
            <a:r>
              <a:rPr lang="en-US" sz="3200" b="1">
                <a:latin typeface="Arial Unicode MS" panose="020B0604020202020204" charset="-122"/>
                <a:ea typeface="Arial Unicode MS" panose="020B0604020202020204" charset="-122"/>
              </a:rPr>
              <a:t>1.3. Les néoclassiques</a:t>
            </a:r>
          </a:p>
          <a:p>
            <a:pPr marL="0" indent="0" algn="just">
              <a:buNone/>
            </a:pPr>
            <a:r>
              <a:rPr lang="en-US" sz="3200" b="1">
                <a:latin typeface="Arial Unicode MS" panose="020B0604020202020204" charset="-122"/>
                <a:ea typeface="Arial Unicode MS" panose="020B0604020202020204" charset="-122"/>
              </a:rPr>
              <a:t>c)Une théorie de l’équilibre</a:t>
            </a:r>
          </a:p>
          <a:p>
            <a:pPr marL="0" indent="0" algn="just">
              <a:buNone/>
            </a:pPr>
            <a:r>
              <a:rPr lang="en-US" sz="3200">
                <a:latin typeface="Arial Unicode MS" panose="020B0604020202020204" charset="-122"/>
                <a:ea typeface="Arial Unicode MS" panose="020B0604020202020204" charset="-122"/>
              </a:rPr>
              <a:t>La théorie néoclassique distingue le </a:t>
            </a:r>
            <a:r>
              <a:rPr lang="en-US" sz="3200" b="1">
                <a:latin typeface="Arial Unicode MS" panose="020B0604020202020204" charset="-122"/>
                <a:ea typeface="Arial Unicode MS" panose="020B0604020202020204" charset="-122"/>
              </a:rPr>
              <a:t>marché du travail, le marché des B &amp; S et le marché des capitaux</a:t>
            </a:r>
            <a:r>
              <a:rPr lang="en-US" sz="3200">
                <a:latin typeface="Arial Unicode MS" panose="020B0604020202020204" charset="-122"/>
                <a:ea typeface="Arial Unicode MS" panose="020B0604020202020204" charset="-122"/>
              </a:rPr>
              <a:t>. En situation de concurrence pure sur des marchés parfaits, l’équilibre entre l’offre et la demande est atteint lorsque le prix fixé est tel que </a:t>
            </a:r>
            <a:r>
              <a:rPr lang="en-US" sz="3200" b="1">
                <a:latin typeface="Arial Unicode MS" panose="020B0604020202020204" charset="-122"/>
                <a:ea typeface="Arial Unicode MS" panose="020B0604020202020204" charset="-122"/>
              </a:rPr>
              <a:t>Offre = Demande</a:t>
            </a:r>
            <a:r>
              <a:rPr lang="en-US" sz="3200">
                <a:latin typeface="Arial Unicode MS" panose="020B0604020202020204" charset="-122"/>
                <a:ea typeface="Arial Unicode MS" panose="020B0604020202020204" charset="-122"/>
              </a:rPr>
              <a:t>.C’est un ajustement par le prix. </a:t>
            </a:r>
          </a:p>
          <a:p>
            <a:pPr marL="0" indent="0" algn="just">
              <a:buNone/>
            </a:pPr>
            <a:r>
              <a:rPr lang="en-US" sz="3200">
                <a:latin typeface="Arial Unicode MS" panose="020B0604020202020204" charset="-122"/>
                <a:ea typeface="Arial Unicode MS" panose="020B0604020202020204" charset="-122"/>
              </a:rPr>
              <a:t>Le seul point commun entre classique et néoclassiques, c’est l’idée selon laquelle la régulation de l’économie se fait par le marché.</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217306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a:sym typeface="+mn-ea"/>
              </a:rPr>
              <a:t>II. Le marxisme</a:t>
            </a:r>
          </a:p>
        </p:txBody>
      </p:sp>
      <p:sp>
        <p:nvSpPr>
          <p:cNvPr id="3" name="Content Placeholder 2"/>
          <p:cNvSpPr>
            <a:spLocks noGrp="1"/>
          </p:cNvSpPr>
          <p:nvPr>
            <p:ph idx="1"/>
          </p:nvPr>
        </p:nvSpPr>
        <p:spPr/>
        <p:txBody>
          <a:bodyPr>
            <a:noAutofit/>
          </a:bodyPr>
          <a:lstStyle/>
          <a:p>
            <a:pPr marL="0" indent="0" algn="just">
              <a:buNone/>
            </a:pPr>
            <a:r>
              <a:rPr lang="en-US" sz="3200"/>
              <a:t>Au 19ème siècle, Karl Marx (1818-1883) est porteur d’une approche critique de l’économie. Ouvertement révolutionnaire, il condamne l’économie classique qui est, selon lui la couverture idéologique des intérêts de la bourgeoisie et de l’aliénation des rapports humains. Il recommande l’extension à la sphère économique des principes de liberté et d’égalité conquis dans la sphère politique. Il dénonce l’accumulation de la richesse entre les mains d’une minorité et celle de la misère pour le plus grand nombre.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32494464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a:sym typeface="+mn-ea"/>
              </a:rPr>
              <a:t>II. Le marxisme</a:t>
            </a:r>
          </a:p>
        </p:txBody>
      </p:sp>
      <p:sp>
        <p:nvSpPr>
          <p:cNvPr id="3" name="Content Placeholder 2"/>
          <p:cNvSpPr>
            <a:spLocks noGrp="1"/>
          </p:cNvSpPr>
          <p:nvPr>
            <p:ph idx="1"/>
          </p:nvPr>
        </p:nvSpPr>
        <p:spPr/>
        <p:txBody>
          <a:bodyPr/>
          <a:lstStyle/>
          <a:p>
            <a:pPr marL="0" indent="0" algn="just">
              <a:buNone/>
            </a:pPr>
            <a:r>
              <a:rPr lang="en-US" sz="3600"/>
              <a:t>Le marxisme repose notamment sur les arguments suivants :</a:t>
            </a:r>
          </a:p>
          <a:p>
            <a:pPr marL="0" indent="0" algn="just">
              <a:buNone/>
            </a:pPr>
            <a:endParaRPr lang="en-US" sz="3600"/>
          </a:p>
          <a:p>
            <a:pPr marL="0" indent="0" algn="just">
              <a:buNone/>
            </a:pPr>
            <a:r>
              <a:rPr lang="en-US" sz="3600"/>
              <a:t>a)Le capital résulte d’un rapport social d’exploitation</a:t>
            </a:r>
          </a:p>
          <a:p>
            <a:pPr marL="0" indent="0" algn="just">
              <a:buNone/>
            </a:pPr>
            <a:endParaRPr lang="en-US" sz="3600"/>
          </a:p>
          <a:p>
            <a:pPr marL="0" indent="0" algn="just">
              <a:buNone/>
            </a:pPr>
            <a:r>
              <a:rPr lang="en-US" sz="3600"/>
              <a:t>b)Les crises de surproduction sont inhérentes au capitalisme</a:t>
            </a:r>
          </a:p>
          <a:p>
            <a:pPr marL="0" indent="0" algn="just">
              <a:buNone/>
            </a:pPr>
            <a:endParaRPr lang="en-US" sz="360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5971466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a:sym typeface="+mn-ea"/>
              </a:rPr>
              <a:t>II. Le marxisme</a:t>
            </a:r>
          </a:p>
        </p:txBody>
      </p:sp>
      <p:sp>
        <p:nvSpPr>
          <p:cNvPr id="3" name="Content Placeholder 2"/>
          <p:cNvSpPr>
            <a:spLocks noGrp="1"/>
          </p:cNvSpPr>
          <p:nvPr>
            <p:ph idx="1"/>
          </p:nvPr>
        </p:nvSpPr>
        <p:spPr>
          <a:xfrm>
            <a:off x="838200" y="1825625"/>
            <a:ext cx="10515600" cy="4631690"/>
          </a:xfrm>
        </p:spPr>
        <p:txBody>
          <a:bodyPr>
            <a:noAutofit/>
          </a:bodyPr>
          <a:lstStyle/>
          <a:p>
            <a:pPr marL="0" indent="0" algn="just">
              <a:buNone/>
            </a:pPr>
            <a:r>
              <a:rPr lang="en-US" sz="3200" b="1" dirty="0"/>
              <a:t>a)Le capital </a:t>
            </a:r>
            <a:r>
              <a:rPr lang="en-US" sz="3200" b="1" dirty="0" err="1"/>
              <a:t>résulte</a:t>
            </a:r>
            <a:r>
              <a:rPr lang="en-US" sz="3200" b="1" dirty="0"/>
              <a:t> d’un rapport social </a:t>
            </a:r>
            <a:r>
              <a:rPr lang="en-US" sz="3200" b="1" dirty="0" err="1"/>
              <a:t>d’exploitation</a:t>
            </a:r>
            <a:endParaRPr lang="en-US" sz="3200" b="1" dirty="0"/>
          </a:p>
          <a:p>
            <a:pPr marL="0" indent="0" algn="just">
              <a:buNone/>
            </a:pPr>
            <a:r>
              <a:rPr lang="en-US" sz="3200" dirty="0"/>
              <a:t>Le </a:t>
            </a:r>
            <a:r>
              <a:rPr lang="en-US" sz="3200" dirty="0" err="1"/>
              <a:t>capitaliste</a:t>
            </a:r>
            <a:r>
              <a:rPr lang="en-US" sz="3200" dirty="0"/>
              <a:t> </a:t>
            </a:r>
            <a:r>
              <a:rPr lang="en-US" sz="3200" dirty="0" err="1"/>
              <a:t>achète</a:t>
            </a:r>
            <a:r>
              <a:rPr lang="en-US" sz="3200" dirty="0"/>
              <a:t> </a:t>
            </a:r>
            <a:r>
              <a:rPr lang="en-US" sz="3200" dirty="0" err="1"/>
              <a:t>sa</a:t>
            </a:r>
            <a:r>
              <a:rPr lang="en-US" sz="3200" dirty="0"/>
              <a:t> force de travail au </a:t>
            </a:r>
            <a:r>
              <a:rPr lang="en-US" sz="3200" dirty="0" err="1"/>
              <a:t>prolétaire</a:t>
            </a:r>
            <a:r>
              <a:rPr lang="en-US" sz="3200" dirty="0"/>
              <a:t> pour </a:t>
            </a:r>
            <a:r>
              <a:rPr lang="en-US" sz="3200" dirty="0" err="1"/>
              <a:t>qu’il</a:t>
            </a:r>
            <a:r>
              <a:rPr lang="en-US" sz="3200" dirty="0"/>
              <a:t> </a:t>
            </a:r>
            <a:r>
              <a:rPr lang="en-US" sz="3200" smtClean="0"/>
              <a:t>produise</a:t>
            </a:r>
            <a:r>
              <a:rPr lang="en-US" sz="3200" dirty="0" smtClean="0"/>
              <a:t> </a:t>
            </a:r>
            <a:r>
              <a:rPr lang="en-US" sz="3200" dirty="0"/>
              <a:t>des </a:t>
            </a:r>
            <a:r>
              <a:rPr lang="en-US" sz="3200" dirty="0" err="1"/>
              <a:t>valeurs</a:t>
            </a:r>
            <a:r>
              <a:rPr lang="en-US" sz="3200" dirty="0"/>
              <a:t> </a:t>
            </a:r>
            <a:r>
              <a:rPr lang="en-US" sz="3200" dirty="0" err="1"/>
              <a:t>marchandes</a:t>
            </a:r>
            <a:r>
              <a:rPr lang="en-US" sz="3200" dirty="0"/>
              <a:t> </a:t>
            </a:r>
            <a:r>
              <a:rPr lang="en-US" sz="3200" dirty="0" err="1"/>
              <a:t>supérieures</a:t>
            </a:r>
            <a:r>
              <a:rPr lang="en-US" sz="3200" dirty="0"/>
              <a:t> au </a:t>
            </a:r>
            <a:r>
              <a:rPr lang="en-US" sz="3200" dirty="0" err="1"/>
              <a:t>salaire</a:t>
            </a:r>
            <a:r>
              <a:rPr lang="en-US" sz="3200" dirty="0"/>
              <a:t> </a:t>
            </a:r>
            <a:r>
              <a:rPr lang="en-US" sz="3200" dirty="0" err="1"/>
              <a:t>qu’il</a:t>
            </a:r>
            <a:r>
              <a:rPr lang="en-US" sz="3200" dirty="0"/>
              <a:t> </a:t>
            </a:r>
            <a:r>
              <a:rPr lang="en-US" sz="3200" dirty="0" err="1"/>
              <a:t>lui</a:t>
            </a:r>
            <a:r>
              <a:rPr lang="en-US" sz="3200" dirty="0"/>
              <a:t> </a:t>
            </a:r>
            <a:r>
              <a:rPr lang="en-US" sz="3200" dirty="0" err="1"/>
              <a:t>offre</a:t>
            </a:r>
            <a:r>
              <a:rPr lang="en-US" sz="3200" dirty="0"/>
              <a:t>. Karl Marx </a:t>
            </a:r>
            <a:r>
              <a:rPr lang="en-US" sz="3200" dirty="0" err="1"/>
              <a:t>appelle</a:t>
            </a:r>
            <a:r>
              <a:rPr lang="en-US" sz="3200" dirty="0"/>
              <a:t> "plus-value" la </a:t>
            </a:r>
            <a:r>
              <a:rPr lang="en-US" sz="3200" dirty="0" err="1"/>
              <a:t>différence</a:t>
            </a:r>
            <a:r>
              <a:rPr lang="en-US" sz="3200" dirty="0"/>
              <a:t> entre </a:t>
            </a:r>
            <a:r>
              <a:rPr lang="en-US" sz="3200" dirty="0" err="1"/>
              <a:t>ces</a:t>
            </a:r>
            <a:r>
              <a:rPr lang="en-US" sz="3200" dirty="0"/>
              <a:t> </a:t>
            </a:r>
            <a:r>
              <a:rPr lang="en-US" sz="3200" dirty="0" err="1"/>
              <a:t>valeurs</a:t>
            </a:r>
            <a:r>
              <a:rPr lang="en-US" sz="3200" dirty="0"/>
              <a:t> </a:t>
            </a:r>
            <a:r>
              <a:rPr lang="en-US" sz="3200" dirty="0" err="1"/>
              <a:t>marchandes</a:t>
            </a:r>
            <a:r>
              <a:rPr lang="en-US" sz="3200" dirty="0"/>
              <a:t> et la </a:t>
            </a:r>
            <a:r>
              <a:rPr lang="en-US" sz="3200" dirty="0" err="1"/>
              <a:t>valeur</a:t>
            </a:r>
            <a:r>
              <a:rPr lang="en-US" sz="3200" dirty="0"/>
              <a:t> de la force de travail, qui </a:t>
            </a:r>
            <a:r>
              <a:rPr lang="en-US" sz="3200" dirty="0" err="1"/>
              <a:t>est</a:t>
            </a:r>
            <a:r>
              <a:rPr lang="en-US" sz="3200" dirty="0"/>
              <a:t> </a:t>
            </a:r>
            <a:r>
              <a:rPr lang="en-US" sz="3200" dirty="0" err="1"/>
              <a:t>égale</a:t>
            </a:r>
            <a:r>
              <a:rPr lang="en-US" sz="3200" dirty="0"/>
              <a:t> à </a:t>
            </a:r>
            <a:r>
              <a:rPr lang="en-US" sz="3200" dirty="0" err="1"/>
              <a:t>celle</a:t>
            </a:r>
            <a:r>
              <a:rPr lang="en-US" sz="3200" dirty="0"/>
              <a:t> des </a:t>
            </a:r>
            <a:r>
              <a:rPr lang="en-US" sz="3200" dirty="0" err="1"/>
              <a:t>moyens</a:t>
            </a:r>
            <a:r>
              <a:rPr lang="en-US" sz="3200" dirty="0"/>
              <a:t> de </a:t>
            </a:r>
            <a:r>
              <a:rPr lang="en-US" sz="3200" dirty="0" err="1"/>
              <a:t>subsistance</a:t>
            </a:r>
            <a:r>
              <a:rPr lang="en-US" sz="3200" dirty="0"/>
              <a:t> d</a:t>
            </a:r>
            <a:r>
              <a:rPr lang="fr-FR" altLang="en-US" sz="3200" dirty="0"/>
              <a:t>u</a:t>
            </a:r>
            <a:r>
              <a:rPr lang="en-US" sz="3200" dirty="0"/>
              <a:t> </a:t>
            </a:r>
            <a:r>
              <a:rPr lang="en-US" sz="3200" dirty="0" err="1"/>
              <a:t>prolétaire</a:t>
            </a:r>
            <a:r>
              <a:rPr lang="en-US" sz="3200" dirty="0"/>
              <a:t>. Le capital </a:t>
            </a:r>
            <a:r>
              <a:rPr lang="en-US" sz="3200" dirty="0" err="1"/>
              <a:t>n’est</a:t>
            </a:r>
            <a:r>
              <a:rPr lang="en-US" sz="3200" dirty="0"/>
              <a:t> pas </a:t>
            </a:r>
            <a:r>
              <a:rPr lang="en-US" sz="3200" dirty="0" err="1"/>
              <a:t>une</a:t>
            </a:r>
            <a:r>
              <a:rPr lang="en-US" sz="3200" dirty="0"/>
              <a:t> "</a:t>
            </a:r>
            <a:r>
              <a:rPr lang="en-US" sz="3200" b="1" dirty="0"/>
              <a:t>accumulation de </a:t>
            </a:r>
            <a:r>
              <a:rPr lang="en-US" sz="3200" b="1" dirty="0" err="1"/>
              <a:t>valeurs</a:t>
            </a:r>
            <a:r>
              <a:rPr lang="en-US" sz="3200" dirty="0"/>
              <a:t>" </a:t>
            </a:r>
            <a:r>
              <a:rPr lang="en-US" sz="3200" dirty="0" err="1"/>
              <a:t>mais</a:t>
            </a:r>
            <a:r>
              <a:rPr lang="en-US" sz="3200" dirty="0"/>
              <a:t> un </a:t>
            </a:r>
            <a:r>
              <a:rPr lang="en-US" sz="3200" b="1" dirty="0"/>
              <a:t>rapport social </a:t>
            </a:r>
            <a:r>
              <a:rPr lang="en-US" sz="3200" b="1" dirty="0" err="1"/>
              <a:t>fondateur</a:t>
            </a:r>
            <a:r>
              <a:rPr lang="en-US" sz="3200" b="1" dirty="0"/>
              <a:t> de la </a:t>
            </a:r>
            <a:r>
              <a:rPr lang="en-US" sz="3200" b="1" dirty="0" err="1"/>
              <a:t>lutte</a:t>
            </a:r>
            <a:r>
              <a:rPr lang="en-US" sz="3200" b="1" dirty="0"/>
              <a:t> des classes</a:t>
            </a:r>
            <a:r>
              <a:rPr lang="en-US" sz="3200" dirty="0"/>
              <a:t>. </a:t>
            </a:r>
            <a:r>
              <a:rPr lang="en-US" sz="3200" dirty="0" err="1"/>
              <a:t>Cette</a:t>
            </a:r>
            <a:r>
              <a:rPr lang="en-US" sz="3200" dirty="0"/>
              <a:t> </a:t>
            </a:r>
            <a:r>
              <a:rPr lang="en-US" sz="3200" dirty="0" err="1"/>
              <a:t>lutte</a:t>
            </a:r>
            <a:r>
              <a:rPr lang="en-US" sz="3200" dirty="0"/>
              <a:t> </a:t>
            </a:r>
            <a:r>
              <a:rPr lang="en-US" sz="3200" dirty="0" err="1"/>
              <a:t>doit</a:t>
            </a:r>
            <a:r>
              <a:rPr lang="en-US" sz="3200" dirty="0"/>
              <a:t> </a:t>
            </a:r>
            <a:r>
              <a:rPr lang="en-US" sz="3200" dirty="0" err="1"/>
              <a:t>conduire</a:t>
            </a:r>
            <a:r>
              <a:rPr lang="en-US" sz="3200" dirty="0"/>
              <a:t> à la </a:t>
            </a:r>
            <a:r>
              <a:rPr lang="en-US" sz="3200" dirty="0" err="1"/>
              <a:t>révolution</a:t>
            </a:r>
            <a:r>
              <a:rPr lang="en-US" sz="3200" dirty="0"/>
              <a:t> du </a:t>
            </a:r>
            <a:r>
              <a:rPr lang="en-US" sz="3200" dirty="0" err="1"/>
              <a:t>prolétariat</a:t>
            </a:r>
            <a:r>
              <a:rPr lang="en-US" sz="3200" dirty="0"/>
              <a:t> de </a:t>
            </a:r>
            <a:r>
              <a:rPr lang="en-US" sz="3200" dirty="0" err="1"/>
              <a:t>chaque</a:t>
            </a:r>
            <a:r>
              <a:rPr lang="en-US" sz="3200" dirty="0"/>
              <a:t> pays </a:t>
            </a:r>
            <a:r>
              <a:rPr lang="en-US" sz="3200" dirty="0" err="1"/>
              <a:t>contre</a:t>
            </a:r>
            <a:r>
              <a:rPr lang="en-US" sz="3200" dirty="0"/>
              <a:t> la bourgeoisie.</a:t>
            </a:r>
          </a:p>
          <a:p>
            <a:pPr marL="0" indent="0" algn="just">
              <a:buNone/>
            </a:pPr>
            <a:endParaRPr lang="en-US" sz="3200"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2905908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a:sym typeface="+mn-ea"/>
              </a:rPr>
              <a:t>II. Le marxisme</a:t>
            </a:r>
          </a:p>
        </p:txBody>
      </p:sp>
      <p:sp>
        <p:nvSpPr>
          <p:cNvPr id="3" name="Content Placeholder 2"/>
          <p:cNvSpPr>
            <a:spLocks noGrp="1"/>
          </p:cNvSpPr>
          <p:nvPr>
            <p:ph idx="1"/>
          </p:nvPr>
        </p:nvSpPr>
        <p:spPr>
          <a:xfrm>
            <a:off x="838200" y="1825625"/>
            <a:ext cx="10515600" cy="4679950"/>
          </a:xfrm>
        </p:spPr>
        <p:txBody>
          <a:bodyPr>
            <a:noAutofit/>
          </a:bodyPr>
          <a:lstStyle/>
          <a:p>
            <a:pPr marL="0" indent="0" algn="just">
              <a:buNone/>
            </a:pPr>
            <a:r>
              <a:rPr lang="en-US" sz="3200" b="1" dirty="0"/>
              <a:t>b)Les crises de </a:t>
            </a:r>
            <a:r>
              <a:rPr lang="en-US" sz="3200" b="1" dirty="0" err="1"/>
              <a:t>surproduction</a:t>
            </a:r>
            <a:r>
              <a:rPr lang="en-US" sz="3200" b="1" dirty="0"/>
              <a:t> </a:t>
            </a:r>
            <a:r>
              <a:rPr lang="en-US" sz="3200" b="1" dirty="0" err="1"/>
              <a:t>sont</a:t>
            </a:r>
            <a:r>
              <a:rPr lang="en-US" sz="3200" b="1" dirty="0"/>
              <a:t> </a:t>
            </a:r>
            <a:r>
              <a:rPr lang="en-US" sz="3200" b="1" dirty="0" err="1"/>
              <a:t>inhérentes</a:t>
            </a:r>
            <a:r>
              <a:rPr lang="en-US" sz="3200" b="1" dirty="0"/>
              <a:t> au </a:t>
            </a:r>
            <a:r>
              <a:rPr lang="en-US" sz="3200" b="1" dirty="0" err="1"/>
              <a:t>capitalisme</a:t>
            </a:r>
            <a:endParaRPr lang="en-US" sz="3200" b="1" dirty="0"/>
          </a:p>
          <a:p>
            <a:pPr marL="0" indent="0" algn="just">
              <a:buNone/>
            </a:pPr>
            <a:r>
              <a:rPr lang="en-US" sz="3200" dirty="0"/>
              <a:t>Les crises de </a:t>
            </a:r>
            <a:r>
              <a:rPr lang="en-US" sz="3200" dirty="0" err="1"/>
              <a:t>surproduction</a:t>
            </a:r>
            <a:r>
              <a:rPr lang="en-US" sz="3200" dirty="0"/>
              <a:t> se </a:t>
            </a:r>
            <a:r>
              <a:rPr lang="en-US" sz="3200" dirty="0" err="1" smtClean="0"/>
              <a:t>traduisent</a:t>
            </a:r>
            <a:r>
              <a:rPr lang="en-US" sz="3200" dirty="0" smtClean="0"/>
              <a:t> </a:t>
            </a:r>
            <a:r>
              <a:rPr lang="en-US" sz="3200" dirty="0"/>
              <a:t>par un </a:t>
            </a:r>
            <a:r>
              <a:rPr lang="en-US" sz="3200" dirty="0" err="1"/>
              <a:t>excès</a:t>
            </a:r>
            <a:r>
              <a:rPr lang="en-US" sz="3200" dirty="0"/>
              <a:t> de </a:t>
            </a:r>
            <a:r>
              <a:rPr lang="en-US" sz="3200" dirty="0" err="1"/>
              <a:t>l’offre</a:t>
            </a:r>
            <a:r>
              <a:rPr lang="en-US" sz="3200" dirty="0"/>
              <a:t> </a:t>
            </a:r>
            <a:r>
              <a:rPr lang="en-US" sz="3200" dirty="0" err="1"/>
              <a:t>sur</a:t>
            </a:r>
            <a:r>
              <a:rPr lang="en-US" sz="3200" dirty="0"/>
              <a:t> la </a:t>
            </a:r>
            <a:r>
              <a:rPr lang="en-US" sz="3200" dirty="0" err="1"/>
              <a:t>demande</a:t>
            </a:r>
            <a:r>
              <a:rPr lang="en-US" sz="3200" dirty="0"/>
              <a:t>. Tout </a:t>
            </a:r>
            <a:r>
              <a:rPr lang="en-US" sz="3200" dirty="0" err="1"/>
              <a:t>existe</a:t>
            </a:r>
            <a:r>
              <a:rPr lang="en-US" sz="3200" dirty="0"/>
              <a:t> en </a:t>
            </a:r>
            <a:r>
              <a:rPr lang="en-US" sz="3200" dirty="0" err="1"/>
              <a:t>excédent</a:t>
            </a:r>
            <a:r>
              <a:rPr lang="en-US" sz="3200" dirty="0"/>
              <a:t> : </a:t>
            </a:r>
            <a:r>
              <a:rPr lang="en-US" sz="3200" dirty="0" err="1"/>
              <a:t>moyens</a:t>
            </a:r>
            <a:r>
              <a:rPr lang="en-US" sz="3200" dirty="0"/>
              <a:t> de production, production, </a:t>
            </a:r>
            <a:r>
              <a:rPr lang="en-US" sz="3200" dirty="0" err="1"/>
              <a:t>salariés</a:t>
            </a:r>
            <a:r>
              <a:rPr lang="fr-FR" altLang="en-US" sz="3200" dirty="0"/>
              <a:t>,</a:t>
            </a:r>
            <a:r>
              <a:rPr lang="en-US" sz="3200" dirty="0"/>
              <a:t> </a:t>
            </a:r>
            <a:r>
              <a:rPr lang="fr-FR" altLang="en-US" sz="3200" dirty="0" err="1"/>
              <a:t>etc</a:t>
            </a:r>
            <a:r>
              <a:rPr lang="en-US" sz="3200" dirty="0"/>
              <a:t>. </a:t>
            </a:r>
            <a:r>
              <a:rPr lang="en-US" sz="3200" dirty="0" err="1"/>
              <a:t>Comme</a:t>
            </a:r>
            <a:r>
              <a:rPr lang="en-US" sz="3200" dirty="0"/>
              <a:t> le capital </a:t>
            </a:r>
            <a:r>
              <a:rPr lang="en-US" sz="3200" dirty="0" err="1"/>
              <a:t>n’a</a:t>
            </a:r>
            <a:r>
              <a:rPr lang="en-US" sz="3200" dirty="0"/>
              <a:t> pas pour </a:t>
            </a:r>
            <a:r>
              <a:rPr lang="en-US" sz="3200" dirty="0" err="1"/>
              <a:t>objectif</a:t>
            </a:r>
            <a:r>
              <a:rPr lang="en-US" sz="3200" dirty="0"/>
              <a:t> de </a:t>
            </a:r>
            <a:r>
              <a:rPr lang="en-US" sz="3200" dirty="0" err="1"/>
              <a:t>satisfaire</a:t>
            </a:r>
            <a:r>
              <a:rPr lang="en-US" sz="3200" dirty="0"/>
              <a:t> les </a:t>
            </a:r>
            <a:r>
              <a:rPr lang="en-US" sz="3200" dirty="0" err="1"/>
              <a:t>besoins</a:t>
            </a:r>
            <a:r>
              <a:rPr lang="en-US" sz="3200" dirty="0"/>
              <a:t> des </a:t>
            </a:r>
            <a:r>
              <a:rPr lang="en-US" sz="3200" dirty="0" err="1"/>
              <a:t>hommes</a:t>
            </a:r>
            <a:r>
              <a:rPr lang="en-US" sz="3200" dirty="0"/>
              <a:t> </a:t>
            </a:r>
            <a:r>
              <a:rPr lang="en-US" sz="3200" dirty="0" err="1"/>
              <a:t>mais</a:t>
            </a:r>
            <a:r>
              <a:rPr lang="en-US" sz="3200" dirty="0"/>
              <a:t> de </a:t>
            </a:r>
            <a:r>
              <a:rPr lang="en-US" sz="3200" dirty="0" err="1"/>
              <a:t>produire</a:t>
            </a:r>
            <a:r>
              <a:rPr lang="en-US" sz="3200" dirty="0"/>
              <a:t> du profit, </a:t>
            </a:r>
            <a:r>
              <a:rPr lang="en-US" sz="3200" dirty="0" err="1"/>
              <a:t>l’extension</a:t>
            </a:r>
            <a:r>
              <a:rPr lang="en-US" sz="3200" dirty="0"/>
              <a:t> de la production sans </a:t>
            </a:r>
            <a:r>
              <a:rPr lang="en-US" sz="3200" dirty="0" err="1"/>
              <a:t>limite</a:t>
            </a:r>
            <a:r>
              <a:rPr lang="en-US" sz="3200" dirty="0"/>
              <a:t> </a:t>
            </a:r>
            <a:r>
              <a:rPr lang="en-US" sz="3200" dirty="0" err="1"/>
              <a:t>apparaît</a:t>
            </a:r>
            <a:r>
              <a:rPr lang="en-US" sz="3200" dirty="0"/>
              <a:t> </a:t>
            </a:r>
            <a:r>
              <a:rPr lang="en-US" sz="3200" dirty="0" err="1"/>
              <a:t>comme</a:t>
            </a:r>
            <a:r>
              <a:rPr lang="en-US" sz="3200" dirty="0"/>
              <a:t> </a:t>
            </a:r>
            <a:r>
              <a:rPr lang="en-US" sz="3200" dirty="0" err="1"/>
              <a:t>une</a:t>
            </a:r>
            <a:r>
              <a:rPr lang="en-US" sz="3200" dirty="0"/>
              <a:t> </a:t>
            </a:r>
            <a:r>
              <a:rPr lang="en-US" sz="3200" dirty="0" err="1"/>
              <a:t>loi</a:t>
            </a:r>
            <a:r>
              <a:rPr lang="en-US" sz="3200" dirty="0"/>
              <a:t> du </a:t>
            </a:r>
            <a:r>
              <a:rPr lang="en-US" sz="3200" dirty="0" err="1"/>
              <a:t>capitalisme</a:t>
            </a:r>
            <a:r>
              <a:rPr lang="en-US" sz="3200" dirty="0"/>
              <a:t>. </a:t>
            </a:r>
            <a:r>
              <a:rPr lang="en-US" sz="3200" dirty="0" err="1"/>
              <a:t>Mais</a:t>
            </a:r>
            <a:r>
              <a:rPr lang="en-US" sz="3200" dirty="0"/>
              <a:t> la production </a:t>
            </a:r>
            <a:r>
              <a:rPr lang="en-US" sz="3200" dirty="0" err="1"/>
              <a:t>capitaliste</a:t>
            </a:r>
            <a:r>
              <a:rPr lang="en-US" sz="3200" dirty="0"/>
              <a:t> </a:t>
            </a:r>
            <a:r>
              <a:rPr lang="en-US" sz="3200" dirty="0" err="1"/>
              <a:t>est</a:t>
            </a:r>
            <a:r>
              <a:rPr lang="en-US" sz="3200" dirty="0"/>
              <a:t> </a:t>
            </a:r>
            <a:r>
              <a:rPr lang="en-US" sz="3200" dirty="0" err="1"/>
              <a:t>indépendante</a:t>
            </a:r>
            <a:r>
              <a:rPr lang="en-US" sz="3200" dirty="0"/>
              <a:t> de la </a:t>
            </a:r>
            <a:r>
              <a:rPr lang="en-US" sz="3200" dirty="0" err="1"/>
              <a:t>consommation</a:t>
            </a:r>
            <a:r>
              <a:rPr lang="en-US" sz="3200" dirty="0"/>
              <a:t> : </a:t>
            </a:r>
            <a:r>
              <a:rPr lang="en-US" sz="3200" dirty="0" err="1"/>
              <a:t>celle</a:t>
            </a:r>
            <a:r>
              <a:rPr lang="en-US" sz="3200" dirty="0"/>
              <a:t>-ci </a:t>
            </a:r>
            <a:r>
              <a:rPr lang="en-US" sz="3200" dirty="0" err="1"/>
              <a:t>est</a:t>
            </a:r>
            <a:r>
              <a:rPr lang="en-US" sz="3200" dirty="0"/>
              <a:t> </a:t>
            </a:r>
            <a:r>
              <a:rPr lang="en-US" sz="3200" dirty="0" err="1"/>
              <a:t>insuffisante</a:t>
            </a:r>
            <a:r>
              <a:rPr lang="en-US" sz="3200" dirty="0"/>
              <a:t> du fait de </a:t>
            </a:r>
            <a:r>
              <a:rPr lang="en-US" sz="3200" dirty="0" err="1"/>
              <a:t>l’exploitation</a:t>
            </a:r>
            <a:r>
              <a:rPr lang="en-US" sz="3200" dirty="0"/>
              <a:t> de la main </a:t>
            </a:r>
            <a:r>
              <a:rPr lang="en-US" sz="3200" dirty="0" err="1"/>
              <a:t>d’œuvre</a:t>
            </a:r>
            <a:r>
              <a:rPr lang="en-US" sz="3200" dirty="0"/>
              <a:t> (</a:t>
            </a:r>
            <a:r>
              <a:rPr lang="en-US" sz="3200" dirty="0" err="1"/>
              <a:t>faiblesse</a:t>
            </a:r>
            <a:r>
              <a:rPr lang="en-US" sz="3200" dirty="0"/>
              <a:t> du </a:t>
            </a:r>
            <a:r>
              <a:rPr lang="en-US" sz="3200" dirty="0" err="1"/>
              <a:t>pouvoir</a:t>
            </a:r>
            <a:r>
              <a:rPr lang="en-US" sz="3200" dirty="0"/>
              <a:t> </a:t>
            </a:r>
            <a:r>
              <a:rPr lang="en-US" sz="3200" dirty="0" err="1"/>
              <a:t>d’achat</a:t>
            </a:r>
            <a:r>
              <a:rPr lang="en-US" sz="3200" dirty="0"/>
              <a:t>). </a:t>
            </a:r>
            <a:r>
              <a:rPr lang="en-US" sz="3200" dirty="0" err="1"/>
              <a:t>C’est</a:t>
            </a:r>
            <a:r>
              <a:rPr lang="en-US" sz="3200" dirty="0"/>
              <a:t> </a:t>
            </a:r>
            <a:r>
              <a:rPr lang="en-US" sz="3200" dirty="0" err="1"/>
              <a:t>une</a:t>
            </a:r>
            <a:r>
              <a:rPr lang="en-US" sz="3200" dirty="0"/>
              <a:t> situation de </a:t>
            </a:r>
            <a:r>
              <a:rPr lang="en-US" sz="3200" dirty="0" err="1"/>
              <a:t>crise</a:t>
            </a:r>
            <a:r>
              <a:rPr lang="en-US" sz="3200" dirty="0"/>
              <a:t>.</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8357112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a:sym typeface="+mn-ea"/>
              </a:rPr>
              <a:t>III. Le keynésianisme</a:t>
            </a:r>
            <a:r>
              <a:rPr lang="en-US"/>
              <a:t/>
            </a:r>
            <a:br>
              <a:rPr lang="en-US"/>
            </a:br>
            <a:endParaRPr lang="en-US"/>
          </a:p>
        </p:txBody>
      </p:sp>
      <p:sp>
        <p:nvSpPr>
          <p:cNvPr id="3" name="Content Placeholder 2"/>
          <p:cNvSpPr>
            <a:spLocks noGrp="1"/>
          </p:cNvSpPr>
          <p:nvPr>
            <p:ph idx="1"/>
          </p:nvPr>
        </p:nvSpPr>
        <p:spPr/>
        <p:txBody>
          <a:bodyPr/>
          <a:lstStyle/>
          <a:p>
            <a:pPr marL="0" indent="0" algn="just">
              <a:buNone/>
            </a:pPr>
            <a:r>
              <a:rPr lang="en-US" sz="3200" b="1"/>
              <a:t>John Maynard Keynes</a:t>
            </a:r>
            <a:r>
              <a:rPr lang="en-US" sz="3200"/>
              <a:t> et ses successeurs raisonnent sur des grandeurs économiques agrégées (revenu global, dépense globale). C’est une analyse macroéconomique. Elle est différente de celle des économistes pour qui le comportement collectif est réductible à la somme des comportements individuels. Les lignes directrices de la pensée Keynésienne sont les suivantes : </a:t>
            </a:r>
          </a:p>
          <a:p>
            <a:pPr marL="0" indent="0" algn="just">
              <a:buNone/>
            </a:pPr>
            <a:r>
              <a:rPr lang="en-US" sz="3200"/>
              <a:t>a) Un équilibre durable de sous- emploi est possible</a:t>
            </a:r>
          </a:p>
          <a:p>
            <a:pPr marL="0" indent="0" algn="just">
              <a:buNone/>
            </a:pPr>
            <a:r>
              <a:rPr lang="fr-FR" altLang="en-US" sz="3200"/>
              <a:t>b) </a:t>
            </a:r>
            <a:r>
              <a:rPr lang="en-US" sz="3200"/>
              <a:t>L’intervention de l’Etat est légitime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0155907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a:sym typeface="+mn-ea"/>
              </a:rPr>
              <a:t>III. Le keynésianisme</a:t>
            </a:r>
            <a:r>
              <a:rPr lang="en-US"/>
              <a:t/>
            </a:r>
            <a:br>
              <a:rPr lang="en-US"/>
            </a:br>
            <a:endParaRPr lang="en-US"/>
          </a:p>
        </p:txBody>
      </p:sp>
      <p:sp>
        <p:nvSpPr>
          <p:cNvPr id="3" name="Content Placeholder 2"/>
          <p:cNvSpPr>
            <a:spLocks noGrp="1"/>
          </p:cNvSpPr>
          <p:nvPr>
            <p:ph idx="1"/>
          </p:nvPr>
        </p:nvSpPr>
        <p:spPr>
          <a:xfrm>
            <a:off x="838200" y="1555169"/>
            <a:ext cx="10515600" cy="4351338"/>
          </a:xfrm>
        </p:spPr>
        <p:txBody>
          <a:bodyPr>
            <a:noAutofit/>
          </a:bodyPr>
          <a:lstStyle/>
          <a:p>
            <a:pPr marL="0" indent="0" algn="just">
              <a:buNone/>
            </a:pPr>
            <a:r>
              <a:rPr lang="en-US" sz="3200" b="1" dirty="0"/>
              <a:t>a)Un </a:t>
            </a:r>
            <a:r>
              <a:rPr lang="en-US" sz="3200" b="1" dirty="0" err="1"/>
              <a:t>équilibre</a:t>
            </a:r>
            <a:r>
              <a:rPr lang="en-US" sz="3200" b="1" dirty="0"/>
              <a:t> durable de sous- </a:t>
            </a:r>
            <a:r>
              <a:rPr lang="en-US" sz="3200" b="1" dirty="0" err="1"/>
              <a:t>emploi</a:t>
            </a:r>
            <a:r>
              <a:rPr lang="en-US" sz="3200" b="1" dirty="0"/>
              <a:t> </a:t>
            </a:r>
            <a:r>
              <a:rPr lang="en-US" sz="3200" b="1" dirty="0" err="1"/>
              <a:t>est</a:t>
            </a:r>
            <a:r>
              <a:rPr lang="en-US" sz="3200" b="1" dirty="0"/>
              <a:t> possible</a:t>
            </a:r>
          </a:p>
          <a:p>
            <a:pPr marL="0" indent="0" algn="just">
              <a:buNone/>
            </a:pPr>
            <a:r>
              <a:rPr lang="en-US" sz="3200" dirty="0" err="1"/>
              <a:t>Offre</a:t>
            </a:r>
            <a:r>
              <a:rPr lang="en-US" sz="3200" dirty="0"/>
              <a:t> et </a:t>
            </a:r>
            <a:r>
              <a:rPr lang="en-US" sz="3200" dirty="0" err="1"/>
              <a:t>demande</a:t>
            </a:r>
            <a:r>
              <a:rPr lang="en-US" sz="3200" dirty="0"/>
              <a:t> de travail ne </a:t>
            </a:r>
            <a:r>
              <a:rPr lang="en-US" sz="3200" dirty="0" err="1"/>
              <a:t>dépendent</a:t>
            </a:r>
            <a:r>
              <a:rPr lang="en-US" sz="3200" dirty="0"/>
              <a:t> pas des </a:t>
            </a:r>
            <a:r>
              <a:rPr lang="en-US" sz="3200" dirty="0" err="1"/>
              <a:t>mêmes</a:t>
            </a:r>
            <a:r>
              <a:rPr lang="en-US" sz="3200" dirty="0"/>
              <a:t> variables. En </a:t>
            </a:r>
            <a:r>
              <a:rPr lang="en-US" sz="3200" dirty="0" err="1"/>
              <a:t>cas</a:t>
            </a:r>
            <a:r>
              <a:rPr lang="en-US" sz="3200" dirty="0"/>
              <a:t> de </a:t>
            </a:r>
            <a:r>
              <a:rPr lang="en-US" sz="3200" dirty="0" err="1"/>
              <a:t>chômage</a:t>
            </a:r>
            <a:r>
              <a:rPr lang="en-US" sz="3200" dirty="0"/>
              <a:t>, </a:t>
            </a:r>
            <a:r>
              <a:rPr lang="en-US" sz="3200" dirty="0" err="1"/>
              <a:t>l’offre</a:t>
            </a:r>
            <a:r>
              <a:rPr lang="en-US" sz="3200" dirty="0"/>
              <a:t> de travail ne </a:t>
            </a:r>
            <a:r>
              <a:rPr lang="en-US" sz="3200" dirty="0" err="1"/>
              <a:t>baisse</a:t>
            </a:r>
            <a:r>
              <a:rPr lang="en-US" sz="3200" dirty="0"/>
              <a:t> pas, les </a:t>
            </a:r>
            <a:r>
              <a:rPr lang="en-US" sz="3200" dirty="0" err="1"/>
              <a:t>chômeurs</a:t>
            </a:r>
            <a:r>
              <a:rPr lang="en-US" sz="3200" dirty="0"/>
              <a:t> </a:t>
            </a:r>
            <a:r>
              <a:rPr lang="en-US" sz="3200" dirty="0" err="1"/>
              <a:t>cherchent</a:t>
            </a:r>
            <a:r>
              <a:rPr lang="en-US" sz="3200" dirty="0"/>
              <a:t> un </a:t>
            </a:r>
            <a:r>
              <a:rPr lang="en-US" sz="3200" dirty="0" err="1"/>
              <a:t>emploi</a:t>
            </a:r>
            <a:r>
              <a:rPr lang="en-US" sz="3200" dirty="0"/>
              <a:t> </a:t>
            </a:r>
            <a:r>
              <a:rPr lang="en-US" sz="3200" dirty="0" err="1"/>
              <a:t>quel</a:t>
            </a:r>
            <a:r>
              <a:rPr lang="en-US" sz="3200" dirty="0"/>
              <a:t> </a:t>
            </a:r>
            <a:r>
              <a:rPr lang="en-US" sz="3200" dirty="0" err="1"/>
              <a:t>que</a:t>
            </a:r>
            <a:r>
              <a:rPr lang="en-US" sz="3200" dirty="0"/>
              <a:t> </a:t>
            </a:r>
            <a:r>
              <a:rPr lang="en-US" sz="3200" dirty="0" err="1"/>
              <a:t>soit</a:t>
            </a:r>
            <a:r>
              <a:rPr lang="en-US" sz="3200" dirty="0"/>
              <a:t> le </a:t>
            </a:r>
            <a:r>
              <a:rPr lang="en-US" sz="3200" dirty="0" err="1"/>
              <a:t>salaire</a:t>
            </a:r>
            <a:r>
              <a:rPr lang="en-US" sz="3200" dirty="0"/>
              <a:t> car </a:t>
            </a:r>
            <a:r>
              <a:rPr lang="en-US" sz="3200" dirty="0" err="1"/>
              <a:t>ils</a:t>
            </a:r>
            <a:r>
              <a:rPr lang="en-US" sz="3200" dirty="0"/>
              <a:t> </a:t>
            </a:r>
            <a:r>
              <a:rPr lang="en-US" sz="3200" dirty="0" err="1"/>
              <a:t>ont</a:t>
            </a:r>
            <a:r>
              <a:rPr lang="en-US" sz="3200" dirty="0"/>
              <a:t> </a:t>
            </a:r>
            <a:r>
              <a:rPr lang="en-US" sz="3200" dirty="0" err="1"/>
              <a:t>besoin</a:t>
            </a:r>
            <a:r>
              <a:rPr lang="en-US" sz="3200" dirty="0"/>
              <a:t> d’un </a:t>
            </a:r>
            <a:r>
              <a:rPr lang="en-US" sz="3200" dirty="0" err="1"/>
              <a:t>revenu</a:t>
            </a:r>
            <a:r>
              <a:rPr lang="en-US" sz="3200" dirty="0"/>
              <a:t> pour vivre. </a:t>
            </a:r>
            <a:r>
              <a:rPr lang="en-US" sz="3200" dirty="0" err="1"/>
              <a:t>Inversement</a:t>
            </a:r>
            <a:r>
              <a:rPr lang="en-US" sz="3200" dirty="0"/>
              <a:t> la </a:t>
            </a:r>
            <a:r>
              <a:rPr lang="en-US" sz="3200" dirty="0" err="1"/>
              <a:t>baisse</a:t>
            </a:r>
            <a:r>
              <a:rPr lang="en-US" sz="3200" dirty="0"/>
              <a:t> des </a:t>
            </a:r>
            <a:r>
              <a:rPr lang="en-US" sz="3200" dirty="0" err="1"/>
              <a:t>salaires</a:t>
            </a:r>
            <a:r>
              <a:rPr lang="en-US" sz="3200" dirty="0"/>
              <a:t> </a:t>
            </a:r>
            <a:r>
              <a:rPr lang="en-US" sz="3200" dirty="0" err="1"/>
              <a:t>n’entraîne</a:t>
            </a:r>
            <a:r>
              <a:rPr lang="en-US" sz="3200" dirty="0"/>
              <a:t> pas </a:t>
            </a:r>
            <a:r>
              <a:rPr lang="en-US" sz="3200" dirty="0" err="1"/>
              <a:t>une</a:t>
            </a:r>
            <a:r>
              <a:rPr lang="en-US" sz="3200" dirty="0"/>
              <a:t> augmentation de la </a:t>
            </a:r>
            <a:r>
              <a:rPr lang="en-US" sz="3200" dirty="0" err="1"/>
              <a:t>demande</a:t>
            </a:r>
            <a:r>
              <a:rPr lang="en-US" sz="3200" dirty="0"/>
              <a:t> de travail de la part des </a:t>
            </a:r>
            <a:r>
              <a:rPr lang="en-US" sz="3200" dirty="0" err="1"/>
              <a:t>entreprises</a:t>
            </a:r>
            <a:r>
              <a:rPr lang="en-US" sz="3200" dirty="0"/>
              <a:t>. </a:t>
            </a:r>
            <a:r>
              <a:rPr lang="en-US" sz="3200" dirty="0" err="1"/>
              <a:t>Cette</a:t>
            </a:r>
            <a:r>
              <a:rPr lang="en-US" sz="3200" dirty="0"/>
              <a:t> </a:t>
            </a:r>
            <a:r>
              <a:rPr lang="en-US" sz="3200" dirty="0" err="1"/>
              <a:t>demande</a:t>
            </a:r>
            <a:r>
              <a:rPr lang="en-US" sz="3200" dirty="0"/>
              <a:t> </a:t>
            </a:r>
            <a:r>
              <a:rPr lang="en-US" sz="3200" dirty="0" err="1"/>
              <a:t>est</a:t>
            </a:r>
            <a:r>
              <a:rPr lang="en-US" sz="3200" dirty="0"/>
              <a:t>, en </a:t>
            </a:r>
            <a:r>
              <a:rPr lang="en-US" sz="3200" dirty="0" err="1"/>
              <a:t>effet</a:t>
            </a:r>
            <a:r>
              <a:rPr lang="en-US" sz="3200" dirty="0"/>
              <a:t>, </a:t>
            </a:r>
            <a:r>
              <a:rPr lang="en-US" sz="3200" dirty="0" err="1"/>
              <a:t>fonction</a:t>
            </a:r>
            <a:r>
              <a:rPr lang="en-US" sz="3200" dirty="0"/>
              <a:t> de la </a:t>
            </a:r>
            <a:r>
              <a:rPr lang="en-US" sz="3200" b="1" dirty="0" err="1"/>
              <a:t>demande</a:t>
            </a:r>
            <a:r>
              <a:rPr lang="en-US" sz="3200" b="1" dirty="0"/>
              <a:t> effective </a:t>
            </a:r>
            <a:r>
              <a:rPr lang="en-US" sz="3200" dirty="0"/>
              <a:t>qui </a:t>
            </a:r>
            <a:r>
              <a:rPr lang="en-US" sz="3200" dirty="0" err="1"/>
              <a:t>est</a:t>
            </a:r>
            <a:r>
              <a:rPr lang="en-US" sz="3200" dirty="0"/>
              <a:t> la </a:t>
            </a:r>
            <a:r>
              <a:rPr lang="en-US" sz="3200" b="1" dirty="0" err="1"/>
              <a:t>demande</a:t>
            </a:r>
            <a:r>
              <a:rPr lang="en-US" sz="3200" b="1" dirty="0"/>
              <a:t> </a:t>
            </a:r>
            <a:r>
              <a:rPr lang="en-US" sz="3200" b="1" dirty="0" err="1"/>
              <a:t>globale</a:t>
            </a:r>
            <a:r>
              <a:rPr lang="en-US" sz="3200" b="1" dirty="0"/>
              <a:t> </a:t>
            </a:r>
            <a:r>
              <a:rPr lang="en-US" sz="3200" b="1" dirty="0" err="1"/>
              <a:t>sur</a:t>
            </a:r>
            <a:r>
              <a:rPr lang="en-US" sz="3200" b="1" dirty="0"/>
              <a:t> le </a:t>
            </a:r>
            <a:r>
              <a:rPr lang="en-US" sz="3200" b="1" dirty="0" err="1"/>
              <a:t>marché</a:t>
            </a:r>
            <a:r>
              <a:rPr lang="en-US" sz="3200" b="1" dirty="0"/>
              <a:t> des </a:t>
            </a:r>
            <a:r>
              <a:rPr lang="en-US" sz="3200" b="1" dirty="0" err="1"/>
              <a:t>biens</a:t>
            </a:r>
            <a:r>
              <a:rPr lang="en-US" sz="3200" b="1" dirty="0"/>
              <a:t> et services, </a:t>
            </a:r>
            <a:r>
              <a:rPr lang="en-US" sz="3200" b="1" dirty="0" err="1"/>
              <a:t>telle</a:t>
            </a:r>
            <a:r>
              <a:rPr lang="en-US" sz="3200" b="1" dirty="0"/>
              <a:t> </a:t>
            </a:r>
            <a:r>
              <a:rPr lang="en-US" sz="3200" b="1" dirty="0" err="1"/>
              <a:t>qu’elle</a:t>
            </a:r>
            <a:r>
              <a:rPr lang="en-US" sz="3200" b="1" dirty="0"/>
              <a:t> </a:t>
            </a:r>
            <a:r>
              <a:rPr lang="en-US" sz="3200" b="1" dirty="0" err="1"/>
              <a:t>est</a:t>
            </a:r>
            <a:r>
              <a:rPr lang="en-US" sz="3200" b="1" dirty="0"/>
              <a:t> </a:t>
            </a:r>
            <a:r>
              <a:rPr lang="en-US" sz="3200" b="1" dirty="0" err="1"/>
              <a:t>anticipée</a:t>
            </a:r>
            <a:r>
              <a:rPr lang="en-US" sz="3200" b="1" dirty="0"/>
              <a:t> par les entrepreneurs</a:t>
            </a:r>
            <a:r>
              <a:rPr lang="en-US" sz="3200" dirty="0"/>
              <a:t>.</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8298433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06550" y="193947"/>
            <a:ext cx="8442960" cy="6579235"/>
          </a:xfrm>
          <a:prstGeom prst="rect">
            <a:avLst/>
          </a:prstGeom>
        </p:spPr>
      </p:pic>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012188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a:sym typeface="+mn-ea"/>
              </a:rPr>
              <a:t>III. Le keynésianisme</a:t>
            </a:r>
            <a:r>
              <a:rPr lang="en-US"/>
              <a:t/>
            </a:r>
            <a:br>
              <a:rPr lang="en-US"/>
            </a:br>
            <a:endParaRPr lang="en-US"/>
          </a:p>
        </p:txBody>
      </p:sp>
      <p:sp>
        <p:nvSpPr>
          <p:cNvPr id="3" name="Content Placeholder 2"/>
          <p:cNvSpPr>
            <a:spLocks noGrp="1"/>
          </p:cNvSpPr>
          <p:nvPr>
            <p:ph idx="1"/>
          </p:nvPr>
        </p:nvSpPr>
        <p:spPr/>
        <p:txBody>
          <a:bodyPr>
            <a:noAutofit/>
          </a:bodyPr>
          <a:lstStyle/>
          <a:p>
            <a:pPr marL="0" indent="0" algn="just">
              <a:buNone/>
            </a:pPr>
            <a:r>
              <a:rPr lang="en-US" sz="3600" b="1"/>
              <a:t>b)L’intervention de l’Etat est légitime</a:t>
            </a:r>
          </a:p>
          <a:p>
            <a:pPr marL="0" indent="0" algn="just">
              <a:buNone/>
            </a:pPr>
            <a:r>
              <a:rPr lang="en-US" sz="3600"/>
              <a:t>Le soutien de la demande par l’Etat est possible. La mise en déficit du budget de l’Etat permet, en effet, de fournir des ressources nouvelles qui augmentent la demande effective. Alors la production peut augmenter. C’est la relance de l’activité qui permet, en principe, de revenir à l’équilibre du plein emploi. C’est ce qu’on appelle la politique budgétaire</a:t>
            </a:r>
            <a:r>
              <a:rPr lang="en-US" sz="3200"/>
              <a:t>.</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30453016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06550" y="207010"/>
            <a:ext cx="8442960" cy="6579235"/>
          </a:xfrm>
          <a:prstGeom prst="rect">
            <a:avLst/>
          </a:prstGeom>
        </p:spPr>
      </p:pic>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30282875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r-FR" altLang="en-US"/>
              <a:t>INTRODUCTION</a:t>
            </a:r>
          </a:p>
        </p:txBody>
      </p:sp>
      <p:sp>
        <p:nvSpPr>
          <p:cNvPr id="3" name="Content Placeholder 2"/>
          <p:cNvSpPr>
            <a:spLocks noGrp="1"/>
          </p:cNvSpPr>
          <p:nvPr>
            <p:ph idx="1"/>
          </p:nvPr>
        </p:nvSpPr>
        <p:spPr>
          <a:xfrm>
            <a:off x="838200" y="1363980"/>
            <a:ext cx="10515600" cy="5201920"/>
          </a:xfrm>
        </p:spPr>
        <p:txBody>
          <a:bodyPr>
            <a:normAutofit/>
          </a:bodyPr>
          <a:lstStyle/>
          <a:p>
            <a:pPr marL="0" indent="0" algn="just">
              <a:lnSpc>
                <a:spcPct val="100000"/>
              </a:lnSpc>
              <a:buNone/>
            </a:pPr>
            <a:r>
              <a:rPr lang="en-US" sz="3600">
                <a:latin typeface="Times New Roman" panose="02020603050405020304" pitchFamily="18" charset="0"/>
              </a:rPr>
              <a:t>L’économie au sens étymologique veut dire donc mettre de l’ordre dans la maison avec des règles précises (économie familiale). Etymologiquement le terme signifie donc la </a:t>
            </a:r>
            <a:r>
              <a:rPr lang="en-US" sz="3600" b="1">
                <a:solidFill>
                  <a:srgbClr val="0070C0"/>
                </a:solidFill>
                <a:latin typeface="Times New Roman" panose="02020603050405020304" pitchFamily="18" charset="0"/>
              </a:rPr>
              <a:t>gestion de la maison</a:t>
            </a:r>
            <a:r>
              <a:rPr lang="en-US" sz="3600">
                <a:latin typeface="Times New Roman" panose="02020603050405020304" pitchFamily="18" charset="0"/>
              </a:rPr>
              <a:t>. Elle suggère dans le langage courant l’idée de </a:t>
            </a:r>
            <a:r>
              <a:rPr lang="en-US" sz="3600" b="1">
                <a:solidFill>
                  <a:srgbClr val="0070C0"/>
                </a:solidFill>
                <a:latin typeface="Times New Roman" panose="02020603050405020304" pitchFamily="18" charset="0"/>
              </a:rPr>
              <a:t>gestion attentive et efficace des moyens et des revenus</a:t>
            </a:r>
            <a:r>
              <a:rPr lang="en-US" sz="3600">
                <a:latin typeface="Times New Roman" panose="02020603050405020304" pitchFamily="18" charset="0"/>
              </a:rPr>
              <a:t>.</a:t>
            </a:r>
            <a:r>
              <a:rPr lang="en-US"/>
              <a:t>	</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308409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ym typeface="+mn-ea"/>
              </a:rPr>
              <a:t/>
            </a:r>
            <a:br>
              <a:rPr lang="en-US">
                <a:sym typeface="+mn-ea"/>
              </a:rPr>
            </a:br>
            <a:r>
              <a:rPr lang="en-US" sz="4800" b="1">
                <a:sym typeface="+mn-ea"/>
              </a:rPr>
              <a:t>Chapitre 2 : LES AGENTS, OPERATIONS  ET CIRCUITS ECONOMIQUES</a:t>
            </a:r>
            <a:r>
              <a:rPr lang="en-US" b="1"/>
              <a:t/>
            </a:r>
            <a:br>
              <a:rPr lang="en-US" b="1"/>
            </a:br>
            <a:endParaRPr lang="en-US" b="1"/>
          </a:p>
        </p:txBody>
      </p:sp>
      <p:sp>
        <p:nvSpPr>
          <p:cNvPr id="3" name="Content Placeholder 2"/>
          <p:cNvSpPr>
            <a:spLocks noGrp="1"/>
          </p:cNvSpPr>
          <p:nvPr>
            <p:ph idx="1"/>
          </p:nvPr>
        </p:nvSpPr>
        <p:spPr>
          <a:xfrm>
            <a:off x="838200" y="1825625"/>
            <a:ext cx="10515600" cy="4583430"/>
          </a:xfrm>
        </p:spPr>
        <p:txBody>
          <a:bodyPr>
            <a:noAutofit/>
          </a:bodyPr>
          <a:lstStyle/>
          <a:p>
            <a:pPr marL="0" indent="0" algn="just">
              <a:buNone/>
            </a:pPr>
            <a:r>
              <a:rPr lang="en-US" sz="3200"/>
              <a:t>Sur la scène économique nationale et internationale, les acteurs, les </a:t>
            </a:r>
            <a:r>
              <a:rPr lang="en-US" sz="3200" b="1"/>
              <a:t>secteurs institutionnels</a:t>
            </a:r>
            <a:r>
              <a:rPr lang="en-US" sz="3200"/>
              <a:t> agissent et réalisent des </a:t>
            </a:r>
            <a:r>
              <a:rPr lang="en-US" sz="3200" b="1"/>
              <a:t>opérations économiques</a:t>
            </a:r>
            <a:r>
              <a:rPr lang="en-US" sz="3200"/>
              <a:t> : produire, consommer, épargner, investir… Ces opérations se déroulent sur des marchés. Chaque opération peut être analysée sous la forme de deux flux : un </a:t>
            </a:r>
            <a:r>
              <a:rPr lang="en-US" sz="3200" b="1"/>
              <a:t>flux réel</a:t>
            </a:r>
            <a:r>
              <a:rPr lang="en-US" sz="3200"/>
              <a:t> et un </a:t>
            </a:r>
            <a:r>
              <a:rPr lang="en-US" sz="3200" b="1"/>
              <a:t>flux monétaire</a:t>
            </a:r>
            <a:r>
              <a:rPr lang="en-US" sz="3200"/>
              <a:t>. L’ensemble de ces flux forme un réseau économique que l’on représente souvent sous la forme d’un </a:t>
            </a:r>
            <a:r>
              <a:rPr lang="en-US" sz="3200" b="1"/>
              <a:t>circuit économique</a:t>
            </a:r>
            <a:r>
              <a:rPr lang="en-US" sz="3200"/>
              <a:t>. Ce circuit caractérise les interdépendances  économiques nationales et internationales.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2285529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ym typeface="+mn-ea"/>
              </a:rPr>
              <a:t/>
            </a:r>
            <a:br>
              <a:rPr lang="en-US">
                <a:sym typeface="+mn-ea"/>
              </a:rPr>
            </a:br>
            <a:r>
              <a:rPr lang="en-US" sz="4800" b="1">
                <a:solidFill>
                  <a:schemeClr val="tx1"/>
                </a:solidFill>
                <a:effectLst>
                  <a:outerShdw blurRad="38100" dist="19050" dir="2700000" algn="tl" rotWithShape="0">
                    <a:schemeClr val="dk1">
                      <a:alpha val="40000"/>
                    </a:schemeClr>
                  </a:outerShdw>
                </a:effectLst>
                <a:sym typeface="+mn-ea"/>
              </a:rPr>
              <a:t>Chapitre 2 : LES AGENTS, OPERATIONS  ET CIRCUITS ECONOMIQUES</a:t>
            </a:r>
            <a:r>
              <a:rPr lang="en-US"/>
              <a:t/>
            </a:r>
            <a:br>
              <a:rPr lang="en-US"/>
            </a:br>
            <a:endParaRPr lang="en-US"/>
          </a:p>
        </p:txBody>
      </p:sp>
      <p:sp>
        <p:nvSpPr>
          <p:cNvPr id="3" name="Content Placeholder 2"/>
          <p:cNvSpPr>
            <a:spLocks noGrp="1"/>
          </p:cNvSpPr>
          <p:nvPr>
            <p:ph idx="1"/>
          </p:nvPr>
        </p:nvSpPr>
        <p:spPr/>
        <p:txBody>
          <a:bodyPr>
            <a:noAutofit/>
          </a:bodyPr>
          <a:lstStyle/>
          <a:p>
            <a:pPr marL="0" indent="0" algn="just">
              <a:buNone/>
            </a:pPr>
            <a:r>
              <a:rPr lang="en-US" sz="3200" b="1"/>
              <a:t>I.LES AGENTS ECONOMIQUES</a:t>
            </a:r>
          </a:p>
          <a:p>
            <a:pPr marL="0" indent="0" algn="just">
              <a:buNone/>
            </a:pPr>
            <a:endParaRPr lang="en-US" sz="3200"/>
          </a:p>
          <a:p>
            <a:pPr marL="0" indent="0" algn="just">
              <a:buNone/>
            </a:pPr>
            <a:r>
              <a:rPr lang="en-US" sz="3200"/>
              <a:t>Un agent économique est un centre de décision économique indépendant. Toutefois face au grand nombre d’agents économiques, il apparaît souhaitable de les regrouper par catégories sensiblement homogènes. La comptabilité nationale a coutume de les regrouper en 6 secteurs institutionnels </a:t>
            </a:r>
            <a:r>
              <a:rPr lang="fr-FR" altLang="en-US" sz="3200"/>
              <a:t>auxquels on ajoute le RDM</a:t>
            </a:r>
            <a:r>
              <a:rPr lang="en-US" sz="3200"/>
              <a:t>.</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1017917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ym typeface="+mn-ea"/>
              </a:rPr>
              <a:t/>
            </a:r>
            <a:br>
              <a:rPr lang="en-US">
                <a:sym typeface="+mn-ea"/>
              </a:rPr>
            </a:br>
            <a:r>
              <a:rPr lang="en-US" sz="5400" b="1">
                <a:sym typeface="+mn-ea"/>
              </a:rPr>
              <a:t>I. LES AGENTS ECONOMIQUES</a:t>
            </a:r>
            <a:r>
              <a:rPr lang="en-US"/>
              <a:t/>
            </a:r>
            <a:br>
              <a:rPr lang="en-US"/>
            </a:br>
            <a:endParaRPr lang="en-US"/>
          </a:p>
        </p:txBody>
      </p:sp>
      <p:sp>
        <p:nvSpPr>
          <p:cNvPr id="3" name="Content Placeholder 2"/>
          <p:cNvSpPr>
            <a:spLocks noGrp="1"/>
          </p:cNvSpPr>
          <p:nvPr>
            <p:ph sz="half" idx="1"/>
          </p:nvPr>
        </p:nvSpPr>
        <p:spPr/>
        <p:txBody>
          <a:bodyPr>
            <a:noAutofit/>
          </a:bodyPr>
          <a:lstStyle/>
          <a:p>
            <a:pPr marL="0" indent="0" algn="just">
              <a:buNone/>
            </a:pPr>
            <a:endParaRPr lang="en-US" sz="3200" b="1"/>
          </a:p>
          <a:p>
            <a:pPr marL="0" indent="0" algn="just">
              <a:buNone/>
            </a:pPr>
            <a:endParaRPr lang="en-US" sz="3200"/>
          </a:p>
          <a:p>
            <a:pPr marL="0" indent="0" algn="just">
              <a:buNone/>
            </a:pPr>
            <a:endParaRPr lang="en-US" sz="3200"/>
          </a:p>
        </p:txBody>
      </p:sp>
      <p:pic>
        <p:nvPicPr>
          <p:cNvPr id="4" name="Content Placeholder 3"/>
          <p:cNvPicPr>
            <a:picLocks noGrp="1" noChangeAspect="1"/>
          </p:cNvPicPr>
          <p:nvPr>
            <p:ph sz="half" idx="2"/>
          </p:nvPr>
        </p:nvPicPr>
        <p:blipFill>
          <a:blip r:embed="rId2"/>
          <a:stretch>
            <a:fillRect/>
          </a:stretch>
        </p:blipFill>
        <p:spPr>
          <a:xfrm>
            <a:off x="1022350" y="1521460"/>
            <a:ext cx="10988675" cy="5295900"/>
          </a:xfrm>
          <a:prstGeom prst="rect">
            <a:avLst/>
          </a:prstGeom>
        </p:spPr>
      </p:pic>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Footer Placeholder 6"/>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4262374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ym typeface="+mn-ea"/>
              </a:rPr>
              <a:t/>
            </a:r>
            <a:br>
              <a:rPr lang="en-US">
                <a:sym typeface="+mn-ea"/>
              </a:rPr>
            </a:br>
            <a:r>
              <a:rPr lang="en-US" sz="4800" b="1">
                <a:sym typeface="+mn-ea"/>
              </a:rPr>
              <a:t>Chapitre 2 : LES AGENTS, OPERATIONS  ET CIRCUITS ECONOMIQUES</a:t>
            </a:r>
            <a:r>
              <a:rPr lang="en-US"/>
              <a:t/>
            </a:r>
            <a:br>
              <a:rPr lang="en-US"/>
            </a:br>
            <a:endParaRPr lang="en-US"/>
          </a:p>
        </p:txBody>
      </p:sp>
      <p:sp>
        <p:nvSpPr>
          <p:cNvPr id="3" name="Content Placeholder 2"/>
          <p:cNvSpPr>
            <a:spLocks noGrp="1"/>
          </p:cNvSpPr>
          <p:nvPr>
            <p:ph idx="1"/>
          </p:nvPr>
        </p:nvSpPr>
        <p:spPr/>
        <p:txBody>
          <a:bodyPr>
            <a:noAutofit/>
          </a:bodyPr>
          <a:lstStyle/>
          <a:p>
            <a:pPr marL="0" indent="0" algn="just">
              <a:buNone/>
            </a:pPr>
            <a:r>
              <a:rPr lang="en-US" sz="3200" b="1"/>
              <a:t>II. LES OPERATIONS ECONOMIQUES</a:t>
            </a:r>
          </a:p>
          <a:p>
            <a:pPr marL="0" indent="0" algn="just">
              <a:buNone/>
            </a:pPr>
            <a:r>
              <a:rPr lang="en-US" sz="3200"/>
              <a:t>La comptabilité nationale distingue trois types d’opérations entre les agents économiques : </a:t>
            </a:r>
          </a:p>
          <a:p>
            <a:pPr algn="just">
              <a:buFont typeface="Wingdings" panose="05000000000000000000" charset="0"/>
              <a:buChar char=""/>
            </a:pPr>
            <a:r>
              <a:rPr lang="en-US" sz="3200"/>
              <a:t>les opérations sur biens et services, </a:t>
            </a:r>
          </a:p>
          <a:p>
            <a:pPr algn="just">
              <a:buFont typeface="Wingdings" panose="05000000000000000000" charset="0"/>
              <a:buChar char=""/>
            </a:pPr>
            <a:r>
              <a:rPr lang="en-US" sz="3200"/>
              <a:t>les opérations de répartition </a:t>
            </a:r>
          </a:p>
          <a:p>
            <a:pPr algn="just">
              <a:buFont typeface="Wingdings" panose="05000000000000000000" charset="0"/>
              <a:buChar char=""/>
            </a:pPr>
            <a:r>
              <a:rPr lang="en-US" sz="3200"/>
              <a:t>les opérations financières.</a:t>
            </a:r>
          </a:p>
          <a:p>
            <a:pPr marL="0" indent="0" algn="just">
              <a:buNone/>
            </a:pPr>
            <a:endParaRPr lang="en-US" sz="320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0811066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ym typeface="+mn-ea"/>
              </a:rPr>
              <a:t/>
            </a:r>
            <a:br>
              <a:rPr lang="en-US">
                <a:sym typeface="+mn-ea"/>
              </a:rPr>
            </a:br>
            <a:r>
              <a:rPr lang="en-US" sz="4800" b="1">
                <a:sym typeface="+mn-ea"/>
              </a:rPr>
              <a:t>Chapitre 2 : LES AGENTS, OPERATIONS  ET CIRCUITS ECONOMIQUES</a:t>
            </a:r>
            <a:r>
              <a:rPr lang="en-US"/>
              <a:t/>
            </a:r>
            <a:br>
              <a:rPr lang="en-US"/>
            </a:br>
            <a:endParaRPr lang="en-US"/>
          </a:p>
        </p:txBody>
      </p:sp>
      <p:sp>
        <p:nvSpPr>
          <p:cNvPr id="3" name="Content Placeholder 2"/>
          <p:cNvSpPr>
            <a:spLocks noGrp="1"/>
          </p:cNvSpPr>
          <p:nvPr>
            <p:ph idx="1"/>
          </p:nvPr>
        </p:nvSpPr>
        <p:spPr/>
        <p:txBody>
          <a:bodyPr>
            <a:noAutofit/>
          </a:bodyPr>
          <a:lstStyle/>
          <a:p>
            <a:pPr marL="0" indent="0" algn="just">
              <a:buNone/>
            </a:pPr>
            <a:r>
              <a:rPr lang="en-US" sz="3200" b="1"/>
              <a:t>II.LES OPERATIONS ECONOMIQUES</a:t>
            </a:r>
          </a:p>
          <a:p>
            <a:pPr marL="0" indent="0" algn="just">
              <a:buNone/>
            </a:pPr>
            <a:r>
              <a:rPr lang="en-US" sz="3200" b="1" i="1"/>
              <a:t>1.Les opérations sur biens et services</a:t>
            </a:r>
          </a:p>
          <a:p>
            <a:pPr marL="0" indent="0" algn="just">
              <a:buNone/>
            </a:pPr>
            <a:r>
              <a:rPr lang="en-US" sz="3200"/>
              <a:t>Elles indiquent la provenance </a:t>
            </a:r>
            <a:r>
              <a:rPr lang="fr-FR" altLang="en-US" sz="3200"/>
              <a:t>et la destination </a:t>
            </a:r>
            <a:r>
              <a:rPr lang="en-US" sz="3200"/>
              <a:t>des biens et services. Dans une économie nationale, les biens et services rencontrés sur les marchés proviennent de la production nationale et des importations.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33723657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ym typeface="+mn-ea"/>
              </a:rPr>
              <a:t/>
            </a:r>
            <a:br>
              <a:rPr lang="en-US">
                <a:sym typeface="+mn-ea"/>
              </a:rPr>
            </a:br>
            <a:r>
              <a:rPr lang="en-US" sz="4800" b="1">
                <a:sym typeface="+mn-ea"/>
              </a:rPr>
              <a:t>Chapitre 2 : LES AGENTS, OPERATIONS  ET CIRCUITS ECONOMIQUES</a:t>
            </a:r>
            <a:r>
              <a:rPr lang="en-US"/>
              <a:t/>
            </a:r>
            <a:br>
              <a:rPr lang="en-US"/>
            </a:br>
            <a:endParaRPr lang="en-US"/>
          </a:p>
        </p:txBody>
      </p:sp>
      <p:sp>
        <p:nvSpPr>
          <p:cNvPr id="3" name="Content Placeholder 2"/>
          <p:cNvSpPr>
            <a:spLocks noGrp="1"/>
          </p:cNvSpPr>
          <p:nvPr>
            <p:ph idx="1"/>
          </p:nvPr>
        </p:nvSpPr>
        <p:spPr/>
        <p:txBody>
          <a:bodyPr>
            <a:noAutofit/>
          </a:bodyPr>
          <a:lstStyle/>
          <a:p>
            <a:pPr marL="0" indent="0" algn="just">
              <a:buNone/>
            </a:pPr>
            <a:r>
              <a:rPr lang="en-US" sz="3200" b="1"/>
              <a:t>II.LES OPERATIONS ECONOMIQUES</a:t>
            </a:r>
          </a:p>
          <a:p>
            <a:pPr marL="0" indent="0" algn="just">
              <a:buNone/>
            </a:pPr>
            <a:r>
              <a:rPr lang="en-US" sz="3200" b="1" i="1"/>
              <a:t>1.Les opérations sur biens et services</a:t>
            </a:r>
          </a:p>
          <a:p>
            <a:pPr marL="0" indent="0" algn="just">
              <a:buNone/>
            </a:pPr>
            <a:r>
              <a:rPr lang="en-US" sz="3200"/>
              <a:t>Les opérations sur biens et services concernent :</a:t>
            </a:r>
          </a:p>
          <a:p>
            <a:pPr algn="just">
              <a:buFont typeface="Wingdings" panose="05000000000000000000" charset="0"/>
              <a:buChar char=""/>
            </a:pPr>
            <a:r>
              <a:rPr lang="en-US" sz="3200"/>
              <a:t>La production de biens et services ;</a:t>
            </a:r>
          </a:p>
          <a:p>
            <a:pPr algn="just">
              <a:buFont typeface="Wingdings" panose="05000000000000000000" charset="0"/>
              <a:buChar char=""/>
            </a:pPr>
            <a:r>
              <a:rPr lang="en-US" sz="3200"/>
              <a:t>La consommation des biens et services (consommation intermédiaire et consommation finale) ;</a:t>
            </a:r>
          </a:p>
          <a:p>
            <a:pPr algn="just">
              <a:buFont typeface="Wingdings" panose="05000000000000000000" charset="0"/>
              <a:buChar char=""/>
            </a:pPr>
            <a:endParaRPr lang="en-US" sz="320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30989365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ym typeface="+mn-ea"/>
              </a:rPr>
              <a:t/>
            </a:r>
            <a:br>
              <a:rPr lang="en-US">
                <a:sym typeface="+mn-ea"/>
              </a:rPr>
            </a:br>
            <a:r>
              <a:rPr lang="en-US" sz="4800" b="1">
                <a:sym typeface="+mn-ea"/>
              </a:rPr>
              <a:t>Chapitre 2 : LES AGENTS, OPERATIONS  ET CIRCUITS ECONOMIQUES</a:t>
            </a:r>
            <a:r>
              <a:rPr lang="en-US"/>
              <a:t/>
            </a:r>
            <a:br>
              <a:rPr lang="en-US"/>
            </a:br>
            <a:endParaRPr lang="en-US"/>
          </a:p>
        </p:txBody>
      </p:sp>
      <p:sp>
        <p:nvSpPr>
          <p:cNvPr id="3" name="Content Placeholder 2"/>
          <p:cNvSpPr>
            <a:spLocks noGrp="1"/>
          </p:cNvSpPr>
          <p:nvPr>
            <p:ph idx="1"/>
          </p:nvPr>
        </p:nvSpPr>
        <p:spPr/>
        <p:txBody>
          <a:bodyPr>
            <a:noAutofit/>
          </a:bodyPr>
          <a:lstStyle/>
          <a:p>
            <a:pPr marL="0" indent="0" algn="just">
              <a:buNone/>
            </a:pPr>
            <a:r>
              <a:rPr lang="en-US" sz="3200" b="1"/>
              <a:t>II.LES OPERATIONS ECONOMIQUES</a:t>
            </a:r>
          </a:p>
          <a:p>
            <a:pPr marL="0" indent="0" algn="just">
              <a:buNone/>
            </a:pPr>
            <a:r>
              <a:rPr lang="en-US" sz="3200" b="1" i="1"/>
              <a:t>1.Les opérations sur biens et services</a:t>
            </a:r>
          </a:p>
          <a:p>
            <a:pPr marL="0" indent="0" algn="just">
              <a:buNone/>
            </a:pPr>
            <a:r>
              <a:rPr lang="en-US" sz="3200"/>
              <a:t>Les opérations sur biens et services concernent :</a:t>
            </a:r>
          </a:p>
          <a:p>
            <a:pPr algn="just">
              <a:buFont typeface="Wingdings" panose="05000000000000000000" charset="0"/>
              <a:buChar char=""/>
            </a:pPr>
            <a:r>
              <a:rPr lang="en-US" sz="3200"/>
              <a:t>La formation brute du capital fixe, c’est-à-dire l’investissement au sens de la comptabilité nationale ;</a:t>
            </a:r>
          </a:p>
          <a:p>
            <a:pPr algn="just">
              <a:buFont typeface="Wingdings" panose="05000000000000000000" charset="0"/>
              <a:buChar char=""/>
            </a:pPr>
            <a:r>
              <a:rPr lang="en-US" sz="3200"/>
              <a:t>Les importations ;</a:t>
            </a:r>
          </a:p>
          <a:p>
            <a:pPr algn="just">
              <a:buFont typeface="Wingdings" panose="05000000000000000000" charset="0"/>
              <a:buChar char=""/>
            </a:pPr>
            <a:r>
              <a:rPr lang="en-US" sz="3200"/>
              <a:t>Les exportations ;</a:t>
            </a:r>
          </a:p>
          <a:p>
            <a:pPr algn="just">
              <a:buFont typeface="Wingdings" panose="05000000000000000000" charset="0"/>
              <a:buChar char=""/>
            </a:pPr>
            <a:r>
              <a:rPr lang="en-US" sz="3200"/>
              <a:t>Les variations de stock.</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36933457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ym typeface="+mn-ea"/>
              </a:rPr>
              <a:t/>
            </a:r>
            <a:br>
              <a:rPr lang="en-US">
                <a:sym typeface="+mn-ea"/>
              </a:rPr>
            </a:br>
            <a:r>
              <a:rPr lang="en-US" sz="4800" b="1">
                <a:sym typeface="+mn-ea"/>
              </a:rPr>
              <a:t>Chapitre 2 : LES AGENTS, OPERATIONS  ET CIRCUITS ECONOMIQUES</a:t>
            </a:r>
            <a:r>
              <a:rPr lang="en-US"/>
              <a:t/>
            </a:r>
            <a:br>
              <a:rPr lang="en-US"/>
            </a:br>
            <a:endParaRPr lang="en-US"/>
          </a:p>
        </p:txBody>
      </p:sp>
      <p:sp>
        <p:nvSpPr>
          <p:cNvPr id="3" name="Content Placeholder 2"/>
          <p:cNvSpPr>
            <a:spLocks noGrp="1"/>
          </p:cNvSpPr>
          <p:nvPr>
            <p:ph idx="1"/>
          </p:nvPr>
        </p:nvSpPr>
        <p:spPr/>
        <p:txBody>
          <a:bodyPr>
            <a:noAutofit/>
          </a:bodyPr>
          <a:lstStyle/>
          <a:p>
            <a:pPr marL="0" indent="0" algn="just">
              <a:buNone/>
            </a:pPr>
            <a:r>
              <a:rPr lang="en-US" sz="3200" b="1"/>
              <a:t>II.LES OPERATIONS ECONOMIQUES</a:t>
            </a:r>
          </a:p>
          <a:p>
            <a:pPr marL="0" indent="0" algn="just">
              <a:buNone/>
            </a:pPr>
            <a:r>
              <a:rPr lang="en-US" sz="3200" b="1" i="1"/>
              <a:t>2.Les opérations de répartition</a:t>
            </a:r>
          </a:p>
          <a:p>
            <a:pPr marL="0" indent="0" algn="just">
              <a:buNone/>
            </a:pPr>
            <a:r>
              <a:rPr lang="en-US" sz="3200"/>
              <a:t>Elles concernent la répartition des revenus créés entre les différents agents. Cette répartition de revenus prend différentes formes, de la rémunération du travail aux dividendes en passant par les loyers et les intérêts. Parmi les différentes formes de répartition, on distingue une répartition primaire et une répartition secondaire.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8587272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ym typeface="+mn-ea"/>
              </a:rPr>
              <a:t/>
            </a:r>
            <a:br>
              <a:rPr lang="en-US">
                <a:sym typeface="+mn-ea"/>
              </a:rPr>
            </a:br>
            <a:r>
              <a:rPr lang="en-US" sz="4800" b="1">
                <a:sym typeface="+mn-ea"/>
              </a:rPr>
              <a:t>Chapitre 2 : LES AGENTS, OPERATIONS  ET CIRCUITS ECONOMIQUES</a:t>
            </a:r>
            <a:r>
              <a:rPr lang="en-US"/>
              <a:t/>
            </a:r>
            <a:br>
              <a:rPr lang="en-US"/>
            </a:br>
            <a:endParaRPr lang="en-US"/>
          </a:p>
        </p:txBody>
      </p:sp>
      <p:sp>
        <p:nvSpPr>
          <p:cNvPr id="3" name="Content Placeholder 2"/>
          <p:cNvSpPr>
            <a:spLocks noGrp="1"/>
          </p:cNvSpPr>
          <p:nvPr>
            <p:ph idx="1"/>
          </p:nvPr>
        </p:nvSpPr>
        <p:spPr/>
        <p:txBody>
          <a:bodyPr>
            <a:noAutofit/>
          </a:bodyPr>
          <a:lstStyle/>
          <a:p>
            <a:pPr marL="0" indent="0" algn="just">
              <a:buNone/>
            </a:pPr>
            <a:r>
              <a:rPr lang="en-US" sz="3200" b="1"/>
              <a:t>II.LES OPERATIONS ECONOMIQUES</a:t>
            </a:r>
          </a:p>
          <a:p>
            <a:pPr marL="0" indent="0" algn="just">
              <a:buNone/>
            </a:pPr>
            <a:r>
              <a:rPr lang="en-US" sz="3200" b="1" i="1"/>
              <a:t>2.Les opérations de répartition</a:t>
            </a:r>
          </a:p>
          <a:p>
            <a:pPr marL="0" indent="0" algn="just">
              <a:buNone/>
            </a:pPr>
            <a:r>
              <a:rPr lang="en-US" sz="3200"/>
              <a:t>Les opérations de répartition primaire concernent :</a:t>
            </a:r>
          </a:p>
          <a:p>
            <a:pPr marL="0" indent="0" algn="just">
              <a:buFont typeface="Wingdings" panose="05000000000000000000" charset="0"/>
              <a:buChar char=""/>
            </a:pPr>
            <a:r>
              <a:rPr lang="en-US" sz="3200" b="1" i="1"/>
              <a:t>La rémunération des salariés</a:t>
            </a:r>
            <a:r>
              <a:rPr lang="en-US" sz="3200"/>
              <a:t> (salaires, primes, traitements, avantages en nature), y compris les cotisations sociale patronale ;</a:t>
            </a:r>
          </a:p>
          <a:p>
            <a:pPr marL="0" indent="0" algn="just">
              <a:buFont typeface="Wingdings" panose="05000000000000000000" charset="0"/>
              <a:buChar char=""/>
            </a:pPr>
            <a:r>
              <a:rPr lang="en-US" sz="3200" b="1" i="1"/>
              <a:t>Les impôts liés à la production et à l’importation</a:t>
            </a:r>
            <a:r>
              <a:rPr lang="en-US" sz="3200"/>
              <a:t> (TVA, droits de douane, taxes sur les salaires, etc.) ;</a:t>
            </a:r>
          </a:p>
          <a:p>
            <a:pPr marL="0" indent="0" algn="just">
              <a:buNone/>
            </a:pPr>
            <a:endParaRPr lang="en-US" sz="320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8386350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ym typeface="+mn-ea"/>
              </a:rPr>
              <a:t/>
            </a:r>
            <a:br>
              <a:rPr lang="en-US">
                <a:sym typeface="+mn-ea"/>
              </a:rPr>
            </a:br>
            <a:r>
              <a:rPr lang="en-US" sz="4800" b="1">
                <a:sym typeface="+mn-ea"/>
              </a:rPr>
              <a:t>Chapitre 2 : LES AGENTS, OPERATIONS  ET CIRCUITS ECONOMIQUES</a:t>
            </a:r>
            <a:r>
              <a:rPr lang="en-US"/>
              <a:t/>
            </a:r>
            <a:br>
              <a:rPr lang="en-US"/>
            </a:br>
            <a:endParaRPr lang="en-US"/>
          </a:p>
        </p:txBody>
      </p:sp>
      <p:sp>
        <p:nvSpPr>
          <p:cNvPr id="3" name="Content Placeholder 2"/>
          <p:cNvSpPr>
            <a:spLocks noGrp="1"/>
          </p:cNvSpPr>
          <p:nvPr>
            <p:ph idx="1"/>
          </p:nvPr>
        </p:nvSpPr>
        <p:spPr/>
        <p:txBody>
          <a:bodyPr>
            <a:noAutofit/>
          </a:bodyPr>
          <a:lstStyle/>
          <a:p>
            <a:pPr marL="0" indent="0" algn="just">
              <a:buNone/>
            </a:pPr>
            <a:r>
              <a:rPr lang="en-US" sz="3200" b="1"/>
              <a:t>II.LES OPERATIONS ECONOMIQUES</a:t>
            </a:r>
          </a:p>
          <a:p>
            <a:pPr marL="0" indent="0" algn="just">
              <a:buNone/>
            </a:pPr>
            <a:r>
              <a:rPr lang="en-US" sz="3200" b="1" i="1"/>
              <a:t>2.Les opérations de répartition</a:t>
            </a:r>
          </a:p>
          <a:p>
            <a:pPr algn="just">
              <a:buFont typeface="Wingdings" panose="05000000000000000000" charset="0"/>
              <a:buChar char=""/>
            </a:pPr>
            <a:r>
              <a:rPr lang="en-US" sz="3200" b="1" i="1"/>
              <a:t>Les subventions d’exploitation et à l’importation</a:t>
            </a:r>
            <a:r>
              <a:rPr lang="en-US" sz="3200"/>
              <a:t> (aides versées par les administrations publiques) ;</a:t>
            </a:r>
          </a:p>
          <a:p>
            <a:pPr algn="just">
              <a:buFont typeface="Wingdings" panose="05000000000000000000" charset="0"/>
              <a:buChar char=""/>
            </a:pPr>
            <a:r>
              <a:rPr lang="en-US" sz="3200" b="1" i="1"/>
              <a:t>Les revenus de l’entreprise et de la propriété</a:t>
            </a:r>
            <a:r>
              <a:rPr lang="en-US" sz="3200"/>
              <a:t> qui sont des revenus provenant de la possession d’un actif (terrain, immeuble, brevet, licence, droits d’auteur, actions, obligations, etc.) : intérêts, loyers, dividendes, participation des salariés aux résultats de l’entreprise, etc.</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3655526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r-FR" altLang="en-US"/>
              <a:t>INTRODUCTION</a:t>
            </a:r>
          </a:p>
        </p:txBody>
      </p:sp>
      <p:sp>
        <p:nvSpPr>
          <p:cNvPr id="3" name="Content Placeholder 2"/>
          <p:cNvSpPr>
            <a:spLocks noGrp="1"/>
          </p:cNvSpPr>
          <p:nvPr>
            <p:ph idx="1"/>
          </p:nvPr>
        </p:nvSpPr>
        <p:spPr>
          <a:xfrm>
            <a:off x="838200" y="1363980"/>
            <a:ext cx="10515600" cy="5201920"/>
          </a:xfrm>
        </p:spPr>
        <p:txBody>
          <a:bodyPr>
            <a:normAutofit/>
          </a:bodyPr>
          <a:lstStyle/>
          <a:p>
            <a:pPr marL="0" indent="0" algn="just">
              <a:lnSpc>
                <a:spcPct val="100000"/>
              </a:lnSpc>
              <a:buNone/>
            </a:pPr>
            <a:r>
              <a:rPr lang="fr-FR" altLang="en-US" sz="3600">
                <a:latin typeface="Times New Roman" panose="02020603050405020304" pitchFamily="18" charset="0"/>
              </a:rPr>
              <a:t>L</a:t>
            </a:r>
            <a:r>
              <a:rPr lang="en-US" sz="3600">
                <a:latin typeface="Times New Roman" panose="02020603050405020304" pitchFamily="18" charset="0"/>
              </a:rPr>
              <a:t>a science économique étudie l’activité des hommes pour produire et repartir les biens nécessaires à la satisfaction de leurs besoins. Elle recherche comment dans une société l’homme utilise la quantité limitée de ressources naturelles pour satisfaire ses besoins. Aujourd’hui, le mot économie est très employé dans le langage courant.</a:t>
            </a:r>
            <a:r>
              <a:rPr lang="en-US"/>
              <a:t>	</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7964140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ym typeface="+mn-ea"/>
              </a:rPr>
              <a:t/>
            </a:r>
            <a:br>
              <a:rPr lang="en-US">
                <a:sym typeface="+mn-ea"/>
              </a:rPr>
            </a:br>
            <a:r>
              <a:rPr lang="en-US" sz="4800" b="1">
                <a:sym typeface="+mn-ea"/>
              </a:rPr>
              <a:t>Chapitre 2 : LES AGENTS, OPERATIONS  ET CIRCUITS ECONOMIQUES</a:t>
            </a:r>
            <a:r>
              <a:rPr lang="en-US"/>
              <a:t/>
            </a:r>
            <a:br>
              <a:rPr lang="en-US"/>
            </a:br>
            <a:endParaRPr lang="en-US"/>
          </a:p>
        </p:txBody>
      </p:sp>
      <p:sp>
        <p:nvSpPr>
          <p:cNvPr id="3" name="Content Placeholder 2"/>
          <p:cNvSpPr>
            <a:spLocks noGrp="1"/>
          </p:cNvSpPr>
          <p:nvPr>
            <p:ph idx="1"/>
          </p:nvPr>
        </p:nvSpPr>
        <p:spPr/>
        <p:txBody>
          <a:bodyPr>
            <a:noAutofit/>
          </a:bodyPr>
          <a:lstStyle/>
          <a:p>
            <a:pPr marL="0" indent="0" algn="just">
              <a:buNone/>
            </a:pPr>
            <a:r>
              <a:rPr lang="en-US" sz="3200" b="1"/>
              <a:t>II.LES OPERATIONS ECONOMIQUES</a:t>
            </a:r>
          </a:p>
          <a:p>
            <a:pPr marL="0" indent="0" algn="just">
              <a:buNone/>
            </a:pPr>
            <a:r>
              <a:rPr lang="en-US" sz="3200" b="1" i="1"/>
              <a:t>2.Les opérations de répartition</a:t>
            </a:r>
          </a:p>
          <a:p>
            <a:pPr marL="0" indent="0" algn="just">
              <a:buFont typeface="Wingdings" panose="05000000000000000000" charset="0"/>
              <a:buNone/>
            </a:pPr>
            <a:r>
              <a:rPr lang="en-US" sz="3200"/>
              <a:t>Les opérations de redistribution reposent sur :</a:t>
            </a:r>
          </a:p>
          <a:p>
            <a:pPr algn="just">
              <a:buFont typeface="Wingdings" panose="05000000000000000000" charset="0"/>
              <a:buChar char=""/>
            </a:pPr>
            <a:r>
              <a:rPr lang="en-US" sz="3200" b="1" i="1"/>
              <a:t>Les transferts courants sans contrepartie</a:t>
            </a:r>
            <a:r>
              <a:rPr lang="en-US" sz="3200"/>
              <a:t> : il s’agit des impôts et cotisations sociales ainsi que des prestations sociales qui en résultent ;</a:t>
            </a:r>
          </a:p>
          <a:p>
            <a:pPr algn="just">
              <a:buFont typeface="Wingdings" panose="05000000000000000000" charset="0"/>
              <a:buChar char=""/>
            </a:pPr>
            <a:r>
              <a:rPr lang="en-US" sz="3200" b="1" i="1"/>
              <a:t>Les transferts en capital</a:t>
            </a:r>
            <a:r>
              <a:rPr lang="en-US" sz="3200"/>
              <a:t> (aide à l’investissement, impôts en capital)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35354880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ym typeface="+mn-ea"/>
              </a:rPr>
              <a:t/>
            </a:r>
            <a:br>
              <a:rPr lang="en-US">
                <a:sym typeface="+mn-ea"/>
              </a:rPr>
            </a:br>
            <a:r>
              <a:rPr lang="en-US" sz="4800" b="1">
                <a:sym typeface="+mn-ea"/>
              </a:rPr>
              <a:t>Chapitre 2 : LES AGENTS, OPERATIONS  ET CIRCUITS ECONOMIQUES</a:t>
            </a:r>
            <a:r>
              <a:rPr lang="en-US"/>
              <a:t/>
            </a:r>
            <a:br>
              <a:rPr lang="en-US"/>
            </a:br>
            <a:endParaRPr lang="en-US"/>
          </a:p>
        </p:txBody>
      </p:sp>
      <p:sp>
        <p:nvSpPr>
          <p:cNvPr id="3" name="Content Placeholder 2"/>
          <p:cNvSpPr>
            <a:spLocks noGrp="1"/>
          </p:cNvSpPr>
          <p:nvPr>
            <p:ph idx="1"/>
          </p:nvPr>
        </p:nvSpPr>
        <p:spPr/>
        <p:txBody>
          <a:bodyPr>
            <a:noAutofit/>
          </a:bodyPr>
          <a:lstStyle/>
          <a:p>
            <a:pPr marL="0" indent="0" algn="just">
              <a:buNone/>
            </a:pPr>
            <a:r>
              <a:rPr lang="en-US" sz="3200" b="1"/>
              <a:t>II.LES OPERATIONS ECONOMIQUES</a:t>
            </a:r>
          </a:p>
          <a:p>
            <a:pPr marL="0" indent="0" algn="just">
              <a:buNone/>
            </a:pPr>
            <a:r>
              <a:rPr lang="en-US" sz="3200" b="1" i="1"/>
              <a:t>3.Les opérations financières</a:t>
            </a:r>
          </a:p>
          <a:p>
            <a:pPr marL="0" indent="0" algn="just">
              <a:buNone/>
            </a:pPr>
            <a:r>
              <a:rPr lang="en-US" sz="3200"/>
              <a:t>Elles recouvrent l’ensemble des relations entre les agents à capacité de financement et les agents à besoins de financement. Elles portent donc sur les créances et les  dettes entre agents.</a:t>
            </a:r>
          </a:p>
          <a:p>
            <a:pPr marL="0" indent="0" algn="just">
              <a:buNone/>
            </a:pPr>
            <a:endParaRPr lang="en-US" sz="3200"/>
          </a:p>
          <a:p>
            <a:pPr marL="0" indent="0" algn="just">
              <a:buFont typeface="Wingdings" panose="05000000000000000000" charset="0"/>
              <a:buNone/>
            </a:pPr>
            <a:endParaRPr lang="en-US" sz="320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6076883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0623"/>
            <a:ext cx="10515600" cy="1045664"/>
          </a:xfrm>
        </p:spPr>
        <p:txBody>
          <a:bodyPr>
            <a:normAutofit fontScale="90000"/>
          </a:bodyPr>
          <a:lstStyle/>
          <a:p>
            <a:pPr algn="ctr"/>
            <a:r>
              <a:rPr lang="en-US" dirty="0">
                <a:sym typeface="+mn-ea"/>
              </a:rPr>
              <a:t/>
            </a:r>
            <a:br>
              <a:rPr lang="en-US" dirty="0">
                <a:sym typeface="+mn-ea"/>
              </a:rPr>
            </a:br>
            <a:r>
              <a:rPr lang="en-US" sz="4800" b="1" dirty="0" err="1">
                <a:sym typeface="+mn-ea"/>
              </a:rPr>
              <a:t>Chapitre</a:t>
            </a:r>
            <a:r>
              <a:rPr lang="en-US" sz="4800" b="1" dirty="0">
                <a:sym typeface="+mn-ea"/>
              </a:rPr>
              <a:t> 2 : LES AGENTS, OPERATIONS  ET CIRCUITS ECONOMIQUES</a:t>
            </a:r>
            <a:r>
              <a:rPr lang="en-US" dirty="0"/>
              <a:t/>
            </a:r>
            <a:br>
              <a:rPr lang="en-US" dirty="0"/>
            </a:br>
            <a:endParaRPr lang="en-US" dirty="0"/>
          </a:p>
        </p:txBody>
      </p:sp>
      <p:sp>
        <p:nvSpPr>
          <p:cNvPr id="3" name="Content Placeholder 2"/>
          <p:cNvSpPr>
            <a:spLocks noGrp="1"/>
          </p:cNvSpPr>
          <p:nvPr>
            <p:ph idx="1"/>
          </p:nvPr>
        </p:nvSpPr>
        <p:spPr>
          <a:xfrm>
            <a:off x="838200" y="1502229"/>
            <a:ext cx="10515600" cy="4674734"/>
          </a:xfrm>
        </p:spPr>
        <p:txBody>
          <a:bodyPr>
            <a:noAutofit/>
          </a:bodyPr>
          <a:lstStyle/>
          <a:p>
            <a:pPr marL="0" indent="0" algn="just">
              <a:buNone/>
            </a:pPr>
            <a:r>
              <a:rPr lang="en-US" sz="3200" b="1" dirty="0"/>
              <a:t>II.LES OPERATIONS ECONOMIQUES</a:t>
            </a:r>
          </a:p>
          <a:p>
            <a:pPr marL="0" indent="0" algn="just">
              <a:buNone/>
            </a:pPr>
            <a:r>
              <a:rPr lang="en-US" sz="3200" b="1" i="1" dirty="0"/>
              <a:t>3.Les </a:t>
            </a:r>
            <a:r>
              <a:rPr lang="en-US" sz="3200" b="1" i="1" dirty="0" err="1"/>
              <a:t>opérations</a:t>
            </a:r>
            <a:r>
              <a:rPr lang="en-US" sz="3200" b="1" i="1" dirty="0"/>
              <a:t> </a:t>
            </a:r>
            <a:r>
              <a:rPr lang="en-US" sz="3200" b="1" i="1" dirty="0" err="1"/>
              <a:t>financières</a:t>
            </a:r>
            <a:endParaRPr lang="en-US" sz="3200" b="1" i="1" dirty="0"/>
          </a:p>
          <a:p>
            <a:pPr marL="0" indent="0" algn="just">
              <a:buNone/>
            </a:pPr>
            <a:r>
              <a:rPr lang="en-US" sz="3200" dirty="0" err="1"/>
              <a:t>Parmi</a:t>
            </a:r>
            <a:r>
              <a:rPr lang="en-US" sz="3200" dirty="0"/>
              <a:t> les </a:t>
            </a:r>
            <a:r>
              <a:rPr lang="en-US" sz="3200" dirty="0" err="1"/>
              <a:t>opérations</a:t>
            </a:r>
            <a:r>
              <a:rPr lang="en-US" sz="3200" dirty="0"/>
              <a:t> </a:t>
            </a:r>
            <a:r>
              <a:rPr lang="en-US" sz="3200" dirty="0" err="1"/>
              <a:t>financières</a:t>
            </a:r>
            <a:r>
              <a:rPr lang="en-US" sz="3200" dirty="0"/>
              <a:t>, on distingue :</a:t>
            </a:r>
          </a:p>
          <a:p>
            <a:pPr algn="just">
              <a:buFont typeface="Wingdings" panose="05000000000000000000" charset="0"/>
              <a:buChar char=""/>
            </a:pPr>
            <a:r>
              <a:rPr lang="en-US" sz="3200" b="1" i="1" dirty="0" err="1"/>
              <a:t>Celles</a:t>
            </a:r>
            <a:r>
              <a:rPr lang="en-US" sz="3200" b="1" i="1" dirty="0"/>
              <a:t> qui portent sur les instruments de </a:t>
            </a:r>
            <a:r>
              <a:rPr lang="en-US" sz="3200" b="1" i="1" dirty="0" err="1"/>
              <a:t>paiements</a:t>
            </a:r>
            <a:r>
              <a:rPr lang="en-US" sz="3200" dirty="0"/>
              <a:t> </a:t>
            </a:r>
            <a:r>
              <a:rPr lang="en-US" sz="3200" dirty="0" smtClean="0"/>
              <a:t>(</a:t>
            </a:r>
            <a:r>
              <a:rPr lang="fr-FR" dirty="0" smtClean="0"/>
              <a:t>moyens </a:t>
            </a:r>
            <a:r>
              <a:rPr lang="fr-FR" dirty="0"/>
              <a:t>de paiement en monnaie nationale, en devises et en </a:t>
            </a:r>
            <a:r>
              <a:rPr lang="fr-FR" dirty="0" smtClean="0"/>
              <a:t>or)</a:t>
            </a:r>
            <a:r>
              <a:rPr lang="fr-FR" dirty="0"/>
              <a:t> </a:t>
            </a:r>
            <a:r>
              <a:rPr lang="en-US" sz="3200" dirty="0"/>
              <a:t> ;</a:t>
            </a:r>
          </a:p>
          <a:p>
            <a:pPr algn="just">
              <a:buFont typeface="Wingdings" panose="05000000000000000000" charset="0"/>
              <a:buChar char=""/>
            </a:pPr>
            <a:r>
              <a:rPr lang="en-US" sz="3200" b="1" i="1" dirty="0" err="1"/>
              <a:t>Celles</a:t>
            </a:r>
            <a:r>
              <a:rPr lang="en-US" sz="3200" b="1" i="1" dirty="0"/>
              <a:t> qui </a:t>
            </a:r>
            <a:r>
              <a:rPr lang="en-US" sz="3200" b="1" i="1" dirty="0" err="1"/>
              <a:t>concernent</a:t>
            </a:r>
            <a:r>
              <a:rPr lang="en-US" sz="3200" b="1" i="1" dirty="0"/>
              <a:t> les instruments de placement</a:t>
            </a:r>
            <a:r>
              <a:rPr lang="en-US" sz="3200" dirty="0"/>
              <a:t> </a:t>
            </a:r>
            <a:r>
              <a:rPr lang="fr-FR" dirty="0"/>
              <a:t>(dépôts dans les comptes d’épargne, bons de trésor, actions et obligations) </a:t>
            </a:r>
            <a:r>
              <a:rPr lang="en-US" sz="3200" dirty="0" smtClean="0"/>
              <a:t>;</a:t>
            </a:r>
            <a:endParaRPr lang="en-US" sz="3200" dirty="0"/>
          </a:p>
          <a:p>
            <a:pPr algn="just">
              <a:buFont typeface="Wingdings" panose="05000000000000000000" charset="0"/>
              <a:buChar char=""/>
            </a:pPr>
            <a:r>
              <a:rPr lang="en-US" sz="3200" b="1" i="1" dirty="0" err="1"/>
              <a:t>Celles</a:t>
            </a:r>
            <a:r>
              <a:rPr lang="en-US" sz="3200" b="1" i="1" dirty="0"/>
              <a:t> qui </a:t>
            </a:r>
            <a:r>
              <a:rPr lang="en-US" sz="3200" b="1" i="1" dirty="0" err="1"/>
              <a:t>ont</a:t>
            </a:r>
            <a:r>
              <a:rPr lang="en-US" sz="3200" b="1" i="1" dirty="0"/>
              <a:t> trait aux instruments de </a:t>
            </a:r>
            <a:r>
              <a:rPr lang="en-US" sz="3200" b="1" i="1" dirty="0" err="1" smtClean="0"/>
              <a:t>financement</a:t>
            </a:r>
            <a:r>
              <a:rPr lang="en-US" sz="3200" b="1" i="1" dirty="0" smtClean="0"/>
              <a:t> </a:t>
            </a:r>
            <a:r>
              <a:rPr lang="fr-FR" dirty="0"/>
              <a:t>(crédits à court terme, moyen terme, et long terme)</a:t>
            </a:r>
            <a:r>
              <a:rPr lang="fr-FR" altLang="en-US" sz="3200" b="1" i="1" dirty="0" smtClean="0"/>
              <a:t>.</a:t>
            </a:r>
            <a:r>
              <a:rPr lang="en-US" sz="3200" dirty="0" smtClean="0"/>
              <a:t> </a:t>
            </a:r>
            <a:endParaRPr lang="en-US" sz="3200" dirty="0"/>
          </a:p>
          <a:p>
            <a:pPr marL="0" indent="0" algn="just">
              <a:buFont typeface="Wingdings" panose="05000000000000000000" charset="0"/>
              <a:buNone/>
            </a:pPr>
            <a:endParaRPr lang="en-US" sz="3200"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8976070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ym typeface="+mn-ea"/>
              </a:rPr>
              <a:t/>
            </a:r>
            <a:br>
              <a:rPr lang="en-US">
                <a:sym typeface="+mn-ea"/>
              </a:rPr>
            </a:br>
            <a:r>
              <a:rPr lang="en-US" sz="4800" b="1">
                <a:sym typeface="+mn-ea"/>
              </a:rPr>
              <a:t>Chapitre 2 : LES AGENTS, OPERATIONS  ET CIRCUITS ECONOMIQUES</a:t>
            </a:r>
            <a:r>
              <a:rPr lang="en-US"/>
              <a:t/>
            </a:r>
            <a:br>
              <a:rPr lang="en-US"/>
            </a:br>
            <a:endParaRPr lang="en-US"/>
          </a:p>
        </p:txBody>
      </p:sp>
      <p:sp>
        <p:nvSpPr>
          <p:cNvPr id="3" name="Content Placeholder 2"/>
          <p:cNvSpPr>
            <a:spLocks noGrp="1"/>
          </p:cNvSpPr>
          <p:nvPr>
            <p:ph idx="1"/>
          </p:nvPr>
        </p:nvSpPr>
        <p:spPr/>
        <p:txBody>
          <a:bodyPr>
            <a:noAutofit/>
          </a:bodyPr>
          <a:lstStyle/>
          <a:p>
            <a:pPr marL="0" indent="0" algn="just">
              <a:buNone/>
            </a:pPr>
            <a:r>
              <a:rPr lang="en-US" sz="3200" b="1"/>
              <a:t>III. LE</a:t>
            </a:r>
            <a:r>
              <a:rPr lang="fr-FR" altLang="en-US" sz="3200" b="1"/>
              <a:t>S</a:t>
            </a:r>
            <a:r>
              <a:rPr lang="en-US" sz="3200" b="1"/>
              <a:t> CIRCUIT</a:t>
            </a:r>
            <a:r>
              <a:rPr lang="fr-FR" altLang="en-US" sz="3200" b="1"/>
              <a:t>S</a:t>
            </a:r>
            <a:r>
              <a:rPr lang="en-US" sz="3200" b="1"/>
              <a:t> ECONOMIQUE</a:t>
            </a:r>
            <a:r>
              <a:rPr lang="fr-FR" altLang="en-US" sz="3200" b="1"/>
              <a:t>S</a:t>
            </a:r>
            <a:r>
              <a:rPr lang="en-US" sz="3200" b="1"/>
              <a:t> </a:t>
            </a:r>
          </a:p>
          <a:p>
            <a:pPr marL="0" indent="0" algn="just">
              <a:buNone/>
            </a:pPr>
            <a:r>
              <a:rPr lang="en-US" sz="3200"/>
              <a:t>Les opérations des agents économiques peuvent être représentées soit par les comptes, soit par un circuit économique. Ici seule la représentation par le circuit économique nous intéresse.</a:t>
            </a:r>
            <a:r>
              <a:rPr lang="en-US" sz="3200" b="1"/>
              <a:t> </a:t>
            </a:r>
            <a:endParaRPr lang="en-US" sz="320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42311824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ym typeface="+mn-ea"/>
              </a:rPr>
              <a:t/>
            </a:r>
            <a:br>
              <a:rPr lang="en-US">
                <a:sym typeface="+mn-ea"/>
              </a:rPr>
            </a:br>
            <a:r>
              <a:rPr lang="en-US" sz="4800" b="1">
                <a:sym typeface="+mn-ea"/>
              </a:rPr>
              <a:t>Chapitre 2 : LES AGENTS, OPERATIONS  ET CIRCUITS ECONOMIQUES</a:t>
            </a:r>
            <a:r>
              <a:rPr lang="en-US"/>
              <a:t/>
            </a:r>
            <a:br>
              <a:rPr lang="en-US"/>
            </a:br>
            <a:endParaRPr lang="en-US"/>
          </a:p>
        </p:txBody>
      </p:sp>
      <p:sp>
        <p:nvSpPr>
          <p:cNvPr id="3" name="Content Placeholder 2"/>
          <p:cNvSpPr>
            <a:spLocks noGrp="1"/>
          </p:cNvSpPr>
          <p:nvPr>
            <p:ph idx="1"/>
          </p:nvPr>
        </p:nvSpPr>
        <p:spPr>
          <a:xfrm>
            <a:off x="838200" y="1825625"/>
            <a:ext cx="10515600" cy="4740910"/>
          </a:xfrm>
        </p:spPr>
        <p:txBody>
          <a:bodyPr>
            <a:noAutofit/>
          </a:bodyPr>
          <a:lstStyle/>
          <a:p>
            <a:pPr marL="0" indent="0" algn="just">
              <a:buNone/>
            </a:pPr>
            <a:r>
              <a:rPr lang="en-US" sz="3200" b="1"/>
              <a:t>III. LE</a:t>
            </a:r>
            <a:r>
              <a:rPr lang="fr-FR" altLang="en-US" sz="3200" b="1"/>
              <a:t>S</a:t>
            </a:r>
            <a:r>
              <a:rPr lang="en-US" sz="3200" b="1"/>
              <a:t> CIRCUIT</a:t>
            </a:r>
            <a:r>
              <a:rPr lang="fr-FR" altLang="en-US" sz="3200" b="1"/>
              <a:t>S</a:t>
            </a:r>
            <a:r>
              <a:rPr lang="en-US" sz="3200" b="1"/>
              <a:t> ECONOMIQUE</a:t>
            </a:r>
            <a:r>
              <a:rPr lang="fr-FR" altLang="en-US" sz="3200" b="1"/>
              <a:t>S</a:t>
            </a:r>
            <a:r>
              <a:rPr lang="en-US" sz="3200" b="1"/>
              <a:t> </a:t>
            </a:r>
          </a:p>
          <a:p>
            <a:pPr marL="0" indent="0" algn="just">
              <a:buNone/>
            </a:pPr>
            <a:r>
              <a:rPr lang="fr-FR" altLang="en-US" sz="3200" b="1"/>
              <a:t>3.1 Le circuit économique simplifié</a:t>
            </a:r>
            <a:r>
              <a:rPr lang="en-US" sz="3200" b="1"/>
              <a:t> </a:t>
            </a:r>
          </a:p>
          <a:p>
            <a:pPr marL="0" indent="0" algn="just">
              <a:buNone/>
            </a:pPr>
            <a:r>
              <a:rPr lang="fr-FR" altLang="en-US" sz="3200" b="1"/>
              <a:t>3.1.1 </a:t>
            </a:r>
            <a:r>
              <a:rPr lang="en-US" sz="3200" b="1"/>
              <a:t>Représentation du circuit économique simplifié</a:t>
            </a:r>
          </a:p>
          <a:p>
            <a:pPr marL="0" indent="0" algn="just">
              <a:buFont typeface="Wingdings" panose="05000000000000000000" charset="0"/>
              <a:buNone/>
            </a:pPr>
            <a:endParaRPr lang="en-US" sz="320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3015177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17761"/>
          <p:cNvSpPr>
            <a:spLocks noGrp="1"/>
          </p:cNvSpPr>
          <p:nvPr>
            <p:ph type="title"/>
          </p:nvPr>
        </p:nvSpPr>
        <p:spPr>
          <a:xfrm>
            <a:off x="260985" y="223520"/>
            <a:ext cx="11474450" cy="1078230"/>
          </a:xfrm>
        </p:spPr>
        <p:txBody>
          <a:bodyPr anchor="b">
            <a:normAutofit fontScale="90000"/>
          </a:bodyPr>
          <a:lstStyle/>
          <a:p>
            <a:r>
              <a:rPr lang="fr-FR" altLang="x-none" b="1">
                <a:solidFill>
                  <a:schemeClr val="tx1"/>
                </a:solidFill>
                <a:effectLst>
                  <a:outerShdw blurRad="38100" dist="19050" dir="2700000" algn="tl" rotWithShape="0">
                    <a:schemeClr val="dk1">
                      <a:alpha val="40000"/>
                    </a:schemeClr>
                  </a:outerShdw>
                </a:effectLst>
              </a:rPr>
              <a:t>3.1.1 Représentation du circuit économique simplifié</a:t>
            </a:r>
            <a:endParaRPr lang="fr-FR" altLang="x-none" b="1" dirty="0">
              <a:solidFill>
                <a:schemeClr val="tx1"/>
              </a:solidFill>
              <a:effectLst>
                <a:outerShdw blurRad="38100" dist="19050" dir="2700000" algn="tl" rotWithShape="0">
                  <a:schemeClr val="dk1">
                    <a:alpha val="40000"/>
                  </a:schemeClr>
                </a:outerShdw>
              </a:effectLst>
            </a:endParaRPr>
          </a:p>
        </p:txBody>
      </p:sp>
      <p:sp>
        <p:nvSpPr>
          <p:cNvPr id="27650" name="Rectangle 117763"/>
          <p:cNvSpPr/>
          <p:nvPr/>
        </p:nvSpPr>
        <p:spPr>
          <a:xfrm>
            <a:off x="2438400" y="3048000"/>
            <a:ext cx="1981200" cy="1066800"/>
          </a:xfrm>
          <a:prstGeom prst="rect">
            <a:avLst/>
          </a:prstGeom>
          <a:solidFill>
            <a:srgbClr val="FFCC00"/>
          </a:solidFill>
          <a:ln w="9525"/>
          <a:scene3d>
            <a:camera prst="legacyObliqueTopLeft">
              <a:rot lat="0" lon="0" rev="0"/>
            </a:camera>
            <a:lightRig rig="legacyFlat3" dir="t"/>
          </a:scene3d>
          <a:sp3d extrusionH="430200" prstMaterial="legacyMatte">
            <a:bevelT w="13500" h="13500" prst="angle"/>
            <a:bevelB w="13500" h="13500" prst="angle"/>
            <a:extrusionClr>
              <a:srgbClr val="FFCC00"/>
            </a:extrusionClr>
          </a:sp3d>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x-none" sz="2800" b="1" i="0" u="none" strike="noStrike" kern="1200" cap="none" spc="0" normalizeH="0" baseline="0" noProof="0">
                <a:ln>
                  <a:noFill/>
                </a:ln>
                <a:solidFill>
                  <a:prstClr val="black"/>
                </a:solidFill>
                <a:effectLst>
                  <a:outerShdw blurRad="38100" dist="19050" dir="2700000" algn="tl" rotWithShape="0">
                    <a:prstClr val="black">
                      <a:alpha val="40000"/>
                    </a:prstClr>
                  </a:outerShdw>
                </a:effectLst>
                <a:uLnTx/>
                <a:uFillTx/>
                <a:latin typeface="Malgun Gothic" panose="020B0503020000020004" pitchFamily="34" charset="-127"/>
                <a:ea typeface="+mn-ea"/>
                <a:cs typeface="Arial" panose="020B0604020202020204" pitchFamily="34" charset="0"/>
              </a:rPr>
              <a:t>Entreprises</a:t>
            </a:r>
            <a:endParaRPr kumimoji="0" lang="fr-FR" altLang="x-none" sz="2800" b="1" i="0" u="none" strike="noStrike" kern="1200" cap="none" spc="0" normalizeH="0" baseline="0" noProof="0">
              <a:ln>
                <a:noFill/>
              </a:ln>
              <a:solidFill>
                <a:prstClr val="black"/>
              </a:solidFill>
              <a:effectLst>
                <a:outerShdw blurRad="38100" dist="19050" dir="2700000" algn="tl" rotWithShape="0">
                  <a:prstClr val="black">
                    <a:alpha val="40000"/>
                  </a:prstClr>
                </a:outerShdw>
              </a:effectLst>
              <a:uLnTx/>
              <a:uFillTx/>
              <a:latin typeface="Malgun Gothic" panose="020B0503020000020004" pitchFamily="34" charset="-127"/>
              <a:ea typeface="Arial" panose="020B0604020202020204" pitchFamily="34" charset="0"/>
              <a:cs typeface="Arial" panose="020B0604020202020204" pitchFamily="34" charset="0"/>
            </a:endParaRPr>
          </a:p>
        </p:txBody>
      </p:sp>
      <p:sp>
        <p:nvSpPr>
          <p:cNvPr id="27651" name="Rectangle 117764"/>
          <p:cNvSpPr/>
          <p:nvPr/>
        </p:nvSpPr>
        <p:spPr>
          <a:xfrm>
            <a:off x="8001000" y="3124200"/>
            <a:ext cx="2133600" cy="990600"/>
          </a:xfrm>
          <a:prstGeom prst="rect">
            <a:avLst/>
          </a:prstGeom>
          <a:solidFill>
            <a:srgbClr val="FF00FF"/>
          </a:solidFill>
          <a:ln w="9525"/>
          <a:scene3d>
            <a:camera prst="legacyObliqueTopRight">
              <a:rot lat="0" lon="0" rev="0"/>
            </a:camera>
            <a:lightRig rig="legacyFlat3" dir="b"/>
          </a:scene3d>
          <a:sp3d extrusionH="430200" prstMaterial="legacyMatte">
            <a:bevelT w="13500" h="13500" prst="angle"/>
            <a:bevelB w="13500" h="13500" prst="angle"/>
            <a:extrusionClr>
              <a:srgbClr val="FF00FF"/>
            </a:extrusionClr>
          </a:sp3d>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x-none" sz="2800" b="1" i="0" u="none" strike="noStrike" kern="1200" cap="none" spc="0" normalizeH="0" baseline="0" noProof="0">
                <a:ln>
                  <a:noFill/>
                </a:ln>
                <a:solidFill>
                  <a:prstClr val="black"/>
                </a:solidFill>
                <a:effectLst>
                  <a:outerShdw blurRad="38100" dist="19050" dir="2700000" algn="tl" rotWithShape="0">
                    <a:prstClr val="black">
                      <a:alpha val="40000"/>
                    </a:prstClr>
                  </a:outerShdw>
                </a:effectLst>
                <a:uLnTx/>
                <a:uFillTx/>
                <a:latin typeface="Malgun Gothic" panose="020B0503020000020004" pitchFamily="34" charset="-127"/>
                <a:ea typeface="+mn-ea"/>
                <a:cs typeface="Arial" panose="020B0604020202020204" pitchFamily="34" charset="0"/>
              </a:rPr>
              <a:t>Ménages</a:t>
            </a:r>
            <a:endParaRPr kumimoji="0" lang="fr-FR" altLang="x-none" sz="2800" b="1" i="0" u="none" strike="noStrike" kern="1200" cap="none" spc="0" normalizeH="0" baseline="0" noProof="0">
              <a:ln>
                <a:noFill/>
              </a:ln>
              <a:solidFill>
                <a:prstClr val="black"/>
              </a:solidFill>
              <a:effectLst>
                <a:outerShdw blurRad="38100" dist="19050" dir="2700000" algn="tl" rotWithShape="0">
                  <a:prstClr val="black">
                    <a:alpha val="40000"/>
                  </a:prstClr>
                </a:outerShdw>
              </a:effectLst>
              <a:uLnTx/>
              <a:uFillTx/>
              <a:latin typeface="Malgun Gothic" panose="020B0503020000020004" pitchFamily="34" charset="-127"/>
              <a:ea typeface="Arial" panose="020B0604020202020204" pitchFamily="34" charset="0"/>
              <a:cs typeface="Arial" panose="020B0604020202020204" pitchFamily="34" charset="0"/>
            </a:endParaRPr>
          </a:p>
        </p:txBody>
      </p:sp>
      <p:sp>
        <p:nvSpPr>
          <p:cNvPr id="27652" name="Freeform 117765"/>
          <p:cNvSpPr/>
          <p:nvPr/>
        </p:nvSpPr>
        <p:spPr>
          <a:xfrm>
            <a:off x="2667000" y="2012950"/>
            <a:ext cx="6904038" cy="884238"/>
          </a:xfrm>
          <a:custGeom>
            <a:avLst/>
            <a:gdLst/>
            <a:ahLst/>
            <a:cxnLst/>
            <a:rect l="0" t="0" r="0" b="0"/>
            <a:pathLst>
              <a:path w="4349" h="557">
                <a:moveTo>
                  <a:pt x="0" y="522"/>
                </a:moveTo>
                <a:lnTo>
                  <a:pt x="0" y="489"/>
                </a:lnTo>
                <a:lnTo>
                  <a:pt x="5" y="11"/>
                </a:lnTo>
                <a:lnTo>
                  <a:pt x="4336" y="0"/>
                </a:lnTo>
                <a:lnTo>
                  <a:pt x="4349" y="557"/>
                </a:lnTo>
              </a:path>
            </a:pathLst>
          </a:custGeom>
          <a:noFill/>
          <a:ln w="63500" cap="flat" cmpd="sng">
            <a:solidFill>
              <a:srgbClr val="000080"/>
            </a:solidFill>
            <a:prstDash val="solid"/>
            <a:miter/>
            <a:headEnd type="none" w="med" len="med"/>
            <a:tailEnd type="triangl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7653" name="Freeform 117766"/>
          <p:cNvSpPr/>
          <p:nvPr/>
        </p:nvSpPr>
        <p:spPr>
          <a:xfrm>
            <a:off x="3551238" y="2449513"/>
            <a:ext cx="5059362" cy="523875"/>
          </a:xfrm>
          <a:custGeom>
            <a:avLst/>
            <a:gdLst/>
            <a:ahLst/>
            <a:cxnLst/>
            <a:rect l="0" t="0" r="0" b="0"/>
            <a:pathLst>
              <a:path w="3187" h="330">
                <a:moveTo>
                  <a:pt x="3187" y="329"/>
                </a:moveTo>
                <a:lnTo>
                  <a:pt x="3184" y="0"/>
                </a:lnTo>
                <a:lnTo>
                  <a:pt x="0" y="6"/>
                </a:lnTo>
                <a:lnTo>
                  <a:pt x="19" y="330"/>
                </a:lnTo>
              </a:path>
            </a:pathLst>
          </a:custGeom>
          <a:noFill/>
          <a:ln w="63500" cap="flat" cmpd="sng">
            <a:solidFill>
              <a:srgbClr val="FF0000"/>
            </a:solidFill>
            <a:prstDash val="solid"/>
            <a:miter/>
            <a:headEnd type="none" w="med" len="med"/>
            <a:tailEnd type="triangl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7654" name="Text Box 117767"/>
          <p:cNvSpPr txBox="1"/>
          <p:nvPr/>
        </p:nvSpPr>
        <p:spPr>
          <a:xfrm>
            <a:off x="4864735" y="2543175"/>
            <a:ext cx="2690495" cy="70675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fr-FR" altLang="x-none" sz="2000" b="1" i="0" u="none" strike="noStrike" kern="1200" cap="none" spc="0" normalizeH="0" baseline="0" noProof="0" err="1">
                <a:ln>
                  <a:noFill/>
                </a:ln>
                <a:solidFill>
                  <a:srgbClr val="000000"/>
                </a:solidFill>
                <a:effectLst/>
                <a:uLnTx/>
                <a:uFillTx/>
                <a:latin typeface="Verdana" panose="020B0604030504040204" pitchFamily="34" charset="0"/>
                <a:ea typeface="+mn-ea"/>
                <a:cs typeface="Arial" panose="020B0604020202020204" pitchFamily="34" charset="0"/>
              </a:rPr>
              <a:t>réglement des achats</a:t>
            </a:r>
            <a:endParaRPr kumimoji="0" lang="fr-FR" altLang="x-none" sz="2000" b="1" i="0" u="none" strike="noStrike" kern="1200" cap="none" spc="0" normalizeH="0" baseline="0" noProof="0" err="1">
              <a:ln>
                <a:noFill/>
              </a:ln>
              <a:solidFill>
                <a:srgbClr val="000000"/>
              </a:solidFill>
              <a:effectLst/>
              <a:uLnTx/>
              <a:uFillTx/>
              <a:latin typeface="Verdana" panose="020B0604030504040204" pitchFamily="34" charset="0"/>
              <a:ea typeface="Arial" panose="020B0604020202020204" pitchFamily="34" charset="0"/>
              <a:cs typeface="Arial" panose="020B0604020202020204" pitchFamily="34" charset="0"/>
            </a:endParaRPr>
          </a:p>
        </p:txBody>
      </p:sp>
      <p:sp>
        <p:nvSpPr>
          <p:cNvPr id="27655" name="Text Box 117768"/>
          <p:cNvSpPr txBox="1"/>
          <p:nvPr/>
        </p:nvSpPr>
        <p:spPr>
          <a:xfrm>
            <a:off x="4491990" y="1499235"/>
            <a:ext cx="3225800" cy="398780"/>
          </a:xfrm>
          <a:prstGeom prst="rect">
            <a:avLst/>
          </a:prstGeom>
          <a:noFill/>
          <a:ln w="9525">
            <a:noFill/>
          </a:ln>
        </p:spPr>
        <p:txBody>
          <a:bodyPr wrap="square" anchor="t">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fr-FR" altLang="x-none" sz="2000" b="1"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biens et services</a:t>
            </a:r>
            <a:endParaRPr kumimoji="0" lang="fr-FR" altLang="x-none" sz="2000" b="1" i="0" u="none" strike="noStrike" kern="1200" cap="none" spc="0" normalizeH="0" baseline="0" noProof="0">
              <a:ln>
                <a:noFill/>
              </a:ln>
              <a:solidFill>
                <a:srgbClr val="000000"/>
              </a:solidFill>
              <a:effectLst/>
              <a:uLnTx/>
              <a:uFillTx/>
              <a:latin typeface="Verdana" panose="020B0604030504040204" pitchFamily="34" charset="0"/>
              <a:ea typeface="Arial" panose="020B0604020202020204" pitchFamily="34" charset="0"/>
              <a:cs typeface="Arial" panose="020B0604020202020204" pitchFamily="34" charset="0"/>
            </a:endParaRPr>
          </a:p>
        </p:txBody>
      </p:sp>
      <p:sp>
        <p:nvSpPr>
          <p:cNvPr id="27656" name="Freeform 117769"/>
          <p:cNvSpPr/>
          <p:nvPr/>
        </p:nvSpPr>
        <p:spPr>
          <a:xfrm>
            <a:off x="2667000" y="4191000"/>
            <a:ext cx="7165975" cy="787400"/>
          </a:xfrm>
          <a:custGeom>
            <a:avLst/>
            <a:gdLst/>
            <a:ahLst/>
            <a:cxnLst/>
            <a:rect l="0" t="0" r="0" b="0"/>
            <a:pathLst>
              <a:path w="4514" h="496">
                <a:moveTo>
                  <a:pt x="4514" y="0"/>
                </a:moveTo>
                <a:lnTo>
                  <a:pt x="4510" y="496"/>
                </a:lnTo>
                <a:lnTo>
                  <a:pt x="0" y="475"/>
                </a:lnTo>
                <a:lnTo>
                  <a:pt x="2" y="1"/>
                </a:lnTo>
              </a:path>
            </a:pathLst>
          </a:custGeom>
          <a:noFill/>
          <a:ln w="63500" cap="flat" cmpd="sng">
            <a:solidFill>
              <a:srgbClr val="000080"/>
            </a:solidFill>
            <a:prstDash val="solid"/>
            <a:miter/>
            <a:headEnd type="none" w="med" len="med"/>
            <a:tailEnd type="triangl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7657" name="Text Box 117770"/>
          <p:cNvSpPr txBox="1"/>
          <p:nvPr/>
        </p:nvSpPr>
        <p:spPr>
          <a:xfrm>
            <a:off x="4178300" y="4978400"/>
            <a:ext cx="4174490" cy="398780"/>
          </a:xfrm>
          <a:prstGeom prst="rect">
            <a:avLst/>
          </a:prstGeom>
          <a:noFill/>
          <a:ln w="9525">
            <a:noFill/>
          </a:ln>
        </p:spPr>
        <p:txBody>
          <a:bodyPr wrap="square" anchor="t">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fr-FR" altLang="x-none" sz="2000" b="1"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facteurs de production (W)</a:t>
            </a:r>
            <a:endParaRPr kumimoji="0" lang="fr-FR" altLang="x-none" sz="2000" b="1" i="0" u="none" strike="noStrike" kern="1200" cap="none" spc="0" normalizeH="0" baseline="0" noProof="0">
              <a:ln>
                <a:noFill/>
              </a:ln>
              <a:solidFill>
                <a:srgbClr val="000000"/>
              </a:solidFill>
              <a:effectLst/>
              <a:uLnTx/>
              <a:uFillTx/>
              <a:latin typeface="Verdana" panose="020B0604030504040204" pitchFamily="34" charset="0"/>
              <a:ea typeface="Arial" panose="020B0604020202020204" pitchFamily="34" charset="0"/>
              <a:cs typeface="Arial" panose="020B0604020202020204" pitchFamily="34" charset="0"/>
            </a:endParaRPr>
          </a:p>
        </p:txBody>
      </p:sp>
      <p:sp>
        <p:nvSpPr>
          <p:cNvPr id="27658" name="Freeform 117771"/>
          <p:cNvSpPr/>
          <p:nvPr/>
        </p:nvSpPr>
        <p:spPr>
          <a:xfrm>
            <a:off x="3733800" y="4191000"/>
            <a:ext cx="4811713" cy="458788"/>
          </a:xfrm>
          <a:custGeom>
            <a:avLst/>
            <a:gdLst/>
            <a:ahLst/>
            <a:cxnLst/>
            <a:rect l="0" t="0" r="0" b="0"/>
            <a:pathLst>
              <a:path w="3031" h="289">
                <a:moveTo>
                  <a:pt x="0" y="0"/>
                </a:moveTo>
                <a:lnTo>
                  <a:pt x="5" y="289"/>
                </a:lnTo>
                <a:lnTo>
                  <a:pt x="3031" y="289"/>
                </a:lnTo>
                <a:lnTo>
                  <a:pt x="3024" y="1"/>
                </a:lnTo>
              </a:path>
            </a:pathLst>
          </a:custGeom>
          <a:noFill/>
          <a:ln w="63500" cap="flat" cmpd="sng">
            <a:solidFill>
              <a:srgbClr val="FF0000"/>
            </a:solidFill>
            <a:prstDash val="solid"/>
            <a:miter/>
            <a:headEnd type="none" w="med" len="med"/>
            <a:tailEnd type="triangl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7659" name="Text Box 117772"/>
          <p:cNvSpPr txBox="1"/>
          <p:nvPr/>
        </p:nvSpPr>
        <p:spPr>
          <a:xfrm>
            <a:off x="4812665" y="4191000"/>
            <a:ext cx="2905125" cy="398780"/>
          </a:xfrm>
          <a:prstGeom prst="rect">
            <a:avLst/>
          </a:prstGeom>
          <a:noFill/>
          <a:ln w="9525">
            <a:noFill/>
          </a:ln>
        </p:spPr>
        <p:txBody>
          <a:bodyPr wrap="square" anchor="t">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fr-FR" altLang="x-none" sz="2000" b="1"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revenus (salaires)</a:t>
            </a:r>
            <a:endParaRPr kumimoji="0" lang="fr-FR" altLang="x-none" sz="2000" b="1" i="0" u="none" strike="noStrike" kern="1200" cap="none" spc="0" normalizeH="0" baseline="0" noProof="0">
              <a:ln>
                <a:noFill/>
              </a:ln>
              <a:solidFill>
                <a:srgbClr val="000000"/>
              </a:solidFill>
              <a:effectLst/>
              <a:uLnTx/>
              <a:uFillTx/>
              <a:latin typeface="Verdana" panose="020B0604030504040204" pitchFamily="34" charset="0"/>
              <a:ea typeface="Arial" panose="020B0604020202020204" pitchFamily="34" charset="0"/>
              <a:cs typeface="Arial" panose="020B0604020202020204" pitchFamily="34" charset="0"/>
            </a:endParaRPr>
          </a:p>
        </p:txBody>
      </p:sp>
      <p:sp>
        <p:nvSpPr>
          <p:cNvPr id="27660" name="Footer Placeholder 1"/>
          <p:cNvSpPr>
            <a:spLocks noGrp="1"/>
          </p:cNvSpPr>
          <p:nvPr>
            <p:ph type="ftr" sz="quarter" idx="11"/>
          </p:nvPr>
        </p:nvSpPr>
        <p:spPr/>
        <p:txBody>
          <a:bodyPr anchor="b"/>
          <a:lstStyle>
            <a:lvl1pPr marL="0" lvl="0" indent="0" algn="l" defTabSz="91440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defRPr>
            </a:lvl1pPr>
            <a:lvl2pPr marL="457200" lvl="1" indent="0" algn="l" defTabSz="91440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altLang="x-none" sz="1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Eco. Gle ESI 1 _ UNB _ D. KAM</a:t>
            </a:r>
          </a:p>
        </p:txBody>
      </p:sp>
      <p:sp>
        <p:nvSpPr>
          <p:cNvPr id="27661" name="Slide Number Placeholder 2"/>
          <p:cNvSpPr>
            <a:spLocks noGrp="1"/>
          </p:cNvSpPr>
          <p:nvPr>
            <p:ph type="sldNum" sz="quarter" idx="12"/>
          </p:nvPr>
        </p:nvSpPr>
        <p:spPr/>
        <p:txBody>
          <a:bodyPr anchor="b"/>
          <a:lstStyle>
            <a:lvl1pPr marL="0" lvl="0" indent="0" algn="l" defTabSz="91440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defRPr>
            </a:lvl1pPr>
            <a:lvl2pPr marL="457200" lvl="1" indent="0" algn="l" defTabSz="91440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mn-ea"/>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fr-FR" altLang="x-none" sz="1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253550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altLang="x-none">
                <a:solidFill>
                  <a:srgbClr val="000066"/>
                </a:solidFill>
                <a:sym typeface="+mn-ea"/>
              </a:rPr>
              <a:t>3.1.2 Analyse du circuit économique simplifié</a:t>
            </a:r>
            <a:endParaRPr lang="en-US"/>
          </a:p>
        </p:txBody>
      </p:sp>
      <p:sp>
        <p:nvSpPr>
          <p:cNvPr id="3" name="Content Placeholder 2"/>
          <p:cNvSpPr>
            <a:spLocks noGrp="1"/>
          </p:cNvSpPr>
          <p:nvPr>
            <p:ph idx="1"/>
          </p:nvPr>
        </p:nvSpPr>
        <p:spPr/>
        <p:txBody>
          <a:bodyPr>
            <a:noAutofit/>
          </a:bodyPr>
          <a:lstStyle/>
          <a:p>
            <a:pPr marL="0" indent="0" algn="just">
              <a:buNone/>
            </a:pPr>
            <a:r>
              <a:rPr lang="en-US"/>
              <a:t>a)	</a:t>
            </a:r>
            <a:r>
              <a:rPr lang="en-US" b="1"/>
              <a:t>Analyse en termes de flux réels</a:t>
            </a:r>
            <a:r>
              <a:rPr lang="en-US"/>
              <a:t> </a:t>
            </a:r>
          </a:p>
          <a:p>
            <a:pPr marL="0" indent="0" algn="just">
              <a:buNone/>
            </a:pPr>
            <a:r>
              <a:rPr lang="en-US" u="sng"/>
              <a:t>Hypothèses</a:t>
            </a:r>
            <a:r>
              <a:rPr lang="en-US"/>
              <a:t> : </a:t>
            </a:r>
          </a:p>
          <a:p>
            <a:pPr algn="just">
              <a:buFont typeface="Wingdings" panose="05000000000000000000" charset="0"/>
              <a:buChar char=""/>
            </a:pPr>
            <a:r>
              <a:rPr lang="en-US"/>
              <a:t>Tout le travail offert par les ménages est utilisé par les entreprises.</a:t>
            </a:r>
          </a:p>
          <a:p>
            <a:pPr algn="just">
              <a:buFont typeface="Wingdings" panose="05000000000000000000" charset="0"/>
              <a:buChar char=""/>
            </a:pPr>
            <a:r>
              <a:rPr lang="en-US"/>
              <a:t>Tous les biens produits par les entreprises sont vendus aux ménages.</a:t>
            </a:r>
          </a:p>
          <a:p>
            <a:pPr marL="0" indent="0" algn="just">
              <a:buNone/>
            </a:pPr>
            <a:r>
              <a:rPr lang="en-US" sz="3200"/>
              <a:t>Par conséquent les ménages fournissent aux entreprises du travail par l’intermédiaire du marché du travail et les entreprises produisent des biens et services qu’elles vendent aux ménages par l’intermédiaire du marché.</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9095387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altLang="x-none">
                <a:solidFill>
                  <a:srgbClr val="000066"/>
                </a:solidFill>
                <a:sym typeface="+mn-ea"/>
              </a:rPr>
              <a:t>3.1.2 Analyse du circuit économique simplifié</a:t>
            </a:r>
            <a:endParaRPr lang="en-US"/>
          </a:p>
        </p:txBody>
      </p:sp>
      <p:sp>
        <p:nvSpPr>
          <p:cNvPr id="3" name="Content Placeholder 2"/>
          <p:cNvSpPr>
            <a:spLocks noGrp="1"/>
          </p:cNvSpPr>
          <p:nvPr>
            <p:ph idx="1"/>
          </p:nvPr>
        </p:nvSpPr>
        <p:spPr/>
        <p:txBody>
          <a:bodyPr>
            <a:noAutofit/>
          </a:bodyPr>
          <a:lstStyle/>
          <a:p>
            <a:pPr marL="0" indent="0" algn="just">
              <a:buNone/>
            </a:pPr>
            <a:r>
              <a:rPr lang="en-US" sz="3200"/>
              <a:t>b)	</a:t>
            </a:r>
            <a:r>
              <a:rPr lang="en-US" sz="3200" b="1"/>
              <a:t>Analyse en termes de flux monétaires</a:t>
            </a:r>
            <a:r>
              <a:rPr lang="en-US" sz="3200"/>
              <a:t> :</a:t>
            </a:r>
          </a:p>
          <a:p>
            <a:pPr marL="0" indent="0" algn="just">
              <a:buNone/>
            </a:pPr>
            <a:r>
              <a:rPr lang="en-US" sz="3200" u="sng"/>
              <a:t>Hypothèse</a:t>
            </a:r>
            <a:r>
              <a:rPr lang="en-US" sz="3200"/>
              <a:t> : </a:t>
            </a:r>
          </a:p>
          <a:p>
            <a:pPr algn="just">
              <a:buFont typeface="Wingdings" panose="05000000000000000000" charset="0"/>
              <a:buChar char=""/>
            </a:pPr>
            <a:r>
              <a:rPr lang="en-US" sz="3200"/>
              <a:t>Les ménages n’épargnent pas : tous leurs revenus sont consommés.</a:t>
            </a:r>
          </a:p>
          <a:p>
            <a:pPr algn="just">
              <a:buFont typeface="Wingdings" panose="05000000000000000000" charset="0"/>
              <a:buChar char=""/>
            </a:pPr>
            <a:r>
              <a:rPr lang="en-US" sz="3200"/>
              <a:t>Les entreprises n’investissent pas : elles transforment en revenu la totalité de leur production.</a:t>
            </a:r>
          </a:p>
          <a:p>
            <a:pPr marL="0" indent="0" algn="just">
              <a:buNone/>
            </a:pPr>
            <a:r>
              <a:rPr lang="en-US" sz="3200"/>
              <a:t>Donc les ménages perçoivent des revenus des entreprises et les consacrent exclusivement à la consommation.</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1939649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altLang="x-none">
                <a:solidFill>
                  <a:srgbClr val="000066"/>
                </a:solidFill>
                <a:sym typeface="+mn-ea"/>
              </a:rPr>
              <a:t>3.1.3 Exemple de circuit économique simplifié</a:t>
            </a:r>
            <a:endParaRPr lang="en-US"/>
          </a:p>
        </p:txBody>
      </p:sp>
      <p:pic>
        <p:nvPicPr>
          <p:cNvPr id="161805" name="Content Placeholder 161804"/>
          <p:cNvPicPr>
            <a:picLocks noGrp="1" noChangeAspect="1"/>
          </p:cNvPicPr>
          <p:nvPr>
            <p:ph idx="1"/>
          </p:nvPr>
        </p:nvPicPr>
        <p:blipFill>
          <a:blip r:embed="rId2"/>
          <a:stretch>
            <a:fillRect/>
          </a:stretch>
        </p:blipFill>
        <p:spPr>
          <a:xfrm>
            <a:off x="838835" y="1503680"/>
            <a:ext cx="10434955" cy="5193030"/>
          </a:xfrm>
          <a:prstGeom prst="rect">
            <a:avLst/>
          </a:prstGeom>
          <a:noFill/>
          <a:ln w="9525">
            <a:noFill/>
          </a:ln>
        </p:spPr>
      </p:pic>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43685612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sz="4800" b="1"/>
              <a:t>3.2 Le circuit économique d'ensemble</a:t>
            </a:r>
          </a:p>
        </p:txBody>
      </p:sp>
      <p:sp>
        <p:nvSpPr>
          <p:cNvPr id="3" name="Content Placeholder 2"/>
          <p:cNvSpPr>
            <a:spLocks noGrp="1"/>
          </p:cNvSpPr>
          <p:nvPr>
            <p:ph idx="1"/>
          </p:nvPr>
        </p:nvSpPr>
        <p:spPr>
          <a:xfrm>
            <a:off x="838200" y="1801495"/>
            <a:ext cx="10515600" cy="4351338"/>
          </a:xfrm>
        </p:spPr>
        <p:txBody>
          <a:bodyPr/>
          <a:lstStyle/>
          <a:p>
            <a:pPr marL="0" indent="0">
              <a:buNone/>
            </a:pPr>
            <a:r>
              <a:rPr lang="fr-FR" altLang="en-US" sz="3200" b="1"/>
              <a:t>3.2.1 Représentation du circuit économique d'ensemble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526354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r-FR" altLang="en-US"/>
              <a:t>INTRODUCTION</a:t>
            </a:r>
          </a:p>
        </p:txBody>
      </p:sp>
      <p:sp>
        <p:nvSpPr>
          <p:cNvPr id="3" name="Content Placeholder 2"/>
          <p:cNvSpPr>
            <a:spLocks noGrp="1"/>
          </p:cNvSpPr>
          <p:nvPr>
            <p:ph idx="1"/>
          </p:nvPr>
        </p:nvSpPr>
        <p:spPr>
          <a:xfrm>
            <a:off x="838200" y="1363980"/>
            <a:ext cx="10515600" cy="5201920"/>
          </a:xfrm>
        </p:spPr>
        <p:txBody>
          <a:bodyPr>
            <a:normAutofit lnSpcReduction="10000"/>
          </a:bodyPr>
          <a:lstStyle/>
          <a:p>
            <a:pPr marL="0" indent="0" algn="just">
              <a:lnSpc>
                <a:spcPct val="100000"/>
              </a:lnSpc>
              <a:buNone/>
            </a:pPr>
            <a:r>
              <a:rPr sz="3600">
                <a:latin typeface="Times New Roman" panose="02020603050405020304" pitchFamily="18" charset="0"/>
              </a:rPr>
              <a:t>Ainsi, on parle de : </a:t>
            </a:r>
          </a:p>
          <a:p>
            <a:pPr algn="just">
              <a:lnSpc>
                <a:spcPct val="100000"/>
              </a:lnSpc>
              <a:buFont typeface="Wingdings" panose="05000000000000000000" charset="0"/>
              <a:buChar char=""/>
            </a:pPr>
            <a:r>
              <a:rPr sz="3600">
                <a:latin typeface="Times New Roman" panose="02020603050405020304" pitchFamily="18" charset="0"/>
              </a:rPr>
              <a:t>vivre avec économie (gérer ses biens avec rigueur)</a:t>
            </a:r>
          </a:p>
          <a:p>
            <a:pPr algn="just">
              <a:lnSpc>
                <a:spcPct val="100000"/>
              </a:lnSpc>
              <a:buFont typeface="Wingdings" panose="05000000000000000000" charset="0"/>
              <a:buChar char=""/>
            </a:pPr>
            <a:r>
              <a:rPr lang="fr-FR" sz="3600">
                <a:latin typeface="Times New Roman" panose="02020603050405020304" pitchFamily="18" charset="0"/>
              </a:rPr>
              <a:t>l'</a:t>
            </a:r>
            <a:r>
              <a:rPr sz="3600">
                <a:latin typeface="Times New Roman" panose="02020603050405020304" pitchFamily="18" charset="0"/>
              </a:rPr>
              <a:t>expression « c’est plus économique » plus avantageux</a:t>
            </a:r>
          </a:p>
          <a:p>
            <a:pPr algn="just">
              <a:lnSpc>
                <a:spcPct val="100000"/>
              </a:lnSpc>
              <a:buFont typeface="Wingdings" panose="05000000000000000000" charset="0"/>
              <a:buChar char=""/>
            </a:pPr>
            <a:r>
              <a:rPr sz="3600">
                <a:latin typeface="Times New Roman" panose="02020603050405020304" pitchFamily="18" charset="0"/>
              </a:rPr>
              <a:t>économie publique (organisation de la production et la répartition des richesses dans un pays)</a:t>
            </a:r>
          </a:p>
          <a:p>
            <a:pPr algn="just">
              <a:lnSpc>
                <a:spcPct val="100000"/>
              </a:lnSpc>
              <a:buFont typeface="Wingdings" panose="05000000000000000000" charset="0"/>
              <a:buChar char=""/>
            </a:pPr>
            <a:r>
              <a:rPr sz="3600">
                <a:latin typeface="Times New Roman" panose="02020603050405020304" pitchFamily="18" charset="0"/>
              </a:rPr>
              <a:t>économie rurale (économie consacrée à la production agricole)</a:t>
            </a:r>
          </a:p>
          <a:p>
            <a:pPr algn="just">
              <a:lnSpc>
                <a:spcPct val="100000"/>
              </a:lnSpc>
              <a:buFont typeface="Wingdings" panose="05000000000000000000" charset="0"/>
              <a:buChar char=""/>
            </a:pPr>
            <a:r>
              <a:rPr sz="3600">
                <a:latin typeface="Times New Roman" panose="02020603050405020304" pitchFamily="18" charset="0"/>
              </a:rPr>
              <a:t>économie de projets (gestion de projets)</a:t>
            </a:r>
            <a:r>
              <a:rPr lang="en-US"/>
              <a:t>	</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291746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II.	LA FONCTION DE DEMANDE INDIVIDUELLE</a:t>
            </a:r>
          </a:p>
        </p:txBody>
      </p:sp>
      <p:sp>
        <p:nvSpPr>
          <p:cNvPr id="3" name="Content Placeholder 2"/>
          <p:cNvSpPr>
            <a:spLocks noGrp="1"/>
          </p:cNvSpPr>
          <p:nvPr>
            <p:ph sz="half" idx="1"/>
          </p:nvPr>
        </p:nvSpPr>
        <p:spPr>
          <a:xfrm>
            <a:off x="838200" y="1825625"/>
            <a:ext cx="9789160" cy="4351655"/>
          </a:xfrm>
        </p:spPr>
        <p:txBody>
          <a:bodyPr>
            <a:normAutofit/>
          </a:bodyPr>
          <a:lstStyle/>
          <a:p>
            <a:pPr marL="0" indent="0" algn="just">
              <a:buFont typeface="Wingdings" panose="05000000000000000000" charset="0"/>
              <a:buNone/>
            </a:pPr>
            <a:r>
              <a:rPr lang="en-US" sz="3200"/>
              <a:t>La quantité d’une marchandise qu’un consommateur est prêt à acheter pendant une période donnée est fonction :</a:t>
            </a:r>
          </a:p>
          <a:p>
            <a:pPr algn="just">
              <a:buFont typeface="Wingdings" panose="05000000000000000000" charset="0"/>
              <a:buChar char=""/>
            </a:pPr>
            <a:r>
              <a:rPr lang="en-US" sz="3200"/>
              <a:t>du prix de cette marchandise sur le marché,</a:t>
            </a:r>
          </a:p>
          <a:p>
            <a:pPr algn="just">
              <a:buFont typeface="Wingdings" panose="05000000000000000000" charset="0"/>
              <a:buChar char=""/>
            </a:pPr>
            <a:r>
              <a:rPr lang="en-US" sz="3200"/>
              <a:t>du revenu du consommateur,</a:t>
            </a:r>
          </a:p>
          <a:p>
            <a:pPr algn="just">
              <a:buFont typeface="Wingdings" panose="05000000000000000000" charset="0"/>
              <a:buChar char=""/>
            </a:pPr>
            <a:r>
              <a:rPr lang="en-US" sz="3200"/>
              <a:t>du prix des autres produits (complémentaires et substituables)</a:t>
            </a:r>
          </a:p>
          <a:p>
            <a:pPr algn="just">
              <a:buFont typeface="Wingdings" panose="05000000000000000000" charset="0"/>
              <a:buChar char=""/>
            </a:pPr>
            <a:r>
              <a:rPr lang="en-US" sz="3200"/>
              <a:t>des goûts du consommateur, de la mode, de la publicité faite pour cette marchandise.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4151309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II.	LA FONCTION DE DEMANDE INDIVIDUELLE</a:t>
            </a:r>
          </a:p>
        </p:txBody>
      </p:sp>
      <p:sp>
        <p:nvSpPr>
          <p:cNvPr id="3" name="Content Placeholder 2"/>
          <p:cNvSpPr>
            <a:spLocks noGrp="1"/>
          </p:cNvSpPr>
          <p:nvPr>
            <p:ph sz="half" idx="1"/>
          </p:nvPr>
        </p:nvSpPr>
        <p:spPr>
          <a:xfrm>
            <a:off x="838200" y="1825625"/>
            <a:ext cx="9789160" cy="4351655"/>
          </a:xfrm>
        </p:spPr>
        <p:txBody>
          <a:bodyPr>
            <a:normAutofit/>
          </a:bodyPr>
          <a:lstStyle/>
          <a:p>
            <a:pPr marL="0" indent="0" algn="just">
              <a:buFont typeface="Wingdings" panose="05000000000000000000" charset="0"/>
              <a:buNone/>
            </a:pPr>
            <a:r>
              <a:rPr lang="en-US" sz="3600"/>
              <a:t>Ainsi la fonction de demande du consommateur pour le produit sera :  </a:t>
            </a:r>
          </a:p>
          <a:p>
            <a:pPr marL="0" indent="0" algn="just">
              <a:buFont typeface="Wingdings" panose="05000000000000000000" charset="0"/>
              <a:buNone/>
            </a:pPr>
            <a:r>
              <a:rPr lang="en-US" sz="3600" b="1"/>
              <a:t>x  =  f(Px, Py, R, G)</a:t>
            </a:r>
          </a:p>
          <a:p>
            <a:pPr marL="0" indent="0" algn="just">
              <a:buFont typeface="Wingdings" panose="05000000000000000000" charset="0"/>
              <a:buNone/>
            </a:pPr>
            <a:r>
              <a:rPr lang="en-US" sz="3600"/>
              <a:t>Avec   Px  =  Prix de la marchandise	         </a:t>
            </a:r>
          </a:p>
          <a:p>
            <a:pPr marL="0" indent="0" algn="just">
              <a:buFont typeface="Wingdings" panose="05000000000000000000" charset="0"/>
              <a:buNone/>
            </a:pPr>
            <a:r>
              <a:rPr lang="en-US" sz="3600"/>
              <a:t>            R  =  Revenu</a:t>
            </a:r>
          </a:p>
          <a:p>
            <a:pPr marL="0" indent="0" algn="just">
              <a:buFont typeface="Wingdings" panose="05000000000000000000" charset="0"/>
              <a:buNone/>
            </a:pPr>
            <a:r>
              <a:rPr lang="en-US" sz="3600"/>
              <a:t>            Py  =  Prix des autres produits	         </a:t>
            </a:r>
          </a:p>
          <a:p>
            <a:pPr marL="0" indent="0" algn="just">
              <a:buFont typeface="Wingdings" panose="05000000000000000000" charset="0"/>
              <a:buNone/>
            </a:pPr>
            <a:r>
              <a:rPr lang="en-US" sz="3600"/>
              <a:t>           G  =  Goûts du consommateur</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770805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sz="4800" b="1"/>
              <a:t>2.1 </a:t>
            </a:r>
            <a:r>
              <a:rPr lang="en-US" sz="4800" b="1"/>
              <a:t>La courbe de demande individuelle</a:t>
            </a:r>
          </a:p>
        </p:txBody>
      </p:sp>
      <p:sp>
        <p:nvSpPr>
          <p:cNvPr id="3" name="Content Placeholder 2"/>
          <p:cNvSpPr>
            <a:spLocks noGrp="1"/>
          </p:cNvSpPr>
          <p:nvPr>
            <p:ph sz="half" idx="1"/>
          </p:nvPr>
        </p:nvSpPr>
        <p:spPr>
          <a:xfrm>
            <a:off x="838200" y="1825625"/>
            <a:ext cx="9789160" cy="4351655"/>
          </a:xfrm>
        </p:spPr>
        <p:txBody>
          <a:bodyPr>
            <a:normAutofit fontScale="97500" lnSpcReduction="10000"/>
          </a:bodyPr>
          <a:lstStyle/>
          <a:p>
            <a:pPr marL="0" indent="0" algn="just">
              <a:buFont typeface="Wingdings" panose="05000000000000000000" charset="0"/>
              <a:buNone/>
            </a:pPr>
            <a:r>
              <a:rPr lang="fr-FR" altLang="en-US" sz="3600" b="1"/>
              <a:t>2.1.1 </a:t>
            </a:r>
            <a:r>
              <a:rPr lang="en-US" sz="3600" b="1"/>
              <a:t>La table de demande</a:t>
            </a:r>
          </a:p>
          <a:p>
            <a:pPr marL="0" indent="0" algn="just">
              <a:buFont typeface="Wingdings" panose="05000000000000000000" charset="0"/>
              <a:buNone/>
            </a:pPr>
            <a:r>
              <a:rPr lang="en-US" sz="3600"/>
              <a:t>Si l’on fait varier le prix de la marchandise en question, tout en gardant constants le revenu de consommateur, le prix des autres produits, les goûts personnels du consommateur, la mode, etc. (hypothèse ceteris paribus, toutes choses restant égale par ailleurs), nous obtenons la table de demande du consommateur pour cette marchandise.</a:t>
            </a:r>
          </a:p>
          <a:p>
            <a:pPr marL="0" indent="0" algn="just">
              <a:buFont typeface="Wingdings" panose="05000000000000000000" charset="0"/>
              <a:buNone/>
            </a:pPr>
            <a:endParaRPr lang="en-US" sz="360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31139770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sz="4800" b="1"/>
              <a:t>2.1 </a:t>
            </a:r>
            <a:r>
              <a:rPr lang="en-US" sz="4800" b="1"/>
              <a:t>La courbe de demande individuelle</a:t>
            </a:r>
          </a:p>
        </p:txBody>
      </p:sp>
      <p:sp>
        <p:nvSpPr>
          <p:cNvPr id="3" name="Content Placeholder 2"/>
          <p:cNvSpPr>
            <a:spLocks noGrp="1"/>
          </p:cNvSpPr>
          <p:nvPr>
            <p:ph sz="half" idx="1"/>
          </p:nvPr>
        </p:nvSpPr>
        <p:spPr>
          <a:xfrm>
            <a:off x="838200" y="1825625"/>
            <a:ext cx="9789160" cy="4351655"/>
          </a:xfrm>
        </p:spPr>
        <p:txBody>
          <a:bodyPr>
            <a:normAutofit/>
          </a:bodyPr>
          <a:lstStyle/>
          <a:p>
            <a:pPr marL="0" indent="0" algn="just">
              <a:buFont typeface="Wingdings" panose="05000000000000000000" charset="0"/>
              <a:buNone/>
            </a:pPr>
            <a:r>
              <a:rPr lang="fr-FR" altLang="en-US" sz="3600" b="1"/>
              <a:t>2.1.1 </a:t>
            </a:r>
            <a:r>
              <a:rPr lang="en-US" sz="3600" b="1"/>
              <a:t>La table de demande</a:t>
            </a:r>
          </a:p>
          <a:p>
            <a:pPr marL="0" indent="0" algn="just">
              <a:buFont typeface="Wingdings" panose="05000000000000000000" charset="0"/>
              <a:buNone/>
            </a:pPr>
            <a:endParaRPr lang="en-US" sz="3600"/>
          </a:p>
          <a:p>
            <a:pPr marL="0" indent="0" algn="just">
              <a:buFont typeface="Wingdings" panose="05000000000000000000" charset="0"/>
              <a:buNone/>
            </a:pPr>
            <a:r>
              <a:rPr lang="en-US" sz="3600"/>
              <a:t>Cette table établit l’éventail des diverses quantités de la marchandise X que le consommateur est prêt à acheter aux différents prix possibles de cette marchandise, tous les autres éléments demeurant constants.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7541631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sz="4800" b="1"/>
              <a:t>2.1 </a:t>
            </a:r>
            <a:r>
              <a:rPr lang="en-US" sz="4800" b="1"/>
              <a:t>La courbe de demande individuelle</a:t>
            </a:r>
          </a:p>
        </p:txBody>
      </p:sp>
      <p:sp>
        <p:nvSpPr>
          <p:cNvPr id="3" name="Content Placeholder 2"/>
          <p:cNvSpPr>
            <a:spLocks noGrp="1"/>
          </p:cNvSpPr>
          <p:nvPr>
            <p:ph sz="half" idx="1"/>
          </p:nvPr>
        </p:nvSpPr>
        <p:spPr>
          <a:xfrm>
            <a:off x="838200" y="1825625"/>
            <a:ext cx="9789160" cy="4351655"/>
          </a:xfrm>
        </p:spPr>
        <p:txBody>
          <a:bodyPr>
            <a:normAutofit fontScale="75000" lnSpcReduction="20000"/>
          </a:bodyPr>
          <a:lstStyle/>
          <a:p>
            <a:pPr marL="0" indent="0" algn="just">
              <a:buFont typeface="Wingdings" panose="05000000000000000000" charset="0"/>
              <a:buNone/>
            </a:pPr>
            <a:r>
              <a:rPr lang="fr-FR" altLang="en-US" sz="5400" b="1"/>
              <a:t>2.1.1 </a:t>
            </a:r>
            <a:r>
              <a:rPr lang="en-US" sz="5400" b="1"/>
              <a:t>La table de demande</a:t>
            </a:r>
          </a:p>
          <a:p>
            <a:pPr marL="0" indent="0" algn="just">
              <a:buFont typeface="Wingdings" panose="05000000000000000000" charset="0"/>
              <a:buNone/>
            </a:pPr>
            <a:r>
              <a:rPr lang="fr-FR" altLang="en-US" sz="5400"/>
              <a:t>E</a:t>
            </a:r>
            <a:r>
              <a:rPr lang="en-US" sz="5400"/>
              <a:t>xemple : de table de demande d’un consommateur pour la marchandise X.</a:t>
            </a:r>
          </a:p>
          <a:p>
            <a:pPr marL="0" indent="0" algn="just">
              <a:buFont typeface="Wingdings" panose="05000000000000000000" charset="0"/>
              <a:buNone/>
            </a:pPr>
            <a:endParaRPr lang="en-US" sz="5400"/>
          </a:p>
          <a:p>
            <a:pPr marL="0" indent="0" algn="just">
              <a:buFont typeface="Wingdings" panose="05000000000000000000" charset="0"/>
              <a:buNone/>
            </a:pPr>
            <a:endParaRPr lang="en-US" sz="3600"/>
          </a:p>
          <a:p>
            <a:pPr marL="0" indent="0" algn="just">
              <a:buFont typeface="Wingdings" panose="05000000000000000000" charset="0"/>
              <a:buNone/>
            </a:pPr>
            <a:endParaRPr lang="en-US" sz="3600"/>
          </a:p>
          <a:p>
            <a:pPr marL="0" indent="0" algn="just">
              <a:buFont typeface="Wingdings" panose="05000000000000000000" charset="0"/>
              <a:buNone/>
            </a:pPr>
            <a:endParaRPr lang="en-US" sz="3600"/>
          </a:p>
          <a:p>
            <a:pPr marL="0" indent="0" algn="just">
              <a:buFont typeface="Wingdings" panose="05000000000000000000" charset="0"/>
              <a:buNone/>
            </a:pPr>
            <a:endParaRPr lang="en-US" sz="3600"/>
          </a:p>
          <a:p>
            <a:pPr marL="0" indent="0" algn="just">
              <a:buFont typeface="Wingdings" panose="05000000000000000000" charset="0"/>
              <a:buNone/>
            </a:pPr>
            <a:r>
              <a:rPr lang="en-US" sz="3600"/>
              <a:t>									</a:t>
            </a:r>
          </a:p>
          <a:p>
            <a:pPr marL="0" indent="0" algn="just">
              <a:buFont typeface="Wingdings" panose="05000000000000000000" charset="0"/>
              <a:buNone/>
            </a:pPr>
            <a:endParaRPr lang="en-US" sz="3600"/>
          </a:p>
        </p:txBody>
      </p:sp>
      <p:graphicFrame>
        <p:nvGraphicFramePr>
          <p:cNvPr id="7" name="Table 6"/>
          <p:cNvGraphicFramePr/>
          <p:nvPr/>
        </p:nvGraphicFramePr>
        <p:xfrm>
          <a:off x="1007745" y="3846195"/>
          <a:ext cx="8529320" cy="1036320"/>
        </p:xfrm>
        <a:graphic>
          <a:graphicData uri="http://schemas.openxmlformats.org/drawingml/2006/table">
            <a:tbl>
              <a:tblPr firstRow="1" bandRow="1">
                <a:tableStyleId>{5C22544A-7EE6-4342-B048-85BDC9FD1C3A}</a:tableStyleId>
              </a:tblPr>
              <a:tblGrid>
                <a:gridCol w="852932">
                  <a:extLst>
                    <a:ext uri="{9D8B030D-6E8A-4147-A177-3AD203B41FA5}">
                      <a16:colId xmlns:a16="http://schemas.microsoft.com/office/drawing/2014/main" val="20000"/>
                    </a:ext>
                  </a:extLst>
                </a:gridCol>
                <a:gridCol w="852932">
                  <a:extLst>
                    <a:ext uri="{9D8B030D-6E8A-4147-A177-3AD203B41FA5}">
                      <a16:colId xmlns:a16="http://schemas.microsoft.com/office/drawing/2014/main" val="20001"/>
                    </a:ext>
                  </a:extLst>
                </a:gridCol>
                <a:gridCol w="852932">
                  <a:extLst>
                    <a:ext uri="{9D8B030D-6E8A-4147-A177-3AD203B41FA5}">
                      <a16:colId xmlns:a16="http://schemas.microsoft.com/office/drawing/2014/main" val="20002"/>
                    </a:ext>
                  </a:extLst>
                </a:gridCol>
                <a:gridCol w="852932">
                  <a:extLst>
                    <a:ext uri="{9D8B030D-6E8A-4147-A177-3AD203B41FA5}">
                      <a16:colId xmlns:a16="http://schemas.microsoft.com/office/drawing/2014/main" val="20003"/>
                    </a:ext>
                  </a:extLst>
                </a:gridCol>
                <a:gridCol w="852932">
                  <a:extLst>
                    <a:ext uri="{9D8B030D-6E8A-4147-A177-3AD203B41FA5}">
                      <a16:colId xmlns:a16="http://schemas.microsoft.com/office/drawing/2014/main" val="20004"/>
                    </a:ext>
                  </a:extLst>
                </a:gridCol>
                <a:gridCol w="852932">
                  <a:extLst>
                    <a:ext uri="{9D8B030D-6E8A-4147-A177-3AD203B41FA5}">
                      <a16:colId xmlns:a16="http://schemas.microsoft.com/office/drawing/2014/main" val="20005"/>
                    </a:ext>
                  </a:extLst>
                </a:gridCol>
                <a:gridCol w="852933">
                  <a:extLst>
                    <a:ext uri="{9D8B030D-6E8A-4147-A177-3AD203B41FA5}">
                      <a16:colId xmlns:a16="http://schemas.microsoft.com/office/drawing/2014/main" val="20006"/>
                    </a:ext>
                  </a:extLst>
                </a:gridCol>
                <a:gridCol w="852931">
                  <a:extLst>
                    <a:ext uri="{9D8B030D-6E8A-4147-A177-3AD203B41FA5}">
                      <a16:colId xmlns:a16="http://schemas.microsoft.com/office/drawing/2014/main" val="20007"/>
                    </a:ext>
                  </a:extLst>
                </a:gridCol>
                <a:gridCol w="852932">
                  <a:extLst>
                    <a:ext uri="{9D8B030D-6E8A-4147-A177-3AD203B41FA5}">
                      <a16:colId xmlns:a16="http://schemas.microsoft.com/office/drawing/2014/main" val="20008"/>
                    </a:ext>
                  </a:extLst>
                </a:gridCol>
                <a:gridCol w="852932">
                  <a:extLst>
                    <a:ext uri="{9D8B030D-6E8A-4147-A177-3AD203B41FA5}">
                      <a16:colId xmlns:a16="http://schemas.microsoft.com/office/drawing/2014/main" val="20009"/>
                    </a:ext>
                  </a:extLst>
                </a:gridCol>
              </a:tblGrid>
              <a:tr h="381000">
                <a:tc>
                  <a:txBody>
                    <a:bodyPr/>
                    <a:lstStyle/>
                    <a:p>
                      <a:pPr>
                        <a:buNone/>
                      </a:pPr>
                      <a:r>
                        <a:rPr lang="fr-FR" altLang="en-US" sz="2800"/>
                        <a:t>Px</a:t>
                      </a:r>
                    </a:p>
                  </a:txBody>
                  <a:tcPr/>
                </a:tc>
                <a:tc>
                  <a:txBody>
                    <a:bodyPr/>
                    <a:lstStyle/>
                    <a:p>
                      <a:pPr>
                        <a:buNone/>
                      </a:pPr>
                      <a:r>
                        <a:rPr lang="fr-FR" altLang="en-US" sz="2800"/>
                        <a:t>0</a:t>
                      </a:r>
                    </a:p>
                  </a:txBody>
                  <a:tcPr/>
                </a:tc>
                <a:tc>
                  <a:txBody>
                    <a:bodyPr/>
                    <a:lstStyle/>
                    <a:p>
                      <a:pPr>
                        <a:buNone/>
                      </a:pPr>
                      <a:r>
                        <a:rPr lang="fr-FR" altLang="en-US" sz="2800"/>
                        <a:t>1</a:t>
                      </a:r>
                    </a:p>
                  </a:txBody>
                  <a:tcPr/>
                </a:tc>
                <a:tc>
                  <a:txBody>
                    <a:bodyPr/>
                    <a:lstStyle/>
                    <a:p>
                      <a:pPr>
                        <a:buNone/>
                      </a:pPr>
                      <a:r>
                        <a:rPr lang="fr-FR" altLang="en-US" sz="2800"/>
                        <a:t>2</a:t>
                      </a:r>
                    </a:p>
                  </a:txBody>
                  <a:tcPr/>
                </a:tc>
                <a:tc>
                  <a:txBody>
                    <a:bodyPr/>
                    <a:lstStyle/>
                    <a:p>
                      <a:pPr>
                        <a:buNone/>
                      </a:pPr>
                      <a:r>
                        <a:rPr lang="fr-FR" altLang="en-US" sz="2800"/>
                        <a:t>3</a:t>
                      </a:r>
                    </a:p>
                  </a:txBody>
                  <a:tcPr/>
                </a:tc>
                <a:tc>
                  <a:txBody>
                    <a:bodyPr/>
                    <a:lstStyle/>
                    <a:p>
                      <a:pPr>
                        <a:buNone/>
                      </a:pPr>
                      <a:r>
                        <a:rPr lang="fr-FR" altLang="en-US" sz="2800"/>
                        <a:t>4</a:t>
                      </a:r>
                    </a:p>
                  </a:txBody>
                  <a:tcPr/>
                </a:tc>
                <a:tc>
                  <a:txBody>
                    <a:bodyPr/>
                    <a:lstStyle/>
                    <a:p>
                      <a:pPr>
                        <a:buNone/>
                      </a:pPr>
                      <a:r>
                        <a:rPr lang="fr-FR" altLang="en-US" sz="2800"/>
                        <a:t>5</a:t>
                      </a:r>
                    </a:p>
                  </a:txBody>
                  <a:tcPr/>
                </a:tc>
                <a:tc>
                  <a:txBody>
                    <a:bodyPr/>
                    <a:lstStyle/>
                    <a:p>
                      <a:pPr>
                        <a:buNone/>
                      </a:pPr>
                      <a:r>
                        <a:rPr lang="fr-FR" altLang="en-US" sz="2800"/>
                        <a:t>6</a:t>
                      </a:r>
                    </a:p>
                  </a:txBody>
                  <a:tcPr/>
                </a:tc>
                <a:tc>
                  <a:txBody>
                    <a:bodyPr/>
                    <a:lstStyle/>
                    <a:p>
                      <a:pPr>
                        <a:buNone/>
                      </a:pPr>
                      <a:r>
                        <a:rPr lang="fr-FR" altLang="en-US" sz="2800"/>
                        <a:t>7</a:t>
                      </a:r>
                    </a:p>
                  </a:txBody>
                  <a:tcPr/>
                </a:tc>
                <a:tc>
                  <a:txBody>
                    <a:bodyPr/>
                    <a:lstStyle/>
                    <a:p>
                      <a:pPr>
                        <a:buNone/>
                      </a:pPr>
                      <a:r>
                        <a:rPr lang="fr-FR" altLang="en-US" sz="2800"/>
                        <a:t>8</a:t>
                      </a:r>
                    </a:p>
                  </a:txBody>
                  <a:tcPr/>
                </a:tc>
                <a:extLst>
                  <a:ext uri="{0D108BD9-81ED-4DB2-BD59-A6C34878D82A}">
                    <a16:rowId xmlns:a16="http://schemas.microsoft.com/office/drawing/2014/main" val="10000"/>
                  </a:ext>
                </a:extLst>
              </a:tr>
              <a:tr h="381000">
                <a:tc>
                  <a:txBody>
                    <a:bodyPr/>
                    <a:lstStyle/>
                    <a:p>
                      <a:pPr>
                        <a:buNone/>
                      </a:pPr>
                      <a:r>
                        <a:rPr lang="fr-FR" altLang="en-US" sz="2800"/>
                        <a:t>Qx</a:t>
                      </a:r>
                    </a:p>
                  </a:txBody>
                  <a:tcPr/>
                </a:tc>
                <a:tc>
                  <a:txBody>
                    <a:bodyPr/>
                    <a:lstStyle/>
                    <a:p>
                      <a:pPr>
                        <a:buNone/>
                      </a:pPr>
                      <a:r>
                        <a:rPr lang="fr-FR" altLang="en-US" sz="2800"/>
                        <a:t>16</a:t>
                      </a:r>
                    </a:p>
                  </a:txBody>
                  <a:tcPr/>
                </a:tc>
                <a:tc>
                  <a:txBody>
                    <a:bodyPr/>
                    <a:lstStyle/>
                    <a:p>
                      <a:pPr>
                        <a:buNone/>
                      </a:pPr>
                      <a:r>
                        <a:rPr lang="fr-FR" altLang="en-US" sz="2800"/>
                        <a:t>14</a:t>
                      </a:r>
                    </a:p>
                  </a:txBody>
                  <a:tcPr/>
                </a:tc>
                <a:tc>
                  <a:txBody>
                    <a:bodyPr/>
                    <a:lstStyle/>
                    <a:p>
                      <a:pPr>
                        <a:buNone/>
                      </a:pPr>
                      <a:r>
                        <a:rPr lang="fr-FR" altLang="en-US" sz="2800"/>
                        <a:t>12</a:t>
                      </a:r>
                    </a:p>
                  </a:txBody>
                  <a:tcPr/>
                </a:tc>
                <a:tc>
                  <a:txBody>
                    <a:bodyPr/>
                    <a:lstStyle/>
                    <a:p>
                      <a:pPr>
                        <a:buNone/>
                      </a:pPr>
                      <a:r>
                        <a:rPr lang="fr-FR" altLang="en-US" sz="2800"/>
                        <a:t>10</a:t>
                      </a:r>
                    </a:p>
                  </a:txBody>
                  <a:tcPr/>
                </a:tc>
                <a:tc>
                  <a:txBody>
                    <a:bodyPr/>
                    <a:lstStyle/>
                    <a:p>
                      <a:pPr>
                        <a:buNone/>
                      </a:pPr>
                      <a:r>
                        <a:rPr lang="fr-FR" altLang="en-US" sz="2800"/>
                        <a:t>8</a:t>
                      </a:r>
                    </a:p>
                  </a:txBody>
                  <a:tcPr/>
                </a:tc>
                <a:tc>
                  <a:txBody>
                    <a:bodyPr/>
                    <a:lstStyle/>
                    <a:p>
                      <a:pPr>
                        <a:buNone/>
                      </a:pPr>
                      <a:r>
                        <a:rPr lang="fr-FR" altLang="en-US" sz="2800"/>
                        <a:t>6</a:t>
                      </a:r>
                    </a:p>
                  </a:txBody>
                  <a:tcPr/>
                </a:tc>
                <a:tc>
                  <a:txBody>
                    <a:bodyPr/>
                    <a:lstStyle/>
                    <a:p>
                      <a:pPr>
                        <a:buNone/>
                      </a:pPr>
                      <a:r>
                        <a:rPr lang="fr-FR" altLang="en-US" sz="2800"/>
                        <a:t>4</a:t>
                      </a:r>
                    </a:p>
                  </a:txBody>
                  <a:tcPr/>
                </a:tc>
                <a:tc>
                  <a:txBody>
                    <a:bodyPr/>
                    <a:lstStyle/>
                    <a:p>
                      <a:pPr>
                        <a:buNone/>
                      </a:pPr>
                      <a:r>
                        <a:rPr lang="fr-FR" altLang="en-US" sz="2800"/>
                        <a:t>2</a:t>
                      </a:r>
                    </a:p>
                  </a:txBody>
                  <a:tcPr/>
                </a:tc>
                <a:tc>
                  <a:txBody>
                    <a:bodyPr/>
                    <a:lstStyle/>
                    <a:p>
                      <a:pPr>
                        <a:buNone/>
                      </a:pPr>
                      <a:r>
                        <a:rPr lang="fr-FR" altLang="en-US" sz="2800"/>
                        <a:t>0</a:t>
                      </a:r>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35331984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sz="4800" b="1"/>
              <a:t>2.1 </a:t>
            </a:r>
            <a:r>
              <a:rPr lang="en-US" sz="4800" b="1"/>
              <a:t>La courbe de demande individuelle</a:t>
            </a:r>
          </a:p>
        </p:txBody>
      </p:sp>
      <p:sp>
        <p:nvSpPr>
          <p:cNvPr id="3" name="Content Placeholder 2"/>
          <p:cNvSpPr>
            <a:spLocks noGrp="1"/>
          </p:cNvSpPr>
          <p:nvPr>
            <p:ph sz="half" idx="1"/>
          </p:nvPr>
        </p:nvSpPr>
        <p:spPr>
          <a:xfrm>
            <a:off x="838200" y="1825625"/>
            <a:ext cx="9789160" cy="4649470"/>
          </a:xfrm>
        </p:spPr>
        <p:txBody>
          <a:bodyPr>
            <a:normAutofit fontScale="25000" lnSpcReduction="20000"/>
          </a:bodyPr>
          <a:lstStyle/>
          <a:p>
            <a:pPr marL="0" indent="0" algn="just">
              <a:buFont typeface="Wingdings" panose="05000000000000000000" charset="0"/>
              <a:buNone/>
            </a:pPr>
            <a:r>
              <a:rPr lang="fr-FR" altLang="en-US" sz="16600" b="1"/>
              <a:t>2.1.2 </a:t>
            </a:r>
            <a:r>
              <a:rPr lang="en-US" sz="13800" b="1"/>
              <a:t>Représentation graphique de la table : courbe de demande</a:t>
            </a:r>
          </a:p>
          <a:p>
            <a:pPr marL="0" indent="0" algn="just">
              <a:buFont typeface="Wingdings" panose="05000000000000000000" charset="0"/>
              <a:buNone/>
            </a:pPr>
            <a:r>
              <a:rPr lang="en-US" sz="13800"/>
              <a:t>La représentation graphique de la table de demande du consommateur nous fournit sa courbe de demande. Chaque point de cette courbe montre la quantité que le consommateur est prêt à acheter au prix correspondant. Ainsi, si le prix était de 4 il serait d’accord d’acheter 8 unités, s’il s’élevait à 7, il achèterait seulement 2 unités.</a:t>
            </a:r>
          </a:p>
          <a:p>
            <a:pPr marL="0" indent="0" algn="just">
              <a:buFont typeface="Wingdings" panose="05000000000000000000" charset="0"/>
              <a:buNone/>
            </a:pPr>
            <a:endParaRPr lang="en-US" sz="13800"/>
          </a:p>
          <a:p>
            <a:pPr marL="0" indent="0" algn="just">
              <a:buFont typeface="Wingdings" panose="05000000000000000000" charset="0"/>
              <a:buNone/>
            </a:pPr>
            <a:r>
              <a:rPr lang="en-US" sz="3600"/>
              <a:t>									</a:t>
            </a:r>
          </a:p>
          <a:p>
            <a:pPr marL="0" indent="0" algn="just">
              <a:buFont typeface="Wingdings" panose="05000000000000000000" charset="0"/>
              <a:buNone/>
            </a:pPr>
            <a:endParaRPr lang="en-US" sz="360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860885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sz="4800" b="1"/>
              <a:t>2.1 </a:t>
            </a:r>
            <a:r>
              <a:rPr lang="en-US" sz="4800" b="1"/>
              <a:t>La courbe de demande individuelle</a:t>
            </a:r>
          </a:p>
        </p:txBody>
      </p:sp>
      <p:sp>
        <p:nvSpPr>
          <p:cNvPr id="3" name="Content Placeholder 2"/>
          <p:cNvSpPr>
            <a:spLocks noGrp="1"/>
          </p:cNvSpPr>
          <p:nvPr>
            <p:ph sz="half" idx="1"/>
          </p:nvPr>
        </p:nvSpPr>
        <p:spPr>
          <a:xfrm>
            <a:off x="1301115" y="1485265"/>
            <a:ext cx="8603615" cy="3912235"/>
          </a:xfrm>
        </p:spPr>
        <p:txBody>
          <a:bodyPr>
            <a:normAutofit/>
          </a:bodyPr>
          <a:lstStyle/>
          <a:p>
            <a:pPr marL="0" indent="0" algn="just">
              <a:buFont typeface="Wingdings" panose="05000000000000000000" charset="0"/>
              <a:buNone/>
            </a:pPr>
            <a:r>
              <a:rPr lang="fr-FR" altLang="en-US" sz="3600" b="1"/>
              <a:t>2.1.2 </a:t>
            </a:r>
            <a:r>
              <a:rPr lang="en-US" sz="3600" b="1"/>
              <a:t>Représentation graphique de la table : courbe de demande</a:t>
            </a:r>
            <a:endParaRPr lang="en-US" sz="3600"/>
          </a:p>
          <a:p>
            <a:pPr marL="0" indent="0" algn="just">
              <a:buFont typeface="Wingdings" panose="05000000000000000000" charset="0"/>
              <a:buNone/>
            </a:pPr>
            <a:r>
              <a:rPr lang="en-US" sz="3600"/>
              <a:t>									</a:t>
            </a:r>
          </a:p>
          <a:p>
            <a:pPr marL="0" indent="0" algn="just">
              <a:buFont typeface="Wingdings" panose="05000000000000000000" charset="0"/>
              <a:buNone/>
            </a:pPr>
            <a:endParaRPr lang="en-US" sz="3600"/>
          </a:p>
        </p:txBody>
      </p:sp>
      <p:pic>
        <p:nvPicPr>
          <p:cNvPr id="1073743106" name="Image 293"/>
          <p:cNvPicPr>
            <a:picLocks noGrp="1" noChangeAspect="1"/>
          </p:cNvPicPr>
          <p:nvPr>
            <p:ph sz="half" idx="2"/>
          </p:nvPr>
        </p:nvPicPr>
        <p:blipFill>
          <a:blip r:embed="rId2"/>
          <a:stretch>
            <a:fillRect/>
          </a:stretch>
        </p:blipFill>
        <p:spPr>
          <a:xfrm>
            <a:off x="4283710" y="2698115"/>
            <a:ext cx="5181600" cy="3580765"/>
          </a:xfrm>
          <a:prstGeom prst="rect">
            <a:avLst/>
          </a:prstGeom>
          <a:noFill/>
          <a:ln w="9525">
            <a:noFill/>
          </a:ln>
        </p:spPr>
      </p:pic>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33203498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sz="4800" b="1"/>
              <a:t>2.1 </a:t>
            </a:r>
            <a:r>
              <a:rPr lang="en-US" sz="4800" b="1"/>
              <a:t>La courbe de demande individuelle</a:t>
            </a:r>
          </a:p>
        </p:txBody>
      </p:sp>
      <p:sp>
        <p:nvSpPr>
          <p:cNvPr id="3" name="Content Placeholder 2"/>
          <p:cNvSpPr>
            <a:spLocks noGrp="1"/>
          </p:cNvSpPr>
          <p:nvPr>
            <p:ph sz="half" idx="1"/>
          </p:nvPr>
        </p:nvSpPr>
        <p:spPr>
          <a:xfrm>
            <a:off x="838200" y="1825625"/>
            <a:ext cx="9789160" cy="4649470"/>
          </a:xfrm>
        </p:spPr>
        <p:txBody>
          <a:bodyPr>
            <a:normAutofit fontScale="25000" lnSpcReduction="20000"/>
          </a:bodyPr>
          <a:lstStyle/>
          <a:p>
            <a:pPr marL="0" indent="0" algn="just">
              <a:buFont typeface="Wingdings" panose="05000000000000000000" charset="0"/>
              <a:buNone/>
            </a:pPr>
            <a:r>
              <a:rPr lang="fr-FR" altLang="en-US" sz="16600" b="1"/>
              <a:t>2.1.2 </a:t>
            </a:r>
            <a:r>
              <a:rPr lang="en-US" sz="13800" b="1"/>
              <a:t>Représentation graphique de la table : courbe de demande</a:t>
            </a:r>
          </a:p>
          <a:p>
            <a:pPr marL="0" indent="0" algn="just">
              <a:buFont typeface="Wingdings" panose="05000000000000000000" charset="0"/>
              <a:buNone/>
            </a:pPr>
            <a:r>
              <a:rPr lang="en-US" sz="13800"/>
              <a:t>Remarque : Plus le prix est bas, plus la quantité demandée par le consommateur est élevée. Cette relation inverse entre prix et quantité se reflète dans la pente négative de la courbe de demande. Si la demande est une droite ayant pour fonction </a:t>
            </a:r>
          </a:p>
          <a:p>
            <a:pPr marL="0" indent="0" algn="just">
              <a:buFont typeface="Wingdings" panose="05000000000000000000" charset="0"/>
              <a:buNone/>
            </a:pPr>
            <a:r>
              <a:rPr lang="en-US" sz="13800"/>
              <a:t>Qx = f(Px) = aPx + b, alors a &lt; o.</a:t>
            </a:r>
          </a:p>
          <a:p>
            <a:pPr marL="0" indent="0" algn="just">
              <a:buFont typeface="Wingdings" panose="05000000000000000000" charset="0"/>
              <a:buNone/>
            </a:pPr>
            <a:r>
              <a:rPr lang="en-US" sz="3600"/>
              <a:t>									</a:t>
            </a:r>
          </a:p>
          <a:p>
            <a:pPr marL="0" indent="0" algn="just">
              <a:buFont typeface="Wingdings" panose="05000000000000000000" charset="0"/>
              <a:buNone/>
            </a:pPr>
            <a:endParaRPr lang="en-US" sz="360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8841792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sz="4800" b="1"/>
              <a:t>2.1 </a:t>
            </a:r>
            <a:r>
              <a:rPr lang="en-US" sz="4800" b="1"/>
              <a:t>La courbe de demande individuelle</a:t>
            </a:r>
          </a:p>
        </p:txBody>
      </p:sp>
      <p:sp>
        <p:nvSpPr>
          <p:cNvPr id="3" name="Content Placeholder 2"/>
          <p:cNvSpPr>
            <a:spLocks noGrp="1"/>
          </p:cNvSpPr>
          <p:nvPr>
            <p:ph sz="half" idx="1"/>
          </p:nvPr>
        </p:nvSpPr>
        <p:spPr>
          <a:xfrm>
            <a:off x="838200" y="1825625"/>
            <a:ext cx="9789160" cy="4649470"/>
          </a:xfrm>
        </p:spPr>
        <p:txBody>
          <a:bodyPr>
            <a:normAutofit fontScale="90000" lnSpcReduction="20000"/>
          </a:bodyPr>
          <a:lstStyle/>
          <a:p>
            <a:pPr marL="0" indent="0" algn="just">
              <a:buFont typeface="Wingdings" panose="05000000000000000000" charset="0"/>
              <a:buNone/>
            </a:pPr>
            <a:r>
              <a:rPr lang="fr-FR" altLang="en-US" sz="3200" b="1"/>
              <a:t>2.1.3 Déplacement de la courbe de demande individuelle</a:t>
            </a:r>
          </a:p>
          <a:p>
            <a:pPr marL="0" indent="0" algn="just">
              <a:buFont typeface="Wingdings" panose="05000000000000000000" charset="0"/>
              <a:buNone/>
            </a:pPr>
            <a:r>
              <a:rPr lang="en-US" sz="3600"/>
              <a:t>Lorsque n’importe laquelle des conditions ceteris paribus change, la courbe de demande toute entière se déplace.</a:t>
            </a:r>
          </a:p>
          <a:p>
            <a:pPr marL="0" indent="0" algn="just">
              <a:buFont typeface="Wingdings" panose="05000000000000000000" charset="0"/>
              <a:buNone/>
            </a:pPr>
            <a:endParaRPr lang="en-US" sz="3600" b="1" u="sng"/>
          </a:p>
          <a:p>
            <a:pPr marL="0" indent="0" algn="just">
              <a:buFont typeface="Wingdings" panose="05000000000000000000" charset="0"/>
              <a:buNone/>
            </a:pPr>
            <a:r>
              <a:rPr lang="en-US" sz="3600" b="1" u="sng"/>
              <a:t>a)Variation du revenu du consommateur</a:t>
            </a:r>
          </a:p>
          <a:p>
            <a:pPr marL="0" indent="0" algn="just">
              <a:buFont typeface="Wingdings" panose="05000000000000000000" charset="0"/>
              <a:buNone/>
            </a:pPr>
            <a:r>
              <a:rPr lang="en-US" sz="3600"/>
              <a:t>Si le revenu augmente (ceteris paribus), </a:t>
            </a:r>
            <a:r>
              <a:rPr lang="fr-FR" altLang="en-US" sz="3600"/>
              <a:t>en </a:t>
            </a:r>
            <a:r>
              <a:rPr lang="en-US" sz="3600"/>
              <a:t>général la demande augmente, c’est-à-dire que la courbe de demande se déplace vers la droite ; ce qui implique que pour un même prix le consommateur achèterait une plus grande quantité de la marchandise.									</a:t>
            </a:r>
          </a:p>
          <a:p>
            <a:pPr marL="0" indent="0" algn="just">
              <a:buFont typeface="Wingdings" panose="05000000000000000000" charset="0"/>
              <a:buNone/>
            </a:pPr>
            <a:endParaRPr lang="en-US" sz="360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7145116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sz="4800" b="1"/>
              <a:t>2.1 </a:t>
            </a:r>
            <a:r>
              <a:rPr lang="en-US" sz="4800" b="1"/>
              <a:t>La courbe de demande individuelle</a:t>
            </a:r>
          </a:p>
        </p:txBody>
      </p:sp>
      <p:sp>
        <p:nvSpPr>
          <p:cNvPr id="3" name="Content Placeholder 2"/>
          <p:cNvSpPr>
            <a:spLocks noGrp="1"/>
          </p:cNvSpPr>
          <p:nvPr>
            <p:ph sz="half" idx="1"/>
          </p:nvPr>
        </p:nvSpPr>
        <p:spPr>
          <a:xfrm>
            <a:off x="838200" y="1825625"/>
            <a:ext cx="10098405" cy="4351655"/>
          </a:xfrm>
        </p:spPr>
        <p:txBody>
          <a:bodyPr>
            <a:normAutofit/>
          </a:bodyPr>
          <a:lstStyle/>
          <a:p>
            <a:pPr marL="0" indent="0" algn="just">
              <a:buFont typeface="Wingdings" panose="05000000000000000000" charset="0"/>
              <a:buNone/>
            </a:pPr>
            <a:r>
              <a:rPr lang="fr-FR" altLang="en-US" sz="2400" b="1" dirty="0"/>
              <a:t>2.1.3 Déplacement de la courbe de demande individuelle</a:t>
            </a:r>
          </a:p>
          <a:p>
            <a:pPr marL="0" indent="0" algn="just">
              <a:buFont typeface="Wingdings" panose="05000000000000000000" charset="0"/>
              <a:buNone/>
            </a:pPr>
            <a:r>
              <a:rPr lang="en-US" b="1" u="sng" dirty="0"/>
              <a:t>a)Variation du </a:t>
            </a:r>
            <a:r>
              <a:rPr lang="en-US" b="1" u="sng" dirty="0" err="1"/>
              <a:t>revenu</a:t>
            </a:r>
            <a:r>
              <a:rPr lang="en-US" b="1" u="sng" dirty="0"/>
              <a:t> du </a:t>
            </a:r>
            <a:r>
              <a:rPr lang="en-US" b="1" u="sng" dirty="0" err="1"/>
              <a:t>consommateur</a:t>
            </a:r>
            <a:endParaRPr lang="en-US" b="1" u="sng" dirty="0"/>
          </a:p>
          <a:p>
            <a:pPr marL="0" indent="0" algn="just">
              <a:buFont typeface="Wingdings" panose="05000000000000000000" charset="0"/>
              <a:buNone/>
            </a:pPr>
            <a:r>
              <a:rPr lang="en-US" dirty="0" err="1"/>
              <a:t>Exemple</a:t>
            </a:r>
            <a:r>
              <a:rPr lang="en-US" dirty="0"/>
              <a:t> : </a:t>
            </a:r>
            <a:r>
              <a:rPr lang="en-US" dirty="0" err="1"/>
              <a:t>effet</a:t>
            </a:r>
            <a:r>
              <a:rPr lang="en-US" dirty="0"/>
              <a:t> de </a:t>
            </a:r>
            <a:r>
              <a:rPr lang="en-US" dirty="0" err="1"/>
              <a:t>l’accroissement</a:t>
            </a:r>
            <a:r>
              <a:rPr lang="en-US" dirty="0"/>
              <a:t> du </a:t>
            </a:r>
            <a:r>
              <a:rPr lang="en-US" dirty="0" err="1"/>
              <a:t>revenu</a:t>
            </a:r>
            <a:r>
              <a:rPr lang="en-US" dirty="0"/>
              <a:t> d’un </a:t>
            </a:r>
            <a:r>
              <a:rPr lang="en-US" dirty="0" err="1"/>
              <a:t>consommateur</a:t>
            </a:r>
            <a:r>
              <a:rPr lang="en-US" dirty="0"/>
              <a:t> sur </a:t>
            </a:r>
            <a:r>
              <a:rPr lang="en-US" dirty="0" err="1"/>
              <a:t>sa</a:t>
            </a:r>
            <a:r>
              <a:rPr lang="en-US" dirty="0"/>
              <a:t> </a:t>
            </a:r>
            <a:r>
              <a:rPr lang="en-US" dirty="0" err="1"/>
              <a:t>demande</a:t>
            </a:r>
            <a:r>
              <a:rPr lang="en-US" dirty="0"/>
              <a:t> d’un </a:t>
            </a:r>
            <a:r>
              <a:rPr lang="en-US" dirty="0" err="1"/>
              <a:t>bien</a:t>
            </a:r>
            <a:r>
              <a:rPr lang="en-US" dirty="0"/>
              <a:t> "</a:t>
            </a:r>
            <a:r>
              <a:rPr lang="en-US" dirty="0" err="1"/>
              <a:t>ordinaire</a:t>
            </a:r>
            <a:r>
              <a:rPr lang="en-US" dirty="0"/>
              <a:t>" : la </a:t>
            </a:r>
            <a:r>
              <a:rPr lang="en-US" dirty="0" err="1"/>
              <a:t>viande</a:t>
            </a:r>
            <a:r>
              <a:rPr lang="en-US" dirty="0"/>
              <a:t>.</a:t>
            </a:r>
            <a:r>
              <a:rPr lang="en-US" sz="3600" dirty="0"/>
              <a:t>									</a:t>
            </a:r>
          </a:p>
          <a:p>
            <a:pPr marL="0" indent="0" algn="just">
              <a:buFont typeface="Wingdings" panose="05000000000000000000" charset="0"/>
              <a:buNone/>
            </a:pPr>
            <a:endParaRPr lang="en-US" sz="3600" dirty="0"/>
          </a:p>
        </p:txBody>
      </p:sp>
      <p:pic>
        <p:nvPicPr>
          <p:cNvPr id="4" name="Content Placeholder 3"/>
          <p:cNvPicPr>
            <a:picLocks noGrp="1" noChangeAspect="1"/>
          </p:cNvPicPr>
          <p:nvPr>
            <p:ph sz="half" idx="2"/>
          </p:nvPr>
        </p:nvPicPr>
        <p:blipFill>
          <a:blip r:embed="rId2"/>
          <a:stretch>
            <a:fillRect/>
          </a:stretch>
        </p:blipFill>
        <p:spPr>
          <a:xfrm>
            <a:off x="3201670" y="3639820"/>
            <a:ext cx="5788660" cy="2537460"/>
          </a:xfrm>
          <a:prstGeom prst="rect">
            <a:avLst/>
          </a:prstGeom>
        </p:spPr>
      </p:pic>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Footer Placeholder 6"/>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922279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r-FR" altLang="en-US"/>
              <a:t>INTRODUCTION</a:t>
            </a:r>
          </a:p>
        </p:txBody>
      </p:sp>
      <p:sp>
        <p:nvSpPr>
          <p:cNvPr id="3" name="Content Placeholder 2"/>
          <p:cNvSpPr>
            <a:spLocks noGrp="1"/>
          </p:cNvSpPr>
          <p:nvPr>
            <p:ph idx="1"/>
          </p:nvPr>
        </p:nvSpPr>
        <p:spPr>
          <a:xfrm>
            <a:off x="838200" y="1363980"/>
            <a:ext cx="10515600" cy="5201920"/>
          </a:xfrm>
        </p:spPr>
        <p:txBody>
          <a:bodyPr>
            <a:normAutofit/>
          </a:bodyPr>
          <a:lstStyle/>
          <a:p>
            <a:pPr marL="0" indent="0" algn="just">
              <a:lnSpc>
                <a:spcPct val="100000"/>
              </a:lnSpc>
              <a:buNone/>
            </a:pPr>
            <a:r>
              <a:rPr lang="fr-FR" altLang="en-US" sz="3600" b="1">
                <a:solidFill>
                  <a:schemeClr val="accent2"/>
                </a:solidFill>
                <a:latin typeface="Times New Roman" panose="02020603050405020304" pitchFamily="18" charset="0"/>
                <a:sym typeface="+mn-ea"/>
              </a:rPr>
              <a:t>2) l'objet de la science économique</a:t>
            </a:r>
            <a:endParaRPr lang="fr-FR" altLang="en-US" sz="3600" b="1">
              <a:solidFill>
                <a:schemeClr val="accent2"/>
              </a:solidFill>
              <a:latin typeface="Times New Roman" panose="02020603050405020304" pitchFamily="18" charset="0"/>
            </a:endParaRPr>
          </a:p>
          <a:p>
            <a:pPr marL="0" indent="0" algn="just">
              <a:lnSpc>
                <a:spcPct val="100000"/>
              </a:lnSpc>
              <a:buNone/>
            </a:pPr>
            <a:r>
              <a:rPr lang="en-US" sz="3600">
                <a:latin typeface="Times New Roman" panose="02020603050405020304" pitchFamily="18" charset="0"/>
              </a:rPr>
              <a:t>L’économie a pour objet l’emploi des ressources rares pour la satisfaction des besoins humains. Elle étudie comment des ressources rares peuvent être utilisées pour produire des biens puis comment ces biens sont répartis et consommés pour satisfaire les besoins humains.</a:t>
            </a:r>
            <a:r>
              <a:rPr lang="en-US"/>
              <a:t>	</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2362771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sz="4800" b="1"/>
              <a:t>2.1 </a:t>
            </a:r>
            <a:r>
              <a:rPr lang="en-US" sz="4800" b="1"/>
              <a:t>La courbe de demande individuelle</a:t>
            </a:r>
          </a:p>
        </p:txBody>
      </p:sp>
      <p:sp>
        <p:nvSpPr>
          <p:cNvPr id="3" name="Content Placeholder 2"/>
          <p:cNvSpPr>
            <a:spLocks noGrp="1"/>
          </p:cNvSpPr>
          <p:nvPr>
            <p:ph sz="half" idx="1"/>
          </p:nvPr>
        </p:nvSpPr>
        <p:spPr>
          <a:xfrm>
            <a:off x="838200" y="1825625"/>
            <a:ext cx="10098405" cy="4351655"/>
          </a:xfrm>
        </p:spPr>
        <p:txBody>
          <a:bodyPr>
            <a:normAutofit/>
          </a:bodyPr>
          <a:lstStyle/>
          <a:p>
            <a:pPr marL="0" indent="0" algn="just">
              <a:buFont typeface="Wingdings" panose="05000000000000000000" charset="0"/>
              <a:buNone/>
            </a:pPr>
            <a:r>
              <a:rPr lang="fr-FR" altLang="en-US" sz="3200" b="1"/>
              <a:t>2.1.3 Déplacement de la courbe de demande individuelle</a:t>
            </a:r>
          </a:p>
          <a:p>
            <a:pPr marL="0" indent="0" algn="just">
              <a:buFont typeface="Wingdings" panose="05000000000000000000" charset="0"/>
              <a:buNone/>
            </a:pPr>
            <a:r>
              <a:rPr lang="en-US" sz="3200" b="1" u="sng"/>
              <a:t>a)Variation du revenu du consommateur</a:t>
            </a:r>
          </a:p>
          <a:p>
            <a:pPr marL="0" indent="0" algn="just">
              <a:buFont typeface="Wingdings" panose="05000000000000000000" charset="0"/>
              <a:buNone/>
            </a:pPr>
            <a:r>
              <a:rPr lang="en-US" sz="3200"/>
              <a:t>Cependant la demande pour certains biens dits biens inférieures, comme le tô (le pain) diminue (la courbe se déplace vers la gauche) lorsque le revenu du consommateur augmente, le consommateur a maintenant les moyens d’acheter des biens qu’il ne pouvait pas acheter avant l’augmentation de </a:t>
            </a:r>
            <a:r>
              <a:rPr lang="fr-FR" altLang="en-US" sz="3200"/>
              <a:t>c</a:t>
            </a:r>
            <a:r>
              <a:rPr lang="en-US" sz="3200"/>
              <a:t>e revenu.</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5604137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sz="4800" b="1"/>
              <a:t>2.1 </a:t>
            </a:r>
            <a:r>
              <a:rPr lang="en-US" sz="4800" b="1"/>
              <a:t>La courbe de demande individuelle</a:t>
            </a:r>
          </a:p>
        </p:txBody>
      </p:sp>
      <p:sp>
        <p:nvSpPr>
          <p:cNvPr id="3" name="Content Placeholder 2"/>
          <p:cNvSpPr>
            <a:spLocks noGrp="1"/>
          </p:cNvSpPr>
          <p:nvPr>
            <p:ph sz="half" idx="1"/>
          </p:nvPr>
        </p:nvSpPr>
        <p:spPr>
          <a:xfrm>
            <a:off x="838200" y="1825625"/>
            <a:ext cx="10098405" cy="4351655"/>
          </a:xfrm>
        </p:spPr>
        <p:txBody>
          <a:bodyPr>
            <a:normAutofit lnSpcReduction="10000"/>
          </a:bodyPr>
          <a:lstStyle/>
          <a:p>
            <a:pPr marL="0" indent="0" algn="just">
              <a:buFont typeface="Wingdings" panose="05000000000000000000" charset="0"/>
              <a:buNone/>
            </a:pPr>
            <a:r>
              <a:rPr lang="fr-FR" altLang="en-US" sz="3200" b="1"/>
              <a:t>2.1.3 Déplacement de la courbe de demande individuelle</a:t>
            </a:r>
          </a:p>
          <a:p>
            <a:pPr marL="0" indent="0" algn="just">
              <a:buFont typeface="Wingdings" panose="05000000000000000000" charset="0"/>
              <a:buNone/>
            </a:pPr>
            <a:r>
              <a:rPr lang="fr-FR" altLang="en-US" sz="3200" b="1" u="sng"/>
              <a:t>b</a:t>
            </a:r>
            <a:r>
              <a:rPr lang="en-US" sz="3200" b="1" u="sng"/>
              <a:t>)Variation du prix de biens complémentaires ou substituables</a:t>
            </a:r>
          </a:p>
          <a:p>
            <a:pPr algn="just">
              <a:buFont typeface="Wingdings" panose="05000000000000000000" charset="0"/>
              <a:buChar char=""/>
            </a:pPr>
            <a:r>
              <a:rPr lang="en-US" sz="3200"/>
              <a:t>Si un produit B peut remplacer un produit A (ils sont substituables), une hausse du prix de A aura pour effet une hausse de la demande de B. </a:t>
            </a:r>
          </a:p>
          <a:p>
            <a:pPr algn="just">
              <a:buFont typeface="Wingdings" panose="05000000000000000000" charset="0"/>
              <a:buChar char=""/>
            </a:pPr>
            <a:r>
              <a:rPr lang="en-US" sz="3200"/>
              <a:t>Si le produit B ne peut pas être utilisé sans le produit A (ils sont complémentaires), une hausse du prix de A entraînera une baisse de la demande de B.</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02886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sz="4800" b="1"/>
              <a:t>2.1 </a:t>
            </a:r>
            <a:r>
              <a:rPr lang="en-US" sz="4800" b="1"/>
              <a:t>La courbe de demande individuelle</a:t>
            </a:r>
          </a:p>
        </p:txBody>
      </p:sp>
      <p:sp>
        <p:nvSpPr>
          <p:cNvPr id="3" name="Content Placeholder 2"/>
          <p:cNvSpPr>
            <a:spLocks noGrp="1"/>
          </p:cNvSpPr>
          <p:nvPr>
            <p:ph sz="half" idx="1"/>
          </p:nvPr>
        </p:nvSpPr>
        <p:spPr>
          <a:xfrm>
            <a:off x="838200" y="1825625"/>
            <a:ext cx="10193655" cy="4351655"/>
          </a:xfrm>
        </p:spPr>
        <p:txBody>
          <a:bodyPr>
            <a:normAutofit/>
          </a:bodyPr>
          <a:lstStyle/>
          <a:p>
            <a:pPr marL="0" indent="0" algn="just">
              <a:buFont typeface="Wingdings" panose="05000000000000000000" charset="0"/>
              <a:buNone/>
            </a:pPr>
            <a:r>
              <a:rPr lang="fr-FR" altLang="en-US" sz="3200" b="1"/>
              <a:t>2.1.3 Déplacement de la courbe de demande individuelle</a:t>
            </a:r>
          </a:p>
          <a:p>
            <a:pPr marL="0" indent="0" algn="just">
              <a:buFont typeface="Wingdings" panose="05000000000000000000" charset="0"/>
              <a:buNone/>
            </a:pPr>
            <a:r>
              <a:rPr lang="fr-FR" altLang="en-US" sz="3200" b="1" u="sng"/>
              <a:t>b</a:t>
            </a:r>
            <a:r>
              <a:rPr lang="en-US" sz="3200" b="1" u="sng"/>
              <a:t>)Variation du prix de biens complémentaires ou substituables</a:t>
            </a:r>
          </a:p>
          <a:p>
            <a:pPr marL="0" indent="0" algn="just">
              <a:buFont typeface="Wingdings" panose="05000000000000000000" charset="0"/>
              <a:buNone/>
            </a:pPr>
            <a:r>
              <a:rPr lang="en-US" sz="3200"/>
              <a:t>Exemple: essence et moto, magnétoscope et vidéo-cassettes</a:t>
            </a:r>
          </a:p>
        </p:txBody>
      </p:sp>
      <p:pic>
        <p:nvPicPr>
          <p:cNvPr id="4" name="Content Placeholder 3"/>
          <p:cNvPicPr>
            <a:picLocks noGrp="1" noChangeAspect="1"/>
          </p:cNvPicPr>
          <p:nvPr>
            <p:ph sz="half" idx="2"/>
          </p:nvPr>
        </p:nvPicPr>
        <p:blipFill>
          <a:blip r:embed="rId2"/>
          <a:stretch>
            <a:fillRect/>
          </a:stretch>
        </p:blipFill>
        <p:spPr>
          <a:xfrm>
            <a:off x="1993265" y="3603625"/>
            <a:ext cx="7776845" cy="3009900"/>
          </a:xfrm>
          <a:prstGeom prst="rect">
            <a:avLst/>
          </a:prstGeom>
        </p:spPr>
      </p:pic>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Footer Placeholder 6"/>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9945715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sz="4800" b="1"/>
              <a:t>2.1 </a:t>
            </a:r>
            <a:r>
              <a:rPr lang="en-US" sz="4800" b="1"/>
              <a:t>La courbe de demande individuelle</a:t>
            </a:r>
          </a:p>
        </p:txBody>
      </p:sp>
      <p:sp>
        <p:nvSpPr>
          <p:cNvPr id="3" name="Content Placeholder 2"/>
          <p:cNvSpPr>
            <a:spLocks noGrp="1"/>
          </p:cNvSpPr>
          <p:nvPr>
            <p:ph sz="half" idx="1"/>
          </p:nvPr>
        </p:nvSpPr>
        <p:spPr/>
        <p:txBody>
          <a:bodyPr>
            <a:normAutofit fontScale="92500"/>
          </a:bodyPr>
          <a:lstStyle/>
          <a:p>
            <a:pPr marL="0" indent="0" algn="just">
              <a:buFont typeface="Wingdings" panose="05000000000000000000" charset="0"/>
              <a:buNone/>
            </a:pPr>
            <a:r>
              <a:rPr lang="fr-FR" altLang="en-US" sz="3200" b="1"/>
              <a:t>2.1.4 Représentation de la demande en fonction du revenu   du consommateur</a:t>
            </a:r>
          </a:p>
          <a:p>
            <a:pPr marL="0" indent="0" algn="just">
              <a:buFont typeface="Wingdings" panose="05000000000000000000" charset="0"/>
              <a:buNone/>
            </a:pPr>
            <a:endParaRPr lang="en-US" sz="3200"/>
          </a:p>
          <a:p>
            <a:pPr marL="0" indent="0" algn="just">
              <a:buFont typeface="Wingdings" panose="05000000000000000000" charset="0"/>
              <a:buNone/>
            </a:pPr>
            <a:r>
              <a:rPr lang="en-US" sz="3600"/>
              <a:t>En général, lorsque le revenu augmente, la quantité demandée augmente aussi. La demande est une fonction croissante du revenu.</a:t>
            </a:r>
          </a:p>
        </p:txBody>
      </p:sp>
      <p:pic>
        <p:nvPicPr>
          <p:cNvPr id="6" name="Content Placeholder 5"/>
          <p:cNvPicPr>
            <a:picLocks noGrp="1" noChangeAspect="1"/>
          </p:cNvPicPr>
          <p:nvPr>
            <p:ph sz="half" idx="2"/>
          </p:nvPr>
        </p:nvPicPr>
        <p:blipFill>
          <a:blip r:embed="rId2"/>
          <a:stretch>
            <a:fillRect/>
          </a:stretch>
        </p:blipFill>
        <p:spPr>
          <a:xfrm>
            <a:off x="6690995" y="1825625"/>
            <a:ext cx="4143375" cy="4351655"/>
          </a:xfrm>
          <a:prstGeom prst="rect">
            <a:avLst/>
          </a:prstGeom>
        </p:spPr>
      </p:pic>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Footer Placeholder 6"/>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40049495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sz="4800" b="1"/>
              <a:t>2.1 </a:t>
            </a:r>
            <a:r>
              <a:rPr lang="en-US" sz="4800" b="1"/>
              <a:t>La courbe de demande individuelle</a:t>
            </a:r>
          </a:p>
        </p:txBody>
      </p:sp>
      <p:sp>
        <p:nvSpPr>
          <p:cNvPr id="3" name="Content Placeholder 2"/>
          <p:cNvSpPr>
            <a:spLocks noGrp="1"/>
          </p:cNvSpPr>
          <p:nvPr>
            <p:ph sz="half" idx="1"/>
          </p:nvPr>
        </p:nvSpPr>
        <p:spPr/>
        <p:txBody>
          <a:bodyPr>
            <a:normAutofit fontScale="90000" lnSpcReduction="20000"/>
          </a:bodyPr>
          <a:lstStyle/>
          <a:p>
            <a:pPr marL="0" indent="0" algn="just">
              <a:buFont typeface="Wingdings" panose="05000000000000000000" charset="0"/>
              <a:buNone/>
            </a:pPr>
            <a:r>
              <a:rPr lang="fr-FR" altLang="en-US" sz="3200" b="1"/>
              <a:t>2.1.4 Représentation de la demande en fonction du revenu   du consommateur</a:t>
            </a:r>
          </a:p>
          <a:p>
            <a:pPr marL="0" indent="0" algn="just">
              <a:buFont typeface="Wingdings" panose="05000000000000000000" charset="0"/>
              <a:buNone/>
            </a:pPr>
            <a:endParaRPr lang="en-US" sz="3200"/>
          </a:p>
          <a:p>
            <a:pPr marL="0" indent="0" algn="just">
              <a:buFont typeface="Wingdings" panose="05000000000000000000" charset="0"/>
              <a:buNone/>
            </a:pPr>
            <a:r>
              <a:rPr lang="en-US" sz="3600"/>
              <a:t>Cependant, la quantité demandée n’augmente pas toujours avec le revenu :</a:t>
            </a:r>
          </a:p>
          <a:p>
            <a:pPr marL="0" indent="0" algn="just">
              <a:buFont typeface="Wingdings" panose="05000000000000000000" charset="0"/>
              <a:buNone/>
            </a:pPr>
            <a:r>
              <a:rPr lang="en-US" sz="3600"/>
              <a:t>Elle peut rester stationnaire après avoir atteint un certain niveau (phénomène de la saturation, de la satiété).</a:t>
            </a:r>
          </a:p>
        </p:txBody>
      </p:sp>
      <p:pic>
        <p:nvPicPr>
          <p:cNvPr id="12" name="Content Placeholder 11"/>
          <p:cNvPicPr>
            <a:picLocks noGrp="1" noChangeAspect="1"/>
          </p:cNvPicPr>
          <p:nvPr>
            <p:ph sz="half" idx="2"/>
          </p:nvPr>
        </p:nvPicPr>
        <p:blipFill>
          <a:blip r:embed="rId2"/>
          <a:stretch>
            <a:fillRect/>
          </a:stretch>
        </p:blipFill>
        <p:spPr>
          <a:xfrm>
            <a:off x="6748145" y="1826260"/>
            <a:ext cx="4838700" cy="3950970"/>
          </a:xfrm>
          <a:prstGeom prst="rect">
            <a:avLst/>
          </a:prstGeom>
        </p:spPr>
      </p:pic>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8284446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sz="4800" b="1"/>
              <a:t>2.1 </a:t>
            </a:r>
            <a:r>
              <a:rPr lang="en-US" sz="4800" b="1"/>
              <a:t>La courbe de demande individuelle</a:t>
            </a:r>
          </a:p>
        </p:txBody>
      </p:sp>
      <p:sp>
        <p:nvSpPr>
          <p:cNvPr id="3" name="Content Placeholder 2"/>
          <p:cNvSpPr>
            <a:spLocks noGrp="1"/>
          </p:cNvSpPr>
          <p:nvPr>
            <p:ph sz="half" idx="1"/>
          </p:nvPr>
        </p:nvSpPr>
        <p:spPr/>
        <p:txBody>
          <a:bodyPr>
            <a:normAutofit fontScale="77500" lnSpcReduction="20000"/>
          </a:bodyPr>
          <a:lstStyle/>
          <a:p>
            <a:pPr marL="0" indent="0" algn="just">
              <a:buFont typeface="Wingdings" panose="05000000000000000000" charset="0"/>
              <a:buNone/>
            </a:pPr>
            <a:r>
              <a:rPr lang="fr-FR" altLang="en-US" sz="3200" b="1"/>
              <a:t>2.1.4 Représentation de la demande en fonction du revenu   du consommateur</a:t>
            </a:r>
            <a:endParaRPr lang="en-US" sz="3200"/>
          </a:p>
          <a:p>
            <a:pPr marL="0" indent="0" algn="just">
              <a:buFont typeface="Wingdings" panose="05000000000000000000" charset="0"/>
              <a:buNone/>
            </a:pPr>
            <a:r>
              <a:rPr lang="en-US" sz="3600"/>
              <a:t>Elle peut même diminuer si le revenu augmente au delà d’un certain niveau (pour les biens inférieurs).</a:t>
            </a:r>
          </a:p>
          <a:p>
            <a:pPr marL="0" indent="0" algn="just">
              <a:buFont typeface="Wingdings" panose="05000000000000000000" charset="0"/>
              <a:buNone/>
            </a:pPr>
            <a:r>
              <a:rPr lang="en-US" sz="3600"/>
              <a:t>Remarque : Sauf indication contraires, la fonction de demande est une fonction Qx de (px) c’est-à-dire Qx = f(px) et non une fonction Qx de (R), c’est-à-dire Qx = f(R).</a:t>
            </a:r>
          </a:p>
        </p:txBody>
      </p:sp>
      <p:pic>
        <p:nvPicPr>
          <p:cNvPr id="5" name="Content Placeholder 4"/>
          <p:cNvPicPr>
            <a:picLocks noGrp="1" noChangeAspect="1"/>
          </p:cNvPicPr>
          <p:nvPr>
            <p:ph sz="half" idx="2"/>
          </p:nvPr>
        </p:nvPicPr>
        <p:blipFill>
          <a:blip r:embed="rId2"/>
          <a:stretch>
            <a:fillRect/>
          </a:stretch>
        </p:blipFill>
        <p:spPr>
          <a:xfrm>
            <a:off x="6797040" y="2275840"/>
            <a:ext cx="4990465" cy="3451225"/>
          </a:xfrm>
          <a:prstGeom prst="rect">
            <a:avLst/>
          </a:prstGeom>
        </p:spPr>
      </p:pic>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Footer Placeholder 6"/>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32450941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sz="4800" b="1"/>
              <a:t>2.2 La fonction de demande globale</a:t>
            </a:r>
          </a:p>
        </p:txBody>
      </p:sp>
      <p:sp>
        <p:nvSpPr>
          <p:cNvPr id="3" name="Content Placeholder 2"/>
          <p:cNvSpPr>
            <a:spLocks noGrp="1"/>
          </p:cNvSpPr>
          <p:nvPr>
            <p:ph sz="half" idx="1"/>
          </p:nvPr>
        </p:nvSpPr>
        <p:spPr>
          <a:xfrm>
            <a:off x="838200" y="1825625"/>
            <a:ext cx="9784715" cy="4351655"/>
          </a:xfrm>
        </p:spPr>
        <p:txBody>
          <a:bodyPr>
            <a:normAutofit/>
          </a:bodyPr>
          <a:lstStyle/>
          <a:p>
            <a:r>
              <a:rPr lang="en-US"/>
              <a:t>Considérons le marché du X ; sur ce marché se présentent n consommateurs ; la demande du ième consommateur, Di est une fonction du prix, Px : Di = Di (Px). Quant à la demande totale, D, qui est la somme des quantités demandées de X par les n consommateurs, elle est également une fonction de Px : </a:t>
            </a:r>
          </a:p>
          <a:p>
            <a:pPr marL="0" indent="0">
              <a:buNone/>
            </a:pPr>
            <a:r>
              <a:rPr lang="en-US"/>
              <a:t>D =        (Px) = D (Px)</a:t>
            </a:r>
          </a:p>
          <a:p>
            <a:r>
              <a:rPr lang="en-US"/>
              <a:t>Comme les demandes individuelles des n consommateurs sont des fonctions décroissantes du prix, il en va de même pour la demande totale.</a:t>
            </a:r>
          </a:p>
        </p:txBody>
      </p:sp>
      <p:pic>
        <p:nvPicPr>
          <p:cNvPr id="4" name="Content Placeholder -2147482612"/>
          <p:cNvPicPr>
            <a:picLocks noGrp="1" noChangeAspect="1"/>
          </p:cNvPicPr>
          <p:nvPr>
            <p:ph sz="half" idx="2"/>
          </p:nvPr>
        </p:nvPicPr>
        <p:blipFill>
          <a:blip r:embed="rId2">
            <a:clrChange>
              <a:clrFrom>
                <a:srgbClr val="FFFFFF"/>
              </a:clrFrom>
              <a:clrTo>
                <a:srgbClr val="FFFFFF">
                  <a:alpha val="0"/>
                </a:srgbClr>
              </a:clrTo>
            </a:clrChange>
          </a:blip>
          <a:stretch>
            <a:fillRect/>
          </a:stretch>
        </p:blipFill>
        <p:spPr>
          <a:xfrm>
            <a:off x="1426845" y="3897630"/>
            <a:ext cx="542290" cy="489585"/>
          </a:xfrm>
          <a:prstGeom prst="rect">
            <a:avLst/>
          </a:prstGeom>
          <a:noFill/>
          <a:ln w="9525">
            <a:noFill/>
          </a:ln>
        </p:spPr>
      </p:pic>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Footer Placeholder 6"/>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39922079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sz="4800" b="1"/>
              <a:t>2.2 La fonction de demande globale</a:t>
            </a:r>
          </a:p>
        </p:txBody>
      </p:sp>
      <p:sp>
        <p:nvSpPr>
          <p:cNvPr id="3" name="Content Placeholder 2"/>
          <p:cNvSpPr>
            <a:spLocks noGrp="1"/>
          </p:cNvSpPr>
          <p:nvPr>
            <p:ph sz="half" idx="1"/>
          </p:nvPr>
        </p:nvSpPr>
        <p:spPr>
          <a:xfrm>
            <a:off x="838200" y="1825625"/>
            <a:ext cx="9736455" cy="4351655"/>
          </a:xfrm>
        </p:spPr>
        <p:txBody>
          <a:bodyPr>
            <a:normAutofit/>
          </a:bodyPr>
          <a:lstStyle/>
          <a:p>
            <a:pPr marL="0" indent="0">
              <a:buNone/>
            </a:pPr>
            <a:r>
              <a:rPr lang="en-US"/>
              <a:t>Supposons par exemple que les fonctions de demandes individuelles des 3 consommateurs A, B, et C, soient les suivantes :</a:t>
            </a:r>
          </a:p>
          <a:p>
            <a:pPr marL="0" indent="0">
              <a:buNone/>
            </a:pPr>
            <a:endParaRPr lang="en-US"/>
          </a:p>
        </p:txBody>
      </p:sp>
      <p:graphicFrame>
        <p:nvGraphicFramePr>
          <p:cNvPr id="8" name="Content Placeholder 7"/>
          <p:cNvGraphicFramePr>
            <a:graphicFrameLocks noGrp="1"/>
          </p:cNvGraphicFramePr>
          <p:nvPr>
            <p:ph sz="half" idx="2"/>
          </p:nvPr>
        </p:nvGraphicFramePr>
        <p:xfrm>
          <a:off x="1226820" y="3068320"/>
          <a:ext cx="7534275" cy="2286000"/>
        </p:xfrm>
        <a:graphic>
          <a:graphicData uri="http://schemas.openxmlformats.org/drawingml/2006/table">
            <a:tbl>
              <a:tblPr firstRow="1" bandRow="1">
                <a:tableStyleId>{5C22544A-7EE6-4342-B048-85BDC9FD1C3A}</a:tableStyleId>
              </a:tblPr>
              <a:tblGrid>
                <a:gridCol w="1506855">
                  <a:extLst>
                    <a:ext uri="{9D8B030D-6E8A-4147-A177-3AD203B41FA5}">
                      <a16:colId xmlns:a16="http://schemas.microsoft.com/office/drawing/2014/main" val="20000"/>
                    </a:ext>
                  </a:extLst>
                </a:gridCol>
                <a:gridCol w="1506855">
                  <a:extLst>
                    <a:ext uri="{9D8B030D-6E8A-4147-A177-3AD203B41FA5}">
                      <a16:colId xmlns:a16="http://schemas.microsoft.com/office/drawing/2014/main" val="20001"/>
                    </a:ext>
                  </a:extLst>
                </a:gridCol>
                <a:gridCol w="1506855">
                  <a:extLst>
                    <a:ext uri="{9D8B030D-6E8A-4147-A177-3AD203B41FA5}">
                      <a16:colId xmlns:a16="http://schemas.microsoft.com/office/drawing/2014/main" val="20002"/>
                    </a:ext>
                  </a:extLst>
                </a:gridCol>
                <a:gridCol w="1506855">
                  <a:extLst>
                    <a:ext uri="{9D8B030D-6E8A-4147-A177-3AD203B41FA5}">
                      <a16:colId xmlns:a16="http://schemas.microsoft.com/office/drawing/2014/main" val="20003"/>
                    </a:ext>
                  </a:extLst>
                </a:gridCol>
                <a:gridCol w="1506855">
                  <a:extLst>
                    <a:ext uri="{9D8B030D-6E8A-4147-A177-3AD203B41FA5}">
                      <a16:colId xmlns:a16="http://schemas.microsoft.com/office/drawing/2014/main" val="20004"/>
                    </a:ext>
                  </a:extLst>
                </a:gridCol>
              </a:tblGrid>
              <a:tr h="381000">
                <a:tc>
                  <a:txBody>
                    <a:bodyPr/>
                    <a:lstStyle/>
                    <a:p>
                      <a:pPr>
                        <a:buNone/>
                      </a:pPr>
                      <a:endParaRPr lang="en-US" sz="2400"/>
                    </a:p>
                  </a:txBody>
                  <a:tcPr/>
                </a:tc>
                <a:tc gridSpan="3">
                  <a:txBody>
                    <a:bodyPr/>
                    <a:lstStyle/>
                    <a:p>
                      <a:pPr algn="ctr">
                        <a:buNone/>
                      </a:pPr>
                      <a:r>
                        <a:rPr lang="en-US" sz="2400"/>
                        <a:t>Quantité de X demandée par</a:t>
                      </a:r>
                    </a:p>
                  </a:txBody>
                  <a:tcPr/>
                </a:tc>
                <a:tc hMerge="1">
                  <a:txBody>
                    <a:bodyPr/>
                    <a:lstStyle/>
                    <a:p>
                      <a:endParaRPr lang="en-US"/>
                    </a:p>
                  </a:txBody>
                  <a:tcPr/>
                </a:tc>
                <a:tc hMerge="1">
                  <a:txBody>
                    <a:bodyPr/>
                    <a:lstStyle/>
                    <a:p>
                      <a:endParaRPr lang="en-US"/>
                    </a:p>
                  </a:txBody>
                  <a:tcPr/>
                </a:tc>
                <a:tc>
                  <a:txBody>
                    <a:bodyPr/>
                    <a:lstStyle/>
                    <a:p>
                      <a:pPr>
                        <a:buNone/>
                      </a:pPr>
                      <a:endParaRPr lang="fr-FR" altLang="en-US" sz="2400"/>
                    </a:p>
                  </a:txBody>
                  <a:tcPr/>
                </a:tc>
                <a:extLst>
                  <a:ext uri="{0D108BD9-81ED-4DB2-BD59-A6C34878D82A}">
                    <a16:rowId xmlns:a16="http://schemas.microsoft.com/office/drawing/2014/main" val="10000"/>
                  </a:ext>
                </a:extLst>
              </a:tr>
              <a:tr h="381000">
                <a:tc>
                  <a:txBody>
                    <a:bodyPr/>
                    <a:lstStyle/>
                    <a:p>
                      <a:pPr>
                        <a:buNone/>
                      </a:pPr>
                      <a:r>
                        <a:rPr lang="en-US" sz="2400"/>
                        <a:t>Prix Px </a:t>
                      </a:r>
                    </a:p>
                  </a:txBody>
                  <a:tcPr/>
                </a:tc>
                <a:tc>
                  <a:txBody>
                    <a:bodyPr/>
                    <a:lstStyle/>
                    <a:p>
                      <a:pPr>
                        <a:buNone/>
                      </a:pPr>
                      <a:r>
                        <a:rPr lang="fr-FR" altLang="en-US" sz="2400"/>
                        <a:t>A</a:t>
                      </a:r>
                    </a:p>
                  </a:txBody>
                  <a:tcPr/>
                </a:tc>
                <a:tc>
                  <a:txBody>
                    <a:bodyPr/>
                    <a:lstStyle/>
                    <a:p>
                      <a:pPr>
                        <a:buNone/>
                      </a:pPr>
                      <a:r>
                        <a:rPr lang="fr-FR" altLang="en-US" sz="2400"/>
                        <a:t>B</a:t>
                      </a:r>
                    </a:p>
                  </a:txBody>
                  <a:tcPr/>
                </a:tc>
                <a:tc>
                  <a:txBody>
                    <a:bodyPr/>
                    <a:lstStyle/>
                    <a:p>
                      <a:pPr>
                        <a:buNone/>
                      </a:pPr>
                      <a:r>
                        <a:rPr lang="fr-FR" altLang="en-US" sz="2400"/>
                        <a:t>C</a:t>
                      </a:r>
                    </a:p>
                  </a:txBody>
                  <a:tcPr/>
                </a:tc>
                <a:tc>
                  <a:txBody>
                    <a:bodyPr/>
                    <a:lstStyle/>
                    <a:p>
                      <a:pPr>
                        <a:buNone/>
                      </a:pPr>
                      <a:r>
                        <a:rPr lang="fr-FR" altLang="en-US" sz="2400"/>
                        <a:t>Demande globale</a:t>
                      </a:r>
                    </a:p>
                  </a:txBody>
                  <a:tcPr/>
                </a:tc>
                <a:extLst>
                  <a:ext uri="{0D108BD9-81ED-4DB2-BD59-A6C34878D82A}">
                    <a16:rowId xmlns:a16="http://schemas.microsoft.com/office/drawing/2014/main" val="10001"/>
                  </a:ext>
                </a:extLst>
              </a:tr>
              <a:tr h="381000">
                <a:tc>
                  <a:txBody>
                    <a:bodyPr/>
                    <a:lstStyle/>
                    <a:p>
                      <a:pPr>
                        <a:buNone/>
                      </a:pPr>
                      <a:r>
                        <a:rPr lang="fr-FR" altLang="en-US" sz="2400"/>
                        <a:t>1</a:t>
                      </a:r>
                    </a:p>
                  </a:txBody>
                  <a:tcPr/>
                </a:tc>
                <a:tc>
                  <a:txBody>
                    <a:bodyPr/>
                    <a:lstStyle/>
                    <a:p>
                      <a:pPr>
                        <a:buNone/>
                      </a:pPr>
                      <a:r>
                        <a:rPr lang="fr-FR" altLang="en-US" sz="2400"/>
                        <a:t>4</a:t>
                      </a:r>
                    </a:p>
                  </a:txBody>
                  <a:tcPr/>
                </a:tc>
                <a:tc>
                  <a:txBody>
                    <a:bodyPr/>
                    <a:lstStyle/>
                    <a:p>
                      <a:pPr>
                        <a:buNone/>
                      </a:pPr>
                      <a:r>
                        <a:rPr lang="fr-FR" altLang="en-US" sz="2400"/>
                        <a:t>8</a:t>
                      </a:r>
                    </a:p>
                  </a:txBody>
                  <a:tcPr/>
                </a:tc>
                <a:tc>
                  <a:txBody>
                    <a:bodyPr/>
                    <a:lstStyle/>
                    <a:p>
                      <a:pPr>
                        <a:buNone/>
                      </a:pPr>
                      <a:r>
                        <a:rPr lang="fr-FR" altLang="en-US" sz="2400"/>
                        <a:t>7</a:t>
                      </a:r>
                    </a:p>
                  </a:txBody>
                  <a:tcPr/>
                </a:tc>
                <a:tc>
                  <a:txBody>
                    <a:bodyPr/>
                    <a:lstStyle/>
                    <a:p>
                      <a:pPr>
                        <a:buNone/>
                      </a:pPr>
                      <a:endParaRPr lang="fr-FR" altLang="en-US" sz="2400"/>
                    </a:p>
                  </a:txBody>
                  <a:tcPr/>
                </a:tc>
                <a:extLst>
                  <a:ext uri="{0D108BD9-81ED-4DB2-BD59-A6C34878D82A}">
                    <a16:rowId xmlns:a16="http://schemas.microsoft.com/office/drawing/2014/main" val="10002"/>
                  </a:ext>
                </a:extLst>
              </a:tr>
              <a:tr h="381000">
                <a:tc>
                  <a:txBody>
                    <a:bodyPr/>
                    <a:lstStyle/>
                    <a:p>
                      <a:pPr>
                        <a:buNone/>
                      </a:pPr>
                      <a:r>
                        <a:rPr lang="fr-FR" altLang="en-US" sz="2400"/>
                        <a:t>2</a:t>
                      </a:r>
                    </a:p>
                  </a:txBody>
                  <a:tcPr/>
                </a:tc>
                <a:tc>
                  <a:txBody>
                    <a:bodyPr/>
                    <a:lstStyle/>
                    <a:p>
                      <a:pPr>
                        <a:buNone/>
                      </a:pPr>
                      <a:r>
                        <a:rPr lang="fr-FR" altLang="en-US" sz="2400"/>
                        <a:t>3</a:t>
                      </a:r>
                    </a:p>
                  </a:txBody>
                  <a:tcPr/>
                </a:tc>
                <a:tc>
                  <a:txBody>
                    <a:bodyPr/>
                    <a:lstStyle/>
                    <a:p>
                      <a:pPr>
                        <a:buNone/>
                      </a:pPr>
                      <a:r>
                        <a:rPr lang="fr-FR" altLang="en-US" sz="2400"/>
                        <a:t>6</a:t>
                      </a:r>
                    </a:p>
                  </a:txBody>
                  <a:tcPr/>
                </a:tc>
                <a:tc>
                  <a:txBody>
                    <a:bodyPr/>
                    <a:lstStyle/>
                    <a:p>
                      <a:pPr>
                        <a:buNone/>
                      </a:pPr>
                      <a:r>
                        <a:rPr lang="fr-FR" altLang="en-US" sz="2400"/>
                        <a:t>6</a:t>
                      </a:r>
                    </a:p>
                  </a:txBody>
                  <a:tcPr/>
                </a:tc>
                <a:tc>
                  <a:txBody>
                    <a:bodyPr/>
                    <a:lstStyle/>
                    <a:p>
                      <a:pPr>
                        <a:buNone/>
                      </a:pPr>
                      <a:endParaRPr lang="fr-FR" altLang="en-US" sz="2400"/>
                    </a:p>
                  </a:txBody>
                  <a:tcPr/>
                </a:tc>
                <a:extLst>
                  <a:ext uri="{0D108BD9-81ED-4DB2-BD59-A6C34878D82A}">
                    <a16:rowId xmlns:a16="http://schemas.microsoft.com/office/drawing/2014/main" val="10003"/>
                  </a:ext>
                </a:extLst>
              </a:tr>
              <a:tr h="381000">
                <a:tc>
                  <a:txBody>
                    <a:bodyPr/>
                    <a:lstStyle/>
                    <a:p>
                      <a:pPr>
                        <a:buNone/>
                      </a:pPr>
                      <a:r>
                        <a:rPr lang="fr-FR" altLang="en-US" sz="2400"/>
                        <a:t>3</a:t>
                      </a:r>
                    </a:p>
                  </a:txBody>
                  <a:tcPr/>
                </a:tc>
                <a:tc>
                  <a:txBody>
                    <a:bodyPr/>
                    <a:lstStyle/>
                    <a:p>
                      <a:pPr>
                        <a:buNone/>
                      </a:pPr>
                      <a:r>
                        <a:rPr lang="fr-FR" altLang="en-US" sz="2400"/>
                        <a:t>2</a:t>
                      </a:r>
                    </a:p>
                  </a:txBody>
                  <a:tcPr/>
                </a:tc>
                <a:tc>
                  <a:txBody>
                    <a:bodyPr/>
                    <a:lstStyle/>
                    <a:p>
                      <a:pPr>
                        <a:buNone/>
                      </a:pPr>
                      <a:r>
                        <a:rPr lang="fr-FR" altLang="en-US" sz="2400"/>
                        <a:t>4</a:t>
                      </a:r>
                    </a:p>
                  </a:txBody>
                  <a:tcPr/>
                </a:tc>
                <a:tc>
                  <a:txBody>
                    <a:bodyPr/>
                    <a:lstStyle/>
                    <a:p>
                      <a:pPr>
                        <a:buNone/>
                      </a:pPr>
                      <a:r>
                        <a:rPr lang="fr-FR" altLang="en-US" sz="2400"/>
                        <a:t>5</a:t>
                      </a:r>
                    </a:p>
                  </a:txBody>
                  <a:tcPr/>
                </a:tc>
                <a:tc>
                  <a:txBody>
                    <a:bodyPr/>
                    <a:lstStyle/>
                    <a:p>
                      <a:pPr>
                        <a:buNone/>
                      </a:pPr>
                      <a:endParaRPr lang="fr-FR" altLang="en-US" sz="2400"/>
                    </a:p>
                  </a:txBody>
                  <a:tcPr/>
                </a:tc>
                <a:extLst>
                  <a:ext uri="{0D108BD9-81ED-4DB2-BD59-A6C34878D82A}">
                    <a16:rowId xmlns:a16="http://schemas.microsoft.com/office/drawing/2014/main" val="10004"/>
                  </a:ext>
                </a:extLst>
              </a:tr>
              <a:tr h="381000">
                <a:tc>
                  <a:txBody>
                    <a:bodyPr/>
                    <a:lstStyle/>
                    <a:p>
                      <a:pPr>
                        <a:buNone/>
                      </a:pPr>
                      <a:r>
                        <a:rPr lang="fr-FR" altLang="en-US" sz="2400"/>
                        <a:t>4</a:t>
                      </a:r>
                    </a:p>
                  </a:txBody>
                  <a:tcPr/>
                </a:tc>
                <a:tc>
                  <a:txBody>
                    <a:bodyPr/>
                    <a:lstStyle/>
                    <a:p>
                      <a:pPr>
                        <a:buNone/>
                      </a:pPr>
                      <a:r>
                        <a:rPr lang="fr-FR" altLang="en-US" sz="2400"/>
                        <a:t>1</a:t>
                      </a:r>
                    </a:p>
                  </a:txBody>
                  <a:tcPr/>
                </a:tc>
                <a:tc>
                  <a:txBody>
                    <a:bodyPr/>
                    <a:lstStyle/>
                    <a:p>
                      <a:pPr>
                        <a:buNone/>
                      </a:pPr>
                      <a:r>
                        <a:rPr lang="fr-FR" altLang="en-US" sz="2400"/>
                        <a:t>2</a:t>
                      </a:r>
                    </a:p>
                  </a:txBody>
                  <a:tcPr/>
                </a:tc>
                <a:tc>
                  <a:txBody>
                    <a:bodyPr/>
                    <a:lstStyle/>
                    <a:p>
                      <a:pPr>
                        <a:buNone/>
                      </a:pPr>
                      <a:r>
                        <a:rPr lang="fr-FR" altLang="en-US" sz="2400"/>
                        <a:t>4</a:t>
                      </a:r>
                    </a:p>
                  </a:txBody>
                  <a:tcPr/>
                </a:tc>
                <a:tc>
                  <a:txBody>
                    <a:bodyPr/>
                    <a:lstStyle/>
                    <a:p>
                      <a:pPr>
                        <a:buNone/>
                      </a:pPr>
                      <a:endParaRPr lang="fr-FR" altLang="en-US" sz="2400"/>
                    </a:p>
                  </a:txBody>
                  <a:tcPr/>
                </a:tc>
                <a:extLst>
                  <a:ext uri="{0D108BD9-81ED-4DB2-BD59-A6C34878D82A}">
                    <a16:rowId xmlns:a16="http://schemas.microsoft.com/office/drawing/2014/main" val="10005"/>
                  </a:ext>
                </a:extLst>
              </a:tr>
            </a:tbl>
          </a:graphicData>
        </a:graphic>
      </p:graphicFrame>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4581394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sz="4800" b="1"/>
              <a:t>2.2 La fonction de demande globale</a:t>
            </a:r>
          </a:p>
        </p:txBody>
      </p:sp>
      <p:sp>
        <p:nvSpPr>
          <p:cNvPr id="3" name="Content Placeholder 2"/>
          <p:cNvSpPr>
            <a:spLocks noGrp="1"/>
          </p:cNvSpPr>
          <p:nvPr>
            <p:ph sz="half" idx="1"/>
          </p:nvPr>
        </p:nvSpPr>
        <p:spPr>
          <a:xfrm>
            <a:off x="838200" y="1825625"/>
            <a:ext cx="9736455" cy="4351655"/>
          </a:xfrm>
        </p:spPr>
        <p:txBody>
          <a:bodyPr>
            <a:normAutofit/>
          </a:bodyPr>
          <a:lstStyle/>
          <a:p>
            <a:pPr marL="0" indent="0">
              <a:buNone/>
            </a:pPr>
            <a:endParaRPr lang="en-US"/>
          </a:p>
          <a:p>
            <a:pPr marL="0" indent="0">
              <a:buNone/>
            </a:pPr>
            <a:endParaRPr lang="en-US"/>
          </a:p>
        </p:txBody>
      </p:sp>
      <p:graphicFrame>
        <p:nvGraphicFramePr>
          <p:cNvPr id="8" name="Content Placeholder 7"/>
          <p:cNvGraphicFramePr>
            <a:graphicFrameLocks noGrp="1"/>
          </p:cNvGraphicFramePr>
          <p:nvPr>
            <p:ph sz="half" idx="2"/>
          </p:nvPr>
        </p:nvGraphicFramePr>
        <p:xfrm>
          <a:off x="1153795" y="3420745"/>
          <a:ext cx="7534275" cy="2286000"/>
        </p:xfrm>
        <a:graphic>
          <a:graphicData uri="http://schemas.openxmlformats.org/drawingml/2006/table">
            <a:tbl>
              <a:tblPr firstRow="1" bandRow="1">
                <a:tableStyleId>{5C22544A-7EE6-4342-B048-85BDC9FD1C3A}</a:tableStyleId>
              </a:tblPr>
              <a:tblGrid>
                <a:gridCol w="1506855">
                  <a:extLst>
                    <a:ext uri="{9D8B030D-6E8A-4147-A177-3AD203B41FA5}">
                      <a16:colId xmlns:a16="http://schemas.microsoft.com/office/drawing/2014/main" val="20000"/>
                    </a:ext>
                  </a:extLst>
                </a:gridCol>
                <a:gridCol w="1506855">
                  <a:extLst>
                    <a:ext uri="{9D8B030D-6E8A-4147-A177-3AD203B41FA5}">
                      <a16:colId xmlns:a16="http://schemas.microsoft.com/office/drawing/2014/main" val="20001"/>
                    </a:ext>
                  </a:extLst>
                </a:gridCol>
                <a:gridCol w="1506855">
                  <a:extLst>
                    <a:ext uri="{9D8B030D-6E8A-4147-A177-3AD203B41FA5}">
                      <a16:colId xmlns:a16="http://schemas.microsoft.com/office/drawing/2014/main" val="20002"/>
                    </a:ext>
                  </a:extLst>
                </a:gridCol>
                <a:gridCol w="1506855">
                  <a:extLst>
                    <a:ext uri="{9D8B030D-6E8A-4147-A177-3AD203B41FA5}">
                      <a16:colId xmlns:a16="http://schemas.microsoft.com/office/drawing/2014/main" val="20003"/>
                    </a:ext>
                  </a:extLst>
                </a:gridCol>
                <a:gridCol w="1506855">
                  <a:extLst>
                    <a:ext uri="{9D8B030D-6E8A-4147-A177-3AD203B41FA5}">
                      <a16:colId xmlns:a16="http://schemas.microsoft.com/office/drawing/2014/main" val="20004"/>
                    </a:ext>
                  </a:extLst>
                </a:gridCol>
              </a:tblGrid>
              <a:tr h="381000">
                <a:tc>
                  <a:txBody>
                    <a:bodyPr/>
                    <a:lstStyle/>
                    <a:p>
                      <a:pPr>
                        <a:buNone/>
                      </a:pPr>
                      <a:endParaRPr lang="en-US"/>
                    </a:p>
                  </a:txBody>
                  <a:tcPr/>
                </a:tc>
                <a:tc gridSpan="3">
                  <a:txBody>
                    <a:bodyPr/>
                    <a:lstStyle/>
                    <a:p>
                      <a:pPr algn="ctr">
                        <a:buNone/>
                      </a:pPr>
                      <a:r>
                        <a:rPr lang="en-US"/>
                        <a:t>Quantité de X demandée par</a:t>
                      </a:r>
                    </a:p>
                  </a:txBody>
                  <a:tcPr/>
                </a:tc>
                <a:tc hMerge="1">
                  <a:txBody>
                    <a:bodyPr/>
                    <a:lstStyle/>
                    <a:p>
                      <a:endParaRPr lang="en-US"/>
                    </a:p>
                  </a:txBody>
                  <a:tcPr/>
                </a:tc>
                <a:tc hMerge="1">
                  <a:txBody>
                    <a:bodyPr/>
                    <a:lstStyle/>
                    <a:p>
                      <a:endParaRPr lang="en-US"/>
                    </a:p>
                  </a:txBody>
                  <a:tcPr/>
                </a:tc>
                <a:tc>
                  <a:txBody>
                    <a:bodyPr/>
                    <a:lstStyle/>
                    <a:p>
                      <a:pPr>
                        <a:buNone/>
                      </a:pPr>
                      <a:endParaRPr lang="fr-FR" altLang="en-US"/>
                    </a:p>
                  </a:txBody>
                  <a:tcPr/>
                </a:tc>
                <a:extLst>
                  <a:ext uri="{0D108BD9-81ED-4DB2-BD59-A6C34878D82A}">
                    <a16:rowId xmlns:a16="http://schemas.microsoft.com/office/drawing/2014/main" val="10000"/>
                  </a:ext>
                </a:extLst>
              </a:tr>
              <a:tr h="381000">
                <a:tc>
                  <a:txBody>
                    <a:bodyPr/>
                    <a:lstStyle/>
                    <a:p>
                      <a:pPr>
                        <a:buNone/>
                      </a:pPr>
                      <a:r>
                        <a:rPr lang="en-US"/>
                        <a:t>Prix Px </a:t>
                      </a:r>
                    </a:p>
                  </a:txBody>
                  <a:tcPr/>
                </a:tc>
                <a:tc>
                  <a:txBody>
                    <a:bodyPr/>
                    <a:lstStyle/>
                    <a:p>
                      <a:pPr>
                        <a:buNone/>
                      </a:pPr>
                      <a:r>
                        <a:rPr lang="fr-FR" altLang="en-US"/>
                        <a:t>A</a:t>
                      </a:r>
                    </a:p>
                  </a:txBody>
                  <a:tcPr/>
                </a:tc>
                <a:tc>
                  <a:txBody>
                    <a:bodyPr/>
                    <a:lstStyle/>
                    <a:p>
                      <a:pPr>
                        <a:buNone/>
                      </a:pPr>
                      <a:r>
                        <a:rPr lang="fr-FR" altLang="en-US"/>
                        <a:t>B</a:t>
                      </a:r>
                    </a:p>
                  </a:txBody>
                  <a:tcPr/>
                </a:tc>
                <a:tc>
                  <a:txBody>
                    <a:bodyPr/>
                    <a:lstStyle/>
                    <a:p>
                      <a:pPr>
                        <a:buNone/>
                      </a:pPr>
                      <a:r>
                        <a:rPr lang="fr-FR" altLang="en-US"/>
                        <a:t>C</a:t>
                      </a:r>
                    </a:p>
                  </a:txBody>
                  <a:tcPr/>
                </a:tc>
                <a:tc>
                  <a:txBody>
                    <a:bodyPr/>
                    <a:lstStyle/>
                    <a:p>
                      <a:pPr>
                        <a:buNone/>
                      </a:pPr>
                      <a:r>
                        <a:rPr lang="fr-FR" altLang="en-US"/>
                        <a:t>Demande globale</a:t>
                      </a:r>
                    </a:p>
                  </a:txBody>
                  <a:tcPr/>
                </a:tc>
                <a:extLst>
                  <a:ext uri="{0D108BD9-81ED-4DB2-BD59-A6C34878D82A}">
                    <a16:rowId xmlns:a16="http://schemas.microsoft.com/office/drawing/2014/main" val="10001"/>
                  </a:ext>
                </a:extLst>
              </a:tr>
              <a:tr h="381000">
                <a:tc>
                  <a:txBody>
                    <a:bodyPr/>
                    <a:lstStyle/>
                    <a:p>
                      <a:pPr>
                        <a:buNone/>
                      </a:pPr>
                      <a:r>
                        <a:rPr lang="fr-FR" altLang="en-US"/>
                        <a:t>1</a:t>
                      </a:r>
                    </a:p>
                  </a:txBody>
                  <a:tcPr/>
                </a:tc>
                <a:tc>
                  <a:txBody>
                    <a:bodyPr/>
                    <a:lstStyle/>
                    <a:p>
                      <a:pPr>
                        <a:buNone/>
                      </a:pPr>
                      <a:r>
                        <a:rPr lang="fr-FR" altLang="en-US"/>
                        <a:t>4</a:t>
                      </a:r>
                    </a:p>
                  </a:txBody>
                  <a:tcPr/>
                </a:tc>
                <a:tc>
                  <a:txBody>
                    <a:bodyPr/>
                    <a:lstStyle/>
                    <a:p>
                      <a:pPr>
                        <a:buNone/>
                      </a:pPr>
                      <a:r>
                        <a:rPr lang="fr-FR" altLang="en-US"/>
                        <a:t>8</a:t>
                      </a:r>
                    </a:p>
                  </a:txBody>
                  <a:tcPr/>
                </a:tc>
                <a:tc>
                  <a:txBody>
                    <a:bodyPr/>
                    <a:lstStyle/>
                    <a:p>
                      <a:pPr>
                        <a:buNone/>
                      </a:pPr>
                      <a:r>
                        <a:rPr lang="fr-FR" altLang="en-US"/>
                        <a:t>7</a:t>
                      </a:r>
                    </a:p>
                  </a:txBody>
                  <a:tcPr/>
                </a:tc>
                <a:tc>
                  <a:txBody>
                    <a:bodyPr/>
                    <a:lstStyle/>
                    <a:p>
                      <a:pPr>
                        <a:buNone/>
                      </a:pPr>
                      <a:r>
                        <a:rPr lang="fr-FR" altLang="en-US"/>
                        <a:t>19</a:t>
                      </a:r>
                    </a:p>
                  </a:txBody>
                  <a:tcPr/>
                </a:tc>
                <a:extLst>
                  <a:ext uri="{0D108BD9-81ED-4DB2-BD59-A6C34878D82A}">
                    <a16:rowId xmlns:a16="http://schemas.microsoft.com/office/drawing/2014/main" val="10002"/>
                  </a:ext>
                </a:extLst>
              </a:tr>
              <a:tr h="381000">
                <a:tc>
                  <a:txBody>
                    <a:bodyPr/>
                    <a:lstStyle/>
                    <a:p>
                      <a:pPr>
                        <a:buNone/>
                      </a:pPr>
                      <a:r>
                        <a:rPr lang="fr-FR" altLang="en-US"/>
                        <a:t>2</a:t>
                      </a:r>
                    </a:p>
                  </a:txBody>
                  <a:tcPr/>
                </a:tc>
                <a:tc>
                  <a:txBody>
                    <a:bodyPr/>
                    <a:lstStyle/>
                    <a:p>
                      <a:pPr>
                        <a:buNone/>
                      </a:pPr>
                      <a:r>
                        <a:rPr lang="fr-FR" altLang="en-US"/>
                        <a:t>3</a:t>
                      </a:r>
                    </a:p>
                  </a:txBody>
                  <a:tcPr/>
                </a:tc>
                <a:tc>
                  <a:txBody>
                    <a:bodyPr/>
                    <a:lstStyle/>
                    <a:p>
                      <a:pPr>
                        <a:buNone/>
                      </a:pPr>
                      <a:r>
                        <a:rPr lang="fr-FR" altLang="en-US"/>
                        <a:t>6</a:t>
                      </a:r>
                    </a:p>
                  </a:txBody>
                  <a:tcPr/>
                </a:tc>
                <a:tc>
                  <a:txBody>
                    <a:bodyPr/>
                    <a:lstStyle/>
                    <a:p>
                      <a:pPr>
                        <a:buNone/>
                      </a:pPr>
                      <a:r>
                        <a:rPr lang="fr-FR" altLang="en-US"/>
                        <a:t>6</a:t>
                      </a:r>
                    </a:p>
                  </a:txBody>
                  <a:tcPr/>
                </a:tc>
                <a:tc>
                  <a:txBody>
                    <a:bodyPr/>
                    <a:lstStyle/>
                    <a:p>
                      <a:pPr>
                        <a:buNone/>
                      </a:pPr>
                      <a:r>
                        <a:rPr lang="fr-FR" altLang="en-US"/>
                        <a:t>15</a:t>
                      </a:r>
                    </a:p>
                  </a:txBody>
                  <a:tcPr/>
                </a:tc>
                <a:extLst>
                  <a:ext uri="{0D108BD9-81ED-4DB2-BD59-A6C34878D82A}">
                    <a16:rowId xmlns:a16="http://schemas.microsoft.com/office/drawing/2014/main" val="10003"/>
                  </a:ext>
                </a:extLst>
              </a:tr>
              <a:tr h="381000">
                <a:tc>
                  <a:txBody>
                    <a:bodyPr/>
                    <a:lstStyle/>
                    <a:p>
                      <a:pPr>
                        <a:buNone/>
                      </a:pPr>
                      <a:r>
                        <a:rPr lang="fr-FR" altLang="en-US"/>
                        <a:t>3</a:t>
                      </a:r>
                    </a:p>
                  </a:txBody>
                  <a:tcPr/>
                </a:tc>
                <a:tc>
                  <a:txBody>
                    <a:bodyPr/>
                    <a:lstStyle/>
                    <a:p>
                      <a:pPr>
                        <a:buNone/>
                      </a:pPr>
                      <a:r>
                        <a:rPr lang="fr-FR" altLang="en-US"/>
                        <a:t>2</a:t>
                      </a:r>
                    </a:p>
                  </a:txBody>
                  <a:tcPr/>
                </a:tc>
                <a:tc>
                  <a:txBody>
                    <a:bodyPr/>
                    <a:lstStyle/>
                    <a:p>
                      <a:pPr>
                        <a:buNone/>
                      </a:pPr>
                      <a:r>
                        <a:rPr lang="fr-FR" altLang="en-US"/>
                        <a:t>4</a:t>
                      </a:r>
                    </a:p>
                  </a:txBody>
                  <a:tcPr/>
                </a:tc>
                <a:tc>
                  <a:txBody>
                    <a:bodyPr/>
                    <a:lstStyle/>
                    <a:p>
                      <a:pPr>
                        <a:buNone/>
                      </a:pPr>
                      <a:r>
                        <a:rPr lang="fr-FR" altLang="en-US"/>
                        <a:t>5</a:t>
                      </a:r>
                    </a:p>
                  </a:txBody>
                  <a:tcPr/>
                </a:tc>
                <a:tc>
                  <a:txBody>
                    <a:bodyPr/>
                    <a:lstStyle/>
                    <a:p>
                      <a:pPr>
                        <a:buNone/>
                      </a:pPr>
                      <a:r>
                        <a:rPr lang="fr-FR" altLang="en-US"/>
                        <a:t>11</a:t>
                      </a:r>
                    </a:p>
                  </a:txBody>
                  <a:tcPr/>
                </a:tc>
                <a:extLst>
                  <a:ext uri="{0D108BD9-81ED-4DB2-BD59-A6C34878D82A}">
                    <a16:rowId xmlns:a16="http://schemas.microsoft.com/office/drawing/2014/main" val="10004"/>
                  </a:ext>
                </a:extLst>
              </a:tr>
              <a:tr h="381000">
                <a:tc>
                  <a:txBody>
                    <a:bodyPr/>
                    <a:lstStyle/>
                    <a:p>
                      <a:pPr>
                        <a:buNone/>
                      </a:pPr>
                      <a:r>
                        <a:rPr lang="fr-FR" altLang="en-US"/>
                        <a:t>4</a:t>
                      </a:r>
                    </a:p>
                  </a:txBody>
                  <a:tcPr/>
                </a:tc>
                <a:tc>
                  <a:txBody>
                    <a:bodyPr/>
                    <a:lstStyle/>
                    <a:p>
                      <a:pPr>
                        <a:buNone/>
                      </a:pPr>
                      <a:r>
                        <a:rPr lang="fr-FR" altLang="en-US"/>
                        <a:t>1</a:t>
                      </a:r>
                    </a:p>
                  </a:txBody>
                  <a:tcPr/>
                </a:tc>
                <a:tc>
                  <a:txBody>
                    <a:bodyPr/>
                    <a:lstStyle/>
                    <a:p>
                      <a:pPr>
                        <a:buNone/>
                      </a:pPr>
                      <a:r>
                        <a:rPr lang="fr-FR" altLang="en-US"/>
                        <a:t>2</a:t>
                      </a:r>
                    </a:p>
                  </a:txBody>
                  <a:tcPr/>
                </a:tc>
                <a:tc>
                  <a:txBody>
                    <a:bodyPr/>
                    <a:lstStyle/>
                    <a:p>
                      <a:pPr>
                        <a:buNone/>
                      </a:pPr>
                      <a:r>
                        <a:rPr lang="fr-FR" altLang="en-US"/>
                        <a:t>4</a:t>
                      </a:r>
                    </a:p>
                  </a:txBody>
                  <a:tcPr/>
                </a:tc>
                <a:tc>
                  <a:txBody>
                    <a:bodyPr/>
                    <a:lstStyle/>
                    <a:p>
                      <a:pPr>
                        <a:buNone/>
                      </a:pPr>
                      <a:r>
                        <a:rPr lang="fr-FR" altLang="en-US"/>
                        <a:t>7</a:t>
                      </a:r>
                    </a:p>
                  </a:txBody>
                  <a:tcPr/>
                </a:tc>
                <a:extLst>
                  <a:ext uri="{0D108BD9-81ED-4DB2-BD59-A6C34878D82A}">
                    <a16:rowId xmlns:a16="http://schemas.microsoft.com/office/drawing/2014/main" val="10005"/>
                  </a:ext>
                </a:extLst>
              </a:tr>
            </a:tbl>
          </a:graphicData>
        </a:graphic>
      </p:graphicFrame>
      <p:sp>
        <p:nvSpPr>
          <p:cNvPr id="100" name="Text Box 99"/>
          <p:cNvSpPr txBox="1"/>
          <p:nvPr/>
        </p:nvSpPr>
        <p:spPr>
          <a:xfrm>
            <a:off x="953135" y="1825625"/>
            <a:ext cx="9260205" cy="1198880"/>
          </a:xfrm>
          <a:prstGeom prst="rect">
            <a:avLst/>
          </a:prstGeom>
          <a:noFill/>
          <a:ln w="9525">
            <a:noFill/>
          </a:ln>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La demande totale, D, s’obtient par addition des demandes individuelles ; au prix de 1F, 19 unités de X seront demandées, au prix de 4F, 7 unités seulement. A partir de la on peut construire la courbe de demande totale. </a:t>
            </a:r>
            <a:endParaRPr kumimoji="0" 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38174478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sz="4800" b="1"/>
              <a:t>2.2 La fonction de demande globale</a:t>
            </a:r>
          </a:p>
        </p:txBody>
      </p:sp>
      <p:sp>
        <p:nvSpPr>
          <p:cNvPr id="3" name="Content Placeholder 2"/>
          <p:cNvSpPr>
            <a:spLocks noGrp="1"/>
          </p:cNvSpPr>
          <p:nvPr>
            <p:ph sz="half" idx="1"/>
          </p:nvPr>
        </p:nvSpPr>
        <p:spPr>
          <a:xfrm>
            <a:off x="838200" y="1825625"/>
            <a:ext cx="9736455" cy="4351655"/>
          </a:xfrm>
        </p:spPr>
        <p:txBody>
          <a:bodyPr>
            <a:normAutofit/>
          </a:bodyPr>
          <a:lstStyle/>
          <a:p>
            <a:pPr marL="0" indent="0">
              <a:buNone/>
            </a:pPr>
            <a:r>
              <a:rPr lang="fr-FR" altLang="en-US"/>
              <a:t>Représentation de la demande globale</a:t>
            </a:r>
          </a:p>
          <a:p>
            <a:pPr marL="0" indent="0">
              <a:buNone/>
            </a:pPr>
            <a:endParaRPr lang="en-US"/>
          </a:p>
        </p:txBody>
      </p:sp>
      <p:pic>
        <p:nvPicPr>
          <p:cNvPr id="188471" name="Content Placeholder 188470"/>
          <p:cNvPicPr>
            <a:picLocks noGrp="1" noChangeAspect="1"/>
          </p:cNvPicPr>
          <p:nvPr>
            <p:ph sz="half" idx="2"/>
          </p:nvPr>
        </p:nvPicPr>
        <p:blipFill>
          <a:blip r:embed="rId2"/>
          <a:stretch>
            <a:fillRect/>
          </a:stretch>
        </p:blipFill>
        <p:spPr>
          <a:xfrm>
            <a:off x="2713990" y="2682240"/>
            <a:ext cx="6031230" cy="3495040"/>
          </a:xfrm>
          <a:prstGeom prst="rect">
            <a:avLst/>
          </a:prstGeom>
          <a:noFill/>
          <a:ln w="9525">
            <a:noFill/>
          </a:ln>
        </p:spPr>
      </p:pic>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260575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r-FR" altLang="en-US"/>
              <a:t>INTRODUCTION</a:t>
            </a:r>
          </a:p>
        </p:txBody>
      </p:sp>
      <p:sp>
        <p:nvSpPr>
          <p:cNvPr id="3" name="Content Placeholder 2"/>
          <p:cNvSpPr>
            <a:spLocks noGrp="1"/>
          </p:cNvSpPr>
          <p:nvPr>
            <p:ph idx="1"/>
          </p:nvPr>
        </p:nvSpPr>
        <p:spPr>
          <a:xfrm>
            <a:off x="838200" y="1363980"/>
            <a:ext cx="10515600" cy="5201920"/>
          </a:xfrm>
        </p:spPr>
        <p:txBody>
          <a:bodyPr>
            <a:normAutofit lnSpcReduction="10000"/>
          </a:bodyPr>
          <a:lstStyle/>
          <a:p>
            <a:pPr marL="0" indent="0" algn="just">
              <a:lnSpc>
                <a:spcPct val="100000"/>
              </a:lnSpc>
              <a:buNone/>
            </a:pPr>
            <a:r>
              <a:rPr lang="fr-FR" altLang="en-US" b="1">
                <a:solidFill>
                  <a:schemeClr val="accent2"/>
                </a:solidFill>
              </a:rPr>
              <a:t>3) </a:t>
            </a:r>
            <a:r>
              <a:rPr lang="en-US" b="1">
                <a:solidFill>
                  <a:schemeClr val="accent2"/>
                </a:solidFill>
              </a:rPr>
              <a:t>Les besoins humains sont illimités</a:t>
            </a:r>
          </a:p>
          <a:p>
            <a:pPr marL="0" indent="0" algn="just">
              <a:lnSpc>
                <a:spcPct val="100000"/>
              </a:lnSpc>
              <a:buNone/>
            </a:pPr>
            <a:r>
              <a:rPr lang="en-US"/>
              <a:t>Un </a:t>
            </a:r>
            <a:r>
              <a:rPr lang="en-US" b="1"/>
              <a:t>besoin économique</a:t>
            </a:r>
            <a:r>
              <a:rPr lang="en-US"/>
              <a:t> est un manque, un sentiment de privation accompagné du désir ou de la nécessité de le faire disparaître. On peut distinguer : </a:t>
            </a:r>
          </a:p>
          <a:p>
            <a:pPr algn="just">
              <a:lnSpc>
                <a:spcPct val="100000"/>
              </a:lnSpc>
              <a:buFont typeface="Wingdings" panose="05000000000000000000" charset="0"/>
              <a:buChar char=""/>
            </a:pPr>
            <a:r>
              <a:rPr lang="en-US" b="1"/>
              <a:t>Les besoins primaires</a:t>
            </a:r>
            <a:r>
              <a:rPr lang="en-US"/>
              <a:t> qui ont un caractère absolu parce que leur satisfaction est indispensable à la survie ;</a:t>
            </a:r>
          </a:p>
          <a:p>
            <a:pPr algn="just">
              <a:lnSpc>
                <a:spcPct val="100000"/>
              </a:lnSpc>
              <a:buFont typeface="Wingdings" panose="05000000000000000000" charset="0"/>
              <a:buChar char=""/>
            </a:pPr>
            <a:r>
              <a:rPr lang="en-US" b="1"/>
              <a:t>Les besoins secondaires</a:t>
            </a:r>
            <a:r>
              <a:rPr lang="en-US"/>
              <a:t> qui sans être indispensables sont nécessaires pour améliorer la qualité de la vie</a:t>
            </a:r>
          </a:p>
          <a:p>
            <a:pPr algn="just">
              <a:lnSpc>
                <a:spcPct val="100000"/>
              </a:lnSpc>
              <a:buFont typeface="Wingdings" panose="05000000000000000000" charset="0"/>
              <a:buChar char=""/>
            </a:pPr>
            <a:r>
              <a:rPr lang="en-US" b="1"/>
              <a:t>Les besoins tertiaires</a:t>
            </a:r>
            <a:r>
              <a:rPr lang="en-US"/>
              <a:t> qui sont des besoins dont la satisfaction est superflue mais permet à l’individu de se distinguer des autres, rend agréable la vie de l’homme. Ce sont les besoins de luxe.	</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3581353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sz="4800" b="1"/>
              <a:t>2.3 </a:t>
            </a:r>
            <a:r>
              <a:rPr lang="en-US" sz="4800" b="1"/>
              <a:t>L’élasticité de la demande</a:t>
            </a:r>
          </a:p>
        </p:txBody>
      </p:sp>
      <p:sp>
        <p:nvSpPr>
          <p:cNvPr id="3" name="Content Placeholder 2"/>
          <p:cNvSpPr>
            <a:spLocks noGrp="1"/>
          </p:cNvSpPr>
          <p:nvPr>
            <p:ph sz="half" idx="1"/>
          </p:nvPr>
        </p:nvSpPr>
        <p:spPr>
          <a:xfrm>
            <a:off x="838200" y="1825625"/>
            <a:ext cx="10321925" cy="4351655"/>
          </a:xfrm>
        </p:spPr>
        <p:txBody>
          <a:bodyPr/>
          <a:lstStyle/>
          <a:p>
            <a:pPr marL="0" indent="0" algn="just">
              <a:buNone/>
            </a:pPr>
            <a:r>
              <a:rPr lang="en-US" sz="3600"/>
              <a:t>L’influence d’un changement de prix ou de revenu sur la quantité demandée n’est pas la même pour tous les produits. Dans certains cas, une petite hausse du prix ou une légère baisse du revenu provoque une chute sensible de la quantité demandée, dans d’autres cas, les mêmes changements n’ont presque pas d’effet.</a:t>
            </a:r>
          </a:p>
          <a:p>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8900660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sz="4800" b="1"/>
              <a:t>2.3 </a:t>
            </a:r>
            <a:r>
              <a:rPr lang="en-US" sz="4800" b="1"/>
              <a:t>L’élasticité de la demande</a:t>
            </a:r>
          </a:p>
        </p:txBody>
      </p:sp>
      <p:sp>
        <p:nvSpPr>
          <p:cNvPr id="3" name="Content Placeholder 2"/>
          <p:cNvSpPr>
            <a:spLocks noGrp="1"/>
          </p:cNvSpPr>
          <p:nvPr>
            <p:ph sz="half" idx="1"/>
          </p:nvPr>
        </p:nvSpPr>
        <p:spPr>
          <a:xfrm>
            <a:off x="838200" y="1825625"/>
            <a:ext cx="10321925" cy="4351655"/>
          </a:xfrm>
        </p:spPr>
        <p:txBody>
          <a:bodyPr/>
          <a:lstStyle/>
          <a:p>
            <a:pPr marL="0" indent="0" algn="just">
              <a:buNone/>
            </a:pPr>
            <a:r>
              <a:rPr lang="en-US" sz="3600"/>
              <a:t>L’élasticité de la demande mesure l’intensité de la réaction des consommateurs à une variation du prix du bien concerné (élasticité – prix), à une fluctuation de leur revenus (élasticité – revenu), à la modification des prix des autres biens (élasticité croisée).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38076652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sz="4800" b="1"/>
              <a:t>2.3 </a:t>
            </a:r>
            <a:r>
              <a:rPr lang="en-US" sz="4800" b="1"/>
              <a:t>L’élasticité de la demande</a:t>
            </a:r>
          </a:p>
        </p:txBody>
      </p:sp>
      <p:sp>
        <p:nvSpPr>
          <p:cNvPr id="3" name="Content Placeholder 2"/>
          <p:cNvSpPr>
            <a:spLocks noGrp="1"/>
          </p:cNvSpPr>
          <p:nvPr>
            <p:ph sz="half" idx="1"/>
          </p:nvPr>
        </p:nvSpPr>
        <p:spPr>
          <a:xfrm>
            <a:off x="838200" y="1825625"/>
            <a:ext cx="10516235" cy="4351655"/>
          </a:xfrm>
        </p:spPr>
        <p:txBody>
          <a:bodyPr/>
          <a:lstStyle/>
          <a:p>
            <a:pPr marL="0" indent="0" algn="just">
              <a:buNone/>
            </a:pPr>
            <a:r>
              <a:rPr lang="fr-FR" altLang="en-US" sz="3600" b="1"/>
              <a:t>2.3.1 </a:t>
            </a:r>
            <a:r>
              <a:rPr lang="en-US" sz="3600" b="1"/>
              <a:t>Elasticité – prix de la demande</a:t>
            </a:r>
          </a:p>
          <a:p>
            <a:pPr marL="0" indent="0" algn="just">
              <a:buNone/>
            </a:pPr>
            <a:r>
              <a:rPr lang="en-US" sz="3600" b="1" i="1"/>
              <a:t>a)Mesure entre deux points (élasticité d’arc)</a:t>
            </a:r>
          </a:p>
          <a:p>
            <a:pPr marL="0" indent="0" algn="just">
              <a:buNone/>
            </a:pPr>
            <a:r>
              <a:rPr sz="3600" b="1">
                <a:sym typeface="+mn-ea"/>
              </a:rPr>
              <a:t>Elle mesure la variation (%) de la quantité de demandée d’un bien suite à une variation (%) du prix du bien en question.</a:t>
            </a:r>
            <a:endParaRPr lang="en-US" sz="3600"/>
          </a:p>
        </p:txBody>
      </p:sp>
      <p:pic>
        <p:nvPicPr>
          <p:cNvPr id="4" name="Content Placeholder 3"/>
          <p:cNvPicPr>
            <a:picLocks noGrp="1" noChangeAspect="1"/>
          </p:cNvPicPr>
          <p:nvPr>
            <p:ph sz="half" idx="2"/>
          </p:nvPr>
        </p:nvPicPr>
        <p:blipFill>
          <a:blip r:embed="rId2"/>
          <a:stretch>
            <a:fillRect/>
          </a:stretch>
        </p:blipFill>
        <p:spPr>
          <a:xfrm>
            <a:off x="5760720" y="4118610"/>
            <a:ext cx="5285740" cy="2467610"/>
          </a:xfrm>
          <a:prstGeom prst="rect">
            <a:avLst/>
          </a:prstGeom>
        </p:spPr>
      </p:pic>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Footer Placeholder 6"/>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5736617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sz="4800" b="1"/>
              <a:t>2.3 </a:t>
            </a:r>
            <a:r>
              <a:rPr lang="en-US" sz="4800" b="1"/>
              <a:t>L’élasticité de la demande</a:t>
            </a:r>
          </a:p>
        </p:txBody>
      </p:sp>
      <p:sp>
        <p:nvSpPr>
          <p:cNvPr id="3" name="Content Placeholder 2"/>
          <p:cNvSpPr>
            <a:spLocks noGrp="1"/>
          </p:cNvSpPr>
          <p:nvPr>
            <p:ph sz="half" idx="1"/>
          </p:nvPr>
        </p:nvSpPr>
        <p:spPr>
          <a:xfrm>
            <a:off x="838200" y="1825625"/>
            <a:ext cx="10516235" cy="4351655"/>
          </a:xfrm>
        </p:spPr>
        <p:txBody>
          <a:bodyPr/>
          <a:lstStyle/>
          <a:p>
            <a:pPr marL="0" indent="0" algn="just">
              <a:buNone/>
            </a:pPr>
            <a:r>
              <a:rPr lang="fr-FR" altLang="en-US" sz="3600" b="1"/>
              <a:t>2.3.1 </a:t>
            </a:r>
            <a:r>
              <a:rPr lang="en-US" sz="3600" b="1"/>
              <a:t>Elasticité – prix de la demande</a:t>
            </a:r>
          </a:p>
          <a:p>
            <a:pPr marL="0" indent="0" algn="just">
              <a:buNone/>
            </a:pPr>
            <a:r>
              <a:rPr lang="en-US" sz="3600" b="1" i="1"/>
              <a:t>a)Mesure entre deux points (élasticité d’arc)</a:t>
            </a:r>
          </a:p>
          <a:p>
            <a:pPr marL="0" indent="0" algn="just">
              <a:buNone/>
            </a:pPr>
            <a:endParaRPr lang="en-US" sz="3600"/>
          </a:p>
        </p:txBody>
      </p:sp>
      <p:pic>
        <p:nvPicPr>
          <p:cNvPr id="6" name="Content Placeholder 5"/>
          <p:cNvPicPr>
            <a:picLocks noGrp="1" noChangeAspect="1"/>
          </p:cNvPicPr>
          <p:nvPr>
            <p:ph sz="half" idx="2"/>
          </p:nvPr>
        </p:nvPicPr>
        <p:blipFill>
          <a:blip r:embed="rId2"/>
          <a:stretch>
            <a:fillRect/>
          </a:stretch>
        </p:blipFill>
        <p:spPr>
          <a:xfrm>
            <a:off x="1216025" y="3181350"/>
            <a:ext cx="3962400" cy="1152525"/>
          </a:xfrm>
          <a:prstGeom prst="rect">
            <a:avLst/>
          </a:prstGeom>
        </p:spPr>
      </p:pic>
      <p:sp>
        <p:nvSpPr>
          <p:cNvPr id="100" name="Text Box 99"/>
          <p:cNvSpPr txBox="1"/>
          <p:nvPr/>
        </p:nvSpPr>
        <p:spPr>
          <a:xfrm>
            <a:off x="838200" y="4525645"/>
            <a:ext cx="9902825" cy="1814830"/>
          </a:xfrm>
          <a:prstGeom prst="rect">
            <a:avLst/>
          </a:prstGeom>
          <a:noFill/>
          <a:ln w="9525">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800" b="0" i="0" u="sng"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Exemple</a:t>
            </a:r>
            <a:r>
              <a:rPr kumimoji="0"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1)	Prix passe de 5 à 7 et Quantité passe de 30 à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2)	Prix passe de 7 à 5 et quantité passe de 10 à 30</a:t>
            </a:r>
            <a:endParaRPr kumimoji="0" 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Footer Placeholder 6"/>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35703406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sz="4800" b="1"/>
              <a:t>2.3 </a:t>
            </a:r>
            <a:r>
              <a:rPr lang="en-US" sz="4800" b="1"/>
              <a:t>L’élasticité de la demande</a:t>
            </a:r>
          </a:p>
        </p:txBody>
      </p:sp>
      <p:sp>
        <p:nvSpPr>
          <p:cNvPr id="3" name="Content Placeholder 2"/>
          <p:cNvSpPr>
            <a:spLocks noGrp="1"/>
          </p:cNvSpPr>
          <p:nvPr>
            <p:ph sz="half" idx="1"/>
          </p:nvPr>
        </p:nvSpPr>
        <p:spPr>
          <a:xfrm>
            <a:off x="838200" y="1825625"/>
            <a:ext cx="10516235" cy="4351655"/>
          </a:xfrm>
        </p:spPr>
        <p:txBody>
          <a:bodyPr>
            <a:normAutofit/>
          </a:bodyPr>
          <a:lstStyle/>
          <a:p>
            <a:pPr marL="0" indent="0" algn="just">
              <a:buNone/>
            </a:pPr>
            <a:r>
              <a:rPr lang="fr-FR" altLang="en-US" sz="3600" b="1"/>
              <a:t>2.3.1 </a:t>
            </a:r>
            <a:r>
              <a:rPr lang="en-US" sz="3600" b="1"/>
              <a:t>Elasticité – prix de la demande</a:t>
            </a:r>
          </a:p>
          <a:p>
            <a:pPr marL="0" indent="0" algn="just">
              <a:buNone/>
            </a:pPr>
            <a:r>
              <a:rPr lang="en-US" sz="3600" b="1" i="1"/>
              <a:t>a)Mesure entre deux points (élasticité d’arc)</a:t>
            </a:r>
          </a:p>
          <a:p>
            <a:pPr marL="0" indent="0" algn="just">
              <a:buNone/>
            </a:pPr>
            <a:r>
              <a:rPr lang="en-US" sz="3600" i="1"/>
              <a:t>Remarque</a:t>
            </a:r>
            <a:r>
              <a:rPr lang="en-US" sz="3600"/>
              <a:t> :</a:t>
            </a:r>
          </a:p>
          <a:p>
            <a:pPr algn="just">
              <a:buFont typeface="Wingdings" panose="05000000000000000000" charset="0"/>
              <a:buChar char=""/>
            </a:pPr>
            <a:r>
              <a:rPr lang="en-US" sz="3600"/>
              <a:t>L’élasticité</a:t>
            </a:r>
            <a:r>
              <a:rPr lang="fr-FR" altLang="en-US" sz="3600"/>
              <a:t>-</a:t>
            </a:r>
            <a:r>
              <a:rPr lang="en-US" sz="3600"/>
              <a:t>prix de la demande est négative car ∆q et ∆p sont de signes contraires.</a:t>
            </a:r>
          </a:p>
          <a:p>
            <a:pPr algn="just">
              <a:buFont typeface="Wingdings" panose="05000000000000000000" charset="0"/>
              <a:buChar char=""/>
            </a:pPr>
            <a:r>
              <a:rPr lang="en-US" sz="3600"/>
              <a:t>En valeur absolue, l’élasticité</a:t>
            </a:r>
            <a:r>
              <a:rPr lang="fr-FR" altLang="en-US" sz="3600"/>
              <a:t>-</a:t>
            </a:r>
            <a:r>
              <a:rPr lang="en-US" sz="3600"/>
              <a:t>prix de la demande varie entre 0 et ∞</a:t>
            </a:r>
            <a:r>
              <a:rPr lang="fr-FR" altLang="en-US" sz="3600"/>
              <a:t>; </a:t>
            </a:r>
            <a:r>
              <a:rPr lang="en-US" sz="3600"/>
              <a:t>soit 0≤ / Ep / ≤ ∞.</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1835035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sz="4800" b="1"/>
              <a:t>2.3 </a:t>
            </a:r>
            <a:r>
              <a:rPr lang="en-US" sz="4800" b="1"/>
              <a:t>L’élasticité de la demande</a:t>
            </a:r>
          </a:p>
        </p:txBody>
      </p:sp>
      <p:sp>
        <p:nvSpPr>
          <p:cNvPr id="3" name="Content Placeholder 2"/>
          <p:cNvSpPr>
            <a:spLocks noGrp="1"/>
          </p:cNvSpPr>
          <p:nvPr>
            <p:ph sz="half" idx="1"/>
          </p:nvPr>
        </p:nvSpPr>
        <p:spPr>
          <a:xfrm>
            <a:off x="838200" y="1825625"/>
            <a:ext cx="10516235" cy="4351655"/>
          </a:xfrm>
        </p:spPr>
        <p:txBody>
          <a:bodyPr>
            <a:normAutofit/>
          </a:bodyPr>
          <a:lstStyle/>
          <a:p>
            <a:pPr marL="0" indent="0" algn="just">
              <a:buNone/>
            </a:pPr>
            <a:r>
              <a:rPr lang="fr-FR" altLang="en-US" sz="3600" b="1"/>
              <a:t>2.3.1 </a:t>
            </a:r>
            <a:r>
              <a:rPr lang="en-US" sz="3600" b="1"/>
              <a:t>Elasticité – prix de la demande</a:t>
            </a:r>
          </a:p>
          <a:p>
            <a:pPr marL="0" indent="0" algn="just">
              <a:buNone/>
            </a:pPr>
            <a:r>
              <a:rPr lang="en-US" sz="3600" b="1" i="1"/>
              <a:t>b) Les différents cas d’élasticité</a:t>
            </a:r>
            <a:r>
              <a:rPr lang="fr-FR" altLang="en-US" sz="3600" b="1" i="1"/>
              <a:t>-</a:t>
            </a:r>
            <a:r>
              <a:rPr lang="en-US" sz="3600" b="1" i="1"/>
              <a:t>prix de la demande.</a:t>
            </a:r>
          </a:p>
          <a:p>
            <a:pPr marL="0" indent="0" algn="just">
              <a:buNone/>
            </a:pPr>
            <a:endParaRPr lang="en-US" sz="3600"/>
          </a:p>
          <a:p>
            <a:pPr algn="just">
              <a:buFont typeface="Wingdings" panose="05000000000000000000" charset="0"/>
              <a:buChar char=""/>
            </a:pPr>
            <a:r>
              <a:rPr lang="en-US" sz="3600" b="1" i="1"/>
              <a:t>L’élasticité faible (la demande est inélastique)</a:t>
            </a:r>
            <a:r>
              <a:rPr lang="en-US" sz="3600"/>
              <a:t> :</a:t>
            </a:r>
          </a:p>
          <a:p>
            <a:pPr marL="0" indent="0" algn="just">
              <a:buNone/>
            </a:pPr>
            <a:r>
              <a:rPr lang="en-US" sz="3600"/>
              <a:t>La variation en % de la quantité est inférieure à la variation en % du  prix.</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38275247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sz="4800" b="1"/>
              <a:t>2.3 </a:t>
            </a:r>
            <a:r>
              <a:rPr lang="en-US" sz="4800" b="1"/>
              <a:t>L’élasticité de la demande</a:t>
            </a:r>
          </a:p>
        </p:txBody>
      </p:sp>
      <p:sp>
        <p:nvSpPr>
          <p:cNvPr id="3" name="Content Placeholder 2"/>
          <p:cNvSpPr>
            <a:spLocks noGrp="1"/>
          </p:cNvSpPr>
          <p:nvPr>
            <p:ph sz="half" idx="1"/>
          </p:nvPr>
        </p:nvSpPr>
        <p:spPr>
          <a:xfrm>
            <a:off x="838200" y="1825625"/>
            <a:ext cx="9724390" cy="4351655"/>
          </a:xfrm>
        </p:spPr>
        <p:txBody>
          <a:bodyPr>
            <a:normAutofit/>
          </a:bodyPr>
          <a:lstStyle/>
          <a:p>
            <a:pPr marL="0" indent="0" algn="just">
              <a:buNone/>
            </a:pPr>
            <a:r>
              <a:rPr lang="fr-FR" altLang="en-US" sz="3600" b="1"/>
              <a:t>2.3.2 </a:t>
            </a:r>
            <a:r>
              <a:rPr lang="en-US" sz="3600" b="1"/>
              <a:t>Elasticité </a:t>
            </a:r>
            <a:r>
              <a:rPr lang="fr-FR" altLang="en-US" sz="3600" b="1"/>
              <a:t>revenu </a:t>
            </a:r>
            <a:r>
              <a:rPr lang="en-US" sz="3600" b="1"/>
              <a:t>de la demande</a:t>
            </a:r>
          </a:p>
          <a:p>
            <a:pPr marL="0" indent="0" algn="just">
              <a:buNone/>
            </a:pPr>
            <a:r>
              <a:rPr lang="en-US" b="1">
                <a:latin typeface="Arial" panose="020B0604020202020204" pitchFamily="34" charset="0"/>
                <a:sym typeface="+mn-ea"/>
              </a:rPr>
              <a:t>Elle mesure la variation (%) de la quantité demandée d’un bien suite à une variation donnée (%) du revenu. Soit R le revenu, cette élasticité </a:t>
            </a:r>
            <a:r>
              <a:rPr lang="en-US" b="1" i="1">
                <a:latin typeface="Arial" panose="020B0604020202020204" pitchFamily="34" charset="0"/>
                <a:sym typeface="+mn-ea"/>
              </a:rPr>
              <a:t>E</a:t>
            </a:r>
            <a:r>
              <a:rPr lang="fr-FR" altLang="en-US" b="1" i="1" baseline="-25000">
                <a:latin typeface="Arial" panose="020B0604020202020204" pitchFamily="34" charset="0"/>
                <a:sym typeface="+mn-ea"/>
              </a:rPr>
              <a:t>R</a:t>
            </a:r>
            <a:r>
              <a:rPr lang="en-US" b="1">
                <a:latin typeface="Arial" panose="020B0604020202020204" pitchFamily="34" charset="0"/>
                <a:sym typeface="+mn-ea"/>
              </a:rPr>
              <a:t> est :</a:t>
            </a:r>
          </a:p>
          <a:p>
            <a:pPr marL="0" indent="0" algn="just">
              <a:buNone/>
            </a:pPr>
            <a:endParaRPr lang="en-US" b="1">
              <a:latin typeface="Arial" panose="020B0604020202020204" pitchFamily="34" charset="0"/>
              <a:sym typeface="+mn-ea"/>
            </a:endParaRPr>
          </a:p>
        </p:txBody>
      </p:sp>
      <p:pic>
        <p:nvPicPr>
          <p:cNvPr id="4" name="Content Placeholder 3"/>
          <p:cNvPicPr>
            <a:picLocks noGrp="1" noChangeAspect="1"/>
          </p:cNvPicPr>
          <p:nvPr>
            <p:ph sz="half" idx="2"/>
          </p:nvPr>
        </p:nvPicPr>
        <p:blipFill>
          <a:blip r:embed="rId2"/>
          <a:stretch>
            <a:fillRect/>
          </a:stretch>
        </p:blipFill>
        <p:spPr>
          <a:xfrm>
            <a:off x="3395980" y="3772535"/>
            <a:ext cx="3437255" cy="1514475"/>
          </a:xfrm>
          <a:prstGeom prst="rect">
            <a:avLst/>
          </a:prstGeom>
        </p:spPr>
      </p:pic>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Footer Placeholder 6"/>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2820202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sz="4800" b="1"/>
              <a:t>2.3 </a:t>
            </a:r>
            <a:r>
              <a:rPr lang="en-US" sz="4800" b="1"/>
              <a:t>L’élasticité de la demande</a:t>
            </a:r>
          </a:p>
        </p:txBody>
      </p:sp>
      <p:sp>
        <p:nvSpPr>
          <p:cNvPr id="3" name="Content Placeholder 2"/>
          <p:cNvSpPr>
            <a:spLocks noGrp="1"/>
          </p:cNvSpPr>
          <p:nvPr>
            <p:ph sz="half" idx="1"/>
          </p:nvPr>
        </p:nvSpPr>
        <p:spPr>
          <a:xfrm>
            <a:off x="838200" y="1825625"/>
            <a:ext cx="9724390" cy="4351655"/>
          </a:xfrm>
        </p:spPr>
        <p:txBody>
          <a:bodyPr>
            <a:normAutofit fontScale="90000" lnSpcReduction="10000"/>
          </a:bodyPr>
          <a:lstStyle/>
          <a:p>
            <a:pPr marL="0" indent="0" algn="just">
              <a:buNone/>
            </a:pPr>
            <a:r>
              <a:rPr lang="fr-FR" altLang="en-US" sz="3600" b="1"/>
              <a:t>2.3.2 </a:t>
            </a:r>
            <a:r>
              <a:rPr lang="en-US" sz="3600" b="1"/>
              <a:t>Elasticité </a:t>
            </a:r>
            <a:r>
              <a:rPr lang="fr-FR" altLang="en-US" sz="3600" b="1"/>
              <a:t>revenu </a:t>
            </a:r>
            <a:r>
              <a:rPr lang="en-US" sz="3600" b="1"/>
              <a:t>de la demande</a:t>
            </a:r>
          </a:p>
          <a:p>
            <a:pPr marL="0" indent="0" algn="just">
              <a:buNone/>
            </a:pPr>
            <a:r>
              <a:rPr lang="en-US" sz="3600" b="1"/>
              <a:t>En règle générale, l’élasticité – revenu de la demande est positive car ∆Q et ∆R sont de même signe. Elle varie donc entre les limites suivantes 0 ≤ ER ≤ ∞ </a:t>
            </a:r>
          </a:p>
          <a:p>
            <a:pPr marL="0" indent="0" algn="just">
              <a:buNone/>
            </a:pPr>
            <a:r>
              <a:rPr lang="en-US" sz="3600" b="1"/>
              <a:t>Cependant</a:t>
            </a:r>
            <a:r>
              <a:rPr lang="en-US" sz="3600"/>
              <a:t> :</a:t>
            </a:r>
          </a:p>
          <a:p>
            <a:pPr algn="just">
              <a:buFont typeface="Wingdings" panose="05000000000000000000" charset="0"/>
              <a:buChar char=""/>
            </a:pPr>
            <a:r>
              <a:rPr lang="en-US" sz="3600"/>
              <a:t>l</a:t>
            </a:r>
            <a:r>
              <a:rPr lang="en-US" sz="3600" b="1"/>
              <a:t>orsque le revenu est sans influence sur la quantité demandée, elle est nulle (fig a) ; </a:t>
            </a:r>
          </a:p>
          <a:p>
            <a:pPr algn="just">
              <a:buFont typeface="Wingdings" panose="05000000000000000000" charset="0"/>
              <a:buChar char=""/>
            </a:pPr>
            <a:r>
              <a:rPr lang="en-US" sz="3600" b="1"/>
              <a:t>lorsque la quantité demandée diminue quand le revenu augmente, elle est négative. (fig.  b)</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4451552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sz="4800" b="1"/>
              <a:t>2.3 </a:t>
            </a:r>
            <a:r>
              <a:rPr lang="en-US" sz="4800" b="1"/>
              <a:t>L’élasticité de la demande</a:t>
            </a:r>
          </a:p>
        </p:txBody>
      </p:sp>
      <p:sp>
        <p:nvSpPr>
          <p:cNvPr id="3" name="Content Placeholder 2"/>
          <p:cNvSpPr>
            <a:spLocks noGrp="1"/>
          </p:cNvSpPr>
          <p:nvPr>
            <p:ph sz="half" idx="1"/>
          </p:nvPr>
        </p:nvSpPr>
        <p:spPr>
          <a:xfrm>
            <a:off x="838200" y="1825625"/>
            <a:ext cx="10247630" cy="4351655"/>
          </a:xfrm>
        </p:spPr>
        <p:txBody>
          <a:bodyPr>
            <a:normAutofit/>
          </a:bodyPr>
          <a:lstStyle/>
          <a:p>
            <a:pPr marL="0" indent="0" algn="just">
              <a:buNone/>
            </a:pPr>
            <a:r>
              <a:rPr lang="fr-FR" altLang="en-US" sz="3600" b="1"/>
              <a:t>2.3.2 </a:t>
            </a:r>
            <a:r>
              <a:rPr lang="en-US" sz="3600" b="1"/>
              <a:t>Elasticité </a:t>
            </a:r>
            <a:r>
              <a:rPr lang="fr-FR" altLang="en-US" sz="3600" b="1"/>
              <a:t>revenu </a:t>
            </a:r>
            <a:r>
              <a:rPr lang="en-US" sz="3600" b="1"/>
              <a:t>de la demande</a:t>
            </a:r>
          </a:p>
          <a:p>
            <a:pPr marL="0" indent="0" algn="just">
              <a:buNone/>
            </a:pPr>
            <a:endParaRPr lang="en-US" sz="3600" b="1"/>
          </a:p>
        </p:txBody>
      </p:sp>
      <p:pic>
        <p:nvPicPr>
          <p:cNvPr id="4" name="Content Placeholder 3"/>
          <p:cNvPicPr>
            <a:picLocks noGrp="1" noChangeAspect="1"/>
          </p:cNvPicPr>
          <p:nvPr>
            <p:ph sz="half" idx="2"/>
          </p:nvPr>
        </p:nvPicPr>
        <p:blipFill>
          <a:blip r:embed="rId2"/>
          <a:stretch>
            <a:fillRect/>
          </a:stretch>
        </p:blipFill>
        <p:spPr>
          <a:xfrm>
            <a:off x="1470660" y="2660015"/>
            <a:ext cx="8944610" cy="3048000"/>
          </a:xfrm>
          <a:prstGeom prst="rect">
            <a:avLst/>
          </a:prstGeom>
        </p:spPr>
      </p:pic>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Footer Placeholder 6"/>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1336009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sz="4800" b="1"/>
              <a:t>2.3 </a:t>
            </a:r>
            <a:r>
              <a:rPr lang="en-US" sz="4800" b="1"/>
              <a:t>L’élasticité de la demande</a:t>
            </a:r>
          </a:p>
        </p:txBody>
      </p:sp>
      <p:sp>
        <p:nvSpPr>
          <p:cNvPr id="3" name="Content Placeholder 2"/>
          <p:cNvSpPr>
            <a:spLocks noGrp="1"/>
          </p:cNvSpPr>
          <p:nvPr>
            <p:ph sz="half" idx="1"/>
          </p:nvPr>
        </p:nvSpPr>
        <p:spPr>
          <a:xfrm>
            <a:off x="838200" y="1825625"/>
            <a:ext cx="9724390" cy="4351655"/>
          </a:xfrm>
        </p:spPr>
        <p:txBody>
          <a:bodyPr>
            <a:normAutofit/>
          </a:bodyPr>
          <a:lstStyle/>
          <a:p>
            <a:pPr marL="0" indent="0" algn="just">
              <a:buNone/>
            </a:pPr>
            <a:r>
              <a:rPr lang="fr-FR" altLang="en-US" sz="3600" b="1"/>
              <a:t>2.3.2 </a:t>
            </a:r>
            <a:r>
              <a:rPr lang="en-US" sz="3600" b="1"/>
              <a:t>Elasticité </a:t>
            </a:r>
            <a:r>
              <a:rPr lang="fr-FR" altLang="en-US" sz="3600" b="1"/>
              <a:t>revenu </a:t>
            </a:r>
            <a:r>
              <a:rPr lang="en-US" sz="3600" b="1"/>
              <a:t>de la demande</a:t>
            </a:r>
          </a:p>
          <a:p>
            <a:pPr algn="just"/>
            <a:r>
              <a:rPr lang="en-US" sz="3600" b="1">
                <a:latin typeface="Arial" panose="020B0604020202020204" pitchFamily="34" charset="0"/>
                <a:sym typeface="+mn-ea"/>
              </a:rPr>
              <a:t>Si </a:t>
            </a:r>
            <a:r>
              <a:rPr lang="en-US" sz="3600" b="1" i="1">
                <a:latin typeface="Arial" panose="020B0604020202020204" pitchFamily="34" charset="0"/>
                <a:sym typeface="+mn-ea"/>
              </a:rPr>
              <a:t>E</a:t>
            </a:r>
            <a:r>
              <a:rPr lang="fr-FR" altLang="en-US" sz="3600" b="1" i="1" baseline="-25000">
                <a:latin typeface="Arial" panose="020B0604020202020204" pitchFamily="34" charset="0"/>
                <a:sym typeface="+mn-ea"/>
              </a:rPr>
              <a:t>R</a:t>
            </a:r>
            <a:r>
              <a:rPr lang="en-US" sz="3600" b="1" i="1">
                <a:latin typeface="Arial" panose="020B0604020202020204" pitchFamily="34" charset="0"/>
                <a:sym typeface="+mn-ea"/>
              </a:rPr>
              <a:t> &lt; 0</a:t>
            </a:r>
            <a:r>
              <a:rPr lang="en-US" sz="3600" b="1">
                <a:latin typeface="Arial" panose="020B0604020202020204" pitchFamily="34" charset="0"/>
                <a:sym typeface="+mn-ea"/>
              </a:rPr>
              <a:t>, le bien est dit inférieur</a:t>
            </a:r>
            <a:endParaRPr lang="en-US" sz="3600" b="1">
              <a:latin typeface="Arial" panose="020B0604020202020204" pitchFamily="34" charset="0"/>
            </a:endParaRPr>
          </a:p>
          <a:p>
            <a:pPr algn="just"/>
            <a:r>
              <a:rPr lang="en-US" sz="3600" b="1">
                <a:latin typeface="Arial" panose="020B0604020202020204" pitchFamily="34" charset="0"/>
                <a:sym typeface="+mn-ea"/>
              </a:rPr>
              <a:t>Si </a:t>
            </a:r>
            <a:r>
              <a:rPr lang="en-US" sz="3600" b="1" i="1">
                <a:latin typeface="Arial" panose="020B0604020202020204" pitchFamily="34" charset="0"/>
                <a:sym typeface="+mn-ea"/>
              </a:rPr>
              <a:t>E</a:t>
            </a:r>
            <a:r>
              <a:rPr lang="fr-FR" altLang="en-US" sz="3600" b="1" i="1" baseline="-25000">
                <a:latin typeface="Arial" panose="020B0604020202020204" pitchFamily="34" charset="0"/>
                <a:sym typeface="+mn-ea"/>
              </a:rPr>
              <a:t>R</a:t>
            </a:r>
            <a:r>
              <a:rPr lang="en-US" sz="3600" b="1" i="1">
                <a:latin typeface="Arial" panose="020B0604020202020204" pitchFamily="34" charset="0"/>
                <a:sym typeface="+mn-ea"/>
              </a:rPr>
              <a:t> &gt; 0</a:t>
            </a:r>
            <a:r>
              <a:rPr lang="en-US" sz="3600" b="1">
                <a:latin typeface="Arial" panose="020B0604020202020204" pitchFamily="34" charset="0"/>
                <a:sym typeface="+mn-ea"/>
              </a:rPr>
              <a:t> le bien est dit ordinaire ou normal, parmi les biens ordinaires on a :</a:t>
            </a:r>
            <a:endParaRPr lang="en-US" sz="3600" b="1">
              <a:latin typeface="Arial" panose="020B0604020202020204" pitchFamily="34" charset="0"/>
            </a:endParaRPr>
          </a:p>
          <a:p>
            <a:pPr lvl="1" algn="just">
              <a:buFont typeface="Wingdings" panose="05000000000000000000" charset="0"/>
              <a:buChar char=""/>
            </a:pPr>
            <a:r>
              <a:rPr lang="en-US" sz="3085" b="1">
                <a:latin typeface="Arial" panose="020B0604020202020204" pitchFamily="34" charset="0"/>
                <a:sym typeface="+mn-ea"/>
              </a:rPr>
              <a:t>les biens de luxe si </a:t>
            </a:r>
            <a:r>
              <a:rPr lang="en-US" sz="3085" b="1" i="1">
                <a:latin typeface="Arial" panose="020B0604020202020204" pitchFamily="34" charset="0"/>
                <a:sym typeface="+mn-ea"/>
              </a:rPr>
              <a:t>E</a:t>
            </a:r>
            <a:r>
              <a:rPr lang="fr-FR" altLang="en-US" sz="3085" b="1" i="1" baseline="-25000">
                <a:latin typeface="Arial" panose="020B0604020202020204" pitchFamily="34" charset="0"/>
                <a:sym typeface="+mn-ea"/>
              </a:rPr>
              <a:t>R</a:t>
            </a:r>
            <a:r>
              <a:rPr lang="en-US" sz="3085" b="1" i="1">
                <a:latin typeface="Arial" panose="020B0604020202020204" pitchFamily="34" charset="0"/>
                <a:sym typeface="+mn-ea"/>
              </a:rPr>
              <a:t> &gt; 1</a:t>
            </a:r>
            <a:r>
              <a:rPr lang="en-US" sz="3085" b="1">
                <a:latin typeface="Arial" panose="020B0604020202020204" pitchFamily="34" charset="0"/>
                <a:sym typeface="+mn-ea"/>
              </a:rPr>
              <a:t> </a:t>
            </a:r>
          </a:p>
          <a:p>
            <a:pPr lvl="1" algn="just">
              <a:buFont typeface="Wingdings" panose="05000000000000000000" charset="0"/>
              <a:buChar char=""/>
            </a:pPr>
            <a:r>
              <a:rPr lang="en-US" sz="3600" b="1">
                <a:latin typeface="Arial" panose="020B0604020202020204" pitchFamily="34" charset="0"/>
                <a:sym typeface="+mn-ea"/>
              </a:rPr>
              <a:t>les biens de première nécessité si </a:t>
            </a:r>
          </a:p>
          <a:p>
            <a:pPr marL="0" indent="0" algn="just">
              <a:buNone/>
            </a:pPr>
            <a:r>
              <a:rPr lang="en-US" sz="3600" b="1" i="1">
                <a:latin typeface="Arial" panose="020B0604020202020204" pitchFamily="34" charset="0"/>
                <a:sym typeface="+mn-ea"/>
              </a:rPr>
              <a:t>     0 &lt; E</a:t>
            </a:r>
            <a:r>
              <a:rPr lang="fr-FR" altLang="en-US" sz="3600" b="1" i="1" baseline="-25000">
                <a:latin typeface="Arial" panose="020B0604020202020204" pitchFamily="34" charset="0"/>
                <a:sym typeface="+mn-ea"/>
              </a:rPr>
              <a:t>R</a:t>
            </a:r>
            <a:r>
              <a:rPr lang="en-US" sz="3600" b="1" i="1">
                <a:latin typeface="Arial" panose="020B0604020202020204" pitchFamily="34" charset="0"/>
                <a:sym typeface="+mn-ea"/>
              </a:rPr>
              <a:t> &lt; 1</a:t>
            </a:r>
            <a:endParaRPr lang="en-US" sz="3600" b="1" i="1">
              <a:latin typeface="Arial" panose="020B0604020202020204" pitchFamily="34" charset="0"/>
            </a:endParaRPr>
          </a:p>
          <a:p>
            <a:pPr marL="0" indent="0" algn="just">
              <a:buNone/>
            </a:pPr>
            <a:endParaRPr lang="en-US" sz="360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538321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r-FR" altLang="en-US"/>
              <a:t>INTRODUCTION</a:t>
            </a:r>
          </a:p>
        </p:txBody>
      </p:sp>
      <p:sp>
        <p:nvSpPr>
          <p:cNvPr id="3" name="Content Placeholder 2"/>
          <p:cNvSpPr>
            <a:spLocks noGrp="1"/>
          </p:cNvSpPr>
          <p:nvPr>
            <p:ph idx="1"/>
          </p:nvPr>
        </p:nvSpPr>
        <p:spPr>
          <a:xfrm>
            <a:off x="838200" y="1363980"/>
            <a:ext cx="10515600" cy="5201920"/>
          </a:xfrm>
        </p:spPr>
        <p:txBody>
          <a:bodyPr>
            <a:normAutofit/>
          </a:bodyPr>
          <a:lstStyle/>
          <a:p>
            <a:pPr marL="0" indent="0" algn="just">
              <a:lnSpc>
                <a:spcPct val="100000"/>
              </a:lnSpc>
              <a:buNone/>
            </a:pPr>
            <a:r>
              <a:rPr lang="fr-FR" altLang="en-US" sz="3600" b="1">
                <a:solidFill>
                  <a:schemeClr val="accent2"/>
                </a:solidFill>
              </a:rPr>
              <a:t>3) </a:t>
            </a:r>
            <a:r>
              <a:rPr lang="en-US" sz="3600" b="1">
                <a:solidFill>
                  <a:schemeClr val="accent2"/>
                </a:solidFill>
              </a:rPr>
              <a:t>Les besoins humains sont illimités</a:t>
            </a:r>
          </a:p>
          <a:p>
            <a:pPr marL="0" indent="0" algn="just">
              <a:lnSpc>
                <a:spcPct val="100000"/>
              </a:lnSpc>
              <a:buNone/>
            </a:pPr>
            <a:r>
              <a:rPr lang="en-US" sz="3600"/>
              <a:t>Ces besoins ressentis par les hommes sont dits </a:t>
            </a:r>
            <a:r>
              <a:rPr lang="en-US" sz="3600" b="1"/>
              <a:t>illimités</a:t>
            </a:r>
            <a:r>
              <a:rPr lang="en-US" sz="3600"/>
              <a:t> car ils se diversifient et se renouvèlent sans cesse à tel point qu’on dit que "l’homme est un éternel insatisfait".</a:t>
            </a:r>
            <a:r>
              <a:rPr lang="en-US"/>
              <a:t>	</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t>Juin 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30455996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sz="4800" b="1"/>
              <a:t>2.3 </a:t>
            </a:r>
            <a:r>
              <a:rPr lang="en-US" sz="4800" b="1"/>
              <a:t>L’élasticité de la demande</a:t>
            </a:r>
          </a:p>
        </p:txBody>
      </p:sp>
      <p:sp>
        <p:nvSpPr>
          <p:cNvPr id="3" name="Content Placeholder 2"/>
          <p:cNvSpPr>
            <a:spLocks noGrp="1"/>
          </p:cNvSpPr>
          <p:nvPr>
            <p:ph sz="half" idx="1"/>
          </p:nvPr>
        </p:nvSpPr>
        <p:spPr>
          <a:xfrm>
            <a:off x="838200" y="1825625"/>
            <a:ext cx="10601325" cy="4351655"/>
          </a:xfrm>
        </p:spPr>
        <p:txBody>
          <a:bodyPr>
            <a:normAutofit/>
          </a:bodyPr>
          <a:lstStyle/>
          <a:p>
            <a:pPr marL="0" indent="0" algn="just">
              <a:buNone/>
            </a:pPr>
            <a:r>
              <a:rPr lang="fr-FR" altLang="en-US" sz="3600" b="1"/>
              <a:t>2.3.3 </a:t>
            </a:r>
            <a:r>
              <a:rPr lang="en-US" sz="3600" b="1"/>
              <a:t>Elasticité </a:t>
            </a:r>
            <a:r>
              <a:rPr lang="fr-FR" altLang="en-US" sz="3600" b="1"/>
              <a:t>croisée </a:t>
            </a:r>
            <a:r>
              <a:rPr lang="en-US" sz="3600" b="1"/>
              <a:t>de la demande</a:t>
            </a:r>
          </a:p>
          <a:p>
            <a:pPr marL="0" indent="0" algn="just">
              <a:buNone/>
            </a:pPr>
            <a:r>
              <a:rPr lang="en-US" b="1">
                <a:latin typeface="Arial" panose="020B0604020202020204" pitchFamily="34" charset="0"/>
                <a:sym typeface="+mn-ea"/>
              </a:rPr>
              <a:t>Elle mesure pour un  bien donné la variation (%) de la quantité demandée due à une variation (%) du prix d’un autre bien. </a:t>
            </a:r>
          </a:p>
          <a:p>
            <a:pPr algn="just"/>
            <a:endParaRPr lang="en-US" b="1">
              <a:latin typeface="Arial" panose="020B0604020202020204" pitchFamily="34" charset="0"/>
              <a:sym typeface="+mn-ea"/>
            </a:endParaRPr>
          </a:p>
          <a:p>
            <a:pPr marL="0" indent="0" algn="just">
              <a:buNone/>
            </a:pPr>
            <a:r>
              <a:rPr lang="en-US" b="1" err="1">
                <a:latin typeface="Arial" panose="020B0604020202020204" pitchFamily="34" charset="0"/>
                <a:sym typeface="+mn-ea"/>
              </a:rPr>
              <a:t>Soient deux biens X et Y, on veut analyser l’impact du prix de Y (Py</a:t>
            </a:r>
            <a:r>
              <a:rPr lang="en-US" b="1">
                <a:latin typeface="Arial" panose="020B0604020202020204" pitchFamily="34" charset="0"/>
                <a:sym typeface="+mn-ea"/>
              </a:rPr>
              <a:t>) sur la demande de X, ce qui est donné par l’élasticité prix croisé </a:t>
            </a:r>
            <a:r>
              <a:rPr lang="fr-FR" altLang="en-US" b="1">
                <a:latin typeface="Arial" panose="020B0604020202020204" pitchFamily="34" charset="0"/>
                <a:sym typeface="+mn-ea"/>
              </a:rPr>
              <a:t>E</a:t>
            </a:r>
            <a:r>
              <a:rPr lang="en-US" b="1" i="1" err="1">
                <a:latin typeface="Arial" panose="020B0604020202020204" pitchFamily="34" charset="0"/>
                <a:sym typeface="+mn-ea"/>
              </a:rPr>
              <a:t>x</a:t>
            </a:r>
            <a:r>
              <a:rPr lang="fr-FR" altLang="en-US" b="1" i="1" err="1">
                <a:latin typeface="Arial" panose="020B0604020202020204" pitchFamily="34" charset="0"/>
                <a:sym typeface="+mn-ea"/>
              </a:rPr>
              <a:t>/</a:t>
            </a:r>
            <a:r>
              <a:rPr lang="en-US" b="1" i="1" err="1">
                <a:latin typeface="Arial" panose="020B0604020202020204" pitchFamily="34" charset="0"/>
                <a:sym typeface="+mn-ea"/>
              </a:rPr>
              <a:t>y</a:t>
            </a:r>
            <a:r>
              <a:rPr lang="en-US" b="1">
                <a:latin typeface="Arial" panose="020B0604020202020204" pitchFamily="34" charset="0"/>
                <a:sym typeface="+mn-ea"/>
              </a:rPr>
              <a:t> :</a:t>
            </a:r>
          </a:p>
          <a:p>
            <a:pPr marL="0" indent="0" algn="just">
              <a:buNone/>
            </a:pPr>
            <a:endParaRPr lang="en-US" b="1"/>
          </a:p>
        </p:txBody>
      </p:sp>
      <p:pic>
        <p:nvPicPr>
          <p:cNvPr id="4" name="Content Placeholder 3"/>
          <p:cNvPicPr>
            <a:picLocks noGrp="1" noChangeAspect="1"/>
          </p:cNvPicPr>
          <p:nvPr>
            <p:ph sz="half" idx="2"/>
          </p:nvPr>
        </p:nvPicPr>
        <p:blipFill>
          <a:blip r:embed="rId2"/>
          <a:stretch>
            <a:fillRect/>
          </a:stretch>
        </p:blipFill>
        <p:spPr>
          <a:xfrm>
            <a:off x="3683000" y="4654550"/>
            <a:ext cx="3533775" cy="1522730"/>
          </a:xfrm>
          <a:prstGeom prst="rect">
            <a:avLst/>
          </a:prstGeom>
        </p:spPr>
      </p:pic>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Footer Placeholder 6"/>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0280620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sz="4800" b="1"/>
              <a:t>2.3 </a:t>
            </a:r>
            <a:r>
              <a:rPr lang="en-US" sz="4800" b="1"/>
              <a:t>L’élasticité de la demande</a:t>
            </a:r>
          </a:p>
        </p:txBody>
      </p:sp>
      <p:sp>
        <p:nvSpPr>
          <p:cNvPr id="3" name="Content Placeholder 2"/>
          <p:cNvSpPr>
            <a:spLocks noGrp="1"/>
          </p:cNvSpPr>
          <p:nvPr>
            <p:ph sz="half" idx="1"/>
          </p:nvPr>
        </p:nvSpPr>
        <p:spPr>
          <a:xfrm>
            <a:off x="838200" y="1825625"/>
            <a:ext cx="10601325" cy="4351655"/>
          </a:xfrm>
        </p:spPr>
        <p:txBody>
          <a:bodyPr>
            <a:normAutofit lnSpcReduction="10000"/>
          </a:bodyPr>
          <a:lstStyle/>
          <a:p>
            <a:pPr marL="0" indent="0" algn="just">
              <a:buNone/>
            </a:pPr>
            <a:r>
              <a:rPr lang="fr-FR" altLang="en-US" sz="3600" b="1"/>
              <a:t>2.3.3 </a:t>
            </a:r>
            <a:r>
              <a:rPr lang="en-US" sz="3600" b="1"/>
              <a:t>Elasticité </a:t>
            </a:r>
            <a:r>
              <a:rPr lang="fr-FR" altLang="en-US" sz="3600" b="1"/>
              <a:t>croisée </a:t>
            </a:r>
            <a:r>
              <a:rPr lang="en-US" sz="3600" b="1"/>
              <a:t>de la demande</a:t>
            </a:r>
          </a:p>
          <a:p>
            <a:pPr algn="just">
              <a:buFont typeface="Wingdings" panose="05000000000000000000" charset="0"/>
              <a:buChar char=""/>
            </a:pPr>
            <a:r>
              <a:rPr lang="en-US" b="1"/>
              <a:t>Y et X sont substituables : si le prix de X augmente, la demande pour Y augmente, donc la quantité demandée de Y pour un même prix de Y augmente.</a:t>
            </a:r>
          </a:p>
          <a:p>
            <a:pPr marL="0" indent="0" algn="just">
              <a:buNone/>
            </a:pPr>
            <a:r>
              <a:rPr lang="en-US" b="1"/>
              <a:t>	E</a:t>
            </a:r>
            <a:r>
              <a:rPr lang="en-US" b="1" baseline="-25000"/>
              <a:t>YX</a:t>
            </a:r>
            <a:r>
              <a:rPr lang="en-US" b="1"/>
              <a:t> &gt; o car ∆Q</a:t>
            </a:r>
            <a:r>
              <a:rPr lang="en-US" b="1" baseline="-25000"/>
              <a:t>Y</a:t>
            </a:r>
            <a:r>
              <a:rPr lang="en-US" b="1"/>
              <a:t>  et ∆P</a:t>
            </a:r>
            <a:r>
              <a:rPr lang="en-US" b="1" baseline="-25000"/>
              <a:t>X</a:t>
            </a:r>
            <a:r>
              <a:rPr lang="en-US" b="1"/>
              <a:t>  sont de même signe.</a:t>
            </a:r>
          </a:p>
          <a:p>
            <a:pPr marL="0" indent="0" algn="just">
              <a:buNone/>
            </a:pPr>
            <a:endParaRPr lang="en-US" b="1"/>
          </a:p>
          <a:p>
            <a:pPr algn="just">
              <a:buFont typeface="Wingdings" panose="05000000000000000000" charset="0"/>
              <a:buChar char=""/>
            </a:pPr>
            <a:r>
              <a:rPr lang="en-US" b="1"/>
              <a:t>Y et X sont complémentaires : si le prix de X augmente, la demande pour Y diminue, donc la quantité demandée de Y pour un même prix de Y diminue.</a:t>
            </a:r>
          </a:p>
          <a:p>
            <a:pPr marL="0" indent="0" algn="just">
              <a:buNone/>
            </a:pPr>
            <a:r>
              <a:rPr lang="en-US" b="1"/>
              <a:t> 	E</a:t>
            </a:r>
            <a:r>
              <a:rPr lang="en-US" b="1" baseline="-25000"/>
              <a:t>YX</a:t>
            </a:r>
            <a:r>
              <a:rPr lang="en-US" b="1"/>
              <a:t> &lt; o car ∆Q</a:t>
            </a:r>
            <a:r>
              <a:rPr lang="en-US" b="1" baseline="-25000"/>
              <a:t>Y</a:t>
            </a:r>
            <a:r>
              <a:rPr lang="en-US" b="1"/>
              <a:t>  et ∆P</a:t>
            </a:r>
            <a:r>
              <a:rPr lang="en-US" b="1" baseline="-25000"/>
              <a:t>X</a:t>
            </a:r>
            <a:r>
              <a:rPr lang="en-US" b="1"/>
              <a:t>  sont de signes contraires.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40513611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0720"/>
          </a:xfrm>
        </p:spPr>
        <p:txBody>
          <a:bodyPr>
            <a:normAutofit fontScale="90000"/>
          </a:bodyPr>
          <a:lstStyle/>
          <a:p>
            <a:pPr algn="ctr"/>
            <a:r>
              <a:rPr lang="fr-FR" sz="4800" b="1"/>
              <a:t>TD </a:t>
            </a:r>
          </a:p>
        </p:txBody>
      </p:sp>
      <p:sp>
        <p:nvSpPr>
          <p:cNvPr id="3" name="Content Placeholder 2"/>
          <p:cNvSpPr>
            <a:spLocks noGrp="1"/>
          </p:cNvSpPr>
          <p:nvPr>
            <p:ph sz="half" idx="1"/>
          </p:nvPr>
        </p:nvSpPr>
        <p:spPr>
          <a:xfrm>
            <a:off x="838200" y="1363345"/>
            <a:ext cx="10601325" cy="5191760"/>
          </a:xfrm>
        </p:spPr>
        <p:txBody>
          <a:bodyPr>
            <a:normAutofit lnSpcReduction="10000"/>
          </a:bodyPr>
          <a:lstStyle/>
          <a:p>
            <a:pPr marL="0" indent="0" algn="just">
              <a:buNone/>
            </a:pPr>
            <a:r>
              <a:rPr lang="en-US" b="1"/>
              <a:t>La fonction d’utilité de Marie s’écrit : U = xy.</a:t>
            </a:r>
          </a:p>
          <a:p>
            <a:pPr marL="0" indent="0" algn="just">
              <a:buNone/>
            </a:pPr>
            <a:r>
              <a:rPr lang="en-US" b="1"/>
              <a:t>La dotation initiale de Marie en bien X et Y est respectivement 100 unités et 50 unités.</a:t>
            </a:r>
          </a:p>
          <a:p>
            <a:pPr marL="0" indent="0" algn="just">
              <a:buNone/>
            </a:pPr>
            <a:r>
              <a:rPr lang="en-US" b="1"/>
              <a:t> </a:t>
            </a:r>
          </a:p>
          <a:p>
            <a:pPr marL="514350" indent="-514350" algn="just">
              <a:buAutoNum type="arabicPeriod"/>
            </a:pPr>
            <a:r>
              <a:rPr lang="en-US" b="1"/>
              <a:t>déterminer le niveau d’utilité associé à cette dotation.</a:t>
            </a:r>
          </a:p>
          <a:p>
            <a:pPr marL="514350" indent="-514350" algn="just">
              <a:lnSpc>
                <a:spcPct val="120000"/>
              </a:lnSpc>
              <a:buAutoNum type="arabicPeriod"/>
            </a:pPr>
            <a:r>
              <a:rPr lang="en-US" b="1"/>
              <a:t>Marie désire se maintenir sur la même courbe d’indifférence tout en modifiant sa consommation du bien Y. Venant de bénéficier d’une allocation de 50 unités supplémentaires de bien Y portant sa dotation à 100 unités de Y, doit-elle renoncer à consommer le bien X pour garder </a:t>
            </a:r>
            <a:r>
              <a:rPr lang="fr-FR" altLang="en-US" b="1"/>
              <a:t>le</a:t>
            </a:r>
            <a:r>
              <a:rPr lang="en-US" b="1"/>
              <a:t> niveau d’utilité totale ? Expliquez votre raisonnement</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1938529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b="1"/>
              <a:t>II – La fonction de production</a:t>
            </a:r>
          </a:p>
        </p:txBody>
      </p:sp>
      <p:sp>
        <p:nvSpPr>
          <p:cNvPr id="3" name="Content Placeholder 2"/>
          <p:cNvSpPr>
            <a:spLocks noGrp="1"/>
          </p:cNvSpPr>
          <p:nvPr>
            <p:ph sz="half" idx="1"/>
          </p:nvPr>
        </p:nvSpPr>
        <p:spPr>
          <a:xfrm>
            <a:off x="838200" y="1835785"/>
            <a:ext cx="10634345" cy="4498975"/>
          </a:xfrm>
        </p:spPr>
        <p:txBody>
          <a:bodyPr>
            <a:noAutofit/>
          </a:bodyPr>
          <a:lstStyle/>
          <a:p>
            <a:pPr marL="0" indent="0" algn="just">
              <a:buFont typeface="Wingdings" panose="05000000000000000000" charset="0"/>
              <a:buNone/>
            </a:pPr>
            <a:r>
              <a:rPr lang="fr-FR" altLang="en-US" sz="3600" b="1"/>
              <a:t>2.1 </a:t>
            </a:r>
            <a:r>
              <a:rPr lang="en-US" sz="3600" b="1"/>
              <a:t>Les facteurs de production</a:t>
            </a:r>
            <a:r>
              <a:rPr lang="en-US" sz="3600"/>
              <a:t> </a:t>
            </a:r>
          </a:p>
          <a:p>
            <a:pPr marL="0" indent="0" algn="just">
              <a:buFont typeface="Wingdings" panose="05000000000000000000" charset="0"/>
              <a:buNone/>
            </a:pPr>
            <a:r>
              <a:rPr lang="en-US" sz="3600"/>
              <a:t>Produire consiste à créer des biens et des services. Pour parvenir à ce résultat, l'entreprise doit combiner de manière optimale les ressources dont elle dispose : ressources naturelles (énergie, matière 1ère), travail de l'homme, capital (machines, savoir-faire, technologie et connaissances. Ces ressources constituent les facteurs de production. Cependant nous retiendrons essentiellement deux facteurs : le capital et le travail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7813565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b="1"/>
              <a:t>II – La fonction de production</a:t>
            </a:r>
          </a:p>
        </p:txBody>
      </p:sp>
      <p:sp>
        <p:nvSpPr>
          <p:cNvPr id="3" name="Content Placeholder 2"/>
          <p:cNvSpPr>
            <a:spLocks noGrp="1"/>
          </p:cNvSpPr>
          <p:nvPr>
            <p:ph sz="half" idx="1"/>
          </p:nvPr>
        </p:nvSpPr>
        <p:spPr>
          <a:xfrm>
            <a:off x="838200" y="1835785"/>
            <a:ext cx="10634345" cy="4498975"/>
          </a:xfrm>
        </p:spPr>
        <p:txBody>
          <a:bodyPr>
            <a:noAutofit/>
          </a:bodyPr>
          <a:lstStyle/>
          <a:p>
            <a:pPr marL="0" indent="0" algn="just">
              <a:buFont typeface="Wingdings" panose="05000000000000000000" charset="0"/>
              <a:buNone/>
            </a:pPr>
            <a:r>
              <a:rPr lang="fr-FR" altLang="en-US" sz="3600" b="1"/>
              <a:t>2.1 </a:t>
            </a:r>
            <a:r>
              <a:rPr lang="en-US" sz="3600" b="1"/>
              <a:t>Les facteurs de production </a:t>
            </a:r>
          </a:p>
          <a:p>
            <a:pPr marL="0" indent="0" algn="just">
              <a:buFont typeface="Wingdings" panose="05000000000000000000" charset="0"/>
              <a:buNone/>
            </a:pPr>
            <a:r>
              <a:rPr lang="fr-FR" altLang="en-US" sz="3600" b="1"/>
              <a:t>2.1.1 </a:t>
            </a:r>
            <a:r>
              <a:rPr lang="en-US" sz="3600" b="1"/>
              <a:t>Le facteur capital</a:t>
            </a:r>
            <a:r>
              <a:rPr lang="en-US" sz="3600"/>
              <a:t> </a:t>
            </a:r>
          </a:p>
          <a:p>
            <a:pPr marL="0" indent="0" algn="just">
              <a:buFont typeface="Wingdings" panose="05000000000000000000" charset="0"/>
              <a:buNone/>
            </a:pPr>
            <a:r>
              <a:rPr lang="en-US" sz="3600"/>
              <a:t>Le mot capital recouvre différents sens. Dans celui du capital technique, il signifie un ensemble de bien qui contribuent à la production d’autres biens. Le capital technique est composé du capital circulant et du capital fixe. </a:t>
            </a:r>
          </a:p>
          <a:p>
            <a:pPr marL="0" indent="0" algn="just">
              <a:buFont typeface="Wingdings" panose="05000000000000000000" charset="0"/>
              <a:buNone/>
            </a:pPr>
            <a:endParaRPr lang="en-US" sz="360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312888803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b="1"/>
              <a:t>II – La fonction de production</a:t>
            </a:r>
          </a:p>
        </p:txBody>
      </p:sp>
      <p:sp>
        <p:nvSpPr>
          <p:cNvPr id="3" name="Content Placeholder 2"/>
          <p:cNvSpPr>
            <a:spLocks noGrp="1"/>
          </p:cNvSpPr>
          <p:nvPr>
            <p:ph sz="half" idx="1"/>
          </p:nvPr>
        </p:nvSpPr>
        <p:spPr>
          <a:xfrm>
            <a:off x="838200" y="1835785"/>
            <a:ext cx="10634345" cy="4498975"/>
          </a:xfrm>
        </p:spPr>
        <p:txBody>
          <a:bodyPr>
            <a:noAutofit/>
          </a:bodyPr>
          <a:lstStyle/>
          <a:p>
            <a:pPr marL="0" indent="0" algn="just">
              <a:buFont typeface="Wingdings" panose="05000000000000000000" charset="0"/>
              <a:buNone/>
            </a:pPr>
            <a:r>
              <a:rPr lang="fr-FR" altLang="en-US" sz="3200" b="1"/>
              <a:t>2.1 </a:t>
            </a:r>
            <a:r>
              <a:rPr lang="en-US" sz="3200" b="1"/>
              <a:t>Les facteurs de production </a:t>
            </a:r>
          </a:p>
          <a:p>
            <a:pPr marL="0" indent="0" algn="just">
              <a:buFont typeface="Wingdings" panose="05000000000000000000" charset="0"/>
              <a:buNone/>
            </a:pPr>
            <a:r>
              <a:rPr lang="fr-FR" altLang="en-US" sz="3200" b="1"/>
              <a:t>2.1.1 </a:t>
            </a:r>
            <a:r>
              <a:rPr lang="en-US" sz="3200" b="1"/>
              <a:t>Le facteur capital</a:t>
            </a:r>
            <a:r>
              <a:rPr lang="en-US" sz="3200"/>
              <a:t> </a:t>
            </a:r>
          </a:p>
          <a:p>
            <a:pPr algn="just">
              <a:buFont typeface="Wingdings" panose="05000000000000000000" charset="0"/>
              <a:buChar char=""/>
            </a:pPr>
            <a:r>
              <a:rPr lang="en-US" sz="3200"/>
              <a:t>Le capital fixe regroupe l’ensemble des biens utilisables durant plusieurs cycles de production. Exemples : Terrain, bâtiments, entrepôts, machines, moyens de transport. </a:t>
            </a:r>
          </a:p>
          <a:p>
            <a:pPr algn="just">
              <a:buFont typeface="Wingdings" panose="05000000000000000000" charset="0"/>
              <a:buChar char=""/>
            </a:pPr>
            <a:r>
              <a:rPr lang="en-US" sz="3200"/>
              <a:t>Le capital circulant désigne les biens utilisables lors d’un cycle de production. Ces biens sont soit transformés soit détruits pendant le cycle de production.Exemples : Matières premières, produits semi-finis, énergie. </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37434680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a:t>II – La fonction de production</a:t>
            </a:r>
          </a:p>
        </p:txBody>
      </p:sp>
      <p:sp>
        <p:nvSpPr>
          <p:cNvPr id="3" name="Content Placeholder 2"/>
          <p:cNvSpPr>
            <a:spLocks noGrp="1"/>
          </p:cNvSpPr>
          <p:nvPr>
            <p:ph sz="half" idx="1"/>
          </p:nvPr>
        </p:nvSpPr>
        <p:spPr>
          <a:xfrm>
            <a:off x="838200" y="1835785"/>
            <a:ext cx="10634345" cy="4498975"/>
          </a:xfrm>
        </p:spPr>
        <p:txBody>
          <a:bodyPr>
            <a:noAutofit/>
          </a:bodyPr>
          <a:lstStyle/>
          <a:p>
            <a:pPr marL="0" indent="0" algn="just">
              <a:buFont typeface="Wingdings" panose="05000000000000000000" charset="0"/>
              <a:buNone/>
            </a:pPr>
            <a:r>
              <a:rPr lang="fr-FR" altLang="en-US" sz="3200"/>
              <a:t>2.1 </a:t>
            </a:r>
            <a:r>
              <a:rPr lang="en-US" sz="3200"/>
              <a:t>Les facteurs de production </a:t>
            </a:r>
          </a:p>
          <a:p>
            <a:pPr marL="0" indent="0" algn="just">
              <a:buFont typeface="Wingdings" panose="05000000000000000000" charset="0"/>
              <a:buNone/>
            </a:pPr>
            <a:r>
              <a:rPr lang="fr-FR" altLang="en-US" sz="3200"/>
              <a:t>2.1.2 facteur travail </a:t>
            </a:r>
          </a:p>
          <a:p>
            <a:pPr marL="0" indent="0" algn="just">
              <a:buFont typeface="Wingdings" panose="05000000000000000000" charset="0"/>
              <a:buNone/>
            </a:pPr>
            <a:r>
              <a:rPr lang="en-US" sz="3200"/>
              <a:t>Le travail est une activité humaine permettant une production ; c’est-à-dire une création de valeur d’usage en vue de satisfaire des besoins. Dans la production marchande, le travail est également créateur de valeur d’échange. En analyse économique, le travail productif est celui qui donne lieu à une rémunération.</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40687647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a:t>II – La fonction de production</a:t>
            </a:r>
          </a:p>
        </p:txBody>
      </p:sp>
      <p:sp>
        <p:nvSpPr>
          <p:cNvPr id="3" name="Content Placeholder 2"/>
          <p:cNvSpPr>
            <a:spLocks noGrp="1"/>
          </p:cNvSpPr>
          <p:nvPr>
            <p:ph sz="half" idx="1"/>
          </p:nvPr>
        </p:nvSpPr>
        <p:spPr>
          <a:xfrm>
            <a:off x="838200" y="1835785"/>
            <a:ext cx="10634345" cy="4498975"/>
          </a:xfrm>
        </p:spPr>
        <p:txBody>
          <a:bodyPr>
            <a:noAutofit/>
          </a:bodyPr>
          <a:lstStyle/>
          <a:p>
            <a:pPr marL="0" indent="0" algn="just">
              <a:buFont typeface="Wingdings" panose="05000000000000000000" charset="0"/>
              <a:buNone/>
            </a:pPr>
            <a:r>
              <a:rPr lang="fr-FR" altLang="en-US" sz="3200"/>
              <a:t>2.1 </a:t>
            </a:r>
            <a:r>
              <a:rPr lang="en-US" sz="3200"/>
              <a:t>Les facteurs de production </a:t>
            </a:r>
          </a:p>
          <a:p>
            <a:pPr marL="0" indent="0" algn="just">
              <a:buFont typeface="Wingdings" panose="05000000000000000000" charset="0"/>
              <a:buNone/>
            </a:pPr>
            <a:r>
              <a:rPr lang="fr-FR" altLang="en-US" sz="3200"/>
              <a:t>2.1.2 facteur travail </a:t>
            </a:r>
          </a:p>
          <a:p>
            <a:pPr marL="0" indent="0" algn="just">
              <a:buFont typeface="Wingdings" panose="05000000000000000000" charset="0"/>
              <a:buNone/>
            </a:pPr>
            <a:r>
              <a:rPr lang="en-US" sz="3200"/>
              <a:t>Dans l’entreprise, le travail constitue un facteur permanent c’est-à-dire utilisé lors de plusieurs cycles de production. Il est la somme des activités physiques et intellectuelles effectuées par les salariés d’une entreprise pour fabriquer mais aussi communiquer, contrôler, etc.</a:t>
            </a:r>
          </a:p>
          <a:p>
            <a:pPr marL="0" indent="0" algn="just">
              <a:buFont typeface="Wingdings" panose="05000000000000000000" charset="0"/>
              <a:buNone/>
            </a:pPr>
            <a:endParaRPr lang="en-US" sz="3200"/>
          </a:p>
          <a:p>
            <a:pPr algn="just">
              <a:buFont typeface="Wingdings" panose="05000000000000000000" charset="0"/>
              <a:buChar char=""/>
            </a:pPr>
            <a:endParaRPr lang="en-US" sz="320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2370279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a:t>II – La fonction de production</a:t>
            </a:r>
          </a:p>
        </p:txBody>
      </p:sp>
      <p:sp>
        <p:nvSpPr>
          <p:cNvPr id="3" name="Content Placeholder 2"/>
          <p:cNvSpPr>
            <a:spLocks noGrp="1"/>
          </p:cNvSpPr>
          <p:nvPr>
            <p:ph sz="half" idx="1"/>
          </p:nvPr>
        </p:nvSpPr>
        <p:spPr>
          <a:xfrm>
            <a:off x="838200" y="1835785"/>
            <a:ext cx="10634345" cy="4498975"/>
          </a:xfrm>
        </p:spPr>
        <p:txBody>
          <a:bodyPr>
            <a:noAutofit/>
          </a:bodyPr>
          <a:lstStyle/>
          <a:p>
            <a:pPr marL="0" indent="0" algn="just">
              <a:buFont typeface="Wingdings" panose="05000000000000000000" charset="0"/>
              <a:buNone/>
            </a:pPr>
            <a:r>
              <a:rPr lang="fr-FR" altLang="en-US" sz="3200"/>
              <a:t>2.1 </a:t>
            </a:r>
            <a:r>
              <a:rPr lang="en-US" sz="3200"/>
              <a:t>Les facteurs de production </a:t>
            </a:r>
          </a:p>
          <a:p>
            <a:pPr marL="0" indent="0" algn="just">
              <a:buFont typeface="Wingdings" panose="05000000000000000000" charset="0"/>
              <a:buNone/>
            </a:pPr>
            <a:r>
              <a:rPr lang="fr-FR" altLang="en-US" sz="3200"/>
              <a:t>2.1.2 facteur travail </a:t>
            </a:r>
          </a:p>
          <a:p>
            <a:pPr marL="0" indent="0" algn="just">
              <a:buFont typeface="Wingdings" panose="05000000000000000000" charset="0"/>
              <a:buNone/>
            </a:pPr>
            <a:endParaRPr lang="en-US" sz="3200"/>
          </a:p>
          <a:p>
            <a:pPr marL="0" indent="0" algn="just">
              <a:buFont typeface="Wingdings" panose="05000000000000000000" charset="0"/>
              <a:buNone/>
            </a:pPr>
            <a:r>
              <a:rPr lang="en-US" sz="3600"/>
              <a:t>Le travail est relatif à la période considérée (un jour, un mois, une année, etc.). Il peut être un nombre d’employés dont la durée de travail est identique. Il est parfois le nombre d’heures travaillé.</a:t>
            </a:r>
          </a:p>
          <a:p>
            <a:pPr algn="just">
              <a:buFont typeface="Wingdings" panose="05000000000000000000" charset="0"/>
              <a:buChar char=""/>
            </a:pPr>
            <a:endParaRPr lang="en-US" sz="360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3309816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altLang="en-US" b="1"/>
              <a:t>II – La fonction de production</a:t>
            </a:r>
          </a:p>
        </p:txBody>
      </p:sp>
      <p:sp>
        <p:nvSpPr>
          <p:cNvPr id="3" name="Content Placeholder 2"/>
          <p:cNvSpPr>
            <a:spLocks noGrp="1"/>
          </p:cNvSpPr>
          <p:nvPr>
            <p:ph sz="half" idx="1"/>
          </p:nvPr>
        </p:nvSpPr>
        <p:spPr>
          <a:xfrm>
            <a:off x="838200" y="1835785"/>
            <a:ext cx="10634345" cy="4498975"/>
          </a:xfrm>
        </p:spPr>
        <p:txBody>
          <a:bodyPr>
            <a:noAutofit/>
          </a:bodyPr>
          <a:lstStyle/>
          <a:p>
            <a:pPr marL="0" indent="0" algn="just">
              <a:buFont typeface="Wingdings" panose="05000000000000000000" charset="0"/>
              <a:buNone/>
            </a:pPr>
            <a:r>
              <a:rPr lang="fr-FR" altLang="en-US" sz="3200" b="1"/>
              <a:t>2.1 </a:t>
            </a:r>
            <a:r>
              <a:rPr lang="en-US" sz="3200" b="1"/>
              <a:t>Les facteurs de production </a:t>
            </a:r>
          </a:p>
          <a:p>
            <a:pPr marL="0" indent="0" algn="just">
              <a:buFont typeface="Wingdings" panose="05000000000000000000" charset="0"/>
              <a:buNone/>
            </a:pPr>
            <a:r>
              <a:rPr lang="fr-FR" altLang="en-US" sz="3200" b="1"/>
              <a:t>2.1.2 facteur travail </a:t>
            </a:r>
          </a:p>
          <a:p>
            <a:pPr marL="0" indent="0" algn="just">
              <a:buFont typeface="Wingdings" panose="05000000000000000000" charset="0"/>
              <a:buNone/>
            </a:pPr>
            <a:r>
              <a:rPr lang="en-US" sz="3600"/>
              <a:t>Le travail est relatif à la période considérée (un jour, un mois, une année, etc.). Il peut être un nombre d’employés dont la durée de travail est identique. Il est parfois le nombre d’heures travaillé.</a:t>
            </a:r>
          </a:p>
          <a:p>
            <a:pPr algn="just">
              <a:buFont typeface="Wingdings" panose="05000000000000000000" charset="0"/>
              <a:buChar char=""/>
            </a:pPr>
            <a:endParaRPr lang="en-US" sz="360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Juillet 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1BA9-CDCF-4958-B8AB-66F3BF063E1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Eco. Gle ESI 1 _ UNB _ D. KAM</a:t>
            </a:r>
          </a:p>
        </p:txBody>
      </p:sp>
    </p:spTree>
    <p:extLst>
      <p:ext uri="{BB962C8B-B14F-4D97-AF65-F5344CB8AC3E}">
        <p14:creationId xmlns:p14="http://schemas.microsoft.com/office/powerpoint/2010/main" val="3818694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nception personnalisé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Calibri"/>
        <a:ea typeface="MS PGothic"/>
        <a:cs typeface=""/>
      </a:majorFont>
      <a:minorFont>
        <a:latin typeface="Calibri"/>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TotalTime>
  <Words>9740</Words>
  <Application>Microsoft Office PowerPoint</Application>
  <PresentationFormat>Grand écran</PresentationFormat>
  <Paragraphs>1575</Paragraphs>
  <Slides>171</Slides>
  <Notes>10</Notes>
  <HiddenSlides>0</HiddenSlides>
  <MMClips>0</MMClips>
  <ScaleCrop>false</ScaleCrop>
  <HeadingPairs>
    <vt:vector size="6" baseType="variant">
      <vt:variant>
        <vt:lpstr>Polices utilisées</vt:lpstr>
      </vt:variant>
      <vt:variant>
        <vt:i4>10</vt:i4>
      </vt:variant>
      <vt:variant>
        <vt:lpstr>Thème</vt:lpstr>
      </vt:variant>
      <vt:variant>
        <vt:i4>7</vt:i4>
      </vt:variant>
      <vt:variant>
        <vt:lpstr>Titres des diapositives</vt:lpstr>
      </vt:variant>
      <vt:variant>
        <vt:i4>171</vt:i4>
      </vt:variant>
    </vt:vector>
  </HeadingPairs>
  <TitlesOfParts>
    <vt:vector size="188" baseType="lpstr">
      <vt:lpstr>Malgun Gothic</vt:lpstr>
      <vt:lpstr>MS PGothic</vt:lpstr>
      <vt:lpstr>Arial</vt:lpstr>
      <vt:lpstr>Arial Unicode MS</vt:lpstr>
      <vt:lpstr>Arial,Helvetica,Geneva,Swiss,SunSans-Regular</vt:lpstr>
      <vt:lpstr>Calibri</vt:lpstr>
      <vt:lpstr>Calibri Light</vt:lpstr>
      <vt:lpstr>Times New Roman</vt:lpstr>
      <vt:lpstr>Verdana</vt:lpstr>
      <vt:lpstr>Wingdings</vt:lpstr>
      <vt:lpstr>Office Theme</vt:lpstr>
      <vt:lpstr>1_Office Theme</vt:lpstr>
      <vt:lpstr>2_Office Theme</vt:lpstr>
      <vt:lpstr>3_Office Theme</vt:lpstr>
      <vt:lpstr>Conception personnalisée</vt:lpstr>
      <vt:lpstr>4_Office Theme</vt:lpstr>
      <vt:lpstr>5_Office Theme</vt:lpstr>
      <vt:lpstr>MODULE D’ECONOMIE GENERALE </vt:lpstr>
      <vt:lpstr>PLAN DU COURS</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Chapitre 1 : HISTOIRE DE LA PENSEE ECONOMIQUE :                LES PRINCIPAUX COURANTS DE LA PENSEE ECONOMIQUE</vt:lpstr>
      <vt:lpstr>I. Le libéralisme</vt:lpstr>
      <vt:lpstr>I. Le libéralisme</vt:lpstr>
      <vt:lpstr>I. Le libéralisme</vt:lpstr>
      <vt:lpstr>I. Le libéralisme</vt:lpstr>
      <vt:lpstr>I. Le libéralisme</vt:lpstr>
      <vt:lpstr>I. Le libéralisme</vt:lpstr>
      <vt:lpstr>I. Le libéralisme</vt:lpstr>
      <vt:lpstr>I. Le libéralisme</vt:lpstr>
      <vt:lpstr>I. Le libéralisme</vt:lpstr>
      <vt:lpstr>I. Le libéralisme</vt:lpstr>
      <vt:lpstr>I. Le libéralisme</vt:lpstr>
      <vt:lpstr>I. Le libéralisme</vt:lpstr>
      <vt:lpstr>I. Le libéralisme</vt:lpstr>
      <vt:lpstr>I. Le libéralisme</vt:lpstr>
      <vt:lpstr>I. Le libéralisme</vt:lpstr>
      <vt:lpstr>II. Le marxisme</vt:lpstr>
      <vt:lpstr>II. Le marxisme</vt:lpstr>
      <vt:lpstr>II. Le marxisme</vt:lpstr>
      <vt:lpstr>II. Le marxisme</vt:lpstr>
      <vt:lpstr>III. Le keynésianisme </vt:lpstr>
      <vt:lpstr>III. Le keynésianisme </vt:lpstr>
      <vt:lpstr>Présentation PowerPoint</vt:lpstr>
      <vt:lpstr>III. Le keynésianisme </vt:lpstr>
      <vt:lpstr>Présentation PowerPoint</vt:lpstr>
      <vt:lpstr> Chapitre 2 : LES AGENTS, OPERATIONS  ET CIRCUITS ECONOMIQUES </vt:lpstr>
      <vt:lpstr> Chapitre 2 : LES AGENTS, OPERATIONS  ET CIRCUITS ECONOMIQUES </vt:lpstr>
      <vt:lpstr> I. LES AGENTS ECONOMIQUES </vt:lpstr>
      <vt:lpstr> Chapitre 2 : LES AGENTS, OPERATIONS  ET CIRCUITS ECONOMIQUES </vt:lpstr>
      <vt:lpstr> Chapitre 2 : LES AGENTS, OPERATIONS  ET CIRCUITS ECONOMIQUES </vt:lpstr>
      <vt:lpstr> Chapitre 2 : LES AGENTS, OPERATIONS  ET CIRCUITS ECONOMIQUES </vt:lpstr>
      <vt:lpstr> Chapitre 2 : LES AGENTS, OPERATIONS  ET CIRCUITS ECONOMIQUES </vt:lpstr>
      <vt:lpstr> Chapitre 2 : LES AGENTS, OPERATIONS  ET CIRCUITS ECONOMIQUES </vt:lpstr>
      <vt:lpstr> Chapitre 2 : LES AGENTS, OPERATIONS  ET CIRCUITS ECONOMIQUES </vt:lpstr>
      <vt:lpstr> Chapitre 2 : LES AGENTS, OPERATIONS  ET CIRCUITS ECONOMIQUES </vt:lpstr>
      <vt:lpstr> Chapitre 2 : LES AGENTS, OPERATIONS  ET CIRCUITS ECONOMIQUES </vt:lpstr>
      <vt:lpstr> Chapitre 2 : LES AGENTS, OPERATIONS  ET CIRCUITS ECONOMIQUES </vt:lpstr>
      <vt:lpstr> Chapitre 2 : LES AGENTS, OPERATIONS  ET CIRCUITS ECONOMIQUES </vt:lpstr>
      <vt:lpstr> Chapitre 2 : LES AGENTS, OPERATIONS  ET CIRCUITS ECONOMIQUES </vt:lpstr>
      <vt:lpstr> Chapitre 2 : LES AGENTS, OPERATIONS  ET CIRCUITS ECONOMIQUES </vt:lpstr>
      <vt:lpstr>3.1.1 Représentation du circuit économique simplifié</vt:lpstr>
      <vt:lpstr>3.1.2 Analyse du circuit économique simplifié</vt:lpstr>
      <vt:lpstr>3.1.2 Analyse du circuit économique simplifié</vt:lpstr>
      <vt:lpstr>3.1.3 Exemple de circuit économique simplifié</vt:lpstr>
      <vt:lpstr>3.2 Le circuit économique d'ensemble</vt:lpstr>
      <vt:lpstr>II. LA FONCTION DE DEMANDE INDIVIDUELLE</vt:lpstr>
      <vt:lpstr>II. LA FONCTION DE DEMANDE INDIVIDUELLE</vt:lpstr>
      <vt:lpstr>2.1 La courbe de demande individuelle</vt:lpstr>
      <vt:lpstr>2.1 La courbe de demande individuelle</vt:lpstr>
      <vt:lpstr>2.1 La courbe de demande individuelle</vt:lpstr>
      <vt:lpstr>2.1 La courbe de demande individuelle</vt:lpstr>
      <vt:lpstr>2.1 La courbe de demande individuelle</vt:lpstr>
      <vt:lpstr>2.1 La courbe de demande individuelle</vt:lpstr>
      <vt:lpstr>2.1 La courbe de demande individuelle</vt:lpstr>
      <vt:lpstr>2.1 La courbe de demande individuelle</vt:lpstr>
      <vt:lpstr>2.1 La courbe de demande individuelle</vt:lpstr>
      <vt:lpstr>2.1 La courbe de demande individuelle</vt:lpstr>
      <vt:lpstr>2.1 La courbe de demande individuelle</vt:lpstr>
      <vt:lpstr>2.1 La courbe de demande individuelle</vt:lpstr>
      <vt:lpstr>2.1 La courbe de demande individuelle</vt:lpstr>
      <vt:lpstr>2.1 La courbe de demande individuelle</vt:lpstr>
      <vt:lpstr>2.2 La fonction de demande globale</vt:lpstr>
      <vt:lpstr>2.2 La fonction de demande globale</vt:lpstr>
      <vt:lpstr>2.2 La fonction de demande globale</vt:lpstr>
      <vt:lpstr>2.2 La fonction de demande globale</vt:lpstr>
      <vt:lpstr>2.3 L’élasticité de la demande</vt:lpstr>
      <vt:lpstr>2.3 L’élasticité de la demande</vt:lpstr>
      <vt:lpstr>2.3 L’élasticité de la demande</vt:lpstr>
      <vt:lpstr>2.3 L’élasticité de la demande</vt:lpstr>
      <vt:lpstr>2.3 L’élasticité de la demande</vt:lpstr>
      <vt:lpstr>2.3 L’élasticité de la demande</vt:lpstr>
      <vt:lpstr>2.3 L’élasticité de la demande</vt:lpstr>
      <vt:lpstr>2.3 L’élasticité de la demande</vt:lpstr>
      <vt:lpstr>2.3 L’élasticité de la demande</vt:lpstr>
      <vt:lpstr>2.3 L’élasticité de la demande</vt:lpstr>
      <vt:lpstr>2.3 L’élasticité de la demande</vt:lpstr>
      <vt:lpstr>2.3 L’élasticité de la demande</vt:lpstr>
      <vt:lpstr>TD </vt:lpstr>
      <vt:lpstr>II – La fonction de production</vt:lpstr>
      <vt:lpstr>II – La fonction de production</vt:lpstr>
      <vt:lpstr>II – La fonction de production</vt:lpstr>
      <vt:lpstr>II – La fonction de production</vt:lpstr>
      <vt:lpstr>II – La fonction de production</vt:lpstr>
      <vt:lpstr>II – La fonction de production</vt:lpstr>
      <vt:lpstr>II – La fonction de production</vt:lpstr>
      <vt:lpstr>II – La fonction de production</vt:lpstr>
      <vt:lpstr>II – La fonction de production</vt:lpstr>
      <vt:lpstr>II – La fonction de production</vt:lpstr>
      <vt:lpstr>II – La fonction de production</vt:lpstr>
      <vt:lpstr>II – La fonction de production</vt:lpstr>
      <vt:lpstr>II – La fonction de production</vt:lpstr>
      <vt:lpstr>II – La fonction de production</vt:lpstr>
      <vt:lpstr>II – La fonction de production</vt:lpstr>
      <vt:lpstr>II – La fonction de production</vt:lpstr>
      <vt:lpstr>II – La fonction de production</vt:lpstr>
      <vt:lpstr>II – La fonction de production</vt:lpstr>
      <vt:lpstr>II – La fonction de production</vt:lpstr>
      <vt:lpstr>II – La fonction de production</vt:lpstr>
      <vt:lpstr>II – La fonction de production</vt:lpstr>
      <vt:lpstr>Exemple:</vt:lpstr>
      <vt:lpstr>Exemple:</vt:lpstr>
      <vt:lpstr>Présentation PowerPoint</vt:lpstr>
      <vt:lpstr>Présentation PowerPoint</vt:lpstr>
      <vt:lpstr>II – La fonction de production</vt:lpstr>
      <vt:lpstr>Présentation PowerPoint</vt:lpstr>
      <vt:lpstr>Présentation PowerPoint</vt:lpstr>
      <vt:lpstr>II – La fonction de production</vt:lpstr>
      <vt:lpstr>Présentation PowerPoint</vt:lpstr>
      <vt:lpstr>III – LES COÛTS DE PRODUCTION (de courte période)</vt:lpstr>
      <vt:lpstr>III – LES COÛTS DE PRODUCTION (de courte période)</vt:lpstr>
      <vt:lpstr>Présentation PowerPoint</vt:lpstr>
      <vt:lpstr>Présentation PowerPoint</vt:lpstr>
      <vt:lpstr>Présentation PowerPoint</vt:lpstr>
      <vt:lpstr>IV – LES COÛTS DE PRODUCTION (de long terme)</vt:lpstr>
      <vt:lpstr>IV – LES COÛTS DE PRODUCTION (de long terme)</vt:lpstr>
      <vt:lpstr>Présentation PowerPoint</vt:lpstr>
      <vt:lpstr>Présentation PowerPoint</vt:lpstr>
      <vt:lpstr>IV – LES COÛTS DE PRODUCTION (de long terme)</vt:lpstr>
      <vt:lpstr>V –  Maximisation du profit</vt:lpstr>
      <vt:lpstr>V –  Maximisation du profit</vt:lpstr>
      <vt:lpstr>V –  Maximisation du profit</vt:lpstr>
      <vt:lpstr>V –  Maximisation du profit</vt:lpstr>
      <vt:lpstr>V –  Maximisation du profit</vt:lpstr>
      <vt:lpstr>V –  Maximisation du profit</vt:lpstr>
      <vt:lpstr>V –  Maximisation du profit</vt:lpstr>
      <vt:lpstr>III. LA PROBLEMATIQUE DU SOUS DEVELOPPEMENT</vt:lpstr>
      <vt:lpstr>Notions de croissance et de développement économique</vt:lpstr>
      <vt:lpstr>Notions de croissance et de développement économique</vt:lpstr>
      <vt:lpstr>Notions de croissance et de développement économique</vt:lpstr>
      <vt:lpstr>Notions de croissance et de développement économique</vt:lpstr>
      <vt:lpstr>Notions de croissance et de développement économique</vt:lpstr>
      <vt:lpstr>Notions de croissance et de développement économique</vt:lpstr>
      <vt:lpstr>Notions de croissance et de développement économique</vt:lpstr>
      <vt:lpstr>Notions de croissance et de développement économique</vt:lpstr>
      <vt:lpstr>Notions de croissance et de développement économique</vt:lpstr>
      <vt:lpstr>Notions de croissance et de développement économique</vt:lpstr>
      <vt:lpstr>Notions de croissance et de développement économique</vt:lpstr>
      <vt:lpstr>Notions de croissance et de développement économique</vt:lpstr>
      <vt:lpstr>Les causes du sous-développement</vt:lpstr>
      <vt:lpstr>Les causes du sous-développement</vt:lpstr>
      <vt:lpstr>Les causes du sous-développement</vt:lpstr>
      <vt:lpstr>Les causes du sous-développement</vt:lpstr>
      <vt:lpstr>Les causes du sous-développement</vt:lpstr>
      <vt:lpstr>Les causes du sous-développement</vt:lpstr>
      <vt:lpstr>Les causes du sous-développement</vt:lpstr>
      <vt:lpstr>Les causes du sous-développement</vt:lpstr>
      <vt:lpstr>Les causes du sous-développement</vt:lpstr>
      <vt:lpstr>Les causes du sous-développement</vt:lpstr>
      <vt:lpstr>Les causes du sous-développement</vt:lpstr>
      <vt:lpstr>Les causes du sous-développement</vt:lpstr>
      <vt:lpstr>Les causes du sous-développement</vt:lpstr>
      <vt:lpstr>Les causes du sous-développement</vt:lpstr>
      <vt:lpstr>EXERCICES D’APPLICATION </vt:lpstr>
      <vt:lpstr>EXERCICES D’APPLICATION 1</vt:lpstr>
      <vt:lpstr>EXERCICES D’APPLICATION 1</vt:lpstr>
      <vt:lpstr>EXERCICES D’APPLICATION 1</vt:lpstr>
      <vt:lpstr>EXERCICES D’APPLICATION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D’ECONOMIE GENERALE</dc:title>
  <dc:creator>LENOVO</dc:creator>
  <cp:lastModifiedBy>LENOVO</cp:lastModifiedBy>
  <cp:revision>15</cp:revision>
  <dcterms:created xsi:type="dcterms:W3CDTF">2022-06-04T10:31:24Z</dcterms:created>
  <dcterms:modified xsi:type="dcterms:W3CDTF">2023-02-21T08:33:54Z</dcterms:modified>
</cp:coreProperties>
</file>