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3"/>
  </p:notesMasterIdLst>
  <p:handoutMasterIdLst>
    <p:handoutMasterId r:id="rId64"/>
  </p:handoutMasterIdLst>
  <p:sldIdLst>
    <p:sldId id="294" r:id="rId2"/>
    <p:sldId id="293" r:id="rId3"/>
    <p:sldId id="295" r:id="rId4"/>
    <p:sldId id="300" r:id="rId5"/>
    <p:sldId id="296" r:id="rId6"/>
    <p:sldId id="297" r:id="rId7"/>
    <p:sldId id="299" r:id="rId8"/>
    <p:sldId id="301" r:id="rId9"/>
    <p:sldId id="302" r:id="rId10"/>
    <p:sldId id="303" r:id="rId11"/>
    <p:sldId id="298" r:id="rId12"/>
    <p:sldId id="304" r:id="rId13"/>
    <p:sldId id="305" r:id="rId14"/>
    <p:sldId id="307" r:id="rId15"/>
    <p:sldId id="346" r:id="rId16"/>
    <p:sldId id="345" r:id="rId17"/>
    <p:sldId id="347" r:id="rId18"/>
    <p:sldId id="348" r:id="rId19"/>
    <p:sldId id="349" r:id="rId20"/>
    <p:sldId id="344" r:id="rId21"/>
    <p:sldId id="306" r:id="rId22"/>
    <p:sldId id="308" r:id="rId23"/>
    <p:sldId id="309" r:id="rId24"/>
    <p:sldId id="314" r:id="rId25"/>
    <p:sldId id="315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5" r:id="rId34"/>
    <p:sldId id="324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51" r:id="rId53"/>
    <p:sldId id="353" r:id="rId54"/>
    <p:sldId id="355" r:id="rId55"/>
    <p:sldId id="356" r:id="rId56"/>
    <p:sldId id="357" r:id="rId57"/>
    <p:sldId id="358" r:id="rId58"/>
    <p:sldId id="352" r:id="rId59"/>
    <p:sldId id="350" r:id="rId60"/>
    <p:sldId id="354" r:id="rId61"/>
    <p:sldId id="316" r:id="rId62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72291" autoAdjust="0"/>
  </p:normalViewPr>
  <p:slideViewPr>
    <p:cSldViewPr snapToGrid="0">
      <p:cViewPr>
        <p:scale>
          <a:sx n="75" d="100"/>
          <a:sy n="75" d="100"/>
        </p:scale>
        <p:origin x="-1224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-2010" y="-7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fr-FR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DDEFA623-BE0E-4630-B94E-DCA034CC11F0}" type="datetimeFigureOut">
              <a:rPr lang="fr-FR"/>
              <a:pPr/>
              <a:t>13/09/2012</a:t>
            </a:fld>
            <a:endParaRPr lang="fr-FR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fr-FR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203EB517-46C6-49F5-9F2B-66B5780555E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08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fr-F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57213" y="635000"/>
            <a:ext cx="5984875" cy="4487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5218113"/>
            <a:ext cx="56800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fr-F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8CC765A7-7774-4DC8-9750-9D8FCEAD0953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49388" y="9807575"/>
            <a:ext cx="4368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1951" tIns="54993" rIns="111951" bIns="54993">
            <a:spAutoFit/>
          </a:bodyPr>
          <a:lstStyle/>
          <a:p>
            <a:pPr algn="ctr" defTabSz="944563" eaLnBrk="0" hangingPunct="0">
              <a:tabLst>
                <a:tab pos="2719388" algn="l"/>
                <a:tab pos="9140825" algn="l"/>
              </a:tabLst>
            </a:pPr>
            <a:r>
              <a:rPr lang="fr-FR" sz="1000" b="1"/>
              <a:t>SOFTEAM  - 21 avenue Victor-Hugo 75016 Paris</a:t>
            </a:r>
          </a:p>
          <a:p>
            <a:pPr algn="ctr" defTabSz="944563" eaLnBrk="0" hangingPunct="0">
              <a:tabLst>
                <a:tab pos="2719388" algn="l"/>
                <a:tab pos="9140825" algn="l"/>
              </a:tabLst>
            </a:pPr>
            <a:r>
              <a:rPr lang="fr-FR" sz="1000" b="1"/>
              <a:t>Tél : +33 (0)1.53.96.84.00	www.softeam.fr</a:t>
            </a:r>
          </a:p>
        </p:txBody>
      </p:sp>
    </p:spTree>
    <p:extLst>
      <p:ext uri="{BB962C8B-B14F-4D97-AF65-F5344CB8AC3E}">
        <p14:creationId xmlns:p14="http://schemas.microsoft.com/office/powerpoint/2010/main" val="974176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42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insertArguments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permet de spécifier la valeur des arguments avant l'invocation du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handle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 similaire à la méthode 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bindTo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dropArguments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permet de rajouter des paramètres fantômes. C'est-à-dire qu'ils seront ajoutés au type du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handle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mais qu'ils seront ignorés lors de l'appel ;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permuteArguments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permet de modifier l'ordre des paramètres, en précisant le nouveau type ainsi que l'ordre des paramètres ;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filterArguments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et 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filterReturnValue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permettent de filtrer les valeurs des paramètres (avant l'appel de méthode) ou de la valeur de retour (après l'exécution de la méthode).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L'invocation dynamique n'est pas supportée par le langage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mais uniquement dans le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bytecode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il n'est pas possible de l'utiliser directement dans une application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Il faut que ce soit implémenté par un des divers langages dynamiques basés sur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une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JVM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L'instruction 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invoquedynamic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doit donc être gérée spécifiquement par ces langages dynamiques.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L'instruction 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invoquedynamic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ne peut pas être vérifiée par le compilateur, puisque la cible n'est pas connue au moment de l'exécution. 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Elle comporte la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méthode </a:t>
            </a:r>
            <a:r>
              <a:rPr lang="fr-FR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bootstrap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: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déterminer le code qui devra être exécuté à l'exécution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dirty="0" err="1" smtClean="0"/>
              <a:t>BasicFileAttributeView</a:t>
            </a:r>
            <a:r>
              <a:rPr lang="fr-FR" sz="1200" dirty="0" smtClean="0"/>
              <a:t> (basic) permet un accès aux propriétés de base</a:t>
            </a:r>
          </a:p>
          <a:p>
            <a:r>
              <a:rPr lang="fr-FR" sz="1200" b="1" dirty="0" err="1" smtClean="0"/>
              <a:t>DosFileAttributeView</a:t>
            </a:r>
            <a:r>
              <a:rPr lang="fr-FR" sz="1200" dirty="0" smtClean="0"/>
              <a:t> (dos) étend la première en y apportant le support des attributs MS-DOS </a:t>
            </a:r>
          </a:p>
          <a:p>
            <a:r>
              <a:rPr lang="fr-FR" sz="1200" b="1" dirty="0" err="1" smtClean="0"/>
              <a:t>PosixFileAttributeView</a:t>
            </a:r>
            <a:r>
              <a:rPr lang="fr-FR" sz="1200" dirty="0" smtClean="0"/>
              <a:t> (</a:t>
            </a:r>
            <a:r>
              <a:rPr lang="fr-FR" sz="1200" dirty="0" err="1" smtClean="0"/>
              <a:t>posix</a:t>
            </a:r>
            <a:r>
              <a:rPr lang="fr-FR" sz="1200" dirty="0" smtClean="0"/>
              <a:t>) étend la première en y apportant le support des permissions POSIX</a:t>
            </a:r>
          </a:p>
          <a:p>
            <a:r>
              <a:rPr lang="fr-FR" sz="1200" b="1" dirty="0" err="1" smtClean="0"/>
              <a:t>FileOwnerAttributeView</a:t>
            </a:r>
            <a:r>
              <a:rPr lang="fr-FR" sz="1200" dirty="0" smtClean="0"/>
              <a:t> permet de manipuler le propriétaire du fichier</a:t>
            </a:r>
            <a:r>
              <a:rPr lang="fr-FR" sz="1200" baseline="0" dirty="0" smtClean="0"/>
              <a:t> </a:t>
            </a:r>
            <a:r>
              <a:rPr lang="fr-FR" sz="1200" b="1" baseline="0" dirty="0" smtClean="0"/>
              <a:t>(sans jeu de mots)</a:t>
            </a:r>
            <a:endParaRPr lang="fr-FR" sz="1200" b="1" dirty="0" smtClean="0"/>
          </a:p>
          <a:p>
            <a:r>
              <a:rPr lang="fr-FR" sz="1200" b="1" dirty="0" err="1" smtClean="0"/>
              <a:t>AclFileAttributeView</a:t>
            </a:r>
            <a:r>
              <a:rPr lang="fr-FR" sz="1200" dirty="0" smtClean="0"/>
              <a:t> (</a:t>
            </a:r>
            <a:r>
              <a:rPr lang="fr-FR" sz="1200" dirty="0" err="1" smtClean="0"/>
              <a:t>acl</a:t>
            </a:r>
            <a:r>
              <a:rPr lang="fr-FR" sz="1200" dirty="0" smtClean="0"/>
              <a:t>) permet de manipuler les droits d'accès au fichier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err="1" smtClean="0"/>
              <a:t>UserDefinedFileAttributeView</a:t>
            </a:r>
            <a:r>
              <a:rPr lang="fr-FR" sz="1600" dirty="0" smtClean="0"/>
              <a:t> (user) permet enfin de définir des attributs personnalisés.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watcher.take</a:t>
            </a:r>
            <a:r>
              <a:rPr lang="fr-FR" dirty="0" smtClean="0"/>
              <a:t>()</a:t>
            </a:r>
            <a:r>
              <a:rPr lang="fr-FR" baseline="0" dirty="0" smtClean="0"/>
              <a:t> : récupère une clé sur un </a:t>
            </a:r>
            <a:r>
              <a:rPr lang="fr-FR" baseline="0" dirty="0" err="1" smtClean="0"/>
              <a:t>event</a:t>
            </a:r>
            <a:endParaRPr lang="fr-FR" baseline="0" dirty="0" smtClean="0"/>
          </a:p>
          <a:p>
            <a:r>
              <a:rPr lang="fr-FR" baseline="0" dirty="0" smtClean="0"/>
              <a:t>For : </a:t>
            </a:r>
            <a:r>
              <a:rPr lang="fr-FR" dirty="0" smtClean="0"/>
              <a:t>parcourt tous les évènements associés à cette clef :</a:t>
            </a:r>
          </a:p>
          <a:p>
            <a:r>
              <a:rPr lang="fr-FR" dirty="0" smtClean="0"/>
              <a:t>If: On réinitialise la clef (très important pour recevoir les événements suivants)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Les 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AsynchronousChannel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effectuent leurs opérations en tâche de fond,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afin de ne pas bloquer le code appelant. 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Chaque opération se présente sous deux formes distinctes,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permettant de récupérer le résultat de manière active (via un appel explicite) ou passive (via une sorte de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listener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).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Future : résultat du traitement asynchrone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 java7,</a:t>
            </a:r>
            <a:r>
              <a:rPr lang="fr-FR" baseline="0" dirty="0" smtClean="0"/>
              <a:t> si on avait un chiffre long, difficile de savoir à combien il correspond</a:t>
            </a:r>
          </a:p>
          <a:p>
            <a:r>
              <a:rPr lang="fr-FR" baseline="0" dirty="0" smtClean="0"/>
              <a:t>Compter le nombre de chiffres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349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 (my portion of the work is small enough)</a:t>
            </a: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do the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work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directly</a:t>
            </a:r>
            <a:endParaRPr lang="fr-F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else</a:t>
            </a:r>
            <a:endParaRPr lang="fr-FR" sz="1200" b="0" i="0" u="none" strike="noStrike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split my work into two pieces</a:t>
            </a:r>
          </a:p>
          <a:p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invoke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two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pieces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sur une architecture 32 bits un pointeur occupera 32 bits, tandis qu'il en occupera le double sur une architecture 64 bits.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La notion de "Compressed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Oops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 consiste donc tout logiquement à compresser la majeure partie des pointeurs 64 bits afin qu'ils n'occupent pas plus de place qu'un pointeur 32 bits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ce qui est bien plus efficace pour les </a:t>
            </a:r>
            <a:r>
              <a:rPr lang="fr-FR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heaps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inférieurs à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4 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Lors de l'analyse du code d'une méthode, le compilateur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JIT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déterminera pour chaque objet créé localement un statut d'échappement, qui peut prendre trois valeurs possibles 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 compilateur peut également directement remplacer des objets locaux par leurs valeurs, en supprimant toute allocation inutile.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si le code a déjà généré une exception, les suivantes seront ajoutées dans son </a:t>
            </a:r>
            <a:r>
              <a:rPr lang="fr-FR" sz="1200" dirty="0" err="1" smtClean="0"/>
              <a:t>stacktrace</a:t>
            </a:r>
            <a:r>
              <a:rPr lang="fr-FR" sz="1200" dirty="0" smtClean="0"/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via un nouveau mécanisme intégré dans la classe 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Throwable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via la méthode 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addSuppressed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 une exception survient alors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qu'une exception est déjà en train de remonter,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elle est "ajoutée" à l'exception originale via 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addSuppressed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au lieu de la remplacer</a:t>
            </a:r>
            <a:endParaRPr lang="fr-FR" sz="1200" dirty="0" smtClean="0"/>
          </a:p>
          <a:p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 méfier de l’encapsulation de flux !!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579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Float</a:t>
            </a:r>
            <a:r>
              <a:rPr lang="fr-FR" dirty="0" smtClean="0"/>
              <a:t> et double ne sont pas concernés car ils</a:t>
            </a:r>
            <a:r>
              <a:rPr lang="fr-FR" baseline="0" dirty="0" smtClean="0"/>
              <a:t> étaient déjà dotés de cette fonctionnalité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Float</a:t>
            </a:r>
            <a:r>
              <a:rPr lang="fr-FR" dirty="0" smtClean="0"/>
              <a:t> et double ne sont pas concernés car ils</a:t>
            </a:r>
            <a:r>
              <a:rPr lang="fr-FR" baseline="0" dirty="0" smtClean="0"/>
              <a:t> étaient déjà dotés de </a:t>
            </a:r>
            <a:r>
              <a:rPr lang="fr-FR" baseline="0" smtClean="0"/>
              <a:t>cette fonctionnalité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Jlayer</a:t>
            </a:r>
            <a:r>
              <a:rPr lang="fr-FR" dirty="0" smtClean="0"/>
              <a:t> ne fait rien</a:t>
            </a:r>
            <a:r>
              <a:rPr lang="fr-FR" baseline="0" dirty="0" smtClean="0"/>
              <a:t> =&gt; lui associer un </a:t>
            </a:r>
            <a:r>
              <a:rPr lang="fr-FR" baseline="0" dirty="0" err="1" smtClean="0"/>
              <a:t>LayerUI</a:t>
            </a:r>
            <a:endParaRPr lang="fr-FR" baseline="0" dirty="0" smtClean="0"/>
          </a:p>
          <a:p>
            <a:r>
              <a:rPr lang="fr-FR" baseline="0" dirty="0" smtClean="0"/>
              <a:t>Méthode </a:t>
            </a:r>
            <a:r>
              <a:rPr lang="fr-FR" baseline="0" dirty="0" err="1" smtClean="0"/>
              <a:t>paint</a:t>
            </a:r>
            <a:r>
              <a:rPr lang="fr-FR" baseline="0" dirty="0" smtClean="0"/>
              <a:t>() =&gt; modifier le rendu d’un composant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Jlayer</a:t>
            </a:r>
            <a:r>
              <a:rPr lang="fr-FR" dirty="0" smtClean="0"/>
              <a:t> ne fait rien</a:t>
            </a:r>
            <a:r>
              <a:rPr lang="fr-FR" baseline="0" dirty="0" smtClean="0"/>
              <a:t> =&gt; lui associer un </a:t>
            </a:r>
            <a:r>
              <a:rPr lang="fr-FR" baseline="0" dirty="0" err="1" smtClean="0"/>
              <a:t>LayerUI</a:t>
            </a:r>
            <a:endParaRPr lang="fr-FR" baseline="0" dirty="0" smtClean="0"/>
          </a:p>
          <a:p>
            <a:r>
              <a:rPr lang="fr-FR" baseline="0" dirty="0" smtClean="0"/>
              <a:t>Méthode </a:t>
            </a:r>
            <a:r>
              <a:rPr lang="fr-FR" baseline="0" dirty="0" err="1" smtClean="0"/>
              <a:t>paint</a:t>
            </a:r>
            <a:r>
              <a:rPr lang="fr-FR" baseline="0" dirty="0" smtClean="0"/>
              <a:t>() =&gt; modifier le rendu d’un composant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Jlayer</a:t>
            </a:r>
            <a:r>
              <a:rPr lang="fr-FR" dirty="0" smtClean="0"/>
              <a:t> ne fait rien</a:t>
            </a:r>
            <a:r>
              <a:rPr lang="fr-FR" baseline="0" dirty="0" smtClean="0"/>
              <a:t> =&gt; lui associer un </a:t>
            </a:r>
            <a:r>
              <a:rPr lang="fr-FR" baseline="0" dirty="0" err="1" smtClean="0"/>
              <a:t>LayerUI</a:t>
            </a:r>
            <a:endParaRPr lang="fr-FR" baseline="0" dirty="0" smtClean="0"/>
          </a:p>
          <a:p>
            <a:r>
              <a:rPr lang="fr-FR" baseline="0" dirty="0" smtClean="0"/>
              <a:t>Méthode </a:t>
            </a:r>
            <a:r>
              <a:rPr lang="fr-FR" baseline="0" dirty="0" err="1" smtClean="0"/>
              <a:t>paint</a:t>
            </a:r>
            <a:r>
              <a:rPr lang="fr-FR" baseline="0" dirty="0" smtClean="0"/>
              <a:t>() =&gt; modifier le rendu d’un composant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L’objectif du 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rethrow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: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permettre d’intercepter une exception tout en la laissant remonter,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(par exemple si l’on souhaite uniquement se contenter de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logger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fr-FR" dirty="0" smtClean="0"/>
              <a:t>Analyse du catch par le compilateur </a:t>
            </a:r>
          </a:p>
          <a:p>
            <a:r>
              <a:rPr lang="fr-FR" dirty="0" smtClean="0"/>
              <a:t>Ne remonte que l’exception déclarée dans la signature de la méthode</a:t>
            </a:r>
          </a:p>
          <a:p>
            <a:r>
              <a:rPr lang="fr-FR" dirty="0" smtClean="0"/>
              <a:t>L’exception e ne doit pas</a:t>
            </a:r>
            <a:r>
              <a:rPr lang="fr-FR" baseline="0" dirty="0" smtClean="0"/>
              <a:t> être réaffectée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Jlayer</a:t>
            </a:r>
            <a:r>
              <a:rPr lang="fr-FR" dirty="0" smtClean="0"/>
              <a:t> ne fait rien</a:t>
            </a:r>
            <a:r>
              <a:rPr lang="fr-FR" baseline="0" dirty="0" smtClean="0"/>
              <a:t> =&gt; lui associer un </a:t>
            </a:r>
            <a:r>
              <a:rPr lang="fr-FR" baseline="0" dirty="0" err="1" smtClean="0"/>
              <a:t>LayerUI</a:t>
            </a:r>
            <a:endParaRPr lang="fr-FR" baseline="0" dirty="0" smtClean="0"/>
          </a:p>
          <a:p>
            <a:r>
              <a:rPr lang="fr-FR" baseline="0" dirty="0" smtClean="0"/>
              <a:t>Méthode </a:t>
            </a:r>
            <a:r>
              <a:rPr lang="fr-FR" baseline="0" dirty="0" err="1" smtClean="0"/>
              <a:t>paint</a:t>
            </a:r>
            <a:r>
              <a:rPr lang="fr-FR" baseline="0" dirty="0" smtClean="0"/>
              <a:t>() =&gt; modifier le rendu d’un composant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 "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Type 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Inference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" permet au compilateur de déterminer le type du paramétrage 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Generics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selon le contexte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Éviter la répétition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61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L’invocation dynamique non utilisée par les développeurs Java</a:t>
            </a:r>
          </a:p>
          <a:p>
            <a:r>
              <a:rPr lang="fr-FR" dirty="0" smtClean="0"/>
              <a:t>Permet l’implémentation d’un langage dynamique profitant des avantages de la JVM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473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Chaque élément est typé via la classe </a:t>
            </a:r>
            <a:r>
              <a:rPr lang="fr-FR" sz="1200" dirty="0" err="1" smtClean="0"/>
              <a:t>MethodType</a:t>
            </a:r>
            <a:endParaRPr lang="fr-FR" sz="1200" dirty="0" smtClean="0"/>
          </a:p>
          <a:p>
            <a:r>
              <a:rPr lang="fr-FR" dirty="0" err="1" smtClean="0"/>
              <a:t>Int.class</a:t>
            </a:r>
            <a:r>
              <a:rPr lang="fr-FR" dirty="0" smtClean="0"/>
              <a:t> : type de la valeur de</a:t>
            </a:r>
            <a:r>
              <a:rPr lang="fr-FR" baseline="0" dirty="0" smtClean="0"/>
              <a:t> retour</a:t>
            </a:r>
          </a:p>
          <a:p>
            <a:r>
              <a:rPr lang="fr-FR" baseline="0" dirty="0" err="1" smtClean="0"/>
              <a:t>String.class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int.class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params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err="1" smtClean="0"/>
              <a:t>MethodType</a:t>
            </a:r>
            <a:r>
              <a:rPr lang="fr-FR" baseline="0" dirty="0" smtClean="0"/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permet donc de créer des </a:t>
            </a:r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MethodHandle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(pointeur de fonction)</a:t>
            </a:r>
          </a:p>
          <a:p>
            <a:endParaRPr lang="fr-FR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Lookup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permettant de rechercher ces divers éléments (public,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protected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private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FindVirtual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pour les méthodes d’instance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Reflection</a:t>
            </a:r>
            <a:r>
              <a:rPr lang="fr-FR" dirty="0" smtClean="0"/>
              <a:t> : les règles de visibilité sont vérifiées à chaque appel de méthode</a:t>
            </a:r>
          </a:p>
          <a:p>
            <a:r>
              <a:rPr lang="fr-FR" dirty="0" err="1" smtClean="0"/>
              <a:t>MethodHandles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effectuée par le </a:t>
            </a:r>
            <a:r>
              <a:rPr lang="fr-FR" baseline="0" dirty="0" err="1" smtClean="0"/>
              <a:t>lookup</a:t>
            </a:r>
            <a:r>
              <a:rPr lang="fr-FR" baseline="0" dirty="0" smtClean="0"/>
              <a:t> lors de la recherche de l’élément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invokeExact</a:t>
            </a:r>
            <a:r>
              <a:rPr lang="fr-FR" baseline="0" dirty="0" smtClean="0"/>
              <a:t> permet d’exécuter le code correspondant au pointeur de fonction</a:t>
            </a:r>
          </a:p>
          <a:p>
            <a:r>
              <a:rPr lang="fr-FR" baseline="0" dirty="0" err="1" smtClean="0"/>
              <a:t>bindTo</a:t>
            </a:r>
            <a:r>
              <a:rPr lang="fr-FR" baseline="0" dirty="0" smtClean="0"/>
              <a:t> : </a:t>
            </a:r>
            <a:r>
              <a:rPr lang="fr-FR" dirty="0" smtClean="0"/>
              <a:t>associe le </a:t>
            </a:r>
            <a:r>
              <a:rPr lang="fr-FR" dirty="0" err="1" smtClean="0"/>
              <a:t>handle</a:t>
            </a:r>
            <a:r>
              <a:rPr lang="fr-FR" dirty="0" smtClean="0"/>
              <a:t> à une instance</a:t>
            </a:r>
          </a:p>
          <a:p>
            <a:endParaRPr lang="fr-FR" dirty="0" smtClean="0"/>
          </a:p>
          <a:p>
            <a:r>
              <a:rPr lang="fr-FR" dirty="0" err="1" smtClean="0"/>
              <a:t>Derniere</a:t>
            </a:r>
            <a:r>
              <a:rPr lang="fr-FR" baseline="0" dirty="0" smtClean="0"/>
              <a:t> instruction </a:t>
            </a:r>
            <a:r>
              <a:rPr lang="fr-FR" dirty="0" smtClean="0"/>
              <a:t>// Equivalent de : "Java 7".contains("Java")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65A7-7774-4DC8-9750-9D8FCEAD0953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3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9" name="Picture 13" descr="imag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4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9513"/>
            <a:ext cx="6400800" cy="1752600"/>
          </a:xfrm>
        </p:spPr>
        <p:txBody>
          <a:bodyPr/>
          <a:lstStyle>
            <a:lvl1pPr marL="0" indent="0" algn="ctr" defTabSz="762000" eaLnBrk="0" hangingPunct="0">
              <a:spcBef>
                <a:spcPct val="40000"/>
              </a:spcBef>
              <a:spcAft>
                <a:spcPct val="40000"/>
              </a:spcAft>
              <a:buClr>
                <a:srgbClr val="4E4E4E"/>
              </a:buClr>
              <a:buSzPct val="150000"/>
              <a:buFontTx/>
              <a:buNone/>
              <a:defRPr sz="3000" b="1">
                <a:solidFill>
                  <a:srgbClr val="4E4E4E"/>
                </a:solidFill>
              </a:defRPr>
            </a:lvl1pPr>
          </a:lstStyle>
          <a:p>
            <a:pPr lvl="0"/>
            <a:r>
              <a:rPr lang="fr-FR" noProof="0" smtClean="0"/>
              <a:t>Modifiez le style des sous-titres du masque</a:t>
            </a: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468313" y="909638"/>
            <a:ext cx="86756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fr-FR" sz="1400" b="1">
              <a:latin typeface="Courier New" pitchFamily="49" charset="0"/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 flipV="1">
            <a:off x="8077200" y="6546850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fr-FR" sz="1400" b="1">
              <a:latin typeface="Courier New" pitchFamily="49" charset="0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7131050" y="6497638"/>
            <a:ext cx="1905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eaLnBrk="0" hangingPunct="0">
              <a:defRPr/>
            </a:pPr>
            <a:fld id="{BAC499EA-D65C-45D3-BEDA-2BCC3C361C6A}" type="slidenum">
              <a:rPr lang="fr-FR" smtClean="0"/>
              <a:pPr eaLnBrk="0" hangingPunct="0">
                <a:defRPr/>
              </a:pPr>
              <a:t>‹N°›</a:t>
            </a:fld>
            <a:endParaRPr lang="fr-FR" smtClean="0">
              <a:latin typeface="Times New Roman" pitchFamily="18" charset="0"/>
            </a:endParaRPr>
          </a:p>
        </p:txBody>
      </p:sp>
      <p:sp>
        <p:nvSpPr>
          <p:cNvPr id="5018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963738"/>
            <a:ext cx="7772400" cy="1470025"/>
          </a:xfrm>
        </p:spPr>
        <p:txBody>
          <a:bodyPr/>
          <a:lstStyle>
            <a:lvl1pPr>
              <a:defRPr sz="3600" i="1"/>
            </a:lvl1pPr>
          </a:lstStyle>
          <a:p>
            <a:pPr lvl="0"/>
            <a:r>
              <a:rPr lang="fr-FR" noProof="0" smtClean="0"/>
              <a:t>Modifiez le style du titre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90525" y="6627813"/>
            <a:ext cx="875347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76" tIns="44396" rIns="90376" bIns="44396">
            <a:spAutoFit/>
          </a:bodyPr>
          <a:lstStyle/>
          <a:p>
            <a:pPr defTabSz="762000" eaLnBrk="0" hangingPunct="0">
              <a:tabLst>
                <a:tab pos="2197100" algn="l"/>
                <a:tab pos="6724650" algn="l"/>
              </a:tabLst>
            </a:pPr>
            <a:r>
              <a:rPr lang="fr-FR" sz="800" b="1">
                <a:solidFill>
                  <a:schemeClr val="bg2"/>
                </a:solidFill>
              </a:rPr>
              <a:t>Copyright SOFTEAM 2011	            SOFTEAM  21 Avenue Victor-Hugo 75008 Paris   Tél : +33 (0)1.53.96.84.00			www.softeam.fr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60350" y="6608763"/>
            <a:ext cx="8883650" cy="0"/>
          </a:xfrm>
          <a:prstGeom prst="line">
            <a:avLst/>
          </a:prstGeom>
          <a:noFill/>
          <a:ln w="12700">
            <a:solidFill>
              <a:srgbClr val="ED65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0" y="658813"/>
            <a:ext cx="9139238" cy="0"/>
          </a:xfrm>
          <a:prstGeom prst="line">
            <a:avLst/>
          </a:prstGeom>
          <a:noFill/>
          <a:ln w="12700">
            <a:solidFill>
              <a:srgbClr val="ED6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91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72300" y="44450"/>
            <a:ext cx="2171700" cy="634841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362700" cy="634841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18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26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518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41413"/>
            <a:ext cx="4148138" cy="5251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7738" y="1141413"/>
            <a:ext cx="4148137" cy="5251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89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26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83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6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283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33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6" name="Picture 14" descr="image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4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1413"/>
            <a:ext cx="8448675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468313" y="909638"/>
            <a:ext cx="86756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fr-FR" sz="1400" b="1">
              <a:latin typeface="Courier New" pitchFamily="49" charset="0"/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 flipV="1">
            <a:off x="8077200" y="6546850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fr-FR" sz="1400" b="1">
              <a:latin typeface="Courier New" pitchFamily="49" charset="0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7131050" y="6497638"/>
            <a:ext cx="1905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eaLnBrk="0" hangingPunct="0">
              <a:defRPr/>
            </a:pPr>
            <a:fld id="{0D561A94-22FF-41FD-951B-A79195306132}" type="slidenum">
              <a:rPr lang="fr-FR" smtClean="0"/>
              <a:pPr eaLnBrk="0" hangingPunct="0">
                <a:defRPr/>
              </a:pPr>
              <a:t>‹N°›</a:t>
            </a:fld>
            <a:endParaRPr lang="fr-FR" smtClean="0">
              <a:latin typeface="Times New Roman" pitchFamily="18" charset="0"/>
            </a:endParaRPr>
          </a:p>
        </p:txBody>
      </p:sp>
      <p:sp>
        <p:nvSpPr>
          <p:cNvPr id="4916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079625" y="44450"/>
            <a:ext cx="7064375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0" y="658813"/>
            <a:ext cx="9139238" cy="0"/>
          </a:xfrm>
          <a:prstGeom prst="line">
            <a:avLst/>
          </a:prstGeom>
          <a:noFill/>
          <a:ln w="12700">
            <a:solidFill>
              <a:srgbClr val="ED6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20675" y="6630988"/>
            <a:ext cx="81153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76" tIns="44396" rIns="90376" bIns="44396">
            <a:spAutoFit/>
          </a:bodyPr>
          <a:lstStyle/>
          <a:p>
            <a:pPr defTabSz="762000" eaLnBrk="0" hangingPunct="0">
              <a:tabLst>
                <a:tab pos="2197100" algn="l"/>
                <a:tab pos="6724650" algn="l"/>
              </a:tabLst>
            </a:pPr>
            <a:r>
              <a:rPr lang="fr-FR" sz="800" b="1">
                <a:solidFill>
                  <a:schemeClr val="bg2"/>
                </a:solidFill>
              </a:rPr>
              <a:t>Copyright SOFTEAM 2011	SOFTEAM  21 Avenue Victor-Hugo 75008 Paris   Tél : +33 (0)1.53.96.84.00	www.softeam.fr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8483600" y="6594475"/>
            <a:ext cx="6223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3200" rIns="90000" bIns="4320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8016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defTabSz="8016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defTabSz="8016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defTabSz="8016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2E2ED0BD-436C-4F26-8DC4-5C2F460BF4F4}" type="slidenum">
              <a:rPr lang="fr-FR" sz="1200" b="1">
                <a:solidFill>
                  <a:schemeClr val="bg2"/>
                </a:solidFill>
              </a:rPr>
              <a:pPr algn="r" eaLnBrk="1" hangingPunct="1">
                <a:spcBef>
                  <a:spcPct val="50000"/>
                </a:spcBef>
              </a:pPr>
              <a:t>‹N°›</a:t>
            </a:fld>
            <a:endParaRPr lang="fr-FR" sz="1200" b="1">
              <a:solidFill>
                <a:schemeClr val="bg2"/>
              </a:solidFill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60350" y="6608763"/>
            <a:ext cx="8883650" cy="0"/>
          </a:xfrm>
          <a:prstGeom prst="line">
            <a:avLst/>
          </a:prstGeom>
          <a:noFill/>
          <a:ln w="12700">
            <a:solidFill>
              <a:srgbClr val="ED65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12800" y="985838"/>
            <a:ext cx="7772400" cy="1470025"/>
          </a:xfrm>
        </p:spPr>
        <p:txBody>
          <a:bodyPr/>
          <a:lstStyle/>
          <a:p>
            <a:r>
              <a:rPr lang="fr-FR" dirty="0" smtClean="0"/>
              <a:t>Les principales nouveautés de JAVA7 </a:t>
            </a:r>
            <a:endParaRPr lang="fr-FR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12697" y="4172914"/>
            <a:ext cx="6400800" cy="1752600"/>
          </a:xfrm>
        </p:spPr>
        <p:txBody>
          <a:bodyPr/>
          <a:lstStyle/>
          <a:p>
            <a:r>
              <a:rPr lang="fr-FR" sz="1600" dirty="0" smtClean="0"/>
              <a:t>Par Salim CHAMI</a:t>
            </a:r>
            <a:br>
              <a:rPr lang="fr-FR" sz="1600" dirty="0" smtClean="0"/>
            </a:br>
            <a:r>
              <a:rPr lang="fr-FR" sz="1600" dirty="0" smtClean="0"/>
              <a:t>@</a:t>
            </a:r>
            <a:r>
              <a:rPr lang="fr-FR" sz="1600" dirty="0" err="1" smtClean="0"/>
              <a:t>salimchami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13/09/2012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10" y="2699714"/>
            <a:ext cx="905568" cy="905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.</a:t>
            </a:r>
            <a:r>
              <a:rPr lang="fr-FR" sz="2800" dirty="0" err="1" smtClean="0"/>
              <a:t>addSuppressed</a:t>
            </a:r>
            <a:r>
              <a:rPr lang="fr-FR" sz="2800" dirty="0" smtClean="0"/>
              <a:t>()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1" y="1141413"/>
            <a:ext cx="8064500" cy="1385887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Gestion des exceptions </a:t>
            </a:r>
            <a:r>
              <a:rPr lang="fr-FR" sz="2000" dirty="0" smtClean="0"/>
              <a:t>améliorées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799397" y="2108200"/>
            <a:ext cx="8090603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try</a:t>
            </a:r>
            <a:r>
              <a:rPr lang="fr-FR" sz="1600" dirty="0" smtClean="0"/>
              <a:t> </a:t>
            </a:r>
            <a:r>
              <a:rPr lang="fr-FR" sz="1600" dirty="0"/>
              <a:t>{ </a:t>
            </a:r>
          </a:p>
          <a:p>
            <a:r>
              <a:rPr lang="fr-FR" sz="1600" dirty="0"/>
              <a:t>     ... </a:t>
            </a:r>
          </a:p>
          <a:p>
            <a:r>
              <a:rPr lang="fr-FR" sz="1600" dirty="0"/>
              <a:t>  } </a:t>
            </a:r>
          </a:p>
          <a:p>
            <a:r>
              <a:rPr lang="fr-FR" sz="1600" dirty="0"/>
              <a:t>  catch (</a:t>
            </a:r>
            <a:r>
              <a:rPr lang="fr-FR" sz="1600" dirty="0" err="1"/>
              <a:t>Throwable</a:t>
            </a:r>
            <a:r>
              <a:rPr lang="fr-FR" sz="1600" dirty="0"/>
              <a:t> t) {  </a:t>
            </a:r>
          </a:p>
          <a:p>
            <a:r>
              <a:rPr lang="fr-FR" sz="1600" dirty="0"/>
              <a:t>    </a:t>
            </a:r>
            <a:r>
              <a:rPr lang="fr-FR" sz="1600" dirty="0" smtClean="0"/>
              <a:t>     </a:t>
            </a:r>
            <a:r>
              <a:rPr lang="fr-FR" sz="1600" dirty="0" err="1" smtClean="0"/>
              <a:t>try</a:t>
            </a:r>
            <a:r>
              <a:rPr lang="fr-FR" sz="1600" dirty="0" smtClean="0"/>
              <a:t> </a:t>
            </a:r>
            <a:r>
              <a:rPr lang="fr-FR" sz="1600" dirty="0"/>
              <a:t>{ </a:t>
            </a:r>
          </a:p>
          <a:p>
            <a:r>
              <a:rPr lang="fr-FR" sz="1600" dirty="0"/>
              <a:t>     </a:t>
            </a:r>
            <a:r>
              <a:rPr lang="fr-FR" sz="1600" dirty="0" smtClean="0"/>
              <a:t>             </a:t>
            </a:r>
            <a:r>
              <a:rPr lang="fr-FR" sz="1600" dirty="0" err="1"/>
              <a:t>tmpFile.delete</a:t>
            </a:r>
            <a:r>
              <a:rPr lang="fr-FR" sz="1600" dirty="0"/>
              <a:t>(); </a:t>
            </a:r>
          </a:p>
          <a:p>
            <a:r>
              <a:rPr lang="fr-FR" sz="1600" dirty="0"/>
              <a:t>   </a:t>
            </a:r>
            <a:r>
              <a:rPr lang="fr-FR" sz="1600" dirty="0" smtClean="0"/>
              <a:t>      } </a:t>
            </a:r>
            <a:r>
              <a:rPr lang="fr-FR" sz="1600" dirty="0"/>
              <a:t>catch (</a:t>
            </a:r>
            <a:r>
              <a:rPr lang="fr-FR" sz="1600" dirty="0" err="1"/>
              <a:t>Throwable</a:t>
            </a:r>
            <a:r>
              <a:rPr lang="fr-FR" sz="1600" dirty="0"/>
              <a:t> t2) {  </a:t>
            </a:r>
          </a:p>
          <a:p>
            <a:r>
              <a:rPr lang="fr-FR" sz="1600" dirty="0"/>
              <a:t>     </a:t>
            </a:r>
            <a:r>
              <a:rPr lang="fr-FR" sz="1600" dirty="0" smtClean="0"/>
              <a:t>             </a:t>
            </a:r>
            <a:r>
              <a:rPr lang="fr-FR" sz="1600" dirty="0" err="1"/>
              <a:t>t.addSuppressed</a:t>
            </a:r>
            <a:r>
              <a:rPr lang="fr-FR" sz="1600" dirty="0"/>
              <a:t>(t2); // On attache t2 à t en tant que </a:t>
            </a:r>
            <a:r>
              <a:rPr lang="fr-FR" sz="1600" dirty="0" err="1"/>
              <a:t>suppressed</a:t>
            </a:r>
            <a:r>
              <a:rPr lang="fr-FR" sz="1600" dirty="0"/>
              <a:t> exception. </a:t>
            </a:r>
          </a:p>
          <a:p>
            <a:r>
              <a:rPr lang="fr-FR" sz="1600" dirty="0"/>
              <a:t>   </a:t>
            </a:r>
            <a:r>
              <a:rPr lang="fr-FR" sz="1600" dirty="0" smtClean="0"/>
              <a:t>      </a:t>
            </a:r>
            <a:r>
              <a:rPr lang="fr-FR" sz="1600" dirty="0"/>
              <a:t>} 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throw</a:t>
            </a:r>
            <a:r>
              <a:rPr lang="fr-FR" sz="1600" dirty="0"/>
              <a:t> t; </a:t>
            </a:r>
          </a:p>
          <a:p>
            <a:r>
              <a:rPr lang="fr-FR" sz="1600" dirty="0"/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8820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Multi catch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Possibilité d’utiliser un seul bloc catch si les traitements sont identiques</a:t>
            </a:r>
            <a:endParaRPr lang="fr-FR" sz="2000" dirty="0"/>
          </a:p>
          <a:p>
            <a:endParaRPr lang="fr-FR" sz="20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697795" y="2504470"/>
            <a:ext cx="809060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/>
              <a:t>try</a:t>
            </a:r>
            <a:r>
              <a:rPr lang="fr-FR" sz="1600" dirty="0"/>
              <a:t> {</a:t>
            </a:r>
          </a:p>
          <a:p>
            <a:r>
              <a:rPr lang="fr-FR" sz="1600" dirty="0"/>
              <a:t>	...</a:t>
            </a:r>
          </a:p>
          <a:p>
            <a:r>
              <a:rPr lang="fr-FR" sz="1600" dirty="0"/>
              <a:t>} catch (</a:t>
            </a:r>
            <a:r>
              <a:rPr lang="fr-FR" sz="1600" dirty="0" err="1"/>
              <a:t>SpecificException</a:t>
            </a:r>
            <a:r>
              <a:rPr lang="fr-FR" sz="1600" dirty="0"/>
              <a:t> ex) {</a:t>
            </a:r>
          </a:p>
          <a:p>
            <a:r>
              <a:rPr lang="fr-FR" sz="1600" dirty="0"/>
              <a:t>	// Do </a:t>
            </a:r>
            <a:r>
              <a:rPr lang="fr-FR" sz="1600" dirty="0" err="1"/>
              <a:t>something</a:t>
            </a:r>
            <a:r>
              <a:rPr lang="fr-FR" sz="1600" dirty="0"/>
              <a:t> </a:t>
            </a:r>
            <a:r>
              <a:rPr lang="fr-FR" sz="1600" dirty="0" err="1"/>
              <a:t>very</a:t>
            </a:r>
            <a:r>
              <a:rPr lang="fr-FR" sz="1600" dirty="0"/>
              <a:t> </a:t>
            </a:r>
            <a:r>
              <a:rPr lang="fr-FR" sz="1600" dirty="0" err="1"/>
              <a:t>specific</a:t>
            </a:r>
            <a:r>
              <a:rPr lang="fr-FR" sz="1600" dirty="0"/>
              <a:t>!</a:t>
            </a:r>
          </a:p>
          <a:p>
            <a:r>
              <a:rPr lang="fr-FR" sz="1600" dirty="0"/>
              <a:t>	</a:t>
            </a:r>
            <a:r>
              <a:rPr lang="fr-FR" sz="1600" dirty="0" err="1"/>
              <a:t>throw</a:t>
            </a:r>
            <a:r>
              <a:rPr lang="fr-FR" sz="1600" dirty="0"/>
              <a:t> ex;</a:t>
            </a:r>
          </a:p>
          <a:p>
            <a:r>
              <a:rPr lang="fr-FR" sz="1600" dirty="0"/>
              <a:t>} catch (</a:t>
            </a:r>
            <a:r>
              <a:rPr lang="fr-FR" sz="1600" dirty="0" err="1"/>
              <a:t>AnException</a:t>
            </a:r>
            <a:r>
              <a:rPr lang="fr-FR" sz="1600" dirty="0"/>
              <a:t> | </a:t>
            </a:r>
            <a:r>
              <a:rPr lang="fr-FR" sz="1600" dirty="0" err="1"/>
              <a:t>MyException</a:t>
            </a:r>
            <a:r>
              <a:rPr lang="fr-FR" sz="1600" dirty="0"/>
              <a:t> | </a:t>
            </a:r>
            <a:r>
              <a:rPr lang="fr-FR" sz="1600" dirty="0" err="1"/>
              <a:t>ZeException</a:t>
            </a:r>
            <a:r>
              <a:rPr lang="fr-FR" sz="1600" dirty="0"/>
              <a:t> ex) {</a:t>
            </a:r>
          </a:p>
          <a:p>
            <a:r>
              <a:rPr lang="fr-FR" sz="1600" dirty="0"/>
              <a:t>	// Do </a:t>
            </a:r>
            <a:r>
              <a:rPr lang="fr-FR" sz="1600" dirty="0" err="1"/>
              <a:t>something</a:t>
            </a:r>
            <a:r>
              <a:rPr lang="fr-FR" sz="1600" dirty="0"/>
              <a:t> more </a:t>
            </a:r>
            <a:r>
              <a:rPr lang="fr-FR" sz="1600" dirty="0" err="1"/>
              <a:t>generic</a:t>
            </a:r>
            <a:r>
              <a:rPr lang="fr-FR" sz="1600" dirty="0"/>
              <a:t>...</a:t>
            </a:r>
          </a:p>
          <a:p>
            <a:r>
              <a:rPr lang="fr-FR" sz="1600" dirty="0"/>
              <a:t>	</a:t>
            </a:r>
            <a:r>
              <a:rPr lang="fr-FR" sz="1600" dirty="0" err="1"/>
              <a:t>throw</a:t>
            </a:r>
            <a:r>
              <a:rPr lang="fr-FR" sz="1600" dirty="0"/>
              <a:t> ex;</a:t>
            </a:r>
          </a:p>
          <a:p>
            <a:r>
              <a:rPr lang="fr-FR" sz="1600" dirty="0"/>
              <a:t>}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8166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Rethrow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Principe permettant de remonter une exception après l’avoir « catchée »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456495" y="2301578"/>
            <a:ext cx="8090603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public </a:t>
            </a:r>
            <a:r>
              <a:rPr lang="fr-FR" sz="1600" dirty="0" err="1"/>
              <a:t>void</a:t>
            </a:r>
            <a:r>
              <a:rPr lang="fr-FR" sz="1600" dirty="0"/>
              <a:t> </a:t>
            </a:r>
            <a:r>
              <a:rPr lang="fr-FR" sz="1600" dirty="0" err="1"/>
              <a:t>method</a:t>
            </a:r>
            <a:r>
              <a:rPr lang="fr-FR" sz="1600" dirty="0"/>
              <a:t>() </a:t>
            </a:r>
            <a:r>
              <a:rPr lang="fr-FR" sz="1600" dirty="0" err="1"/>
              <a:t>throws</a:t>
            </a:r>
            <a:r>
              <a:rPr lang="fr-FR" sz="1600" dirty="0"/>
              <a:t> </a:t>
            </a:r>
            <a:r>
              <a:rPr lang="fr-FR" sz="1600" dirty="0" err="1"/>
              <a:t>IOException</a:t>
            </a:r>
            <a:r>
              <a:rPr lang="fr-FR" sz="1600" dirty="0"/>
              <a:t>, </a:t>
            </a:r>
            <a:r>
              <a:rPr lang="fr-FR" sz="1600" dirty="0" err="1"/>
              <a:t>SQLException</a:t>
            </a:r>
            <a:r>
              <a:rPr lang="fr-FR" sz="1600" dirty="0"/>
              <a:t> { </a:t>
            </a:r>
            <a:endParaRPr lang="fr-FR" sz="1600" dirty="0" smtClean="0"/>
          </a:p>
          <a:p>
            <a:r>
              <a:rPr lang="fr-FR" sz="1600" dirty="0"/>
              <a:t>	</a:t>
            </a:r>
            <a:r>
              <a:rPr lang="fr-FR" sz="1600" dirty="0" err="1" smtClean="0"/>
              <a:t>try</a:t>
            </a:r>
            <a:r>
              <a:rPr lang="fr-FR" sz="1600" dirty="0" smtClean="0"/>
              <a:t> </a:t>
            </a:r>
            <a:r>
              <a:rPr lang="fr-FR" sz="1600" dirty="0"/>
              <a:t>{ </a:t>
            </a:r>
            <a:endParaRPr lang="fr-FR" sz="1600" dirty="0" smtClean="0"/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400" dirty="0" smtClean="0"/>
              <a:t>// </a:t>
            </a:r>
            <a:r>
              <a:rPr lang="fr-FR" sz="1400" dirty="0"/>
              <a:t>code qui remonte uniquement des </a:t>
            </a:r>
            <a:r>
              <a:rPr lang="fr-FR" sz="1400" dirty="0" err="1"/>
              <a:t>IOException</a:t>
            </a:r>
            <a:r>
              <a:rPr lang="fr-FR" sz="1400" dirty="0"/>
              <a:t> ou </a:t>
            </a:r>
            <a:r>
              <a:rPr lang="fr-FR" sz="1400" dirty="0" smtClean="0"/>
              <a:t>							//</a:t>
            </a:r>
            <a:r>
              <a:rPr lang="fr-FR" sz="1400" dirty="0" err="1" smtClean="0"/>
              <a:t>SQLException</a:t>
            </a:r>
            <a:r>
              <a:rPr lang="fr-FR" sz="1600" dirty="0"/>
              <a:t>... </a:t>
            </a:r>
            <a:endParaRPr lang="fr-FR" sz="1600" dirty="0" smtClean="0"/>
          </a:p>
          <a:p>
            <a:r>
              <a:rPr lang="fr-FR" sz="1600" dirty="0"/>
              <a:t>	</a:t>
            </a:r>
            <a:r>
              <a:rPr lang="fr-FR" sz="1600" dirty="0" smtClean="0"/>
              <a:t>} </a:t>
            </a:r>
            <a:r>
              <a:rPr lang="fr-FR" sz="1600" dirty="0"/>
              <a:t>catch (Exception e) { </a:t>
            </a:r>
            <a:endParaRPr lang="fr-FR" sz="1600" dirty="0" smtClean="0"/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400" dirty="0" smtClean="0"/>
              <a:t>// traitement</a:t>
            </a:r>
          </a:p>
          <a:p>
            <a:r>
              <a:rPr lang="fr-FR" sz="1600" dirty="0" smtClean="0"/>
              <a:t>		</a:t>
            </a:r>
            <a:r>
              <a:rPr lang="fr-FR" sz="1400" dirty="0" smtClean="0"/>
              <a:t>// </a:t>
            </a:r>
            <a:r>
              <a:rPr lang="fr-FR" sz="1400" dirty="0" err="1"/>
              <a:t>throws</a:t>
            </a:r>
            <a:r>
              <a:rPr lang="fr-FR" sz="1400" dirty="0"/>
              <a:t> </a:t>
            </a:r>
            <a:r>
              <a:rPr lang="fr-FR" sz="1400" dirty="0" err="1"/>
              <a:t>IOException</a:t>
            </a:r>
            <a:r>
              <a:rPr lang="fr-FR" sz="1400" dirty="0"/>
              <a:t>, </a:t>
            </a:r>
            <a:r>
              <a:rPr lang="fr-FR" sz="1400" dirty="0" err="1"/>
              <a:t>SQLException</a:t>
            </a:r>
            <a:r>
              <a:rPr lang="fr-FR" sz="1400" dirty="0"/>
              <a:t> (ou une </a:t>
            </a:r>
            <a:r>
              <a:rPr lang="fr-FR" sz="1400" dirty="0" err="1"/>
              <a:t>unchecked</a:t>
            </a:r>
            <a:r>
              <a:rPr lang="fr-FR" sz="1400" dirty="0"/>
              <a:t> 	</a:t>
            </a:r>
            <a:r>
              <a:rPr lang="fr-FR" sz="1400" dirty="0" smtClean="0"/>
              <a:t>exception</a:t>
            </a:r>
            <a:r>
              <a:rPr lang="fr-FR" sz="1400" dirty="0"/>
              <a:t>) </a:t>
            </a:r>
            <a:endParaRPr lang="fr-FR" sz="1400" dirty="0" smtClean="0"/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dirty="0" err="1" smtClean="0"/>
              <a:t>throw</a:t>
            </a:r>
            <a:r>
              <a:rPr lang="fr-FR" sz="1600" dirty="0" smtClean="0"/>
              <a:t> </a:t>
            </a:r>
            <a:r>
              <a:rPr lang="fr-FR" sz="1600" dirty="0"/>
              <a:t>e; </a:t>
            </a:r>
            <a:endParaRPr lang="fr-FR" sz="1600" dirty="0" smtClean="0"/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dirty="0"/>
              <a:t>	</a:t>
            </a:r>
            <a:endParaRPr lang="fr-FR" sz="1600" dirty="0" smtClean="0"/>
          </a:p>
          <a:p>
            <a:r>
              <a:rPr lang="fr-FR" sz="1600" dirty="0"/>
              <a:t>	</a:t>
            </a:r>
            <a:r>
              <a:rPr lang="fr-FR" sz="1600" dirty="0" smtClean="0"/>
              <a:t>} </a:t>
            </a:r>
          </a:p>
          <a:p>
            <a:r>
              <a:rPr lang="fr-FR" sz="1600" dirty="0" smtClean="0"/>
              <a:t>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72078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Diamond</a:t>
            </a:r>
            <a:r>
              <a:rPr lang="fr-FR" sz="2800" dirty="0" smtClean="0"/>
              <a:t> (losange) &lt;&gt;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47701" y="1522413"/>
            <a:ext cx="8191500" cy="4268787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Ville</a:t>
            </a:r>
            <a:r>
              <a:rPr lang="fr-FR" sz="20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&lt;Client&gt;&gt; 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new 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Ville</a:t>
            </a:r>
            <a:r>
              <a:rPr lang="fr-FR" sz="20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&lt;Client&gt;&gt;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2000" b="1" dirty="0"/>
              <a:t>;</a:t>
            </a:r>
          </a:p>
          <a:p>
            <a:pPr marL="0" indent="0">
              <a:buNone/>
            </a:pPr>
            <a:r>
              <a:rPr lang="fr-FR" sz="2000" b="1" dirty="0" err="1"/>
              <a:t>Map</a:t>
            </a:r>
            <a:r>
              <a:rPr lang="fr-FR" sz="2000" b="1" dirty="0"/>
              <a:t>&lt;</a:t>
            </a:r>
            <a:r>
              <a:rPr lang="fr-FR" sz="2000" b="1" dirty="0" err="1"/>
              <a:t>Ville,List</a:t>
            </a:r>
            <a:r>
              <a:rPr lang="fr-FR" sz="2000" b="1" dirty="0"/>
              <a:t>&lt;Client&gt;&gt; </a:t>
            </a:r>
            <a:r>
              <a:rPr lang="fr-FR" sz="2000" b="1" dirty="0" err="1"/>
              <a:t>map</a:t>
            </a:r>
            <a:r>
              <a:rPr lang="fr-FR" sz="2000" b="1" dirty="0"/>
              <a:t> = new </a:t>
            </a:r>
            <a:r>
              <a:rPr lang="fr-FR" sz="2000" b="1" dirty="0" err="1"/>
              <a:t>HashMap</a:t>
            </a:r>
            <a:r>
              <a:rPr lang="fr-FR" sz="2000" b="1" dirty="0"/>
              <a:t>&lt;&gt;();</a:t>
            </a:r>
          </a:p>
          <a:p>
            <a:pPr marL="0" indent="0">
              <a:buNone/>
            </a:pPr>
            <a:endParaRPr lang="fr-F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</a:rPr>
              <a:t>Dep</a:t>
            </a:r>
            <a:r>
              <a:rPr lang="fr-FR" sz="2000" b="1" dirty="0" err="1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</a:rPr>
              <a:t>Ville</a:t>
            </a:r>
            <a:r>
              <a:rPr lang="fr-FR" sz="2000" b="1" dirty="0" err="1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&lt;Client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&gt;&gt;&gt; 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new</a:t>
            </a:r>
          </a:p>
          <a:p>
            <a:pPr marL="0" indent="0">
              <a:buNone/>
            </a:pP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Dep</a:t>
            </a:r>
            <a:r>
              <a:rPr lang="fr-FR" sz="20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Ville</a:t>
            </a:r>
            <a:r>
              <a:rPr lang="fr-FR" sz="20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&lt;Client&gt;&gt;&gt;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fr-FR" sz="2000" b="1" dirty="0" err="1"/>
              <a:t>Map</a:t>
            </a:r>
            <a:r>
              <a:rPr lang="fr-FR" sz="2000" b="1" dirty="0"/>
              <a:t>&lt;</a:t>
            </a:r>
            <a:r>
              <a:rPr lang="fr-FR" sz="2000" b="1" dirty="0" err="1"/>
              <a:t>Dep,Map</a:t>
            </a:r>
            <a:r>
              <a:rPr lang="fr-FR" sz="2000" b="1" dirty="0"/>
              <a:t>&lt;</a:t>
            </a:r>
            <a:r>
              <a:rPr lang="fr-FR" sz="2000" b="1" dirty="0" err="1"/>
              <a:t>Ville,List</a:t>
            </a:r>
            <a:r>
              <a:rPr lang="fr-FR" sz="2000" b="1" dirty="0"/>
              <a:t>&lt;Client&gt;&gt;&gt; </a:t>
            </a:r>
            <a:r>
              <a:rPr lang="fr-FR" sz="2000" b="1" dirty="0" err="1"/>
              <a:t>map</a:t>
            </a:r>
            <a:r>
              <a:rPr lang="fr-FR" sz="2000" b="1" dirty="0"/>
              <a:t> = new </a:t>
            </a:r>
            <a:r>
              <a:rPr lang="fr-FR" sz="2000" b="1" dirty="0" err="1"/>
              <a:t>HashMap</a:t>
            </a:r>
            <a:r>
              <a:rPr lang="fr-FR" sz="2000" b="1" dirty="0"/>
              <a:t>&lt;&gt;();</a:t>
            </a:r>
          </a:p>
          <a:p>
            <a:pPr marL="0" indent="0">
              <a:buNone/>
            </a:pPr>
            <a:endParaRPr lang="fr-F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</a:rPr>
              <a:t>Pays</a:t>
            </a:r>
            <a:r>
              <a:rPr lang="fr-FR" sz="2000" b="1" dirty="0" err="1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</a:rPr>
              <a:t>Dep</a:t>
            </a:r>
            <a:r>
              <a:rPr lang="fr-FR" sz="2000" b="1" dirty="0" err="1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</a:rPr>
              <a:t>Ville</a:t>
            </a:r>
            <a:r>
              <a:rPr lang="fr-FR" sz="2000" b="1" dirty="0" err="1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2000" dirty="0" err="1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&lt;Client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&gt;&gt;&gt;&gt; 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new</a:t>
            </a:r>
          </a:p>
          <a:p>
            <a:pPr marL="0" indent="0">
              <a:buNone/>
            </a:pP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Pays</a:t>
            </a:r>
            <a:r>
              <a:rPr lang="fr-FR" sz="20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Dep</a:t>
            </a:r>
            <a:r>
              <a:rPr lang="fr-FR" sz="20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Ville</a:t>
            </a:r>
            <a:r>
              <a:rPr lang="fr-FR" sz="20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2000" dirty="0" err="1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&lt;Client&gt;&gt;&gt;&gt;</a:t>
            </a:r>
            <a:r>
              <a:rPr lang="fr-FR" sz="2000" b="1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fr-FR" sz="2000" b="1" dirty="0" err="1"/>
              <a:t>Map</a:t>
            </a:r>
            <a:r>
              <a:rPr lang="fr-FR" sz="2000" b="1" dirty="0"/>
              <a:t>&lt;</a:t>
            </a:r>
            <a:r>
              <a:rPr lang="fr-FR" sz="2000" b="1" dirty="0" err="1"/>
              <a:t>Pays,Map</a:t>
            </a:r>
            <a:r>
              <a:rPr lang="fr-FR" sz="2000" b="1" dirty="0"/>
              <a:t>&lt;</a:t>
            </a:r>
            <a:r>
              <a:rPr lang="fr-FR" sz="2000" b="1" dirty="0" err="1"/>
              <a:t>Dep,Map</a:t>
            </a:r>
            <a:r>
              <a:rPr lang="fr-FR" sz="2000" b="1" dirty="0"/>
              <a:t>&lt;</a:t>
            </a:r>
            <a:r>
              <a:rPr lang="fr-FR" sz="2000" b="1" dirty="0" err="1"/>
              <a:t>Ville,List</a:t>
            </a:r>
            <a:r>
              <a:rPr lang="fr-FR" sz="2000" b="1" dirty="0"/>
              <a:t>&lt;Client&gt;&gt;&gt;&gt; </a:t>
            </a:r>
            <a:r>
              <a:rPr lang="fr-FR" sz="2000" b="1" dirty="0" err="1"/>
              <a:t>map</a:t>
            </a:r>
            <a:r>
              <a:rPr lang="fr-FR" sz="2000" b="1" dirty="0"/>
              <a:t> = new </a:t>
            </a:r>
            <a:r>
              <a:rPr lang="fr-FR" sz="2000" b="1" dirty="0" err="1"/>
              <a:t>HashMap</a:t>
            </a:r>
            <a:r>
              <a:rPr lang="fr-FR" sz="2000" b="1" dirty="0"/>
              <a:t>&lt;&gt;();</a:t>
            </a:r>
            <a:endParaRPr lang="fr-FR" sz="2000" dirty="0"/>
          </a:p>
          <a:p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4076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 7</a:t>
            </a:r>
            <a:endParaRPr lang="fr-FR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451100" y="2995613"/>
            <a:ext cx="4470399" cy="649287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b="1" dirty="0" err="1" smtClean="0"/>
              <a:t>InvokeDynamic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18406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/>
              <a:t>java.lang.invoke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Recherche des éléments du langage (méthodes, constructeurs, attributs)</a:t>
            </a:r>
          </a:p>
          <a:p>
            <a:r>
              <a:rPr lang="fr-FR" sz="2000" dirty="0" smtClean="0"/>
              <a:t>Association à un </a:t>
            </a:r>
            <a:r>
              <a:rPr lang="fr-FR" sz="2000" dirty="0" err="1" smtClean="0"/>
              <a:t>handle</a:t>
            </a:r>
            <a:endParaRPr lang="fr-FR" sz="2000" dirty="0" smtClean="0"/>
          </a:p>
          <a:p>
            <a:r>
              <a:rPr lang="fr-FR" sz="2000" dirty="0" smtClean="0"/>
              <a:t>Exécution du code correspondant</a:t>
            </a:r>
          </a:p>
          <a:p>
            <a:r>
              <a:rPr lang="fr-FR" sz="2000" dirty="0" smtClean="0"/>
              <a:t>Chaque élément est typé via la classe </a:t>
            </a:r>
            <a:r>
              <a:rPr lang="fr-FR" sz="2000" dirty="0" err="1" smtClean="0"/>
              <a:t>MethodType</a:t>
            </a:r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err="1" smtClean="0"/>
              <a:t>MethodHandle</a:t>
            </a:r>
            <a:r>
              <a:rPr lang="fr-FR" sz="2000" dirty="0" smtClean="0"/>
              <a:t> : pointeur de fonction</a:t>
            </a:r>
            <a:endParaRPr lang="fr-FR" sz="2000" dirty="0"/>
          </a:p>
          <a:p>
            <a:endParaRPr lang="fr-FR" sz="20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70795" y="3406478"/>
            <a:ext cx="809060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/>
              <a:t>MethodType</a:t>
            </a:r>
            <a:r>
              <a:rPr lang="fr-FR" sz="1600" dirty="0"/>
              <a:t> type = </a:t>
            </a:r>
            <a:r>
              <a:rPr lang="fr-FR" sz="1600" dirty="0" err="1"/>
              <a:t>MethodType.methodType</a:t>
            </a:r>
            <a:r>
              <a:rPr lang="fr-FR" sz="1600" dirty="0"/>
              <a:t>(</a:t>
            </a:r>
            <a:r>
              <a:rPr lang="fr-FR" sz="1600" dirty="0" err="1"/>
              <a:t>int.class</a:t>
            </a:r>
            <a:r>
              <a:rPr lang="fr-FR" sz="1600" dirty="0"/>
              <a:t>, </a:t>
            </a:r>
            <a:r>
              <a:rPr lang="fr-FR" sz="1600" dirty="0" err="1"/>
              <a:t>String.class</a:t>
            </a:r>
            <a:r>
              <a:rPr lang="fr-FR" sz="1600" dirty="0"/>
              <a:t>, </a:t>
            </a:r>
            <a:r>
              <a:rPr lang="fr-FR" sz="1600" dirty="0" err="1"/>
              <a:t>int.class</a:t>
            </a:r>
            <a:r>
              <a:rPr lang="fr-FR" sz="1600" dirty="0"/>
              <a:t>); </a:t>
            </a:r>
          </a:p>
          <a:p>
            <a:r>
              <a:rPr lang="fr-FR" sz="1400" dirty="0"/>
              <a:t/>
            </a:r>
            <a:br>
              <a:rPr lang="fr-FR" sz="1400" dirty="0"/>
            </a:b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570794" y="4854278"/>
            <a:ext cx="8090603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/>
              <a:t>MethodHandles.Lookup</a:t>
            </a:r>
            <a:r>
              <a:rPr lang="fr-FR" sz="1600" dirty="0"/>
              <a:t> </a:t>
            </a:r>
            <a:r>
              <a:rPr lang="fr-FR" sz="1600" dirty="0" err="1"/>
              <a:t>lookup</a:t>
            </a:r>
            <a:r>
              <a:rPr lang="fr-FR" sz="1600" dirty="0"/>
              <a:t> = </a:t>
            </a:r>
            <a:r>
              <a:rPr lang="fr-FR" sz="1600" dirty="0" err="1"/>
              <a:t>MethodHandles.lookup</a:t>
            </a:r>
            <a:r>
              <a:rPr lang="fr-FR" sz="1600" dirty="0"/>
              <a:t>(); </a:t>
            </a:r>
          </a:p>
          <a:p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err="1"/>
              <a:t>MethodHandles.Lookup</a:t>
            </a:r>
            <a:r>
              <a:rPr lang="fr-FR" sz="1600" dirty="0"/>
              <a:t> </a:t>
            </a:r>
            <a:r>
              <a:rPr lang="fr-FR" sz="1600" dirty="0" err="1"/>
              <a:t>lookup</a:t>
            </a:r>
            <a:r>
              <a:rPr lang="fr-FR" sz="1600" dirty="0"/>
              <a:t> = </a:t>
            </a:r>
            <a:r>
              <a:rPr lang="fr-FR" sz="1600" dirty="0" err="1"/>
              <a:t>MethodHandles.publicLookup</a:t>
            </a:r>
            <a:r>
              <a:rPr lang="fr-FR" sz="1600" dirty="0"/>
              <a:t>(); </a:t>
            </a:r>
            <a:endParaRPr lang="fr-FR" sz="1600" dirty="0" smtClean="0"/>
          </a:p>
          <a:p>
            <a:endParaRPr lang="fr-FR" sz="1600" dirty="0"/>
          </a:p>
          <a:p>
            <a:r>
              <a:rPr lang="fr-FR" sz="1600" dirty="0" err="1"/>
              <a:t>MethodHandle</a:t>
            </a:r>
            <a:r>
              <a:rPr lang="fr-FR" sz="1600" dirty="0"/>
              <a:t> </a:t>
            </a:r>
            <a:r>
              <a:rPr lang="fr-FR" sz="1600" dirty="0" err="1"/>
              <a:t>contains</a:t>
            </a:r>
            <a:r>
              <a:rPr lang="fr-FR" sz="1600" dirty="0"/>
              <a:t> = </a:t>
            </a:r>
            <a:r>
              <a:rPr lang="fr-FR" sz="1600" dirty="0" err="1"/>
              <a:t>lookup.findVirtual</a:t>
            </a:r>
            <a:r>
              <a:rPr lang="fr-FR" sz="1600" dirty="0"/>
              <a:t>(</a:t>
            </a:r>
            <a:r>
              <a:rPr lang="fr-FR" sz="1600" dirty="0" err="1"/>
              <a:t>String.class</a:t>
            </a:r>
            <a:r>
              <a:rPr lang="fr-FR" sz="1600" dirty="0"/>
              <a:t>, "</a:t>
            </a:r>
            <a:r>
              <a:rPr lang="fr-FR" sz="1600" dirty="0" err="1"/>
              <a:t>contains</a:t>
            </a:r>
            <a:r>
              <a:rPr lang="fr-FR" sz="1600" dirty="0"/>
              <a:t>", </a:t>
            </a:r>
            <a:r>
              <a:rPr lang="fr-FR" sz="1600" dirty="0" err="1"/>
              <a:t>MethodType.methodType</a:t>
            </a:r>
            <a:r>
              <a:rPr lang="fr-FR" sz="1600" dirty="0"/>
              <a:t>(</a:t>
            </a:r>
            <a:r>
              <a:rPr lang="fr-FR" sz="1600" dirty="0" err="1"/>
              <a:t>boolean.class</a:t>
            </a:r>
            <a:r>
              <a:rPr lang="fr-FR" sz="1600" dirty="0"/>
              <a:t>, </a:t>
            </a:r>
            <a:r>
              <a:rPr lang="fr-FR" sz="1600" dirty="0" err="1"/>
              <a:t>CharSequence.class</a:t>
            </a:r>
            <a:r>
              <a:rPr lang="fr-FR" sz="1600" dirty="0"/>
              <a:t>) );</a:t>
            </a:r>
            <a:r>
              <a:rPr lang="fr-FR" sz="1400" dirty="0"/>
              <a:t/>
            </a:r>
            <a:br>
              <a:rPr lang="fr-FR" sz="1400" dirty="0"/>
            </a:b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858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MethodHandle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err="1" smtClean="0"/>
              <a:t>Handle</a:t>
            </a:r>
            <a:r>
              <a:rPr lang="fr-FR" sz="2000" dirty="0" smtClean="0"/>
              <a:t> sur un constructeur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Attributs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000" dirty="0" err="1"/>
              <a:t>l</a:t>
            </a:r>
            <a:r>
              <a:rPr lang="fr-FR" sz="2000" dirty="0" err="1" smtClean="0"/>
              <a:t>ookup.findSpecial</a:t>
            </a:r>
            <a:r>
              <a:rPr lang="fr-FR" sz="2000" dirty="0" smtClean="0"/>
              <a:t> : classe mère</a:t>
            </a:r>
          </a:p>
          <a:p>
            <a:r>
              <a:rPr lang="fr-FR" sz="2000" dirty="0" err="1" smtClean="0"/>
              <a:t>lookup.findStatic</a:t>
            </a:r>
            <a:endParaRPr lang="fr-FR" sz="2000" dirty="0" smtClean="0"/>
          </a:p>
          <a:p>
            <a:r>
              <a:rPr lang="fr-FR" sz="2000" dirty="0" err="1" smtClean="0"/>
              <a:t>lookup.findStaticGetter</a:t>
            </a:r>
            <a:endParaRPr lang="fr-FR" sz="2000" dirty="0" smtClean="0"/>
          </a:p>
          <a:p>
            <a:r>
              <a:rPr lang="fr-FR" sz="2000" dirty="0" smtClean="0"/>
              <a:t>…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70795" y="1641178"/>
            <a:ext cx="8090603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MethodHandle</a:t>
            </a:r>
            <a:r>
              <a:rPr lang="fr-FR" dirty="0"/>
              <a:t> </a:t>
            </a:r>
            <a:r>
              <a:rPr lang="fr-FR" dirty="0" err="1"/>
              <a:t>constructor</a:t>
            </a:r>
            <a:r>
              <a:rPr lang="fr-FR" dirty="0"/>
              <a:t> = </a:t>
            </a:r>
            <a:r>
              <a:rPr lang="fr-FR" dirty="0" err="1"/>
              <a:t>lookup.findConstructor</a:t>
            </a:r>
            <a:r>
              <a:rPr lang="fr-FR" dirty="0"/>
              <a:t>(</a:t>
            </a:r>
            <a:r>
              <a:rPr lang="fr-FR" dirty="0" err="1"/>
              <a:t>java.util.Date.class</a:t>
            </a:r>
            <a:r>
              <a:rPr lang="fr-FR" dirty="0"/>
              <a:t>, </a:t>
            </a:r>
            <a:r>
              <a:rPr lang="fr-FR" dirty="0" err="1"/>
              <a:t>MethodType.methodType</a:t>
            </a:r>
            <a:r>
              <a:rPr lang="fr-FR" dirty="0"/>
              <a:t>(</a:t>
            </a:r>
            <a:r>
              <a:rPr lang="fr-FR" dirty="0" err="1"/>
              <a:t>void.class</a:t>
            </a:r>
            <a:r>
              <a:rPr lang="fr-FR" dirty="0"/>
              <a:t>));</a:t>
            </a:r>
            <a:r>
              <a:rPr lang="fr-FR" sz="1400" dirty="0"/>
              <a:t/>
            </a:r>
            <a:br>
              <a:rPr lang="fr-FR" sz="1400" dirty="0"/>
            </a:b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570795" y="3076278"/>
            <a:ext cx="809060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MethodHandle</a:t>
            </a:r>
            <a:r>
              <a:rPr lang="fr-FR" dirty="0" smtClean="0"/>
              <a:t> </a:t>
            </a:r>
            <a:r>
              <a:rPr lang="fr-FR" dirty="0" err="1"/>
              <a:t>readX</a:t>
            </a:r>
            <a:r>
              <a:rPr lang="fr-FR" dirty="0"/>
              <a:t> = </a:t>
            </a:r>
            <a:r>
              <a:rPr lang="fr-FR" dirty="0" err="1"/>
              <a:t>lookup.findGetter</a:t>
            </a:r>
            <a:r>
              <a:rPr lang="fr-FR" dirty="0"/>
              <a:t>(</a:t>
            </a:r>
            <a:r>
              <a:rPr lang="fr-FR" dirty="0" err="1"/>
              <a:t>java.awt.Point.class</a:t>
            </a:r>
            <a:r>
              <a:rPr lang="fr-FR" dirty="0"/>
              <a:t>, "x", </a:t>
            </a:r>
            <a:r>
              <a:rPr lang="fr-FR" dirty="0" err="1"/>
              <a:t>int.class</a:t>
            </a:r>
            <a:r>
              <a:rPr lang="fr-FR" dirty="0"/>
              <a:t>); 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MethodHandle</a:t>
            </a:r>
            <a:r>
              <a:rPr lang="fr-FR" dirty="0" smtClean="0"/>
              <a:t> </a:t>
            </a:r>
            <a:r>
              <a:rPr lang="fr-FR" dirty="0" err="1"/>
              <a:t>writeX</a:t>
            </a:r>
            <a:r>
              <a:rPr lang="fr-FR" dirty="0"/>
              <a:t> = </a:t>
            </a:r>
            <a:r>
              <a:rPr lang="fr-FR" dirty="0" err="1"/>
              <a:t>lookup.findSetter</a:t>
            </a:r>
            <a:r>
              <a:rPr lang="fr-FR" dirty="0"/>
              <a:t>(</a:t>
            </a:r>
            <a:r>
              <a:rPr lang="fr-FR" dirty="0" err="1"/>
              <a:t>java.awt.Point.class</a:t>
            </a:r>
            <a:r>
              <a:rPr lang="fr-FR" dirty="0"/>
              <a:t>, "x", </a:t>
            </a:r>
            <a:r>
              <a:rPr lang="fr-FR" dirty="0" err="1"/>
              <a:t>int.class</a:t>
            </a:r>
            <a:r>
              <a:rPr lang="fr-FR" dirty="0"/>
              <a:t>);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MethodHandle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Méthode </a:t>
            </a:r>
            <a:r>
              <a:rPr lang="fr-FR" sz="2000" dirty="0" err="1" smtClean="0"/>
              <a:t>contains</a:t>
            </a:r>
            <a:r>
              <a:rPr lang="fr-FR" sz="2000" dirty="0" smtClean="0"/>
              <a:t>() de la classe String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Association d’un </a:t>
            </a:r>
            <a:r>
              <a:rPr lang="fr-FR" sz="2000" dirty="0" err="1" smtClean="0"/>
              <a:t>MethodHandle</a:t>
            </a:r>
            <a:r>
              <a:rPr lang="fr-FR" sz="2000" dirty="0" smtClean="0"/>
              <a:t> à une instance</a:t>
            </a:r>
          </a:p>
          <a:p>
            <a:endParaRPr lang="fr-FR" sz="2000" dirty="0"/>
          </a:p>
          <a:p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70795" y="1641178"/>
            <a:ext cx="8090603" cy="2769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// </a:t>
            </a:r>
            <a:r>
              <a:rPr lang="fr-FR" sz="1400" dirty="0" err="1"/>
              <a:t>boolean</a:t>
            </a:r>
            <a:r>
              <a:rPr lang="fr-FR" sz="1400" dirty="0"/>
              <a:t> </a:t>
            </a:r>
            <a:r>
              <a:rPr lang="fr-FR" sz="1400" dirty="0" err="1"/>
              <a:t>contains</a:t>
            </a:r>
            <a:r>
              <a:rPr lang="fr-FR" sz="1400" dirty="0"/>
              <a:t>(</a:t>
            </a:r>
            <a:r>
              <a:rPr lang="fr-FR" sz="1400" dirty="0" err="1"/>
              <a:t>CharSequence</a:t>
            </a:r>
            <a:r>
              <a:rPr lang="fr-FR" sz="1400" dirty="0"/>
              <a:t>) de la classe String : </a:t>
            </a:r>
            <a:endParaRPr lang="fr-FR" sz="1400" dirty="0" smtClean="0"/>
          </a:p>
          <a:p>
            <a:r>
              <a:rPr lang="fr-FR" dirty="0" err="1" smtClean="0"/>
              <a:t>MethodHandle</a:t>
            </a:r>
            <a:r>
              <a:rPr lang="fr-FR" dirty="0" smtClean="0"/>
              <a:t> </a:t>
            </a:r>
            <a:r>
              <a:rPr lang="fr-FR" dirty="0" err="1"/>
              <a:t>contains</a:t>
            </a:r>
            <a:r>
              <a:rPr lang="fr-FR" dirty="0"/>
              <a:t> = </a:t>
            </a:r>
            <a:r>
              <a:rPr lang="fr-FR" dirty="0" err="1"/>
              <a:t>MethodHandles.publicLookup</a:t>
            </a:r>
            <a:r>
              <a:rPr lang="fr-FR" dirty="0"/>
              <a:t>().</a:t>
            </a:r>
            <a:r>
              <a:rPr lang="fr-FR" dirty="0" err="1"/>
              <a:t>findVirtual</a:t>
            </a:r>
            <a:r>
              <a:rPr lang="fr-FR" dirty="0"/>
              <a:t>( </a:t>
            </a:r>
            <a:r>
              <a:rPr lang="fr-FR" dirty="0" err="1"/>
              <a:t>String.class</a:t>
            </a:r>
            <a:r>
              <a:rPr lang="fr-FR" dirty="0"/>
              <a:t>, "</a:t>
            </a:r>
            <a:r>
              <a:rPr lang="fr-FR" dirty="0" err="1"/>
              <a:t>contains</a:t>
            </a:r>
            <a:r>
              <a:rPr lang="fr-FR" dirty="0"/>
              <a:t>", </a:t>
            </a:r>
            <a:r>
              <a:rPr lang="fr-FR" dirty="0" err="1"/>
              <a:t>MethodType.methodType</a:t>
            </a:r>
            <a:r>
              <a:rPr lang="fr-FR" dirty="0"/>
              <a:t>(</a:t>
            </a:r>
            <a:r>
              <a:rPr lang="fr-FR" dirty="0" err="1"/>
              <a:t>boolean.class</a:t>
            </a:r>
            <a:r>
              <a:rPr lang="fr-FR" dirty="0"/>
              <a:t>, </a:t>
            </a:r>
            <a:r>
              <a:rPr lang="fr-FR" dirty="0" err="1"/>
              <a:t>CharSequence.class</a:t>
            </a:r>
            <a:r>
              <a:rPr lang="fr-FR" dirty="0"/>
              <a:t>) ); </a:t>
            </a:r>
            <a:endParaRPr lang="fr-FR" dirty="0" smtClean="0"/>
          </a:p>
          <a:p>
            <a:endParaRPr lang="fr-FR" sz="1400" dirty="0"/>
          </a:p>
          <a:p>
            <a:r>
              <a:rPr lang="fr-FR" sz="1400" dirty="0" smtClean="0"/>
              <a:t>// </a:t>
            </a:r>
            <a:r>
              <a:rPr lang="fr-FR" sz="1400" dirty="0"/>
              <a:t>Équivalent de : "Java7".contains("Java</a:t>
            </a:r>
            <a:r>
              <a:rPr lang="fr-FR" sz="1400" dirty="0" smtClean="0"/>
              <a:t>")</a:t>
            </a:r>
          </a:p>
          <a:p>
            <a:r>
              <a:rPr lang="fr-FR" sz="1400" dirty="0"/>
              <a:t>// =&gt; </a:t>
            </a:r>
            <a:r>
              <a:rPr lang="fr-FR" sz="1400" dirty="0" err="1"/>
              <a:t>throws</a:t>
            </a:r>
            <a:r>
              <a:rPr lang="fr-FR" sz="1400" dirty="0"/>
              <a:t> </a:t>
            </a:r>
            <a:r>
              <a:rPr lang="fr-FR" sz="1400" dirty="0" err="1"/>
              <a:t>WrongMethodTypeException</a:t>
            </a:r>
            <a:r>
              <a:rPr lang="fr-FR" sz="1400" dirty="0"/>
              <a:t> </a:t>
            </a:r>
            <a:endParaRPr lang="fr-FR" sz="1400" dirty="0" smtClean="0"/>
          </a:p>
          <a:p>
            <a:r>
              <a:rPr lang="fr-FR" dirty="0" err="1" smtClean="0"/>
              <a:t>boolean</a:t>
            </a:r>
            <a:r>
              <a:rPr lang="fr-FR" dirty="0" smtClean="0"/>
              <a:t> </a:t>
            </a:r>
            <a:r>
              <a:rPr lang="fr-FR" dirty="0" err="1"/>
              <a:t>result</a:t>
            </a:r>
            <a:r>
              <a:rPr lang="fr-FR" dirty="0"/>
              <a:t> = (</a:t>
            </a:r>
            <a:r>
              <a:rPr lang="fr-FR" dirty="0" err="1"/>
              <a:t>boolean</a:t>
            </a:r>
            <a:r>
              <a:rPr lang="fr-FR" dirty="0"/>
              <a:t>)</a:t>
            </a:r>
            <a:r>
              <a:rPr lang="fr-FR" dirty="0" err="1"/>
              <a:t>contains.invokeExact</a:t>
            </a:r>
            <a:r>
              <a:rPr lang="fr-FR" dirty="0"/>
              <a:t>("Java 7", "Java"); </a:t>
            </a:r>
            <a:endParaRPr lang="fr-FR" dirty="0" smtClean="0"/>
          </a:p>
          <a:p>
            <a:endParaRPr lang="fr-FR" sz="1400" dirty="0" smtClean="0"/>
          </a:p>
          <a:p>
            <a:r>
              <a:rPr lang="fr-FR" sz="1400" dirty="0" smtClean="0"/>
              <a:t>// </a:t>
            </a:r>
            <a:r>
              <a:rPr lang="fr-FR" sz="1400" dirty="0"/>
              <a:t>=&gt; OK </a:t>
            </a:r>
            <a:endParaRPr lang="fr-FR" sz="1400" dirty="0" smtClean="0"/>
          </a:p>
          <a:p>
            <a:r>
              <a:rPr lang="fr-FR" dirty="0" err="1" smtClean="0"/>
              <a:t>boolean</a:t>
            </a:r>
            <a:r>
              <a:rPr lang="fr-FR" dirty="0" smtClean="0"/>
              <a:t> </a:t>
            </a:r>
            <a:r>
              <a:rPr lang="fr-FR" dirty="0" err="1"/>
              <a:t>result</a:t>
            </a:r>
            <a:r>
              <a:rPr lang="fr-FR" dirty="0"/>
              <a:t> = (</a:t>
            </a:r>
            <a:r>
              <a:rPr lang="fr-FR" dirty="0" err="1"/>
              <a:t>boolean</a:t>
            </a:r>
            <a:r>
              <a:rPr lang="fr-FR" dirty="0"/>
              <a:t>)</a:t>
            </a:r>
            <a:r>
              <a:rPr lang="fr-FR" dirty="0" err="1"/>
              <a:t>contains.invoke</a:t>
            </a:r>
            <a:r>
              <a:rPr lang="fr-FR" dirty="0"/>
              <a:t>("Java 7", "Java");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70795" y="4879678"/>
            <a:ext cx="809060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contains</a:t>
            </a:r>
            <a:r>
              <a:rPr lang="fr-FR" dirty="0"/>
              <a:t> = </a:t>
            </a:r>
            <a:r>
              <a:rPr lang="fr-FR" dirty="0" err="1"/>
              <a:t>contains.bindTo</a:t>
            </a:r>
            <a:r>
              <a:rPr lang="fr-FR" dirty="0"/>
              <a:t>("Java 7</a:t>
            </a:r>
            <a:r>
              <a:rPr lang="fr-FR" dirty="0" smtClean="0"/>
              <a:t>");</a:t>
            </a:r>
          </a:p>
          <a:p>
            <a:endParaRPr lang="fr-FR" dirty="0" smtClean="0"/>
          </a:p>
          <a:p>
            <a:r>
              <a:rPr lang="en-US" dirty="0" err="1"/>
              <a:t>boolean</a:t>
            </a:r>
            <a:r>
              <a:rPr lang="en-US" dirty="0"/>
              <a:t> result = (</a:t>
            </a:r>
            <a:r>
              <a:rPr lang="en-US" dirty="0" err="1"/>
              <a:t>boolean</a:t>
            </a:r>
            <a:r>
              <a:rPr lang="en-US" dirty="0"/>
              <a:t>)</a:t>
            </a:r>
            <a:r>
              <a:rPr lang="en-US" dirty="0" err="1"/>
              <a:t>contains.invokeExact</a:t>
            </a:r>
            <a:r>
              <a:rPr lang="en-US" dirty="0"/>
              <a:t>((</a:t>
            </a:r>
            <a:r>
              <a:rPr lang="en-US" dirty="0" err="1"/>
              <a:t>CharSequence</a:t>
            </a:r>
            <a:r>
              <a:rPr lang="en-US" dirty="0"/>
              <a:t>)"Java");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1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MethodHandles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Méthodes statiques permettant de modifier les </a:t>
            </a:r>
            <a:r>
              <a:rPr lang="fr-FR" sz="2000" dirty="0" err="1" smtClean="0"/>
              <a:t>MethodHandle</a:t>
            </a:r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266701" y="2009478"/>
            <a:ext cx="8877300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// </a:t>
            </a:r>
            <a:r>
              <a:rPr lang="fr-FR" sz="1600" dirty="0" err="1"/>
              <a:t>boolean</a:t>
            </a:r>
            <a:r>
              <a:rPr lang="fr-FR" sz="1600" dirty="0"/>
              <a:t> </a:t>
            </a:r>
            <a:r>
              <a:rPr lang="fr-FR" sz="1600" dirty="0" err="1"/>
              <a:t>contains</a:t>
            </a:r>
            <a:r>
              <a:rPr lang="fr-FR" sz="1600" dirty="0"/>
              <a:t>(</a:t>
            </a:r>
            <a:r>
              <a:rPr lang="fr-FR" sz="1600" dirty="0" err="1"/>
              <a:t>CharSequence</a:t>
            </a:r>
            <a:r>
              <a:rPr lang="fr-FR" sz="1600" dirty="0"/>
              <a:t>) de la classe String : </a:t>
            </a:r>
            <a:endParaRPr lang="fr-FR" sz="1600" dirty="0" smtClean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MethodHandle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= </a:t>
            </a:r>
            <a:r>
              <a:rPr lang="fr-FR" dirty="0" err="1"/>
              <a:t>MethodHandles.publicLookup</a:t>
            </a:r>
            <a:r>
              <a:rPr lang="fr-FR" dirty="0"/>
              <a:t>().</a:t>
            </a:r>
            <a:r>
              <a:rPr lang="fr-FR" dirty="0" err="1"/>
              <a:t>findVirtual</a:t>
            </a:r>
            <a:r>
              <a:rPr lang="fr-FR" dirty="0"/>
              <a:t>( </a:t>
            </a:r>
            <a:r>
              <a:rPr lang="fr-FR" dirty="0" err="1"/>
              <a:t>String.class</a:t>
            </a:r>
            <a:r>
              <a:rPr lang="fr-FR" dirty="0"/>
              <a:t>, "</a:t>
            </a:r>
            <a:r>
              <a:rPr lang="fr-FR" dirty="0" err="1"/>
              <a:t>contains</a:t>
            </a:r>
            <a:r>
              <a:rPr lang="fr-FR" dirty="0"/>
              <a:t>", </a:t>
            </a:r>
            <a:r>
              <a:rPr lang="fr-FR" dirty="0" err="1"/>
              <a:t>MethodType.methodType</a:t>
            </a:r>
            <a:r>
              <a:rPr lang="fr-FR" dirty="0"/>
              <a:t>(</a:t>
            </a:r>
            <a:r>
              <a:rPr lang="fr-FR" dirty="0" err="1"/>
              <a:t>boolean.class</a:t>
            </a:r>
            <a:r>
              <a:rPr lang="fr-FR" dirty="0"/>
              <a:t>, </a:t>
            </a:r>
            <a:r>
              <a:rPr lang="fr-FR" dirty="0" err="1"/>
              <a:t>CharSequence.class</a:t>
            </a:r>
            <a:r>
              <a:rPr lang="fr-FR" dirty="0"/>
              <a:t>) </a:t>
            </a:r>
            <a:r>
              <a:rPr lang="fr-FR" dirty="0" smtClean="0"/>
              <a:t>);</a:t>
            </a:r>
          </a:p>
          <a:p>
            <a:endParaRPr lang="fr-FR" dirty="0"/>
          </a:p>
          <a:p>
            <a:r>
              <a:rPr lang="fr-FR" dirty="0" err="1"/>
              <a:t>System.out.println</a:t>
            </a:r>
            <a:r>
              <a:rPr lang="fr-FR" dirty="0"/>
              <a:t>(</a:t>
            </a:r>
            <a:r>
              <a:rPr lang="fr-FR" dirty="0" err="1"/>
              <a:t>contains</a:t>
            </a:r>
            <a:r>
              <a:rPr lang="fr-FR" dirty="0"/>
              <a:t>); </a:t>
            </a:r>
            <a:r>
              <a:rPr lang="fr-FR" sz="1600" dirty="0"/>
              <a:t>// </a:t>
            </a:r>
            <a:r>
              <a:rPr lang="fr-FR" sz="1600" dirty="0" err="1" smtClean="0"/>
              <a:t>MethodHandle</a:t>
            </a:r>
            <a:r>
              <a:rPr lang="fr-FR" sz="1600" dirty="0" smtClean="0"/>
              <a:t>(</a:t>
            </a:r>
            <a:r>
              <a:rPr lang="fr-FR" sz="1600" dirty="0" err="1" smtClean="0"/>
              <a:t>String,CharSequence</a:t>
            </a:r>
            <a:r>
              <a:rPr lang="fr-FR" sz="1600" dirty="0" smtClean="0"/>
              <a:t>)</a:t>
            </a:r>
            <a:r>
              <a:rPr lang="fr-FR" sz="1600" dirty="0" err="1" smtClean="0"/>
              <a:t>boolean</a:t>
            </a:r>
            <a:endParaRPr lang="fr-FR" sz="1600" dirty="0" smtClean="0"/>
          </a:p>
          <a:p>
            <a:endParaRPr lang="fr-FR" sz="1600" dirty="0"/>
          </a:p>
          <a:p>
            <a:r>
              <a:rPr lang="fr-FR" dirty="0" err="1"/>
              <a:t>contains</a:t>
            </a:r>
            <a:r>
              <a:rPr lang="fr-FR" dirty="0"/>
              <a:t> = </a:t>
            </a:r>
            <a:r>
              <a:rPr lang="fr-FR" dirty="0" err="1"/>
              <a:t>MethodHandles.permuteArguments</a:t>
            </a:r>
            <a:r>
              <a:rPr lang="fr-FR" dirty="0"/>
              <a:t>(</a:t>
            </a:r>
            <a:r>
              <a:rPr lang="fr-FR" dirty="0" err="1"/>
              <a:t>contains</a:t>
            </a:r>
            <a:r>
              <a:rPr lang="fr-FR" dirty="0"/>
              <a:t>, </a:t>
            </a:r>
            <a:r>
              <a:rPr lang="fr-FR" dirty="0" err="1"/>
              <a:t>MethodType.methodType</a:t>
            </a:r>
            <a:r>
              <a:rPr lang="fr-FR" dirty="0"/>
              <a:t>(</a:t>
            </a:r>
            <a:r>
              <a:rPr lang="fr-FR" dirty="0" err="1"/>
              <a:t>boolean.class</a:t>
            </a:r>
            <a:r>
              <a:rPr lang="fr-FR" dirty="0"/>
              <a:t>, </a:t>
            </a:r>
            <a:r>
              <a:rPr lang="fr-FR" dirty="0" err="1"/>
              <a:t>CharSequence.class</a:t>
            </a:r>
            <a:r>
              <a:rPr lang="fr-FR" dirty="0"/>
              <a:t>, </a:t>
            </a:r>
            <a:r>
              <a:rPr lang="fr-FR" dirty="0" err="1"/>
              <a:t>String.class</a:t>
            </a:r>
            <a:r>
              <a:rPr lang="fr-FR" dirty="0"/>
              <a:t>), 1, </a:t>
            </a:r>
            <a:r>
              <a:rPr lang="fr-FR" dirty="0" smtClean="0"/>
              <a:t>0);</a:t>
            </a:r>
          </a:p>
          <a:p>
            <a:endParaRPr lang="fr-FR" dirty="0" smtClean="0"/>
          </a:p>
          <a:p>
            <a:r>
              <a:rPr lang="fr-FR" dirty="0" err="1"/>
              <a:t>System.out.println</a:t>
            </a:r>
            <a:r>
              <a:rPr lang="fr-FR" dirty="0"/>
              <a:t>(</a:t>
            </a:r>
            <a:r>
              <a:rPr lang="fr-FR" dirty="0" err="1"/>
              <a:t>contains</a:t>
            </a:r>
            <a:r>
              <a:rPr lang="fr-FR" dirty="0"/>
              <a:t>);</a:t>
            </a:r>
            <a:r>
              <a:rPr lang="fr-FR" sz="1600" dirty="0"/>
              <a:t> // </a:t>
            </a:r>
            <a:r>
              <a:rPr lang="fr-FR" sz="1600" dirty="0" err="1" smtClean="0"/>
              <a:t>MethodHandle</a:t>
            </a:r>
            <a:r>
              <a:rPr lang="fr-FR" sz="1600" dirty="0" smtClean="0"/>
              <a:t>(</a:t>
            </a:r>
            <a:r>
              <a:rPr lang="fr-FR" sz="1600" dirty="0" err="1" smtClean="0"/>
              <a:t>CharSequence,String</a:t>
            </a:r>
            <a:r>
              <a:rPr lang="fr-FR" sz="1600" dirty="0" smtClean="0"/>
              <a:t>)</a:t>
            </a:r>
            <a:r>
              <a:rPr lang="fr-FR" sz="1600" dirty="0" err="1" smtClean="0"/>
              <a:t>boolean</a:t>
            </a:r>
            <a:endParaRPr lang="fr-FR" sz="1600" dirty="0" smtClean="0"/>
          </a:p>
          <a:p>
            <a:endParaRPr lang="fr-FR" sz="1600" dirty="0"/>
          </a:p>
          <a:p>
            <a:r>
              <a:rPr lang="fr-FR" sz="1600" dirty="0"/>
              <a:t>// Équivalent de : "Java7".contains("Java") </a:t>
            </a:r>
            <a:endParaRPr lang="fr-FR" sz="1600" dirty="0" smtClean="0"/>
          </a:p>
          <a:p>
            <a:r>
              <a:rPr lang="fr-FR" dirty="0" err="1" smtClean="0"/>
              <a:t>boolean</a:t>
            </a:r>
            <a:r>
              <a:rPr lang="fr-FR" dirty="0" smtClean="0"/>
              <a:t> </a:t>
            </a:r>
            <a:r>
              <a:rPr lang="fr-FR" dirty="0" err="1"/>
              <a:t>result</a:t>
            </a:r>
            <a:r>
              <a:rPr lang="fr-FR" dirty="0"/>
              <a:t> = (</a:t>
            </a:r>
            <a:r>
              <a:rPr lang="fr-FR" dirty="0" err="1"/>
              <a:t>boolean</a:t>
            </a:r>
            <a:r>
              <a:rPr lang="fr-FR" dirty="0"/>
              <a:t>)</a:t>
            </a:r>
            <a:r>
              <a:rPr lang="fr-FR" dirty="0" err="1"/>
              <a:t>contains.invokeExact</a:t>
            </a:r>
            <a:r>
              <a:rPr lang="fr-FR" dirty="0"/>
              <a:t>((</a:t>
            </a:r>
            <a:r>
              <a:rPr lang="fr-FR" dirty="0" err="1"/>
              <a:t>CharSequence</a:t>
            </a:r>
            <a:r>
              <a:rPr lang="fr-FR" dirty="0"/>
              <a:t>)"Java", "Java 7");</a:t>
            </a:r>
          </a:p>
        </p:txBody>
      </p:sp>
    </p:spTree>
    <p:extLst>
      <p:ext uri="{BB962C8B-B14F-4D97-AF65-F5344CB8AC3E}">
        <p14:creationId xmlns:p14="http://schemas.microsoft.com/office/powerpoint/2010/main" val="21258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bootstrap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Méthode déterminant le code qui est exécuté à l’exécution (</a:t>
            </a:r>
            <a:r>
              <a:rPr lang="fr-FR" sz="2000" dirty="0" err="1" smtClean="0"/>
              <a:t>runtime</a:t>
            </a:r>
            <a:r>
              <a:rPr lang="fr-FR" sz="2000" dirty="0" smtClean="0"/>
              <a:t>)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114300" y="2009478"/>
            <a:ext cx="9029701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CallSite</a:t>
            </a:r>
            <a:r>
              <a:rPr lang="fr-FR" dirty="0"/>
              <a:t> </a:t>
            </a:r>
            <a:r>
              <a:rPr lang="fr-FR" dirty="0" err="1"/>
              <a:t>bootstrap</a:t>
            </a:r>
            <a:r>
              <a:rPr lang="fr-FR" dirty="0"/>
              <a:t>(</a:t>
            </a:r>
            <a:r>
              <a:rPr lang="fr-FR" dirty="0" err="1"/>
              <a:t>MethodHandles.Lookup</a:t>
            </a:r>
            <a:r>
              <a:rPr lang="fr-FR" dirty="0"/>
              <a:t> caller, String </a:t>
            </a:r>
            <a:r>
              <a:rPr lang="fr-FR" dirty="0" err="1"/>
              <a:t>name</a:t>
            </a:r>
            <a:r>
              <a:rPr lang="fr-FR" dirty="0"/>
              <a:t>, </a:t>
            </a:r>
            <a:r>
              <a:rPr lang="fr-FR" dirty="0" err="1"/>
              <a:t>MethodType</a:t>
            </a:r>
            <a:r>
              <a:rPr lang="fr-FR" dirty="0"/>
              <a:t> type) </a:t>
            </a:r>
            <a:r>
              <a:rPr lang="fr-FR" dirty="0" err="1"/>
              <a:t>throws</a:t>
            </a:r>
            <a:r>
              <a:rPr lang="fr-FR" dirty="0"/>
              <a:t> </a:t>
            </a:r>
            <a:r>
              <a:rPr lang="fr-FR" dirty="0" err="1"/>
              <a:t>ReflectiveOperationException</a:t>
            </a:r>
            <a:r>
              <a:rPr lang="fr-FR" dirty="0"/>
              <a:t> {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return </a:t>
            </a:r>
            <a:r>
              <a:rPr lang="fr-FR" dirty="0"/>
              <a:t>new </a:t>
            </a:r>
            <a:r>
              <a:rPr lang="fr-FR" dirty="0" err="1"/>
              <a:t>ConstantCallSite</a:t>
            </a:r>
            <a:r>
              <a:rPr lang="fr-FR" dirty="0"/>
              <a:t>( </a:t>
            </a:r>
            <a:r>
              <a:rPr lang="fr-FR" dirty="0" err="1"/>
              <a:t>caller.findStatic</a:t>
            </a:r>
            <a:r>
              <a:rPr lang="fr-FR" dirty="0"/>
              <a:t>(</a:t>
            </a:r>
            <a:r>
              <a:rPr lang="fr-FR" dirty="0" err="1"/>
              <a:t>UtilityClass.class</a:t>
            </a:r>
            <a:r>
              <a:rPr lang="fr-FR" dirty="0"/>
              <a:t>, </a:t>
            </a:r>
            <a:r>
              <a:rPr lang="fr-FR" dirty="0" err="1"/>
              <a:t>name</a:t>
            </a:r>
            <a:r>
              <a:rPr lang="fr-FR" dirty="0"/>
              <a:t>, type) ); </a:t>
            </a:r>
            <a:endParaRPr lang="fr-FR" dirty="0" smtClean="0"/>
          </a:p>
          <a:p>
            <a:r>
              <a:rPr lang="fr-FR" dirty="0" smtClean="0"/>
              <a:t>}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9922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About me…</a:t>
            </a:r>
            <a:endParaRPr lang="fr-FR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457200" y="1141413"/>
            <a:ext cx="8448675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2000" dirty="0" err="1" smtClean="0"/>
              <a:t>Softeam</a:t>
            </a:r>
            <a:r>
              <a:rPr lang="fr-FR" sz="2000" dirty="0" smtClean="0"/>
              <a:t> depuis septembre 2011</a:t>
            </a:r>
          </a:p>
          <a:p>
            <a:r>
              <a:rPr lang="fr-FR" sz="2000" dirty="0" smtClean="0"/>
              <a:t>Java </a:t>
            </a:r>
            <a:r>
              <a:rPr lang="fr-FR" sz="2000" dirty="0" err="1" smtClean="0"/>
              <a:t>core</a:t>
            </a:r>
            <a:r>
              <a:rPr lang="fr-FR" sz="2000" dirty="0" smtClean="0"/>
              <a:t> et </a:t>
            </a:r>
            <a:r>
              <a:rPr lang="fr-FR" sz="2000" dirty="0" err="1" smtClean="0"/>
              <a:t>Spring</a:t>
            </a:r>
            <a:r>
              <a:rPr lang="fr-FR" sz="2000" dirty="0" smtClean="0"/>
              <a:t> batch chez SGCIB depuis mai 2012</a:t>
            </a:r>
          </a:p>
          <a:p>
            <a:r>
              <a:rPr lang="fr-FR" sz="2000" dirty="0" smtClean="0"/>
              <a:t>Présentation </a:t>
            </a:r>
            <a:r>
              <a:rPr lang="fr-FR" sz="2000" dirty="0" err="1" smtClean="0"/>
              <a:t>Greenpepper</a:t>
            </a:r>
            <a:r>
              <a:rPr lang="fr-FR" sz="2000" dirty="0" smtClean="0"/>
              <a:t> janvier 2012 (salimchami.blogspot.fr)</a:t>
            </a:r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000" dirty="0" err="1" smtClean="0"/>
              <a:t>Twitter</a:t>
            </a:r>
            <a:r>
              <a:rPr lang="fr-FR" sz="2000" dirty="0" smtClean="0"/>
              <a:t> : @</a:t>
            </a:r>
            <a:r>
              <a:rPr lang="fr-FR" sz="2000" dirty="0" err="1" smtClean="0"/>
              <a:t>salimchami</a:t>
            </a:r>
            <a:endParaRPr lang="fr-FR" sz="2000" dirty="0" smtClean="0"/>
          </a:p>
          <a:p>
            <a:r>
              <a:rPr lang="fr-FR" sz="2000" dirty="0" smtClean="0"/>
              <a:t>Mail : salim.chami@softeam.fr</a:t>
            </a:r>
          </a:p>
          <a:p>
            <a:r>
              <a:rPr lang="fr-FR" sz="2000" dirty="0" err="1" smtClean="0"/>
              <a:t>Github</a:t>
            </a:r>
            <a:r>
              <a:rPr lang="fr-FR" sz="2000" dirty="0" smtClean="0"/>
              <a:t> : </a:t>
            </a:r>
            <a:r>
              <a:rPr lang="fr-FR" sz="2000" dirty="0" err="1" smtClean="0"/>
              <a:t>salimchami</a:t>
            </a:r>
            <a:endParaRPr lang="fr-FR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 7</a:t>
            </a:r>
            <a:endParaRPr lang="fr-FR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98700" y="3440113"/>
            <a:ext cx="4470399" cy="649287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b="1" dirty="0" smtClean="0"/>
              <a:t>NIO.2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5975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Navigation </a:t>
            </a:r>
            <a:r>
              <a:rPr lang="fr-FR" sz="2800" dirty="0" err="1"/>
              <a:t>Helper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FR" sz="2000" dirty="0" smtClean="0"/>
              <a:t>Class </a:t>
            </a:r>
            <a:r>
              <a:rPr lang="fr-FR" sz="2000" b="1" dirty="0" err="1" smtClean="0"/>
              <a:t>java.nio.file.Files</a:t>
            </a:r>
            <a:endParaRPr lang="fr-FR" sz="2000" b="1" dirty="0" smtClean="0"/>
          </a:p>
          <a:p>
            <a:pPr lvl="2"/>
            <a:r>
              <a:rPr lang="fr-FR" sz="2000" dirty="0" smtClean="0"/>
              <a:t>Méthodes statiques pour manipuler des fichiers et des répertoires</a:t>
            </a:r>
          </a:p>
          <a:p>
            <a:pPr lvl="2"/>
            <a:endParaRPr lang="fr-FR" sz="2000" dirty="0"/>
          </a:p>
          <a:p>
            <a:pPr lvl="2"/>
            <a:endParaRPr lang="fr-FR" sz="2000" dirty="0" smtClean="0"/>
          </a:p>
          <a:p>
            <a:pPr lvl="1"/>
            <a:r>
              <a:rPr lang="fr-FR" sz="2000" dirty="0"/>
              <a:t>Class </a:t>
            </a:r>
            <a:r>
              <a:rPr lang="fr-FR" sz="2000" b="1" dirty="0" err="1" smtClean="0"/>
              <a:t>java.nio.file.Paths</a:t>
            </a:r>
            <a:endParaRPr lang="fr-FR" sz="2000" b="1" dirty="0" smtClean="0"/>
          </a:p>
          <a:p>
            <a:pPr lvl="2"/>
            <a:r>
              <a:rPr lang="fr-FR" sz="2000" dirty="0" smtClean="0"/>
              <a:t>Méthodes statiques permettant le retour d’un chemin en prenant en paramètre un String ou un URI</a:t>
            </a:r>
          </a:p>
          <a:p>
            <a:pPr lvl="2"/>
            <a:endParaRPr lang="fr-FR" sz="2000" dirty="0"/>
          </a:p>
          <a:p>
            <a:pPr lvl="2"/>
            <a:endParaRPr lang="fr-FR" sz="2000" dirty="0" smtClean="0"/>
          </a:p>
          <a:p>
            <a:pPr lvl="1"/>
            <a:r>
              <a:rPr lang="fr-FR" sz="2000" dirty="0"/>
              <a:t>Interface </a:t>
            </a:r>
            <a:r>
              <a:rPr lang="fr-FR" sz="2000" b="1" dirty="0" err="1" smtClean="0"/>
              <a:t>java.nio.file.Path</a:t>
            </a:r>
            <a:r>
              <a:rPr lang="fr-FR" sz="2000" b="1" dirty="0" smtClean="0"/>
              <a:t> </a:t>
            </a:r>
            <a:r>
              <a:rPr lang="fr-FR" sz="2000" dirty="0" smtClean="0"/>
              <a:t>remplace</a:t>
            </a:r>
            <a:r>
              <a:rPr lang="fr-FR" sz="1600" dirty="0" smtClean="0"/>
              <a:t> </a:t>
            </a:r>
            <a:r>
              <a:rPr lang="fr-FR" sz="2000" b="1" dirty="0" err="1" smtClean="0"/>
              <a:t>java.io.File</a:t>
            </a:r>
            <a:r>
              <a:rPr lang="fr-FR" sz="2000" b="1" dirty="0" smtClean="0"/>
              <a:t> </a:t>
            </a:r>
            <a:r>
              <a:rPr lang="fr-FR" sz="2000" dirty="0" smtClean="0"/>
              <a:t>: Méthodes de manipulation de chemins</a:t>
            </a:r>
            <a:endParaRPr lang="fr-FR" sz="2000" b="1" dirty="0" smtClean="0"/>
          </a:p>
          <a:p>
            <a:pPr lvl="2"/>
            <a:endParaRPr lang="fr-FR" sz="1200" b="1" dirty="0" smtClean="0"/>
          </a:p>
          <a:p>
            <a:pPr lvl="2"/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39313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Path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227896" y="1102350"/>
            <a:ext cx="8763704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// Avec </a:t>
            </a:r>
            <a:r>
              <a:rPr lang="fr-FR" sz="1600" dirty="0" err="1"/>
              <a:t>java.io.File</a:t>
            </a:r>
            <a:r>
              <a:rPr lang="fr-FR" sz="1600" dirty="0"/>
              <a:t> </a:t>
            </a:r>
            <a:endParaRPr lang="fr-FR" sz="1600" dirty="0" smtClean="0"/>
          </a:p>
          <a:p>
            <a:r>
              <a:rPr lang="fr-FR" sz="1600" dirty="0" smtClean="0"/>
              <a:t>File </a:t>
            </a:r>
            <a:r>
              <a:rPr lang="fr-FR" sz="1600" dirty="0" err="1"/>
              <a:t>file</a:t>
            </a:r>
            <a:r>
              <a:rPr lang="fr-FR" sz="1600" dirty="0"/>
              <a:t> = new File("file.txt"); 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// </a:t>
            </a:r>
            <a:r>
              <a:rPr lang="fr-FR" sz="1600" dirty="0"/>
              <a:t>Avec </a:t>
            </a:r>
            <a:r>
              <a:rPr lang="fr-FR" sz="1600" dirty="0" err="1" smtClean="0"/>
              <a:t>java.nio.file.Path</a:t>
            </a:r>
            <a:r>
              <a:rPr lang="fr-FR" sz="1600" b="1" dirty="0" smtClean="0"/>
              <a:t> </a:t>
            </a:r>
          </a:p>
          <a:p>
            <a:r>
              <a:rPr lang="fr-FR" sz="1600" b="1" dirty="0" err="1" smtClean="0"/>
              <a:t>Path</a:t>
            </a:r>
            <a:r>
              <a:rPr lang="fr-FR" sz="1600" b="1" dirty="0" smtClean="0"/>
              <a:t> </a:t>
            </a:r>
            <a:r>
              <a:rPr lang="fr-FR" sz="1600" b="1" dirty="0" err="1"/>
              <a:t>path</a:t>
            </a:r>
            <a:r>
              <a:rPr lang="fr-FR" sz="1600" b="1" dirty="0"/>
              <a:t> = </a:t>
            </a:r>
            <a:r>
              <a:rPr lang="fr-FR" sz="1600" b="1" dirty="0" err="1"/>
              <a:t>FileSystems.getDefault</a:t>
            </a:r>
            <a:r>
              <a:rPr lang="fr-FR" sz="1600" b="1" dirty="0"/>
              <a:t>().</a:t>
            </a:r>
            <a:r>
              <a:rPr lang="fr-FR" sz="1600" b="1" dirty="0" err="1"/>
              <a:t>getPath</a:t>
            </a:r>
            <a:r>
              <a:rPr lang="fr-FR" sz="1600" b="1" dirty="0"/>
              <a:t>("file.txt"); </a:t>
            </a:r>
            <a:endParaRPr lang="fr-FR" sz="1600" b="1" dirty="0" smtClean="0"/>
          </a:p>
          <a:p>
            <a:endParaRPr lang="fr-FR" sz="1600" b="1" dirty="0" smtClean="0"/>
          </a:p>
          <a:p>
            <a:r>
              <a:rPr lang="fr-FR" sz="1600" dirty="0" smtClean="0"/>
              <a:t>// </a:t>
            </a:r>
            <a:r>
              <a:rPr lang="fr-FR" sz="1600" dirty="0"/>
              <a:t>Avec </a:t>
            </a:r>
            <a:r>
              <a:rPr lang="fr-FR" sz="1600" dirty="0" err="1"/>
              <a:t>java.nio.file.Path</a:t>
            </a:r>
            <a:r>
              <a:rPr lang="fr-FR" sz="1600" dirty="0"/>
              <a:t> </a:t>
            </a:r>
          </a:p>
          <a:p>
            <a:r>
              <a:rPr lang="fr-FR" sz="1600" b="1" dirty="0" err="1" smtClean="0"/>
              <a:t>Path</a:t>
            </a:r>
            <a:r>
              <a:rPr lang="fr-FR" sz="1600" b="1" dirty="0" smtClean="0"/>
              <a:t> </a:t>
            </a:r>
            <a:r>
              <a:rPr lang="fr-FR" sz="1600" b="1" dirty="0" err="1"/>
              <a:t>path</a:t>
            </a:r>
            <a:r>
              <a:rPr lang="fr-FR" sz="1600" b="1" dirty="0"/>
              <a:t> = </a:t>
            </a:r>
            <a:r>
              <a:rPr lang="fr-FR" sz="1600" b="1" dirty="0" err="1"/>
              <a:t>Paths.get</a:t>
            </a:r>
            <a:r>
              <a:rPr lang="fr-FR" sz="1600" b="1" dirty="0"/>
              <a:t>("file.txt</a:t>
            </a:r>
            <a:r>
              <a:rPr lang="fr-FR" sz="1600" b="1" dirty="0" smtClean="0"/>
              <a:t>"); </a:t>
            </a:r>
            <a:r>
              <a:rPr lang="fr-FR" sz="1600" dirty="0" smtClean="0"/>
              <a:t>//utilise le système de fichiers par défaut de l’OS</a:t>
            </a:r>
            <a:endParaRPr lang="fr-FR" sz="1600" b="1" dirty="0" smtClean="0"/>
          </a:p>
          <a:p>
            <a:endParaRPr lang="fr-FR" sz="1600" b="1" dirty="0" smtClean="0"/>
          </a:p>
          <a:p>
            <a:r>
              <a:rPr lang="fr-FR" sz="1600" dirty="0" smtClean="0"/>
              <a:t>//Plusieurs paramètres</a:t>
            </a:r>
          </a:p>
          <a:p>
            <a:r>
              <a:rPr lang="fr-FR" sz="1600" b="1" dirty="0" err="1" smtClean="0"/>
              <a:t>Path</a:t>
            </a:r>
            <a:r>
              <a:rPr lang="fr-FR" sz="1600" b="1" dirty="0" smtClean="0"/>
              <a:t> </a:t>
            </a:r>
            <a:r>
              <a:rPr lang="fr-FR" sz="1600" b="1" dirty="0" err="1"/>
              <a:t>path</a:t>
            </a:r>
            <a:r>
              <a:rPr lang="fr-FR" sz="1600" b="1" dirty="0"/>
              <a:t> = </a:t>
            </a:r>
            <a:r>
              <a:rPr lang="fr-FR" sz="1600" b="1" dirty="0" err="1"/>
              <a:t>Paths.get</a:t>
            </a:r>
            <a:r>
              <a:rPr lang="fr-FR" sz="1600" b="1" dirty="0"/>
              <a:t>("/chemin/de/base", "sous-répertoire", </a:t>
            </a:r>
            <a:r>
              <a:rPr lang="fr-FR" sz="1600" b="1" dirty="0" smtClean="0"/>
              <a:t>					 		"</a:t>
            </a:r>
            <a:r>
              <a:rPr lang="fr-FR" sz="1600" b="1" dirty="0"/>
              <a:t>encore/plusieurs/répertoires", "file.txt"); </a:t>
            </a:r>
            <a:r>
              <a:rPr lang="fr-FR" sz="1600" dirty="0"/>
              <a:t/>
            </a:r>
            <a:br>
              <a:rPr lang="fr-FR" sz="1600" dirty="0"/>
            </a:br>
            <a:endParaRPr lang="fr-FR" sz="1600" b="1" dirty="0"/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457200" y="4902199"/>
            <a:ext cx="8448675" cy="149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/>
            <a:r>
              <a:rPr lang="fr-FR" sz="1600" dirty="0" smtClean="0"/>
              <a:t>Ne comporte aucune méthode d’accès aux informations sur les fichiers</a:t>
            </a:r>
          </a:p>
          <a:p>
            <a:pPr lvl="2"/>
            <a:r>
              <a:rPr lang="fr-FR" sz="1600" dirty="0" smtClean="0"/>
              <a:t>Ne comporte aucune méthode utilitaire</a:t>
            </a:r>
          </a:p>
          <a:p>
            <a:pPr lvl="2"/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0895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Files : Méthodes à tout faire</a:t>
            </a:r>
            <a:endParaRPr lang="fr-FR" sz="2800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54000" y="1293813"/>
            <a:ext cx="8750299" cy="5195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/>
            <a:endParaRPr lang="fr-FR" sz="1200" b="1" dirty="0" smtClean="0"/>
          </a:p>
          <a:p>
            <a:pPr marL="914400" lvl="2" indent="0">
              <a:buNone/>
            </a:pPr>
            <a:r>
              <a:rPr lang="fr-FR" sz="1600" b="1" dirty="0" smtClean="0"/>
              <a:t>//Méthodes utilitaires</a:t>
            </a:r>
          </a:p>
          <a:p>
            <a:pPr marL="914400" lvl="2" indent="0">
              <a:buNone/>
            </a:pPr>
            <a:r>
              <a:rPr lang="fr-FR" sz="1600" dirty="0" err="1" smtClean="0"/>
              <a:t>Path</a:t>
            </a:r>
            <a:r>
              <a:rPr lang="fr-FR" sz="1600" dirty="0" smtClean="0"/>
              <a:t> </a:t>
            </a:r>
            <a:r>
              <a:rPr lang="fr-FR" sz="1600" dirty="0" err="1"/>
              <a:t>path</a:t>
            </a:r>
            <a:r>
              <a:rPr lang="fr-FR" sz="1600" dirty="0"/>
              <a:t> = </a:t>
            </a:r>
            <a:r>
              <a:rPr lang="fr-FR" sz="1600" dirty="0" err="1"/>
              <a:t>Paths.get</a:t>
            </a:r>
            <a:r>
              <a:rPr lang="fr-FR" sz="1600" dirty="0"/>
              <a:t>("file.txt"); </a:t>
            </a:r>
            <a:endParaRPr lang="fr-FR" sz="1600" dirty="0" smtClean="0"/>
          </a:p>
          <a:p>
            <a:pPr marL="914400" lvl="2" indent="0">
              <a:buNone/>
            </a:pPr>
            <a:r>
              <a:rPr lang="fr-FR" sz="1600" dirty="0" err="1" smtClean="0"/>
              <a:t>boolean</a:t>
            </a:r>
            <a:r>
              <a:rPr lang="fr-FR" sz="1600" dirty="0" smtClean="0"/>
              <a:t> </a:t>
            </a:r>
            <a:r>
              <a:rPr lang="fr-FR" sz="1600" dirty="0" err="1"/>
              <a:t>exists</a:t>
            </a:r>
            <a:r>
              <a:rPr lang="fr-FR" sz="1600" dirty="0"/>
              <a:t> = </a:t>
            </a:r>
            <a:r>
              <a:rPr lang="fr-FR" sz="1600" dirty="0" err="1"/>
              <a:t>Files.exists</a:t>
            </a:r>
            <a:r>
              <a:rPr lang="fr-FR" sz="1600" dirty="0"/>
              <a:t>(</a:t>
            </a:r>
            <a:r>
              <a:rPr lang="fr-FR" sz="1600" dirty="0" err="1"/>
              <a:t>path</a:t>
            </a:r>
            <a:r>
              <a:rPr lang="fr-FR" sz="1600" dirty="0"/>
              <a:t>); </a:t>
            </a:r>
            <a:endParaRPr lang="fr-FR" sz="1600" dirty="0" smtClean="0"/>
          </a:p>
          <a:p>
            <a:pPr marL="914400" lvl="2" indent="0">
              <a:buNone/>
            </a:pPr>
            <a:r>
              <a:rPr lang="fr-FR" sz="1600" dirty="0" err="1" smtClean="0"/>
              <a:t>boolean</a:t>
            </a:r>
            <a:r>
              <a:rPr lang="fr-FR" sz="1600" dirty="0" smtClean="0"/>
              <a:t> </a:t>
            </a:r>
            <a:r>
              <a:rPr lang="fr-FR" sz="1600" dirty="0" err="1"/>
              <a:t>isDirectory</a:t>
            </a:r>
            <a:r>
              <a:rPr lang="fr-FR" sz="1600" dirty="0"/>
              <a:t> = </a:t>
            </a:r>
            <a:r>
              <a:rPr lang="fr-FR" sz="1600" dirty="0" err="1"/>
              <a:t>Files.isDirectory</a:t>
            </a:r>
            <a:r>
              <a:rPr lang="fr-FR" sz="1600" dirty="0"/>
              <a:t>(</a:t>
            </a:r>
            <a:r>
              <a:rPr lang="fr-FR" sz="1600" dirty="0" err="1"/>
              <a:t>path</a:t>
            </a:r>
            <a:r>
              <a:rPr lang="fr-FR" sz="1600" dirty="0"/>
              <a:t>); </a:t>
            </a:r>
            <a:endParaRPr lang="fr-FR" sz="1600" dirty="0" smtClean="0"/>
          </a:p>
          <a:p>
            <a:pPr marL="914400" lvl="2" indent="0">
              <a:buNone/>
            </a:pPr>
            <a:r>
              <a:rPr lang="fr-FR" sz="1600" dirty="0" err="1" smtClean="0"/>
              <a:t>boolean</a:t>
            </a:r>
            <a:r>
              <a:rPr lang="fr-FR" sz="1600" dirty="0" smtClean="0"/>
              <a:t> </a:t>
            </a:r>
            <a:r>
              <a:rPr lang="fr-FR" sz="1600" dirty="0" err="1"/>
              <a:t>isExecutable</a:t>
            </a:r>
            <a:r>
              <a:rPr lang="fr-FR" sz="1600" dirty="0"/>
              <a:t> = </a:t>
            </a:r>
            <a:r>
              <a:rPr lang="fr-FR" sz="1600" dirty="0" err="1"/>
              <a:t>Files.isExecutable</a:t>
            </a:r>
            <a:r>
              <a:rPr lang="fr-FR" sz="1600" dirty="0"/>
              <a:t>(</a:t>
            </a:r>
            <a:r>
              <a:rPr lang="fr-FR" sz="1600" dirty="0" err="1"/>
              <a:t>path</a:t>
            </a:r>
            <a:r>
              <a:rPr lang="fr-FR" sz="1600" dirty="0"/>
              <a:t>); </a:t>
            </a:r>
            <a:endParaRPr lang="fr-FR" sz="1600" dirty="0" smtClean="0"/>
          </a:p>
          <a:p>
            <a:pPr marL="914400" lvl="2" indent="0">
              <a:buNone/>
            </a:pPr>
            <a:r>
              <a:rPr lang="fr-FR" sz="1600" dirty="0" err="1" smtClean="0"/>
              <a:t>boolean</a:t>
            </a:r>
            <a:r>
              <a:rPr lang="fr-FR" sz="1600" dirty="0" smtClean="0"/>
              <a:t> </a:t>
            </a:r>
            <a:r>
              <a:rPr lang="fr-FR" sz="1600" dirty="0" err="1"/>
              <a:t>isHidden</a:t>
            </a:r>
            <a:r>
              <a:rPr lang="fr-FR" sz="1600" dirty="0"/>
              <a:t> = </a:t>
            </a:r>
            <a:r>
              <a:rPr lang="fr-FR" sz="1600" dirty="0" err="1"/>
              <a:t>Files.isHidden</a:t>
            </a:r>
            <a:r>
              <a:rPr lang="fr-FR" sz="1600" dirty="0"/>
              <a:t>(</a:t>
            </a:r>
            <a:r>
              <a:rPr lang="fr-FR" sz="1600" dirty="0" err="1"/>
              <a:t>path</a:t>
            </a:r>
            <a:r>
              <a:rPr lang="fr-FR" sz="1600" dirty="0"/>
              <a:t>); </a:t>
            </a:r>
            <a:endParaRPr lang="fr-FR" sz="1600" dirty="0" smtClean="0"/>
          </a:p>
          <a:p>
            <a:pPr marL="914400" lvl="2" indent="0">
              <a:buNone/>
            </a:pPr>
            <a:r>
              <a:rPr lang="fr-FR" sz="1600" dirty="0" err="1" smtClean="0"/>
              <a:t>boolean</a:t>
            </a:r>
            <a:r>
              <a:rPr lang="fr-FR" sz="1600" dirty="0" smtClean="0"/>
              <a:t> </a:t>
            </a:r>
            <a:r>
              <a:rPr lang="fr-FR" sz="1600" dirty="0" err="1"/>
              <a:t>isReadable</a:t>
            </a:r>
            <a:r>
              <a:rPr lang="fr-FR" sz="1600" dirty="0"/>
              <a:t> = </a:t>
            </a:r>
            <a:r>
              <a:rPr lang="fr-FR" sz="1600" dirty="0" err="1"/>
              <a:t>Files.isReadable</a:t>
            </a:r>
            <a:r>
              <a:rPr lang="fr-FR" sz="1600" dirty="0"/>
              <a:t>(</a:t>
            </a:r>
            <a:r>
              <a:rPr lang="fr-FR" sz="1600" dirty="0" err="1"/>
              <a:t>path</a:t>
            </a:r>
            <a:r>
              <a:rPr lang="fr-FR" sz="1600" dirty="0"/>
              <a:t>); </a:t>
            </a:r>
            <a:endParaRPr lang="fr-FR" sz="1600" dirty="0" smtClean="0"/>
          </a:p>
          <a:p>
            <a:pPr marL="914400" lvl="2" indent="0">
              <a:buNone/>
            </a:pPr>
            <a:r>
              <a:rPr lang="fr-FR" sz="1600" dirty="0" err="1" smtClean="0"/>
              <a:t>boolean</a:t>
            </a:r>
            <a:r>
              <a:rPr lang="fr-FR" sz="1600" dirty="0" smtClean="0"/>
              <a:t> </a:t>
            </a:r>
            <a:r>
              <a:rPr lang="fr-FR" sz="1600" dirty="0" err="1"/>
              <a:t>isRegularFile</a:t>
            </a:r>
            <a:r>
              <a:rPr lang="fr-FR" sz="1600" dirty="0"/>
              <a:t> = </a:t>
            </a:r>
            <a:r>
              <a:rPr lang="fr-FR" sz="1600" dirty="0" err="1"/>
              <a:t>Files.isRegularFile</a:t>
            </a:r>
            <a:r>
              <a:rPr lang="fr-FR" sz="1600" dirty="0"/>
              <a:t>(</a:t>
            </a:r>
            <a:r>
              <a:rPr lang="fr-FR" sz="1600" dirty="0" err="1"/>
              <a:t>path</a:t>
            </a:r>
            <a:r>
              <a:rPr lang="fr-FR" sz="1600" dirty="0"/>
              <a:t>); </a:t>
            </a:r>
            <a:endParaRPr lang="fr-FR" sz="1600" dirty="0" smtClean="0"/>
          </a:p>
          <a:p>
            <a:pPr marL="914400" lvl="2" indent="0">
              <a:buNone/>
            </a:pPr>
            <a:r>
              <a:rPr lang="fr-FR" sz="1600" dirty="0" err="1" smtClean="0"/>
              <a:t>boolean</a:t>
            </a:r>
            <a:r>
              <a:rPr lang="fr-FR" sz="1600" dirty="0" smtClean="0"/>
              <a:t> </a:t>
            </a:r>
            <a:r>
              <a:rPr lang="fr-FR" sz="1600" dirty="0" err="1"/>
              <a:t>isWritable</a:t>
            </a:r>
            <a:r>
              <a:rPr lang="fr-FR" sz="1600" dirty="0"/>
              <a:t> = </a:t>
            </a:r>
            <a:r>
              <a:rPr lang="fr-FR" sz="1600" dirty="0" err="1"/>
              <a:t>Files.isWritable</a:t>
            </a:r>
            <a:r>
              <a:rPr lang="fr-FR" sz="1600" dirty="0"/>
              <a:t>(</a:t>
            </a:r>
            <a:r>
              <a:rPr lang="fr-FR" sz="1600" dirty="0" err="1"/>
              <a:t>path</a:t>
            </a:r>
            <a:r>
              <a:rPr lang="fr-FR" sz="1600" dirty="0"/>
              <a:t>); </a:t>
            </a:r>
            <a:endParaRPr lang="fr-FR" sz="1600" dirty="0" smtClean="0"/>
          </a:p>
          <a:p>
            <a:pPr marL="914400" lvl="2" indent="0">
              <a:buNone/>
            </a:pPr>
            <a:r>
              <a:rPr lang="fr-FR" sz="1600" dirty="0" smtClean="0"/>
              <a:t>long </a:t>
            </a:r>
            <a:r>
              <a:rPr lang="fr-FR" sz="1600" dirty="0"/>
              <a:t>size = </a:t>
            </a:r>
            <a:r>
              <a:rPr lang="fr-FR" sz="1600" dirty="0" err="1"/>
              <a:t>Files.size</a:t>
            </a:r>
            <a:r>
              <a:rPr lang="fr-FR" sz="1600" dirty="0"/>
              <a:t>(</a:t>
            </a:r>
            <a:r>
              <a:rPr lang="fr-FR" sz="1600" dirty="0" err="1"/>
              <a:t>path</a:t>
            </a:r>
            <a:r>
              <a:rPr lang="fr-FR" sz="1600" dirty="0"/>
              <a:t>); </a:t>
            </a:r>
            <a:endParaRPr lang="fr-FR" sz="1600" dirty="0" smtClean="0"/>
          </a:p>
          <a:p>
            <a:pPr marL="914400" lvl="2" indent="0">
              <a:buNone/>
            </a:pPr>
            <a:r>
              <a:rPr lang="fr-FR" sz="1600" dirty="0" err="1" smtClean="0"/>
              <a:t>FileTime</a:t>
            </a:r>
            <a:r>
              <a:rPr lang="fr-FR" sz="1600" dirty="0" smtClean="0"/>
              <a:t> </a:t>
            </a:r>
            <a:r>
              <a:rPr lang="fr-FR" sz="1600" dirty="0"/>
              <a:t>time = </a:t>
            </a:r>
            <a:r>
              <a:rPr lang="fr-FR" sz="1600" dirty="0" err="1"/>
              <a:t>Files.getLastModifiedTime</a:t>
            </a:r>
            <a:r>
              <a:rPr lang="fr-FR" sz="1600" dirty="0"/>
              <a:t>(</a:t>
            </a:r>
            <a:r>
              <a:rPr lang="fr-FR" sz="1600" dirty="0" err="1"/>
              <a:t>path</a:t>
            </a:r>
            <a:r>
              <a:rPr lang="fr-FR" sz="1600" dirty="0"/>
              <a:t>); </a:t>
            </a:r>
            <a:endParaRPr lang="fr-FR" sz="1600" dirty="0" smtClean="0"/>
          </a:p>
          <a:p>
            <a:pPr marL="914400" lvl="2" indent="0">
              <a:buNone/>
            </a:pPr>
            <a:r>
              <a:rPr lang="fr-FR" sz="1600" dirty="0" err="1" smtClean="0"/>
              <a:t>Files.delete</a:t>
            </a:r>
            <a:r>
              <a:rPr lang="fr-FR" sz="1600" dirty="0" smtClean="0"/>
              <a:t>(</a:t>
            </a:r>
            <a:r>
              <a:rPr lang="fr-FR" sz="1600" dirty="0" err="1" smtClean="0"/>
              <a:t>path</a:t>
            </a:r>
            <a:r>
              <a:rPr lang="fr-FR" sz="1600" dirty="0" smtClean="0"/>
              <a:t>);</a:t>
            </a:r>
          </a:p>
          <a:p>
            <a:pPr marL="914400" lvl="2" indent="0">
              <a:buNone/>
            </a:pPr>
            <a:r>
              <a:rPr lang="fr-FR" sz="1600" b="1" dirty="0" smtClean="0"/>
              <a:t>//Copie</a:t>
            </a:r>
          </a:p>
          <a:p>
            <a:pPr marL="914400" lvl="2" indent="0">
              <a:buNone/>
            </a:pPr>
            <a:r>
              <a:rPr lang="fr-FR" sz="1600" dirty="0" err="1"/>
              <a:t>Files.copy</a:t>
            </a:r>
            <a:r>
              <a:rPr lang="fr-FR" sz="1600" dirty="0"/>
              <a:t>(</a:t>
            </a:r>
            <a:r>
              <a:rPr lang="fr-FR" sz="1600" dirty="0" err="1"/>
              <a:t>Paths.get</a:t>
            </a:r>
            <a:r>
              <a:rPr lang="fr-FR" sz="1600" dirty="0" smtClean="0"/>
              <a:t>("/home/</a:t>
            </a:r>
            <a:r>
              <a:rPr lang="fr-FR" sz="1600" dirty="0" err="1" smtClean="0"/>
              <a:t>salim</a:t>
            </a:r>
            <a:r>
              <a:rPr lang="fr-FR" sz="1600" dirty="0" smtClean="0"/>
              <a:t>/source.txt</a:t>
            </a:r>
            <a:r>
              <a:rPr lang="fr-FR" sz="1600" dirty="0"/>
              <a:t>"), </a:t>
            </a:r>
            <a:r>
              <a:rPr lang="fr-FR" sz="1600" dirty="0" err="1"/>
              <a:t>Paths.get</a:t>
            </a:r>
            <a:r>
              <a:rPr lang="fr-FR" sz="1600" dirty="0" smtClean="0"/>
              <a:t>("</a:t>
            </a:r>
            <a:r>
              <a:rPr lang="fr-FR" sz="1600" dirty="0"/>
              <a:t>/home/</a:t>
            </a:r>
            <a:r>
              <a:rPr lang="fr-FR" sz="1600" dirty="0" err="1"/>
              <a:t>salim</a:t>
            </a:r>
            <a:r>
              <a:rPr lang="fr-FR" sz="1600" dirty="0"/>
              <a:t>/</a:t>
            </a:r>
            <a:r>
              <a:rPr lang="fr-FR" sz="1600" dirty="0" smtClean="0"/>
              <a:t>dest.txt</a:t>
            </a:r>
            <a:r>
              <a:rPr lang="fr-FR" sz="1600" dirty="0"/>
              <a:t>")); </a:t>
            </a:r>
            <a:r>
              <a:rPr lang="fr-FR" sz="1600" dirty="0" err="1"/>
              <a:t>Files.copy</a:t>
            </a:r>
            <a:r>
              <a:rPr lang="fr-FR" sz="1600" dirty="0"/>
              <a:t>(</a:t>
            </a:r>
            <a:r>
              <a:rPr lang="fr-FR" sz="1600" dirty="0" err="1"/>
              <a:t>Paths.get</a:t>
            </a:r>
            <a:r>
              <a:rPr lang="fr-FR" sz="1600" dirty="0" smtClean="0"/>
              <a:t>("</a:t>
            </a:r>
            <a:r>
              <a:rPr lang="fr-FR" sz="1600" dirty="0"/>
              <a:t>/home/</a:t>
            </a:r>
            <a:r>
              <a:rPr lang="fr-FR" sz="1600" dirty="0" err="1"/>
              <a:t>salim</a:t>
            </a:r>
            <a:r>
              <a:rPr lang="fr-FR" sz="1600" dirty="0"/>
              <a:t>/</a:t>
            </a:r>
            <a:r>
              <a:rPr lang="fr-FR" sz="1600" dirty="0" smtClean="0"/>
              <a:t>source.txt</a:t>
            </a:r>
            <a:r>
              <a:rPr lang="fr-FR" sz="1600" dirty="0"/>
              <a:t>"), </a:t>
            </a:r>
            <a:r>
              <a:rPr lang="fr-FR" sz="1600" dirty="0" err="1"/>
              <a:t>Paths.get</a:t>
            </a:r>
            <a:r>
              <a:rPr lang="fr-FR" sz="1600" dirty="0" smtClean="0"/>
              <a:t>("</a:t>
            </a:r>
            <a:r>
              <a:rPr lang="fr-FR" sz="1600" dirty="0"/>
              <a:t>/home/</a:t>
            </a:r>
            <a:r>
              <a:rPr lang="fr-FR" sz="1600" dirty="0" err="1"/>
              <a:t>salim</a:t>
            </a:r>
            <a:r>
              <a:rPr lang="fr-FR" sz="1600" dirty="0"/>
              <a:t>/</a:t>
            </a:r>
            <a:r>
              <a:rPr lang="fr-FR" sz="1600" dirty="0" smtClean="0"/>
              <a:t>dest.txt</a:t>
            </a:r>
            <a:r>
              <a:rPr lang="fr-FR" sz="1600" dirty="0"/>
              <a:t>"), </a:t>
            </a:r>
            <a:r>
              <a:rPr lang="fr-FR" sz="1600" dirty="0" smtClean="0"/>
              <a:t>			</a:t>
            </a:r>
            <a:r>
              <a:rPr lang="fr-FR" sz="1600" dirty="0" err="1" smtClean="0"/>
              <a:t>StandardCopyOption.REPLACE_EXISTING</a:t>
            </a:r>
            <a:r>
              <a:rPr lang="fr-FR" sz="1600" dirty="0"/>
              <a:t>, </a:t>
            </a:r>
            <a:r>
              <a:rPr lang="fr-FR" sz="1600" dirty="0" smtClean="0"/>
              <a:t>				</a:t>
            </a:r>
            <a:r>
              <a:rPr lang="fr-FR" sz="1600" dirty="0" err="1" smtClean="0"/>
              <a:t>StandardCopyOption.COPY_ATTRIBUTES</a:t>
            </a:r>
            <a:r>
              <a:rPr lang="fr-FR" sz="1600" dirty="0" smtClean="0"/>
              <a:t> </a:t>
            </a:r>
            <a:r>
              <a:rPr lang="fr-FR" sz="1600" dirty="0"/>
              <a:t>);</a:t>
            </a: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10895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Files : Méthodes à tout faire</a:t>
            </a:r>
            <a:endParaRPr lang="fr-FR" sz="2800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54000" y="1293813"/>
            <a:ext cx="8750299" cy="5195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/>
            <a:endParaRPr lang="fr-FR" sz="1200" b="1" dirty="0" smtClean="0"/>
          </a:p>
          <a:p>
            <a:pPr marL="914400" lvl="2" indent="0">
              <a:buNone/>
            </a:pPr>
            <a:r>
              <a:rPr lang="fr-FR" sz="1600" b="1" dirty="0" smtClean="0"/>
              <a:t>//Lecture / Ecriture de fichiers binaires </a:t>
            </a:r>
          </a:p>
          <a:p>
            <a:pPr marL="914400" lvl="2" indent="0">
              <a:buNone/>
            </a:pPr>
            <a:r>
              <a:rPr lang="fr-FR" sz="1600" dirty="0"/>
              <a:t>byte[] </a:t>
            </a:r>
            <a:r>
              <a:rPr lang="fr-FR" sz="1600" dirty="0" err="1"/>
              <a:t>byteArray</a:t>
            </a:r>
            <a:r>
              <a:rPr lang="fr-FR" sz="1600" dirty="0"/>
              <a:t> = </a:t>
            </a:r>
            <a:r>
              <a:rPr lang="fr-FR" sz="1600" dirty="0" err="1"/>
              <a:t>Files.readAllBytes</a:t>
            </a:r>
            <a:r>
              <a:rPr lang="fr-FR" sz="1600" dirty="0"/>
              <a:t>(</a:t>
            </a:r>
            <a:r>
              <a:rPr lang="fr-FR" sz="1600" dirty="0" err="1"/>
              <a:t>path</a:t>
            </a:r>
            <a:r>
              <a:rPr lang="fr-FR" sz="1600" dirty="0" smtClean="0"/>
              <a:t>);</a:t>
            </a:r>
          </a:p>
          <a:p>
            <a:pPr marL="914400" lvl="2" indent="0">
              <a:buNone/>
            </a:pPr>
            <a:r>
              <a:rPr lang="fr-FR" sz="1600" dirty="0" err="1"/>
              <a:t>Files.write</a:t>
            </a:r>
            <a:r>
              <a:rPr lang="fr-FR" sz="1600" dirty="0"/>
              <a:t>(</a:t>
            </a:r>
            <a:r>
              <a:rPr lang="fr-FR" sz="1600" dirty="0" err="1"/>
              <a:t>path</a:t>
            </a:r>
            <a:r>
              <a:rPr lang="fr-FR" sz="1600" dirty="0"/>
              <a:t>, </a:t>
            </a:r>
            <a:r>
              <a:rPr lang="fr-FR" sz="1600" dirty="0" err="1"/>
              <a:t>byteArray</a:t>
            </a:r>
            <a:r>
              <a:rPr lang="fr-FR" sz="1600" dirty="0" smtClean="0"/>
              <a:t>);</a:t>
            </a:r>
            <a:endParaRPr lang="fr-FR" sz="1600" b="1" dirty="0" smtClean="0"/>
          </a:p>
          <a:p>
            <a:pPr marL="914400" lvl="2" indent="0">
              <a:buNone/>
            </a:pPr>
            <a:r>
              <a:rPr lang="fr-FR" sz="1600" b="1" dirty="0" smtClean="0"/>
              <a:t>//</a:t>
            </a:r>
            <a:r>
              <a:rPr lang="fr-FR" sz="1600" b="1" dirty="0"/>
              <a:t>Lecture / Ecriture de fichiers </a:t>
            </a:r>
            <a:r>
              <a:rPr lang="fr-FR" sz="1600" b="1" dirty="0" smtClean="0"/>
              <a:t>texte</a:t>
            </a:r>
          </a:p>
          <a:p>
            <a:pPr marL="914400" lvl="2" indent="0">
              <a:buNone/>
            </a:pPr>
            <a:r>
              <a:rPr lang="fr-FR" sz="1600" dirty="0"/>
              <a:t>List&lt;String&gt; </a:t>
            </a:r>
            <a:r>
              <a:rPr lang="fr-FR" sz="1600" dirty="0" err="1"/>
              <a:t>lines</a:t>
            </a:r>
            <a:r>
              <a:rPr lang="fr-FR" sz="1600" dirty="0"/>
              <a:t> = </a:t>
            </a:r>
            <a:r>
              <a:rPr lang="fr-FR" sz="1600" dirty="0" err="1"/>
              <a:t>Files.readAllLines</a:t>
            </a:r>
            <a:r>
              <a:rPr lang="fr-FR" sz="1600" dirty="0"/>
              <a:t>(</a:t>
            </a:r>
            <a:r>
              <a:rPr lang="fr-FR" sz="1600" dirty="0" err="1"/>
              <a:t>path</a:t>
            </a:r>
            <a:r>
              <a:rPr lang="fr-FR" sz="1600" dirty="0"/>
              <a:t>, </a:t>
            </a:r>
            <a:r>
              <a:rPr lang="fr-FR" sz="1600" dirty="0" err="1"/>
              <a:t>charset</a:t>
            </a:r>
            <a:r>
              <a:rPr lang="fr-FR" sz="1600" dirty="0" smtClean="0"/>
              <a:t>);</a:t>
            </a:r>
          </a:p>
          <a:p>
            <a:pPr marL="914400" lvl="2" indent="0">
              <a:buNone/>
            </a:pPr>
            <a:r>
              <a:rPr lang="fr-FR" sz="1600" dirty="0" err="1"/>
              <a:t>Files.write</a:t>
            </a:r>
            <a:r>
              <a:rPr lang="fr-FR" sz="1600" dirty="0"/>
              <a:t>(</a:t>
            </a:r>
            <a:r>
              <a:rPr lang="fr-FR" sz="1600" dirty="0" err="1"/>
              <a:t>path</a:t>
            </a:r>
            <a:r>
              <a:rPr lang="fr-FR" sz="1600" dirty="0"/>
              <a:t>, </a:t>
            </a:r>
            <a:r>
              <a:rPr lang="fr-FR" sz="1600" dirty="0" err="1"/>
              <a:t>lines</a:t>
            </a:r>
            <a:r>
              <a:rPr lang="fr-FR" sz="1600" dirty="0"/>
              <a:t>, </a:t>
            </a:r>
            <a:r>
              <a:rPr lang="fr-FR" sz="1600" dirty="0" err="1"/>
              <a:t>charset</a:t>
            </a:r>
            <a:r>
              <a:rPr lang="fr-FR" sz="1600" dirty="0" smtClean="0"/>
              <a:t>);</a:t>
            </a:r>
            <a:endParaRPr lang="fr-FR" sz="1600" b="1" dirty="0" smtClean="0"/>
          </a:p>
          <a:p>
            <a:pPr marL="914400" lvl="2" indent="0">
              <a:buNone/>
            </a:pPr>
            <a:r>
              <a:rPr lang="fr-FR" sz="1600" b="1" dirty="0" smtClean="0"/>
              <a:t>//Ouverture de flux</a:t>
            </a:r>
          </a:p>
          <a:p>
            <a:pPr marL="914400" lvl="2" indent="0">
              <a:buNone/>
            </a:pPr>
            <a:r>
              <a:rPr lang="fr-FR" sz="1600" dirty="0"/>
              <a:t>// Ouverture en lecture </a:t>
            </a:r>
            <a:r>
              <a:rPr lang="fr-FR" sz="1600" dirty="0" smtClean="0"/>
              <a:t> </a:t>
            </a:r>
          </a:p>
          <a:p>
            <a:pPr marL="914400" lvl="2" indent="0">
              <a:buNone/>
            </a:pPr>
            <a:r>
              <a:rPr lang="fr-FR" sz="1600" dirty="0" err="1" smtClean="0"/>
              <a:t>try</a:t>
            </a:r>
            <a:r>
              <a:rPr lang="fr-FR" sz="1600" dirty="0" smtClean="0"/>
              <a:t> </a:t>
            </a:r>
            <a:r>
              <a:rPr lang="fr-FR" sz="1600" dirty="0"/>
              <a:t>( </a:t>
            </a:r>
            <a:r>
              <a:rPr lang="fr-FR" sz="1600" dirty="0" err="1"/>
              <a:t>InputStream</a:t>
            </a:r>
            <a:r>
              <a:rPr lang="fr-FR" sz="1600" dirty="0"/>
              <a:t> input </a:t>
            </a:r>
            <a:r>
              <a:rPr lang="fr-FR" sz="1600" dirty="0" smtClean="0"/>
              <a:t>= </a:t>
            </a:r>
            <a:r>
              <a:rPr lang="fr-FR" sz="1600" dirty="0" err="1"/>
              <a:t>Files.newInputStream</a:t>
            </a:r>
            <a:r>
              <a:rPr lang="fr-FR" sz="1600" dirty="0"/>
              <a:t>(</a:t>
            </a:r>
            <a:r>
              <a:rPr lang="fr-FR" sz="1600" dirty="0" err="1"/>
              <a:t>path</a:t>
            </a:r>
            <a:r>
              <a:rPr lang="fr-FR" sz="1600" dirty="0"/>
              <a:t>) ) { ... } </a:t>
            </a:r>
            <a:endParaRPr lang="fr-FR" sz="1600" dirty="0" smtClean="0"/>
          </a:p>
          <a:p>
            <a:pPr marL="914400" lvl="2" indent="0">
              <a:buNone/>
            </a:pPr>
            <a:r>
              <a:rPr lang="fr-FR" sz="1600" dirty="0" smtClean="0"/>
              <a:t>// </a:t>
            </a:r>
            <a:r>
              <a:rPr lang="fr-FR" sz="1600" dirty="0"/>
              <a:t>Ouverture en écriture </a:t>
            </a:r>
            <a:endParaRPr lang="fr-FR" sz="1600" dirty="0" smtClean="0"/>
          </a:p>
          <a:p>
            <a:pPr marL="914400" lvl="2" indent="0">
              <a:buNone/>
            </a:pPr>
            <a:r>
              <a:rPr lang="fr-FR" sz="1600" dirty="0" err="1" smtClean="0"/>
              <a:t>try</a:t>
            </a:r>
            <a:r>
              <a:rPr lang="fr-FR" sz="1600" dirty="0" smtClean="0"/>
              <a:t> </a:t>
            </a:r>
            <a:r>
              <a:rPr lang="fr-FR" sz="1600" dirty="0"/>
              <a:t>( </a:t>
            </a:r>
            <a:r>
              <a:rPr lang="fr-FR" sz="1600" dirty="0" err="1"/>
              <a:t>OutputStream</a:t>
            </a:r>
            <a:r>
              <a:rPr lang="fr-FR" sz="1600" dirty="0"/>
              <a:t> output = </a:t>
            </a:r>
            <a:r>
              <a:rPr lang="fr-FR" sz="1600" dirty="0" err="1"/>
              <a:t>Files.newOutputStream</a:t>
            </a:r>
            <a:r>
              <a:rPr lang="fr-FR" sz="1600" dirty="0"/>
              <a:t>(</a:t>
            </a:r>
            <a:r>
              <a:rPr lang="fr-FR" sz="1600" dirty="0" err="1"/>
              <a:t>path</a:t>
            </a:r>
            <a:r>
              <a:rPr lang="fr-FR" sz="1600" dirty="0"/>
              <a:t>) ) { ... </a:t>
            </a:r>
            <a:r>
              <a:rPr lang="fr-FR" sz="1600" dirty="0" smtClean="0"/>
              <a:t>}</a:t>
            </a:r>
            <a:endParaRPr lang="fr-FR" sz="1600" dirty="0"/>
          </a:p>
          <a:p>
            <a:pPr marL="914400" lvl="2" indent="0">
              <a:buNone/>
            </a:pPr>
            <a:r>
              <a:rPr lang="fr-FR" sz="1600" dirty="0" smtClean="0"/>
              <a:t>// </a:t>
            </a:r>
            <a:r>
              <a:rPr lang="fr-FR" sz="1600" dirty="0"/>
              <a:t>Ouverture d'un Reader en lecture </a:t>
            </a:r>
            <a:endParaRPr lang="fr-FR" sz="1600" dirty="0" smtClean="0"/>
          </a:p>
          <a:p>
            <a:pPr marL="914400" lvl="2" indent="0">
              <a:buNone/>
            </a:pPr>
            <a:r>
              <a:rPr lang="fr-FR" sz="1600" dirty="0" err="1" smtClean="0"/>
              <a:t>try</a:t>
            </a:r>
            <a:r>
              <a:rPr lang="fr-FR" sz="1600" dirty="0" smtClean="0"/>
              <a:t> </a:t>
            </a:r>
            <a:r>
              <a:rPr lang="fr-FR" sz="1600" dirty="0"/>
              <a:t>( </a:t>
            </a:r>
            <a:r>
              <a:rPr lang="fr-FR" sz="1600" dirty="0" err="1"/>
              <a:t>BufferedReader</a:t>
            </a:r>
            <a:r>
              <a:rPr lang="fr-FR" sz="1600" dirty="0"/>
              <a:t> </a:t>
            </a:r>
            <a:r>
              <a:rPr lang="fr-FR" sz="1600" dirty="0" err="1"/>
              <a:t>reader</a:t>
            </a:r>
            <a:r>
              <a:rPr lang="fr-FR" sz="1600" dirty="0"/>
              <a:t> = </a:t>
            </a:r>
            <a:r>
              <a:rPr lang="fr-FR" sz="1600" dirty="0" err="1"/>
              <a:t>Files.newBufferedReader</a:t>
            </a:r>
            <a:r>
              <a:rPr lang="fr-FR" sz="1600" dirty="0"/>
              <a:t>(</a:t>
            </a:r>
            <a:r>
              <a:rPr lang="fr-FR" sz="1600" dirty="0" err="1"/>
              <a:t>path</a:t>
            </a:r>
            <a:r>
              <a:rPr lang="fr-FR" sz="1600" dirty="0"/>
              <a:t>, StandardCharsets.UTF_8) ) { ... } </a:t>
            </a:r>
            <a:endParaRPr lang="fr-FR" sz="1600" dirty="0" smtClean="0"/>
          </a:p>
          <a:p>
            <a:pPr marL="914400" lvl="2" indent="0">
              <a:buNone/>
            </a:pPr>
            <a:r>
              <a:rPr lang="fr-FR" sz="1600" dirty="0" smtClean="0"/>
              <a:t>// </a:t>
            </a:r>
            <a:r>
              <a:rPr lang="fr-FR" sz="1600" dirty="0"/>
              <a:t>Ouverture d'un </a:t>
            </a:r>
            <a:r>
              <a:rPr lang="fr-FR" sz="1600" dirty="0" err="1"/>
              <a:t>Writer</a:t>
            </a:r>
            <a:r>
              <a:rPr lang="fr-FR" sz="1600" dirty="0"/>
              <a:t> en écriture </a:t>
            </a:r>
          </a:p>
          <a:p>
            <a:pPr marL="914400" lvl="2" indent="0">
              <a:buNone/>
            </a:pPr>
            <a:r>
              <a:rPr lang="fr-FR" sz="1600" dirty="0" err="1" smtClean="0"/>
              <a:t>try</a:t>
            </a:r>
            <a:r>
              <a:rPr lang="fr-FR" sz="1600" dirty="0" smtClean="0"/>
              <a:t> </a:t>
            </a:r>
            <a:r>
              <a:rPr lang="fr-FR" sz="1600" dirty="0"/>
              <a:t>( </a:t>
            </a:r>
            <a:r>
              <a:rPr lang="fr-FR" sz="1600" dirty="0" err="1"/>
              <a:t>BufferedWriter</a:t>
            </a:r>
            <a:r>
              <a:rPr lang="fr-FR" sz="1600" dirty="0"/>
              <a:t> </a:t>
            </a:r>
            <a:r>
              <a:rPr lang="fr-FR" sz="1600" dirty="0" err="1"/>
              <a:t>writer</a:t>
            </a:r>
            <a:r>
              <a:rPr lang="fr-FR" sz="1600" dirty="0"/>
              <a:t> = </a:t>
            </a:r>
            <a:r>
              <a:rPr lang="fr-FR" sz="1600" dirty="0" err="1"/>
              <a:t>Files.newBufferedWriter</a:t>
            </a:r>
            <a:r>
              <a:rPr lang="fr-FR" sz="1600" dirty="0"/>
              <a:t>(</a:t>
            </a:r>
            <a:r>
              <a:rPr lang="fr-FR" sz="1600" dirty="0" err="1"/>
              <a:t>path</a:t>
            </a:r>
            <a:r>
              <a:rPr lang="fr-FR" sz="1600" dirty="0"/>
              <a:t>, StandardCharsets.UTF_8) ) { ... }</a:t>
            </a:r>
            <a:endParaRPr lang="fr-F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9126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DirectoryStream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Lister les éléments d’un fichiers</a:t>
            </a:r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70795" y="2072978"/>
            <a:ext cx="809060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// </a:t>
            </a:r>
            <a:r>
              <a:rPr lang="fr-FR" dirty="0" err="1"/>
              <a:t>current</a:t>
            </a:r>
            <a:r>
              <a:rPr lang="fr-FR" dirty="0"/>
              <a:t> directory </a:t>
            </a:r>
            <a:endParaRPr lang="fr-FR" dirty="0" smtClean="0"/>
          </a:p>
          <a:p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/>
              <a:t>dir</a:t>
            </a:r>
            <a:r>
              <a:rPr lang="fr-FR" dirty="0"/>
              <a:t> = </a:t>
            </a:r>
            <a:r>
              <a:rPr lang="fr-FR" dirty="0" err="1"/>
              <a:t>Paths.get</a:t>
            </a:r>
            <a:r>
              <a:rPr lang="fr-FR" dirty="0"/>
              <a:t>();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try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DirectoryStream</a:t>
            </a:r>
            <a:r>
              <a:rPr lang="fr-FR" dirty="0"/>
              <a:t>&lt;</a:t>
            </a:r>
            <a:r>
              <a:rPr lang="fr-FR" dirty="0" err="1"/>
              <a:t>Path</a:t>
            </a:r>
            <a:r>
              <a:rPr lang="fr-FR" dirty="0"/>
              <a:t>&gt; </a:t>
            </a:r>
            <a:r>
              <a:rPr lang="fr-FR" dirty="0" err="1"/>
              <a:t>stream</a:t>
            </a:r>
            <a:r>
              <a:rPr lang="fr-FR" dirty="0"/>
              <a:t> = </a:t>
            </a:r>
            <a:r>
              <a:rPr lang="fr-FR" dirty="0" err="1"/>
              <a:t>Files.newDirectoryStream</a:t>
            </a:r>
            <a:r>
              <a:rPr lang="fr-FR" dirty="0"/>
              <a:t>(</a:t>
            </a:r>
            <a:r>
              <a:rPr lang="fr-FR" dirty="0" err="1"/>
              <a:t>dir</a:t>
            </a:r>
            <a:r>
              <a:rPr lang="fr-FR" dirty="0"/>
              <a:t>)) { </a:t>
            </a:r>
            <a:endParaRPr lang="fr-FR" dirty="0" smtClean="0"/>
          </a:p>
          <a:p>
            <a:r>
              <a:rPr lang="fr-FR" dirty="0" smtClean="0"/>
              <a:t>	for 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 </a:t>
            </a:r>
            <a:r>
              <a:rPr lang="fr-FR" dirty="0" err="1"/>
              <a:t>path</a:t>
            </a:r>
            <a:r>
              <a:rPr lang="fr-FR" dirty="0"/>
              <a:t> : </a:t>
            </a:r>
            <a:r>
              <a:rPr lang="fr-FR" dirty="0" err="1"/>
              <a:t>stream</a:t>
            </a:r>
            <a:r>
              <a:rPr lang="fr-FR" dirty="0"/>
              <a:t>) {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System.out.println</a:t>
            </a:r>
            <a:r>
              <a:rPr lang="fr-FR" dirty="0" smtClean="0"/>
              <a:t>(</a:t>
            </a:r>
            <a:r>
              <a:rPr lang="fr-FR" dirty="0" err="1" smtClean="0"/>
              <a:t>path</a:t>
            </a:r>
            <a:r>
              <a:rPr lang="fr-FR" dirty="0"/>
              <a:t>);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} 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7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FileVisitor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Parcours d’une arborescence</a:t>
            </a:r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151695" y="2072978"/>
            <a:ext cx="889070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// </a:t>
            </a:r>
            <a:r>
              <a:rPr lang="fr-FR" dirty="0" err="1"/>
              <a:t>current</a:t>
            </a:r>
            <a:r>
              <a:rPr lang="fr-FR" dirty="0"/>
              <a:t> directory</a:t>
            </a:r>
            <a:endParaRPr lang="fr-FR" dirty="0" smtClean="0"/>
          </a:p>
          <a:p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/>
              <a:t>dir</a:t>
            </a:r>
            <a:r>
              <a:rPr lang="fr-FR" dirty="0"/>
              <a:t> = </a:t>
            </a:r>
            <a:r>
              <a:rPr lang="fr-FR" dirty="0" err="1"/>
              <a:t>Paths.get</a:t>
            </a:r>
            <a:r>
              <a:rPr lang="fr-FR" dirty="0"/>
              <a:t>(); </a:t>
            </a:r>
            <a:endParaRPr lang="fr-FR" dirty="0" smtClean="0"/>
          </a:p>
          <a:p>
            <a:r>
              <a:rPr lang="fr-FR" b="1" dirty="0" err="1" smtClean="0"/>
              <a:t>Files.walkFileTree</a:t>
            </a:r>
            <a:r>
              <a:rPr lang="fr-FR" dirty="0" smtClean="0"/>
              <a:t>(</a:t>
            </a:r>
            <a:r>
              <a:rPr lang="fr-FR" b="1" dirty="0" err="1" smtClean="0"/>
              <a:t>dir</a:t>
            </a:r>
            <a:r>
              <a:rPr lang="fr-FR" dirty="0"/>
              <a:t>, new </a:t>
            </a:r>
            <a:r>
              <a:rPr lang="fr-FR" dirty="0" err="1"/>
              <a:t>SimpleFileVisitor</a:t>
            </a:r>
            <a:r>
              <a:rPr lang="fr-FR" dirty="0"/>
              <a:t>&lt;</a:t>
            </a:r>
            <a:r>
              <a:rPr lang="fr-FR" dirty="0" err="1"/>
              <a:t>Path</a:t>
            </a:r>
            <a:r>
              <a:rPr lang="fr-FR" dirty="0"/>
              <a:t>&gt;() {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@</a:t>
            </a:r>
            <a:r>
              <a:rPr lang="fr-FR" dirty="0" err="1"/>
              <a:t>Override</a:t>
            </a:r>
            <a:r>
              <a:rPr lang="fr-FR" dirty="0"/>
              <a:t> public </a:t>
            </a:r>
            <a:r>
              <a:rPr lang="fr-FR" dirty="0" err="1"/>
              <a:t>FileVisitResult</a:t>
            </a:r>
            <a:r>
              <a:rPr lang="fr-FR" dirty="0"/>
              <a:t> </a:t>
            </a:r>
            <a:r>
              <a:rPr lang="fr-FR" dirty="0" err="1"/>
              <a:t>visitFile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 file, </a:t>
            </a:r>
            <a:r>
              <a:rPr lang="fr-FR" dirty="0" err="1"/>
              <a:t>BasicFileAttributes</a:t>
            </a:r>
            <a:r>
              <a:rPr lang="fr-FR" dirty="0"/>
              <a:t> </a:t>
            </a:r>
            <a:r>
              <a:rPr lang="fr-FR" dirty="0" err="1"/>
              <a:t>attrs</a:t>
            </a:r>
            <a:r>
              <a:rPr lang="fr-FR" dirty="0"/>
              <a:t>) </a:t>
            </a:r>
            <a:r>
              <a:rPr lang="fr-FR" dirty="0" err="1"/>
              <a:t>throws</a:t>
            </a:r>
            <a:r>
              <a:rPr lang="fr-FR" dirty="0"/>
              <a:t> </a:t>
            </a:r>
            <a:r>
              <a:rPr lang="fr-FR" dirty="0" err="1"/>
              <a:t>IOException</a:t>
            </a:r>
            <a:r>
              <a:rPr lang="fr-FR" dirty="0"/>
              <a:t> {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System.out.println</a:t>
            </a:r>
            <a:r>
              <a:rPr lang="fr-FR" dirty="0" smtClean="0"/>
              <a:t>(file</a:t>
            </a:r>
            <a:r>
              <a:rPr lang="fr-FR" dirty="0"/>
              <a:t>);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return </a:t>
            </a:r>
            <a:r>
              <a:rPr lang="fr-FR" dirty="0" err="1"/>
              <a:t>FileVisitResult.CONTINUE</a:t>
            </a:r>
            <a:r>
              <a:rPr lang="fr-FR" dirty="0"/>
              <a:t>;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} </a:t>
            </a:r>
          </a:p>
          <a:p>
            <a:r>
              <a:rPr lang="fr-FR" dirty="0" smtClean="0"/>
              <a:t>});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430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FileAttributeView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sz="1600" b="1" dirty="0" smtClean="0"/>
          </a:p>
          <a:p>
            <a:pPr lvl="1"/>
            <a:r>
              <a:rPr lang="fr-FR" sz="1600" b="1" dirty="0" err="1" smtClean="0"/>
              <a:t>BasicFileAttributeView</a:t>
            </a:r>
            <a:r>
              <a:rPr lang="fr-FR" sz="1600" dirty="0"/>
              <a:t> (basic) permet un accès aux propriétés de base, généralement communes à tous les systèmes de fichiers </a:t>
            </a:r>
            <a:endParaRPr lang="fr-FR" sz="1600" dirty="0" smtClean="0"/>
          </a:p>
          <a:p>
            <a:pPr lvl="1"/>
            <a:endParaRPr lang="fr-FR" sz="1600" b="1" dirty="0" smtClean="0"/>
          </a:p>
          <a:p>
            <a:pPr lvl="1"/>
            <a:r>
              <a:rPr lang="fr-FR" sz="1600" b="1" dirty="0" err="1" smtClean="0"/>
              <a:t>DosFileAttributeView</a:t>
            </a:r>
            <a:r>
              <a:rPr lang="fr-FR" sz="1600" dirty="0"/>
              <a:t> (dos) étend la première en y apportant le support des attributs MS-DOS (</a:t>
            </a:r>
            <a:r>
              <a:rPr lang="fr-FR" sz="1600" dirty="0" err="1"/>
              <a:t>readonly</a:t>
            </a:r>
            <a:r>
              <a:rPr lang="fr-FR" sz="1600" dirty="0"/>
              <a:t>, </a:t>
            </a:r>
            <a:r>
              <a:rPr lang="fr-FR" sz="1600" dirty="0" err="1"/>
              <a:t>hidden</a:t>
            </a:r>
            <a:r>
              <a:rPr lang="fr-FR" sz="1600" dirty="0"/>
              <a:t>, system, archive) </a:t>
            </a:r>
            <a:endParaRPr lang="fr-FR" sz="1600" dirty="0" smtClean="0"/>
          </a:p>
          <a:p>
            <a:pPr lvl="1"/>
            <a:endParaRPr lang="fr-FR" sz="1600" b="1" dirty="0" smtClean="0"/>
          </a:p>
          <a:p>
            <a:pPr lvl="1"/>
            <a:r>
              <a:rPr lang="fr-FR" sz="1600" b="1" dirty="0" err="1" smtClean="0"/>
              <a:t>PosixFileAttributeView</a:t>
            </a:r>
            <a:r>
              <a:rPr lang="fr-FR" sz="1600" dirty="0"/>
              <a:t> (</a:t>
            </a:r>
            <a:r>
              <a:rPr lang="fr-FR" sz="1600" dirty="0" err="1"/>
              <a:t>posix</a:t>
            </a:r>
            <a:r>
              <a:rPr lang="fr-FR" sz="1600" dirty="0"/>
              <a:t>) étend la première en y apportant le support des permissions POSIX du monde Unix </a:t>
            </a:r>
            <a:r>
              <a:rPr lang="fr-FR" sz="1600" dirty="0" smtClean="0"/>
              <a:t>;</a:t>
            </a:r>
          </a:p>
          <a:p>
            <a:pPr lvl="1"/>
            <a:endParaRPr lang="fr-FR" sz="1600" b="1" dirty="0" smtClean="0"/>
          </a:p>
          <a:p>
            <a:pPr lvl="1"/>
            <a:r>
              <a:rPr lang="fr-FR" sz="1600" b="1" dirty="0" err="1" smtClean="0"/>
              <a:t>FileOwnerAttributeView</a:t>
            </a:r>
            <a:r>
              <a:rPr lang="fr-FR" sz="1600" dirty="0"/>
              <a:t> permet de manipuler le propriétaire du fichier </a:t>
            </a:r>
            <a:r>
              <a:rPr lang="fr-FR" sz="1600" dirty="0" smtClean="0"/>
              <a:t>;</a:t>
            </a:r>
          </a:p>
          <a:p>
            <a:pPr lvl="1"/>
            <a:endParaRPr lang="fr-FR" sz="1600" b="1" dirty="0"/>
          </a:p>
          <a:p>
            <a:pPr lvl="1"/>
            <a:r>
              <a:rPr lang="fr-FR" sz="1600" b="1" dirty="0" err="1" smtClean="0"/>
              <a:t>AclFileAttributeView</a:t>
            </a:r>
            <a:r>
              <a:rPr lang="fr-FR" sz="1600" dirty="0"/>
              <a:t> (</a:t>
            </a:r>
            <a:r>
              <a:rPr lang="fr-FR" sz="1600" dirty="0" err="1"/>
              <a:t>acl</a:t>
            </a:r>
            <a:r>
              <a:rPr lang="fr-FR" sz="1600" dirty="0"/>
              <a:t>) permet de manipuler l'</a:t>
            </a:r>
            <a:r>
              <a:rPr lang="fr-FR" sz="1600" i="1" dirty="0"/>
              <a:t>Access Control </a:t>
            </a:r>
            <a:r>
              <a:rPr lang="fr-FR" sz="1600" i="1" dirty="0" err="1"/>
              <a:t>Lists</a:t>
            </a:r>
            <a:r>
              <a:rPr lang="fr-FR" sz="1600" dirty="0"/>
              <a:t> (ACL), c'est-à-dire les droits d'accès au fichier </a:t>
            </a:r>
            <a:r>
              <a:rPr lang="fr-FR" sz="1600" dirty="0" smtClean="0"/>
              <a:t>;</a:t>
            </a:r>
          </a:p>
          <a:p>
            <a:pPr lvl="1"/>
            <a:endParaRPr lang="fr-FR" sz="1600" b="1" dirty="0"/>
          </a:p>
          <a:p>
            <a:pPr lvl="1"/>
            <a:r>
              <a:rPr lang="fr-FR" sz="1600" b="1" dirty="0" err="1" smtClean="0"/>
              <a:t>UserDefinedFileAttributeView</a:t>
            </a:r>
            <a:r>
              <a:rPr lang="fr-FR" sz="1600" dirty="0"/>
              <a:t> (user) permet enfin de définir des attributs personnalisés.</a:t>
            </a:r>
            <a:endParaRPr lang="fr-FR" sz="1600" dirty="0" smtClean="0"/>
          </a:p>
          <a:p>
            <a:endParaRPr lang="fr-FR" sz="2000" dirty="0"/>
          </a:p>
          <a:p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2339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FileAttributeView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253295" y="1412578"/>
            <a:ext cx="889070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DosFileAttributeView</a:t>
            </a:r>
            <a:r>
              <a:rPr lang="fr-FR" dirty="0"/>
              <a:t> </a:t>
            </a:r>
            <a:r>
              <a:rPr lang="fr-FR" dirty="0" err="1"/>
              <a:t>dosView</a:t>
            </a:r>
            <a:r>
              <a:rPr lang="fr-FR" dirty="0"/>
              <a:t> = </a:t>
            </a:r>
            <a:r>
              <a:rPr lang="fr-FR" dirty="0" err="1"/>
              <a:t>Files.getFileAttributeView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, </a:t>
            </a:r>
            <a:r>
              <a:rPr lang="fr-FR" dirty="0" err="1"/>
              <a:t>DosFileAttributeView.class</a:t>
            </a:r>
            <a:r>
              <a:rPr lang="fr-FR" dirty="0"/>
              <a:t>); 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dosView.setArchive</a:t>
            </a:r>
            <a:r>
              <a:rPr lang="fr-FR" dirty="0" smtClean="0"/>
              <a:t>(false</a:t>
            </a:r>
            <a:r>
              <a:rPr lang="fr-FR" dirty="0"/>
              <a:t>); </a:t>
            </a:r>
            <a:endParaRPr lang="fr-FR" dirty="0" smtClean="0"/>
          </a:p>
          <a:p>
            <a:r>
              <a:rPr lang="fr-FR" dirty="0" err="1" smtClean="0"/>
              <a:t>dosView.setHidden</a:t>
            </a:r>
            <a:r>
              <a:rPr lang="fr-FR" dirty="0" smtClean="0"/>
              <a:t>(false</a:t>
            </a:r>
            <a:r>
              <a:rPr lang="fr-FR" dirty="0"/>
              <a:t>); </a:t>
            </a:r>
            <a:endParaRPr lang="fr-FR" dirty="0" smtClean="0"/>
          </a:p>
          <a:p>
            <a:r>
              <a:rPr lang="fr-FR" dirty="0" err="1" smtClean="0"/>
              <a:t>dosView.setReadOnly</a:t>
            </a:r>
            <a:r>
              <a:rPr lang="fr-FR" dirty="0" smtClean="0"/>
              <a:t>(false</a:t>
            </a:r>
            <a:r>
              <a:rPr lang="fr-FR" dirty="0"/>
              <a:t>); </a:t>
            </a:r>
            <a:endParaRPr lang="fr-FR" dirty="0" smtClean="0"/>
          </a:p>
          <a:p>
            <a:r>
              <a:rPr lang="fr-FR" dirty="0" err="1" smtClean="0"/>
              <a:t>dosView.setSystem</a:t>
            </a:r>
            <a:r>
              <a:rPr lang="fr-FR" dirty="0" smtClean="0"/>
              <a:t>(false</a:t>
            </a:r>
            <a:r>
              <a:rPr lang="fr-FR" dirty="0"/>
              <a:t>); </a:t>
            </a:r>
            <a:endParaRPr lang="fr-FR" dirty="0" smtClean="0"/>
          </a:p>
          <a:p>
            <a:r>
              <a:rPr lang="fr-FR" dirty="0" err="1" smtClean="0"/>
              <a:t>dosView.setTimes</a:t>
            </a:r>
            <a:r>
              <a:rPr lang="fr-FR" dirty="0" smtClean="0"/>
              <a:t>(</a:t>
            </a:r>
            <a:r>
              <a:rPr lang="fr-FR" dirty="0" err="1" smtClean="0"/>
              <a:t>lastModifiedTime</a:t>
            </a:r>
            <a:r>
              <a:rPr lang="fr-FR" dirty="0"/>
              <a:t>, </a:t>
            </a:r>
            <a:r>
              <a:rPr lang="fr-FR" dirty="0" err="1"/>
              <a:t>lastAccessTime</a:t>
            </a:r>
            <a:r>
              <a:rPr lang="fr-FR" dirty="0"/>
              <a:t>, </a:t>
            </a:r>
            <a:r>
              <a:rPr lang="fr-FR" dirty="0" err="1"/>
              <a:t>createTime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</a:t>
            </a:r>
          </a:p>
          <a:p>
            <a:r>
              <a:rPr lang="fr-FR" dirty="0" err="1" smtClean="0"/>
              <a:t>DosFileAttributes</a:t>
            </a:r>
            <a:r>
              <a:rPr lang="fr-FR" dirty="0" smtClean="0"/>
              <a:t> </a:t>
            </a:r>
            <a:r>
              <a:rPr lang="fr-FR" dirty="0" err="1"/>
              <a:t>attrs</a:t>
            </a:r>
            <a:r>
              <a:rPr lang="fr-FR" dirty="0"/>
              <a:t> = </a:t>
            </a:r>
            <a:r>
              <a:rPr lang="fr-FR" dirty="0" err="1"/>
              <a:t>dosView.readAttributes</a:t>
            </a:r>
            <a:r>
              <a:rPr lang="fr-FR" dirty="0"/>
              <a:t>(); </a:t>
            </a:r>
            <a:endParaRPr lang="fr-FR" dirty="0" smtClean="0"/>
          </a:p>
          <a:p>
            <a:r>
              <a:rPr lang="fr-FR" dirty="0" err="1" smtClean="0"/>
              <a:t>boolean</a:t>
            </a:r>
            <a:r>
              <a:rPr lang="fr-FR" dirty="0" smtClean="0"/>
              <a:t> </a:t>
            </a:r>
            <a:r>
              <a:rPr lang="fr-FR" dirty="0"/>
              <a:t>a = </a:t>
            </a:r>
            <a:r>
              <a:rPr lang="fr-FR" dirty="0" err="1"/>
              <a:t>attrs.isArchive</a:t>
            </a:r>
            <a:r>
              <a:rPr lang="fr-FR" dirty="0"/>
              <a:t>(); </a:t>
            </a:r>
            <a:endParaRPr lang="fr-FR" dirty="0" smtClean="0"/>
          </a:p>
          <a:p>
            <a:r>
              <a:rPr lang="fr-FR" dirty="0" err="1" smtClean="0"/>
              <a:t>boolean</a:t>
            </a:r>
            <a:r>
              <a:rPr lang="fr-FR" dirty="0" smtClean="0"/>
              <a:t> </a:t>
            </a:r>
            <a:r>
              <a:rPr lang="fr-FR" dirty="0"/>
              <a:t>h = </a:t>
            </a:r>
            <a:r>
              <a:rPr lang="fr-FR" dirty="0" err="1"/>
              <a:t>attrs.isHidden</a:t>
            </a:r>
            <a:r>
              <a:rPr lang="fr-FR" dirty="0"/>
              <a:t>(); </a:t>
            </a:r>
            <a:endParaRPr lang="fr-FR" dirty="0" smtClean="0"/>
          </a:p>
          <a:p>
            <a:r>
              <a:rPr lang="fr-FR" dirty="0" err="1" smtClean="0"/>
              <a:t>boolean</a:t>
            </a:r>
            <a:r>
              <a:rPr lang="fr-FR" dirty="0" smtClean="0"/>
              <a:t> </a:t>
            </a:r>
            <a:r>
              <a:rPr lang="fr-FR" dirty="0"/>
              <a:t>r = </a:t>
            </a:r>
            <a:r>
              <a:rPr lang="fr-FR" dirty="0" err="1"/>
              <a:t>attrs.isReadOnly</a:t>
            </a:r>
            <a:r>
              <a:rPr lang="fr-FR" dirty="0"/>
              <a:t>(); </a:t>
            </a:r>
            <a:endParaRPr lang="fr-FR" dirty="0" smtClean="0"/>
          </a:p>
          <a:p>
            <a:r>
              <a:rPr lang="fr-FR" dirty="0" err="1" smtClean="0"/>
              <a:t>boolean</a:t>
            </a:r>
            <a:r>
              <a:rPr lang="fr-FR" dirty="0" smtClean="0"/>
              <a:t> </a:t>
            </a:r>
            <a:r>
              <a:rPr lang="fr-FR" dirty="0"/>
              <a:t>s = </a:t>
            </a:r>
            <a:r>
              <a:rPr lang="fr-FR" dirty="0" err="1"/>
              <a:t>attrs.isSystem</a:t>
            </a:r>
            <a:r>
              <a:rPr lang="fr-FR" dirty="0" smtClean="0"/>
              <a:t>();</a:t>
            </a:r>
          </a:p>
          <a:p>
            <a:endParaRPr lang="fr-FR" dirty="0"/>
          </a:p>
          <a:p>
            <a:r>
              <a:rPr lang="fr-FR" dirty="0" err="1"/>
              <a:t>DosFileAttributes</a:t>
            </a:r>
            <a:r>
              <a:rPr lang="fr-FR" dirty="0"/>
              <a:t> </a:t>
            </a:r>
            <a:r>
              <a:rPr lang="fr-FR" dirty="0" err="1"/>
              <a:t>attrs</a:t>
            </a:r>
            <a:r>
              <a:rPr lang="fr-FR" dirty="0"/>
              <a:t> = </a:t>
            </a:r>
            <a:r>
              <a:rPr lang="fr-FR" dirty="0" err="1"/>
              <a:t>Files.readAttributes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, </a:t>
            </a:r>
            <a:r>
              <a:rPr lang="fr-FR" dirty="0" err="1"/>
              <a:t>DosFileAttributes.class</a:t>
            </a:r>
            <a:r>
              <a:rPr lang="fr-F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573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WatchService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Détecter les changements dans un répertoire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1694" y="1539578"/>
            <a:ext cx="8890705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Path</a:t>
            </a:r>
            <a:r>
              <a:rPr lang="fr-FR" dirty="0"/>
              <a:t> </a:t>
            </a:r>
            <a:r>
              <a:rPr lang="fr-FR" dirty="0" err="1"/>
              <a:t>path</a:t>
            </a:r>
            <a:r>
              <a:rPr lang="fr-FR" dirty="0"/>
              <a:t> = ... </a:t>
            </a:r>
            <a:endParaRPr lang="fr-FR" dirty="0" smtClean="0"/>
          </a:p>
          <a:p>
            <a:r>
              <a:rPr lang="fr-FR" dirty="0" err="1" smtClean="0"/>
              <a:t>try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WatchService</a:t>
            </a:r>
            <a:r>
              <a:rPr lang="fr-FR" dirty="0"/>
              <a:t> </a:t>
            </a:r>
            <a:r>
              <a:rPr lang="fr-FR" dirty="0" err="1"/>
              <a:t>watcher</a:t>
            </a:r>
            <a:r>
              <a:rPr lang="fr-FR" dirty="0"/>
              <a:t> = </a:t>
            </a:r>
            <a:r>
              <a:rPr lang="fr-FR" dirty="0" err="1"/>
              <a:t>path.getFileSystem</a:t>
            </a:r>
            <a:r>
              <a:rPr lang="fr-FR" dirty="0"/>
              <a:t>().</a:t>
            </a:r>
            <a:r>
              <a:rPr lang="fr-FR" dirty="0" err="1"/>
              <a:t>newWatchService</a:t>
            </a:r>
            <a:r>
              <a:rPr lang="fr-FR" dirty="0"/>
              <a:t>()) { </a:t>
            </a:r>
            <a:endParaRPr lang="fr-FR" dirty="0" smtClean="0"/>
          </a:p>
          <a:p>
            <a:r>
              <a:rPr lang="fr-FR" dirty="0" err="1" smtClean="0"/>
              <a:t>path.register</a:t>
            </a:r>
            <a:r>
              <a:rPr lang="fr-FR" dirty="0" smtClean="0"/>
              <a:t>(</a:t>
            </a:r>
            <a:r>
              <a:rPr lang="fr-FR" dirty="0" err="1" smtClean="0"/>
              <a:t>watcher</a:t>
            </a:r>
            <a:r>
              <a:rPr lang="fr-FR" dirty="0"/>
              <a:t>, </a:t>
            </a:r>
            <a:r>
              <a:rPr lang="fr-FR" dirty="0" err="1"/>
              <a:t>StandardWatchEventKinds.ENTRY_CREATE</a:t>
            </a:r>
            <a:r>
              <a:rPr lang="fr-FR" dirty="0"/>
              <a:t>, </a:t>
            </a:r>
            <a:r>
              <a:rPr lang="fr-FR" dirty="0" err="1"/>
              <a:t>StandardWatchEventKinds.ENTRY_DELETE</a:t>
            </a:r>
            <a:r>
              <a:rPr lang="fr-FR" dirty="0"/>
              <a:t>, </a:t>
            </a:r>
            <a:r>
              <a:rPr lang="fr-FR" dirty="0" err="1"/>
              <a:t>StandardWatchEventKinds.ENTRY_MODIFY</a:t>
            </a:r>
            <a:r>
              <a:rPr lang="fr-FR" dirty="0"/>
              <a:t>); 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while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true</a:t>
            </a:r>
            <a:r>
              <a:rPr lang="fr-FR" dirty="0"/>
              <a:t>) { </a:t>
            </a:r>
            <a:endParaRPr lang="fr-FR" dirty="0" smtClean="0"/>
          </a:p>
          <a:p>
            <a:r>
              <a:rPr lang="fr-FR" dirty="0" smtClean="0"/>
              <a:t>		</a:t>
            </a:r>
            <a:r>
              <a:rPr lang="fr-FR" dirty="0" err="1" smtClean="0"/>
              <a:t>WatchKey</a:t>
            </a:r>
            <a:r>
              <a:rPr lang="fr-FR" dirty="0" smtClean="0"/>
              <a:t> </a:t>
            </a:r>
            <a:r>
              <a:rPr lang="fr-FR" dirty="0" err="1"/>
              <a:t>watchKey</a:t>
            </a:r>
            <a:r>
              <a:rPr lang="fr-FR" dirty="0"/>
              <a:t> = </a:t>
            </a:r>
            <a:r>
              <a:rPr lang="fr-FR" dirty="0" err="1"/>
              <a:t>watcher.take</a:t>
            </a:r>
            <a:r>
              <a:rPr lang="fr-FR" dirty="0"/>
              <a:t>(); </a:t>
            </a:r>
            <a:endParaRPr lang="fr-FR" dirty="0" smtClean="0"/>
          </a:p>
          <a:p>
            <a:r>
              <a:rPr lang="fr-FR" dirty="0" smtClean="0"/>
              <a:t>		for </a:t>
            </a:r>
            <a:r>
              <a:rPr lang="fr-FR" dirty="0"/>
              <a:t>(</a:t>
            </a:r>
            <a:r>
              <a:rPr lang="fr-FR" dirty="0" err="1"/>
              <a:t>WatchEvent</a:t>
            </a:r>
            <a:r>
              <a:rPr lang="fr-FR" dirty="0"/>
              <a:t>&lt;?&gt; </a:t>
            </a:r>
            <a:r>
              <a:rPr lang="fr-FR" dirty="0" err="1"/>
              <a:t>event</a:t>
            </a:r>
            <a:r>
              <a:rPr lang="fr-FR" dirty="0"/>
              <a:t>: </a:t>
            </a:r>
            <a:r>
              <a:rPr lang="fr-FR" dirty="0" err="1"/>
              <a:t>watchKey.pollEvents</a:t>
            </a:r>
            <a:r>
              <a:rPr lang="fr-FR" dirty="0"/>
              <a:t>()) { </a:t>
            </a:r>
            <a:endParaRPr lang="fr-FR" dirty="0" smtClean="0"/>
          </a:p>
          <a:p>
            <a:r>
              <a:rPr lang="fr-FR" dirty="0" smtClean="0"/>
              <a:t>			if </a:t>
            </a:r>
            <a:r>
              <a:rPr lang="fr-FR" dirty="0"/>
              <a:t>(</a:t>
            </a:r>
            <a:r>
              <a:rPr lang="fr-FR" dirty="0" err="1"/>
              <a:t>event.king</a:t>
            </a:r>
            <a:r>
              <a:rPr lang="fr-FR" dirty="0"/>
              <a:t>()==</a:t>
            </a:r>
            <a:r>
              <a:rPr lang="fr-FR" dirty="0" err="1"/>
              <a:t>StandardWatchEventKinds.OVERFLOW</a:t>
            </a:r>
            <a:r>
              <a:rPr lang="fr-FR" dirty="0"/>
              <a:t>) </a:t>
            </a:r>
            <a:r>
              <a:rPr lang="fr-FR" dirty="0" smtClean="0"/>
              <a:t>				continue</a:t>
            </a:r>
            <a:r>
              <a:rPr lang="fr-FR" dirty="0"/>
              <a:t>; </a:t>
            </a:r>
            <a:endParaRPr lang="fr-FR" dirty="0" smtClean="0"/>
          </a:p>
          <a:p>
            <a:r>
              <a:rPr lang="fr-FR" dirty="0" smtClean="0"/>
              <a:t>			</a:t>
            </a:r>
            <a:r>
              <a:rPr lang="fr-FR" dirty="0" err="1" smtClean="0"/>
              <a:t>System.out.println</a:t>
            </a:r>
            <a:r>
              <a:rPr lang="fr-FR" dirty="0" smtClean="0"/>
              <a:t>(</a:t>
            </a:r>
            <a:r>
              <a:rPr lang="fr-FR" dirty="0" err="1" smtClean="0"/>
              <a:t>event.kind</a:t>
            </a:r>
            <a:r>
              <a:rPr lang="fr-FR" dirty="0"/>
              <a:t>() + " - " + </a:t>
            </a:r>
            <a:r>
              <a:rPr lang="fr-FR" dirty="0" smtClean="0"/>
              <a:t>						</a:t>
            </a:r>
            <a:r>
              <a:rPr lang="fr-FR" dirty="0" err="1" smtClean="0"/>
              <a:t>event.context</a:t>
            </a:r>
            <a:r>
              <a:rPr lang="fr-FR" dirty="0"/>
              <a:t>());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} </a:t>
            </a:r>
          </a:p>
          <a:p>
            <a:r>
              <a:rPr lang="fr-FR" dirty="0"/>
              <a:t>	</a:t>
            </a:r>
            <a:r>
              <a:rPr lang="fr-FR" dirty="0" smtClean="0"/>
              <a:t>	if </a:t>
            </a:r>
            <a:r>
              <a:rPr lang="fr-FR" dirty="0"/>
              <a:t>( </a:t>
            </a:r>
            <a:r>
              <a:rPr lang="fr-FR" dirty="0" err="1"/>
              <a:t>watchKey.reset</a:t>
            </a:r>
            <a:r>
              <a:rPr lang="fr-FR" dirty="0"/>
              <a:t>() ==false ) {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	break</a:t>
            </a:r>
            <a:r>
              <a:rPr lang="fr-FR" dirty="0"/>
              <a:t>;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} </a:t>
            </a:r>
          </a:p>
          <a:p>
            <a:r>
              <a:rPr lang="fr-FR" dirty="0"/>
              <a:t>	</a:t>
            </a:r>
            <a:r>
              <a:rPr lang="fr-FR" dirty="0" smtClean="0"/>
              <a:t>} 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83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 Java</a:t>
            </a:r>
            <a:endParaRPr lang="fr-FR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Sortie de Java 6 en décembre 2006</a:t>
            </a:r>
          </a:p>
          <a:p>
            <a:r>
              <a:rPr lang="fr-FR" sz="2000" dirty="0" smtClean="0"/>
              <a:t>Rachat de Sun Microsystems par Oracle en 2009</a:t>
            </a:r>
          </a:p>
          <a:p>
            <a:r>
              <a:rPr lang="fr-FR" sz="2000" dirty="0" smtClean="0"/>
              <a:t>4 ans et demi après la version 6, sortie de Java 7 en juillet 2011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94" y="2755900"/>
            <a:ext cx="6312537" cy="20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3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ZIP </a:t>
            </a:r>
            <a:r>
              <a:rPr lang="fr-FR" sz="2800" dirty="0" err="1"/>
              <a:t>FileSystem</a:t>
            </a:r>
            <a:r>
              <a:rPr lang="fr-FR" sz="2800" dirty="0"/>
              <a:t> </a:t>
            </a:r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Gestion des fichiers jar/zip : Parcourir liste fichiers, compresser, décompresser, copier…</a:t>
            </a:r>
          </a:p>
          <a:p>
            <a:endParaRPr lang="fr-FR" sz="2000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151693" y="1907878"/>
            <a:ext cx="8890705" cy="393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/>
              <a:t>path</a:t>
            </a:r>
            <a:r>
              <a:rPr lang="fr-FR" dirty="0"/>
              <a:t> = </a:t>
            </a:r>
            <a:r>
              <a:rPr lang="fr-FR" dirty="0" err="1"/>
              <a:t>Paths.get</a:t>
            </a:r>
            <a:r>
              <a:rPr lang="fr-FR" dirty="0"/>
              <a:t>("file.zip"); </a:t>
            </a:r>
            <a:endParaRPr lang="fr-FR" dirty="0" smtClean="0"/>
          </a:p>
          <a:p>
            <a:r>
              <a:rPr lang="fr-FR" dirty="0" err="1" smtClean="0"/>
              <a:t>try</a:t>
            </a:r>
            <a:r>
              <a:rPr lang="fr-FR" dirty="0" smtClean="0"/>
              <a:t> </a:t>
            </a:r>
            <a:r>
              <a:rPr lang="fr-FR" dirty="0"/>
              <a:t>( </a:t>
            </a:r>
            <a:r>
              <a:rPr lang="fr-FR" dirty="0" err="1"/>
              <a:t>FileSystem</a:t>
            </a:r>
            <a:r>
              <a:rPr lang="fr-FR" dirty="0"/>
              <a:t> </a:t>
            </a:r>
            <a:r>
              <a:rPr lang="fr-FR" dirty="0" err="1"/>
              <a:t>zipFS</a:t>
            </a:r>
            <a:r>
              <a:rPr lang="fr-FR" dirty="0"/>
              <a:t> = </a:t>
            </a:r>
            <a:r>
              <a:rPr lang="fr-FR" dirty="0" err="1"/>
              <a:t>FileSystems.newFileSystem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, </a:t>
            </a:r>
            <a:r>
              <a:rPr lang="fr-FR" dirty="0" err="1"/>
              <a:t>null</a:t>
            </a:r>
            <a:r>
              <a:rPr lang="fr-FR" dirty="0"/>
              <a:t>) ) </a:t>
            </a:r>
            <a:r>
              <a:rPr lang="fr-FR" dirty="0" smtClean="0"/>
              <a:t>{</a:t>
            </a:r>
          </a:p>
          <a:p>
            <a:r>
              <a:rPr lang="fr-FR" dirty="0" smtClean="0"/>
              <a:t> </a:t>
            </a:r>
            <a:r>
              <a:rPr lang="fr-FR" dirty="0"/>
              <a:t>... </a:t>
            </a:r>
            <a:endParaRPr lang="fr-FR" dirty="0" smtClean="0"/>
          </a:p>
          <a:p>
            <a:r>
              <a:rPr lang="fr-FR" dirty="0" smtClean="0"/>
              <a:t>}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URI </a:t>
            </a:r>
            <a:r>
              <a:rPr lang="fr-FR" dirty="0" err="1"/>
              <a:t>uri</a:t>
            </a:r>
            <a:r>
              <a:rPr lang="fr-FR" dirty="0"/>
              <a:t> = </a:t>
            </a:r>
            <a:r>
              <a:rPr lang="fr-FR" dirty="0" err="1"/>
              <a:t>URI.create</a:t>
            </a:r>
            <a:r>
              <a:rPr lang="fr-FR" dirty="0"/>
              <a:t>("</a:t>
            </a:r>
            <a:r>
              <a:rPr lang="fr-FR" dirty="0" err="1"/>
              <a:t>jar:file</a:t>
            </a:r>
            <a:r>
              <a:rPr lang="fr-FR" dirty="0"/>
              <a:t>:/</a:t>
            </a:r>
            <a:r>
              <a:rPr lang="fr-FR" dirty="0" err="1"/>
              <a:t>path</a:t>
            </a:r>
            <a:r>
              <a:rPr lang="fr-FR" dirty="0"/>
              <a:t>/file.zip"); </a:t>
            </a:r>
            <a:endParaRPr lang="fr-FR" dirty="0" smtClean="0"/>
          </a:p>
          <a:p>
            <a:r>
              <a:rPr lang="fr-FR" dirty="0" err="1" smtClean="0"/>
              <a:t>try</a:t>
            </a:r>
            <a:r>
              <a:rPr lang="fr-FR" dirty="0" smtClean="0"/>
              <a:t> </a:t>
            </a:r>
            <a:r>
              <a:rPr lang="fr-FR" dirty="0"/>
              <a:t>( </a:t>
            </a:r>
            <a:r>
              <a:rPr lang="fr-FR" dirty="0" err="1"/>
              <a:t>FileSystem</a:t>
            </a:r>
            <a:r>
              <a:rPr lang="fr-FR" dirty="0"/>
              <a:t> </a:t>
            </a:r>
            <a:r>
              <a:rPr lang="fr-FR" dirty="0" err="1"/>
              <a:t>zipFS</a:t>
            </a:r>
            <a:r>
              <a:rPr lang="fr-FR" dirty="0"/>
              <a:t> = </a:t>
            </a:r>
            <a:r>
              <a:rPr lang="fr-FR" dirty="0" err="1"/>
              <a:t>FileSystems.newFileSystem</a:t>
            </a:r>
            <a:r>
              <a:rPr lang="fr-FR" dirty="0"/>
              <a:t>(</a:t>
            </a:r>
            <a:r>
              <a:rPr lang="fr-FR" dirty="0" err="1"/>
              <a:t>uri</a:t>
            </a:r>
            <a:r>
              <a:rPr lang="fr-FR" dirty="0"/>
              <a:t>, </a:t>
            </a:r>
            <a:r>
              <a:rPr lang="fr-FR" dirty="0" err="1"/>
              <a:t>null</a:t>
            </a:r>
            <a:r>
              <a:rPr lang="fr-FR" dirty="0"/>
              <a:t>) ) </a:t>
            </a:r>
            <a:r>
              <a:rPr lang="fr-FR" dirty="0" smtClean="0"/>
              <a:t>{</a:t>
            </a:r>
          </a:p>
          <a:p>
            <a:r>
              <a:rPr lang="fr-FR" dirty="0" smtClean="0"/>
              <a:t> </a:t>
            </a:r>
            <a:r>
              <a:rPr lang="fr-FR" dirty="0"/>
              <a:t>... </a:t>
            </a:r>
            <a:endParaRPr lang="fr-FR" dirty="0" smtClean="0"/>
          </a:p>
          <a:p>
            <a:r>
              <a:rPr lang="fr-FR" dirty="0" smtClean="0"/>
              <a:t>}</a:t>
            </a:r>
          </a:p>
          <a:p>
            <a:r>
              <a:rPr lang="fr-FR" sz="1600" dirty="0"/>
              <a:t>// Copie d'un fichier du disque vers l'archive ZIP </a:t>
            </a:r>
            <a:r>
              <a:rPr lang="fr-FR" sz="1600" dirty="0" smtClean="0"/>
              <a:t>:</a:t>
            </a:r>
          </a:p>
          <a:p>
            <a:r>
              <a:rPr lang="fr-FR" dirty="0" err="1" smtClean="0"/>
              <a:t>Files.copy</a:t>
            </a:r>
            <a:r>
              <a:rPr lang="fr-FR" dirty="0" smtClean="0"/>
              <a:t>(</a:t>
            </a:r>
            <a:r>
              <a:rPr lang="fr-FR" dirty="0" err="1" smtClean="0"/>
              <a:t>Paths.get</a:t>
            </a:r>
            <a:r>
              <a:rPr lang="fr-FR" dirty="0"/>
              <a:t>("on-disk.txt"), </a:t>
            </a:r>
            <a:r>
              <a:rPr lang="fr-FR" dirty="0" err="1"/>
              <a:t>zipFS.getPath</a:t>
            </a:r>
            <a:r>
              <a:rPr lang="fr-FR" dirty="0"/>
              <a:t>("on-zip.txt</a:t>
            </a:r>
            <a:r>
              <a:rPr lang="fr-FR" dirty="0" smtClean="0"/>
              <a:t>"));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06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/>
              <a:t>AsynchronousChannel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Entrées/sorties asynchrones</a:t>
            </a:r>
          </a:p>
          <a:p>
            <a:pPr lvl="1"/>
            <a:r>
              <a:rPr lang="fr-FR" sz="1600" dirty="0" smtClean="0"/>
              <a:t>Opérations en tâche de fond</a:t>
            </a:r>
          </a:p>
          <a:p>
            <a:pPr lvl="1"/>
            <a:endParaRPr lang="fr-FR" sz="1600" dirty="0"/>
          </a:p>
          <a:p>
            <a:r>
              <a:rPr lang="fr-FR" sz="2000" b="1" dirty="0" err="1"/>
              <a:t>AsynchronousFileChannel</a:t>
            </a:r>
            <a:r>
              <a:rPr lang="fr-FR" sz="2000" b="1" dirty="0"/>
              <a:t> </a:t>
            </a:r>
            <a:r>
              <a:rPr lang="fr-FR" sz="2000" dirty="0"/>
              <a:t>;</a:t>
            </a:r>
          </a:p>
          <a:p>
            <a:r>
              <a:rPr lang="fr-FR" sz="2000" b="1" dirty="0" err="1"/>
              <a:t>AsynchronousSocketChannel</a:t>
            </a:r>
            <a:r>
              <a:rPr lang="fr-FR" sz="2000" b="1" dirty="0"/>
              <a:t> </a:t>
            </a:r>
            <a:r>
              <a:rPr lang="fr-FR" sz="2000" dirty="0"/>
              <a:t>;</a:t>
            </a:r>
          </a:p>
          <a:p>
            <a:r>
              <a:rPr lang="fr-FR" sz="2000" b="1" dirty="0" err="1"/>
              <a:t>AsynchronousServerSocketChannel</a:t>
            </a:r>
            <a:r>
              <a:rPr lang="fr-FR" sz="2000" b="1" dirty="0"/>
              <a:t>.</a:t>
            </a:r>
            <a:endParaRPr lang="fr-FR" sz="2000" dirty="0"/>
          </a:p>
          <a:p>
            <a:pPr lvl="1"/>
            <a:endParaRPr lang="fr-FR" sz="1600" dirty="0" smtClean="0"/>
          </a:p>
          <a:p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1470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/>
              <a:t>AsynchronousFileChannel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151693" y="1907878"/>
            <a:ext cx="8890705" cy="412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byte[] data = ... </a:t>
            </a:r>
            <a:endParaRPr lang="fr-FR" dirty="0" smtClean="0"/>
          </a:p>
          <a:p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/>
              <a:t>path</a:t>
            </a:r>
            <a:r>
              <a:rPr lang="fr-FR" dirty="0"/>
              <a:t> = </a:t>
            </a:r>
            <a:r>
              <a:rPr lang="fr-FR" dirty="0" err="1"/>
              <a:t>Paths.get</a:t>
            </a:r>
            <a:r>
              <a:rPr lang="fr-FR" dirty="0" smtClean="0"/>
              <a:t>(...);</a:t>
            </a:r>
          </a:p>
          <a:p>
            <a:endParaRPr lang="fr-FR" dirty="0" smtClean="0"/>
          </a:p>
          <a:p>
            <a:r>
              <a:rPr lang="fr-FR" sz="1600" dirty="0" smtClean="0"/>
              <a:t> </a:t>
            </a:r>
            <a:r>
              <a:rPr lang="fr-FR" sz="1600" dirty="0"/>
              <a:t>// On ouvre un </a:t>
            </a:r>
            <a:r>
              <a:rPr lang="fr-FR" sz="1600" dirty="0" err="1"/>
              <a:t>AsynchronousFileChannel</a:t>
            </a:r>
            <a:r>
              <a:rPr lang="fr-FR" sz="1600" dirty="0"/>
              <a:t> (dans un </a:t>
            </a:r>
            <a:r>
              <a:rPr lang="fr-FR" sz="1600" dirty="0" err="1"/>
              <a:t>try</a:t>
            </a:r>
            <a:r>
              <a:rPr lang="fr-FR" sz="1600" dirty="0"/>
              <a:t>-</a:t>
            </a:r>
            <a:r>
              <a:rPr lang="fr-FR" sz="1600" dirty="0" err="1"/>
              <a:t>with</a:t>
            </a:r>
            <a:r>
              <a:rPr lang="fr-FR" sz="1600" dirty="0"/>
              <a:t>-ressource) </a:t>
            </a:r>
            <a:endParaRPr lang="fr-FR" dirty="0"/>
          </a:p>
          <a:p>
            <a:r>
              <a:rPr lang="fr-FR" dirty="0" err="1" smtClean="0"/>
              <a:t>try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AsynchronousFileChannel</a:t>
            </a:r>
            <a:r>
              <a:rPr lang="fr-FR" dirty="0"/>
              <a:t> file = </a:t>
            </a:r>
            <a:r>
              <a:rPr lang="fr-FR" dirty="0" err="1"/>
              <a:t>AsynchronousFileChannel.open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, </a:t>
            </a:r>
            <a:r>
              <a:rPr lang="fr-FR" dirty="0" err="1"/>
              <a:t>StandardOpenOption.WRITE</a:t>
            </a:r>
            <a:r>
              <a:rPr lang="fr-FR" dirty="0"/>
              <a:t>, </a:t>
            </a:r>
            <a:r>
              <a:rPr lang="fr-FR" dirty="0" err="1"/>
              <a:t>StandardOpenOption.CREATE</a:t>
            </a:r>
            <a:r>
              <a:rPr lang="fr-FR" dirty="0"/>
              <a:t>)) </a:t>
            </a:r>
            <a:r>
              <a:rPr lang="fr-FR" dirty="0" smtClean="0"/>
              <a:t>{</a:t>
            </a:r>
          </a:p>
          <a:p>
            <a:endParaRPr lang="fr-FR" dirty="0"/>
          </a:p>
          <a:p>
            <a:r>
              <a:rPr lang="fr-FR" sz="1600" dirty="0" smtClean="0"/>
              <a:t> 	// </a:t>
            </a:r>
            <a:r>
              <a:rPr lang="fr-FR" sz="1600" dirty="0"/>
              <a:t>On lance une opération d'écriture en tâche de fond </a:t>
            </a:r>
            <a:endParaRPr lang="fr-FR" sz="1600" dirty="0" smtClean="0"/>
          </a:p>
          <a:p>
            <a:r>
              <a:rPr lang="fr-FR" dirty="0" smtClean="0"/>
              <a:t>	Future&lt;</a:t>
            </a:r>
            <a:r>
              <a:rPr lang="fr-FR" dirty="0" err="1" smtClean="0"/>
              <a:t>Integer</a:t>
            </a:r>
            <a:r>
              <a:rPr lang="fr-FR" dirty="0"/>
              <a:t>&gt; </a:t>
            </a:r>
            <a:r>
              <a:rPr lang="fr-FR" dirty="0" err="1"/>
              <a:t>task</a:t>
            </a:r>
            <a:r>
              <a:rPr lang="fr-FR" dirty="0"/>
              <a:t> = </a:t>
            </a:r>
            <a:r>
              <a:rPr lang="fr-FR" dirty="0" err="1"/>
              <a:t>file.write</a:t>
            </a:r>
            <a:r>
              <a:rPr lang="fr-FR" dirty="0"/>
              <a:t>(</a:t>
            </a:r>
            <a:r>
              <a:rPr lang="fr-FR" dirty="0" err="1"/>
              <a:t>ByteBuffer.wrap</a:t>
            </a:r>
            <a:r>
              <a:rPr lang="fr-FR" dirty="0"/>
              <a:t>(data), 0</a:t>
            </a:r>
            <a:r>
              <a:rPr lang="fr-FR" dirty="0" smtClean="0"/>
              <a:t>);</a:t>
            </a:r>
          </a:p>
          <a:p>
            <a:r>
              <a:rPr lang="fr-FR" sz="1600" dirty="0" smtClean="0"/>
              <a:t> 	// </a:t>
            </a:r>
            <a:r>
              <a:rPr lang="fr-FR" sz="1600" dirty="0"/>
              <a:t>On effectue d'autres traitements ... ... </a:t>
            </a:r>
            <a:endParaRPr lang="fr-FR" sz="1600" dirty="0" smtClean="0"/>
          </a:p>
          <a:p>
            <a:r>
              <a:rPr lang="fr-FR" sz="1600" dirty="0" smtClean="0"/>
              <a:t>	// </a:t>
            </a:r>
            <a:r>
              <a:rPr lang="fr-FR" sz="1600" dirty="0"/>
              <a:t>On attend la fin de l'opération, et on récupère son code de retour </a:t>
            </a:r>
            <a:r>
              <a:rPr lang="fr-FR" sz="1600" dirty="0" smtClean="0"/>
              <a:t>:</a:t>
            </a:r>
          </a:p>
          <a:p>
            <a:r>
              <a:rPr lang="fr-FR" dirty="0" smtClean="0"/>
              <a:t>	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task.get</a:t>
            </a:r>
            <a:r>
              <a:rPr lang="fr-FR" dirty="0"/>
              <a:t>();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err="1" smtClean="0"/>
              <a:t>System.out.println</a:t>
            </a:r>
            <a:r>
              <a:rPr lang="fr-FR" dirty="0"/>
              <a:t>( "byte </a:t>
            </a:r>
            <a:r>
              <a:rPr lang="fr-FR" dirty="0" err="1"/>
              <a:t>writed</a:t>
            </a:r>
            <a:r>
              <a:rPr lang="fr-FR" dirty="0"/>
              <a:t> : " + </a:t>
            </a:r>
            <a:r>
              <a:rPr lang="fr-FR" dirty="0" err="1"/>
              <a:t>result</a:t>
            </a:r>
            <a:r>
              <a:rPr lang="fr-FR" dirty="0"/>
              <a:t>); </a:t>
            </a:r>
            <a:endParaRPr lang="fr-FR" dirty="0" smtClean="0"/>
          </a:p>
          <a:p>
            <a:r>
              <a:rPr lang="fr-FR" dirty="0" smtClean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71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/>
              <a:t>AsynchronousSocketChannel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151693" y="1907878"/>
            <a:ext cx="8890705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AsynchronousServerSocketChannel</a:t>
            </a:r>
            <a:r>
              <a:rPr lang="fr-FR" dirty="0"/>
              <a:t> server = </a:t>
            </a:r>
            <a:r>
              <a:rPr lang="fr-FR" dirty="0" err="1"/>
              <a:t>AsynchronousServerSocketChannel.open</a:t>
            </a:r>
            <a:r>
              <a:rPr lang="fr-FR" dirty="0"/>
              <a:t>(); </a:t>
            </a:r>
            <a:endParaRPr lang="fr-FR" dirty="0" smtClean="0"/>
          </a:p>
          <a:p>
            <a:r>
              <a:rPr lang="fr-FR" dirty="0" err="1" smtClean="0"/>
              <a:t>server.bind</a:t>
            </a:r>
            <a:r>
              <a:rPr lang="fr-FR" dirty="0" smtClean="0"/>
              <a:t>(</a:t>
            </a:r>
            <a:r>
              <a:rPr lang="fr-FR" dirty="0" err="1" smtClean="0"/>
              <a:t>null</a:t>
            </a:r>
            <a:r>
              <a:rPr lang="fr-FR" dirty="0"/>
              <a:t>); </a:t>
            </a:r>
            <a:endParaRPr lang="fr-FR" dirty="0" smtClean="0"/>
          </a:p>
          <a:p>
            <a:r>
              <a:rPr lang="fr-FR" dirty="0" err="1" smtClean="0"/>
              <a:t>server.accept</a:t>
            </a:r>
            <a:r>
              <a:rPr lang="fr-FR" dirty="0" smtClean="0"/>
              <a:t>(</a:t>
            </a:r>
            <a:r>
              <a:rPr lang="fr-FR" dirty="0" err="1" smtClean="0"/>
              <a:t>null</a:t>
            </a:r>
            <a:r>
              <a:rPr lang="fr-FR" dirty="0"/>
              <a:t>, new </a:t>
            </a:r>
            <a:r>
              <a:rPr lang="fr-FR" dirty="0" err="1"/>
              <a:t>CompletionHandler</a:t>
            </a:r>
            <a:r>
              <a:rPr lang="fr-FR" dirty="0"/>
              <a:t>&lt;</a:t>
            </a:r>
            <a:r>
              <a:rPr lang="fr-FR" dirty="0" err="1"/>
              <a:t>AsynchronousSocketChannel</a:t>
            </a:r>
            <a:r>
              <a:rPr lang="fr-FR" dirty="0"/>
              <a:t>, </a:t>
            </a:r>
            <a:r>
              <a:rPr lang="fr-FR" dirty="0" err="1"/>
              <a:t>Void</a:t>
            </a:r>
            <a:r>
              <a:rPr lang="fr-FR" dirty="0"/>
              <a:t>&gt;() { </a:t>
            </a:r>
            <a:r>
              <a:rPr lang="fr-FR" dirty="0" smtClean="0"/>
              <a:t>	@</a:t>
            </a:r>
            <a:r>
              <a:rPr lang="fr-FR" dirty="0" err="1"/>
              <a:t>Override</a:t>
            </a:r>
            <a:r>
              <a:rPr lang="fr-FR" dirty="0"/>
              <a:t>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completed</a:t>
            </a:r>
            <a:r>
              <a:rPr lang="fr-FR" dirty="0"/>
              <a:t>(</a:t>
            </a:r>
            <a:r>
              <a:rPr lang="fr-FR" dirty="0" err="1"/>
              <a:t>AsynchronousSocketChannel</a:t>
            </a:r>
            <a:r>
              <a:rPr lang="fr-FR" dirty="0"/>
              <a:t> client,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smtClean="0"/>
              <a:t>			</a:t>
            </a:r>
            <a:r>
              <a:rPr lang="fr-FR" dirty="0" err="1" smtClean="0"/>
              <a:t>attachment</a:t>
            </a:r>
            <a:r>
              <a:rPr lang="fr-FR" dirty="0"/>
              <a:t>) {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// </a:t>
            </a:r>
            <a:r>
              <a:rPr lang="fr-FR" dirty="0"/>
              <a:t>Nouvelle connexion sur le server </a:t>
            </a:r>
            <a:r>
              <a:rPr lang="fr-FR" dirty="0" smtClean="0"/>
              <a:t>:</a:t>
            </a:r>
          </a:p>
          <a:p>
            <a:r>
              <a:rPr lang="fr-FR" dirty="0"/>
              <a:t>	</a:t>
            </a:r>
            <a:r>
              <a:rPr lang="fr-FR" dirty="0" smtClean="0"/>
              <a:t>	 </a:t>
            </a:r>
            <a:r>
              <a:rPr lang="fr-FR" dirty="0"/>
              <a:t>... }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@</a:t>
            </a:r>
            <a:r>
              <a:rPr lang="fr-FR" dirty="0" err="1"/>
              <a:t>Override</a:t>
            </a:r>
            <a:r>
              <a:rPr lang="fr-FR" dirty="0"/>
              <a:t>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failed</a:t>
            </a:r>
            <a:r>
              <a:rPr lang="fr-FR" dirty="0"/>
              <a:t>(</a:t>
            </a:r>
            <a:r>
              <a:rPr lang="fr-FR" dirty="0" err="1"/>
              <a:t>Throwable</a:t>
            </a:r>
            <a:r>
              <a:rPr lang="fr-FR" dirty="0"/>
              <a:t> exception,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attachment</a:t>
            </a:r>
            <a:r>
              <a:rPr lang="fr-FR" dirty="0"/>
              <a:t>) {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// </a:t>
            </a:r>
            <a:r>
              <a:rPr lang="fr-FR" dirty="0"/>
              <a:t>Erreur de connexion </a:t>
            </a:r>
            <a:r>
              <a:rPr lang="fr-FR" dirty="0" smtClean="0"/>
              <a:t>:</a:t>
            </a:r>
          </a:p>
          <a:p>
            <a:r>
              <a:rPr lang="fr-FR" dirty="0"/>
              <a:t>	</a:t>
            </a:r>
            <a:r>
              <a:rPr lang="fr-FR" dirty="0" smtClean="0"/>
              <a:t>	 </a:t>
            </a:r>
            <a:r>
              <a:rPr lang="fr-FR" dirty="0" err="1"/>
              <a:t>exception.printStackTrace</a:t>
            </a:r>
            <a:r>
              <a:rPr lang="fr-FR" dirty="0" smtClean="0"/>
              <a:t>();</a:t>
            </a:r>
          </a:p>
          <a:p>
            <a:r>
              <a:rPr lang="fr-FR" dirty="0"/>
              <a:t>	</a:t>
            </a:r>
            <a:r>
              <a:rPr lang="fr-FR" dirty="0" smtClean="0"/>
              <a:t> </a:t>
            </a:r>
            <a:r>
              <a:rPr lang="fr-FR" dirty="0"/>
              <a:t>} </a:t>
            </a:r>
            <a:endParaRPr lang="fr-FR" dirty="0" smtClean="0"/>
          </a:p>
          <a:p>
            <a:r>
              <a:rPr lang="fr-FR" dirty="0" smtClean="0"/>
              <a:t>});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5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 7</a:t>
            </a:r>
            <a:endParaRPr lang="fr-FR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501900" y="3122613"/>
            <a:ext cx="4470399" cy="649287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b="1" dirty="0" err="1"/>
              <a:t>Concurrency</a:t>
            </a:r>
            <a:endParaRPr lang="fr-FR" sz="3600" b="1" dirty="0"/>
          </a:p>
          <a:p>
            <a:pPr marL="0" indent="0" algn="ctr">
              <a:buNone/>
            </a:pPr>
            <a:r>
              <a:rPr lang="fr-FR" sz="3600" b="1" dirty="0"/>
              <a:t>JSR166y</a:t>
            </a:r>
          </a:p>
        </p:txBody>
      </p:sp>
    </p:spTree>
    <p:extLst>
      <p:ext uri="{BB962C8B-B14F-4D97-AF65-F5344CB8AC3E}">
        <p14:creationId xmlns:p14="http://schemas.microsoft.com/office/powerpoint/2010/main" val="340273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Fork</a:t>
            </a:r>
            <a:r>
              <a:rPr lang="fr-FR" sz="2800" dirty="0" smtClean="0"/>
              <a:t>/</a:t>
            </a:r>
            <a:r>
              <a:rPr lang="fr-FR" sz="2800" dirty="0" err="1" smtClean="0"/>
              <a:t>Join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Diviser pour mieux régner !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76796" y="3865561"/>
            <a:ext cx="88907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public </a:t>
            </a:r>
            <a:r>
              <a:rPr lang="fr-FR" dirty="0" err="1"/>
              <a:t>static</a:t>
            </a:r>
            <a:r>
              <a:rPr lang="fr-FR" dirty="0"/>
              <a:t> double </a:t>
            </a:r>
            <a:r>
              <a:rPr lang="fr-FR" dirty="0" err="1"/>
              <a:t>calculate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max) {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double </a:t>
            </a:r>
            <a:r>
              <a:rPr lang="fr-FR" dirty="0" err="1"/>
              <a:t>result</a:t>
            </a:r>
            <a:r>
              <a:rPr lang="fr-FR" dirty="0"/>
              <a:t> = 0.0;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for 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i=0; i&lt;max; i++)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/>
              <a:t>+= </a:t>
            </a:r>
            <a:r>
              <a:rPr lang="fr-FR" dirty="0" err="1"/>
              <a:t>Math.cos</a:t>
            </a:r>
            <a:r>
              <a:rPr lang="fr-FR" dirty="0"/>
              <a:t>(i) + </a:t>
            </a:r>
            <a:r>
              <a:rPr lang="fr-FR" dirty="0" err="1"/>
              <a:t>Math.sin</a:t>
            </a:r>
            <a:r>
              <a:rPr lang="fr-FR" dirty="0"/>
              <a:t>(i);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return </a:t>
            </a:r>
            <a:r>
              <a:rPr lang="fr-FR" dirty="0" err="1"/>
              <a:t>result</a:t>
            </a:r>
            <a:r>
              <a:rPr lang="fr-FR" dirty="0"/>
              <a:t>; </a:t>
            </a:r>
            <a:endParaRPr lang="fr-FR" dirty="0" smtClean="0"/>
          </a:p>
          <a:p>
            <a:r>
              <a:rPr lang="fr-FR" dirty="0" smtClean="0"/>
              <a:t>}</a:t>
            </a:r>
            <a:endParaRPr lang="fr-FR" dirty="0"/>
          </a:p>
        </p:txBody>
      </p:sp>
      <p:pic>
        <p:nvPicPr>
          <p:cNvPr id="1026" name="Picture 2" descr="C:\Users\salim\Dropbox\softeam\Pôle de compétence JAVA-JEE\nouveautes Java7\soc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1" y="869949"/>
            <a:ext cx="1984375" cy="136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lim\Dropbox\softeam\Pôle de compétence JAVA-JEE\nouveautes Java7\ma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37" y="2603497"/>
            <a:ext cx="24098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7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Fork</a:t>
            </a:r>
            <a:r>
              <a:rPr lang="fr-FR" sz="2800" dirty="0" smtClean="0"/>
              <a:t>/</a:t>
            </a:r>
            <a:r>
              <a:rPr lang="fr-FR" sz="2800" dirty="0" err="1" smtClean="0"/>
              <a:t>Join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4004558" y="3347522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FR" sz="2800" dirty="0">
                <a:solidFill>
                  <a:srgbClr val="000000"/>
                </a:solidFill>
              </a:rPr>
              <a:t>DEMO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20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Phaser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141413"/>
            <a:ext cx="8458200" cy="1322387"/>
          </a:xfrm>
        </p:spPr>
        <p:txBody>
          <a:bodyPr/>
          <a:lstStyle/>
          <a:p>
            <a:r>
              <a:rPr lang="fr-FR" sz="2000" dirty="0" smtClean="0"/>
              <a:t>Synchroniser des tâches en mettant en phase plusieurs parties distinctes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3295" y="1998661"/>
            <a:ext cx="889070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final </a:t>
            </a:r>
            <a:r>
              <a:rPr lang="fr-FR" dirty="0" err="1"/>
              <a:t>Phaser</a:t>
            </a:r>
            <a:r>
              <a:rPr lang="fr-FR" dirty="0"/>
              <a:t> </a:t>
            </a:r>
            <a:r>
              <a:rPr lang="fr-FR" dirty="0" err="1"/>
              <a:t>phaser</a:t>
            </a:r>
            <a:r>
              <a:rPr lang="fr-FR" dirty="0"/>
              <a:t> = new </a:t>
            </a:r>
            <a:r>
              <a:rPr lang="fr-FR" dirty="0" err="1"/>
              <a:t>Phaser</a:t>
            </a:r>
            <a:r>
              <a:rPr lang="fr-FR" dirty="0"/>
              <a:t>(); </a:t>
            </a:r>
            <a:endParaRPr lang="fr-FR" dirty="0" smtClean="0"/>
          </a:p>
          <a:p>
            <a:r>
              <a:rPr lang="fr-FR" dirty="0" smtClean="0"/>
              <a:t>for 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i = 0; i &lt; 5; i++) { </a:t>
            </a:r>
            <a:endParaRPr lang="fr-FR" dirty="0" smtClean="0"/>
          </a:p>
          <a:p>
            <a:r>
              <a:rPr lang="fr-FR" dirty="0" smtClean="0"/>
              <a:t>	// </a:t>
            </a:r>
            <a:r>
              <a:rPr lang="fr-FR" dirty="0"/>
              <a:t>On enregistre un nouveau thread dans le </a:t>
            </a:r>
            <a:r>
              <a:rPr lang="fr-FR" dirty="0" err="1"/>
              <a:t>phaser</a:t>
            </a:r>
            <a:r>
              <a:rPr lang="fr-FR" dirty="0"/>
              <a:t> : </a:t>
            </a:r>
            <a:endParaRPr lang="fr-FR" dirty="0" smtClean="0"/>
          </a:p>
          <a:p>
            <a:r>
              <a:rPr lang="fr-FR" dirty="0" smtClean="0"/>
              <a:t>	</a:t>
            </a:r>
            <a:r>
              <a:rPr lang="fr-FR" dirty="0" err="1" smtClean="0"/>
              <a:t>phaser.register</a:t>
            </a:r>
            <a:r>
              <a:rPr lang="fr-FR" dirty="0"/>
              <a:t>(); </a:t>
            </a:r>
            <a:endParaRPr lang="fr-FR" dirty="0" smtClean="0"/>
          </a:p>
          <a:p>
            <a:r>
              <a:rPr lang="fr-FR" dirty="0" smtClean="0"/>
              <a:t>	new </a:t>
            </a:r>
            <a:r>
              <a:rPr lang="fr-FR" dirty="0"/>
              <a:t>Thread() { </a:t>
            </a:r>
            <a:endParaRPr lang="fr-FR" dirty="0" smtClean="0"/>
          </a:p>
          <a:p>
            <a:r>
              <a:rPr lang="fr-FR" dirty="0" smtClean="0"/>
              <a:t>		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() {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	</a:t>
            </a:r>
            <a:r>
              <a:rPr lang="fr-FR" dirty="0" err="1" smtClean="0"/>
              <a:t>System.out.println</a:t>
            </a:r>
            <a:r>
              <a:rPr lang="fr-FR" dirty="0"/>
              <a:t>("Étape 1 : " + </a:t>
            </a:r>
            <a:r>
              <a:rPr lang="fr-FR" dirty="0" err="1"/>
              <a:t>getName</a:t>
            </a:r>
            <a:r>
              <a:rPr lang="fr-FR" dirty="0"/>
              <a:t>()); </a:t>
            </a:r>
            <a:r>
              <a:rPr lang="fr-FR" dirty="0" smtClean="0"/>
              <a:t>				</a:t>
            </a:r>
            <a:r>
              <a:rPr lang="fr-FR" dirty="0" err="1" smtClean="0"/>
              <a:t>phaser.arriveAndAwaitAdvance</a:t>
            </a:r>
            <a:r>
              <a:rPr lang="fr-FR" dirty="0"/>
              <a:t>(); </a:t>
            </a:r>
            <a:r>
              <a:rPr lang="fr-FR" dirty="0" smtClean="0"/>
              <a:t>						</a:t>
            </a:r>
            <a:r>
              <a:rPr lang="fr-FR" dirty="0" err="1" smtClean="0"/>
              <a:t>System.out.println</a:t>
            </a:r>
            <a:r>
              <a:rPr lang="fr-FR" dirty="0"/>
              <a:t>("Étape 2 : " + </a:t>
            </a:r>
            <a:r>
              <a:rPr lang="fr-FR" dirty="0" err="1"/>
              <a:t>getName</a:t>
            </a:r>
            <a:r>
              <a:rPr lang="fr-FR" dirty="0"/>
              <a:t>()); </a:t>
            </a:r>
            <a:r>
              <a:rPr lang="fr-FR" dirty="0" smtClean="0"/>
              <a:t>				</a:t>
            </a:r>
            <a:r>
              <a:rPr lang="fr-FR" dirty="0" err="1" smtClean="0"/>
              <a:t>phaser.arriveAndAwaitAdvance</a:t>
            </a:r>
            <a:r>
              <a:rPr lang="fr-FR" dirty="0"/>
              <a:t>(); </a:t>
            </a:r>
            <a:r>
              <a:rPr lang="fr-FR" dirty="0" smtClean="0"/>
              <a:t>						</a:t>
            </a:r>
            <a:r>
              <a:rPr lang="fr-FR" dirty="0" err="1" smtClean="0"/>
              <a:t>System.out.println</a:t>
            </a:r>
            <a:r>
              <a:rPr lang="fr-FR" dirty="0"/>
              <a:t>("Étape 3 : " + </a:t>
            </a:r>
            <a:r>
              <a:rPr lang="fr-FR" dirty="0" err="1"/>
              <a:t>getName</a:t>
            </a:r>
            <a:r>
              <a:rPr lang="fr-FR" dirty="0"/>
              <a:t>()); </a:t>
            </a:r>
            <a:r>
              <a:rPr lang="fr-FR" dirty="0" smtClean="0"/>
              <a:t>				</a:t>
            </a:r>
            <a:r>
              <a:rPr lang="fr-FR" dirty="0" err="1" smtClean="0"/>
              <a:t>phaser.arriveAndDeregister</a:t>
            </a:r>
            <a:r>
              <a:rPr lang="fr-FR" dirty="0"/>
              <a:t>();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} 	</a:t>
            </a:r>
          </a:p>
          <a:p>
            <a:r>
              <a:rPr lang="fr-FR" dirty="0"/>
              <a:t>	</a:t>
            </a:r>
            <a:r>
              <a:rPr lang="fr-FR" dirty="0" smtClean="0"/>
              <a:t>}.</a:t>
            </a:r>
            <a:r>
              <a:rPr lang="fr-FR" dirty="0" err="1"/>
              <a:t>start</a:t>
            </a:r>
            <a:r>
              <a:rPr lang="fr-FR" dirty="0"/>
              <a:t>(); </a:t>
            </a:r>
            <a:endParaRPr lang="fr-FR" dirty="0" smtClean="0"/>
          </a:p>
          <a:p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71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 7</a:t>
            </a:r>
            <a:endParaRPr lang="fr-FR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501900" y="3122613"/>
            <a:ext cx="4470399" cy="649287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b="1" dirty="0" smtClean="0"/>
              <a:t>VM</a:t>
            </a:r>
            <a:endParaRPr lang="fr-FR" sz="3600" b="1" dirty="0"/>
          </a:p>
          <a:p>
            <a:pPr marL="0" indent="0" algn="ctr">
              <a:buNone/>
            </a:pP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83291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/>
              <a:t>Tiered</a:t>
            </a:r>
            <a:r>
              <a:rPr lang="fr-FR" sz="2800" dirty="0"/>
              <a:t> Compilation</a:t>
            </a:r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141413"/>
            <a:ext cx="8458200" cy="5259387"/>
          </a:xfrm>
        </p:spPr>
        <p:txBody>
          <a:bodyPr/>
          <a:lstStyle/>
          <a:p>
            <a:r>
              <a:rPr lang="fr-FR" sz="2000" dirty="0" smtClean="0"/>
              <a:t>Deux compilateurs « client » et « serveur »</a:t>
            </a:r>
          </a:p>
          <a:p>
            <a:pPr lvl="1"/>
            <a:r>
              <a:rPr lang="fr-FR" sz="1600" dirty="0" smtClean="0"/>
              <a:t>« client » : démarrage </a:t>
            </a:r>
            <a:r>
              <a:rPr lang="fr-FR" sz="1600" dirty="0"/>
              <a:t>rapide </a:t>
            </a:r>
            <a:endParaRPr lang="fr-FR" sz="1600" dirty="0" smtClean="0"/>
          </a:p>
          <a:p>
            <a:pPr lvl="1"/>
            <a:r>
              <a:rPr lang="fr-FR" sz="1600" dirty="0" smtClean="0"/>
              <a:t>« serveur » : performances accrues grâce à un profilage et à une recompilation native du code plus efficace</a:t>
            </a:r>
          </a:p>
          <a:p>
            <a:pPr lvl="1"/>
            <a:endParaRPr lang="fr-FR" sz="1600" dirty="0"/>
          </a:p>
          <a:p>
            <a:r>
              <a:rPr lang="fr-FR" sz="2000" dirty="0" smtClean="0"/>
              <a:t>Compilation à plusieurs niveaux (</a:t>
            </a:r>
            <a:r>
              <a:rPr lang="fr-FR" sz="2000" dirty="0" err="1" smtClean="0"/>
              <a:t>tiered</a:t>
            </a:r>
            <a:r>
              <a:rPr lang="fr-FR" sz="2000" dirty="0" smtClean="0"/>
              <a:t> compilation) :</a:t>
            </a:r>
          </a:p>
          <a:p>
            <a:pPr lvl="1"/>
            <a:r>
              <a:rPr lang="fr-FR" sz="1600" dirty="0" smtClean="0"/>
              <a:t>Compilation en premier par le « client »</a:t>
            </a:r>
          </a:p>
          <a:p>
            <a:pPr lvl="1"/>
            <a:r>
              <a:rPr lang="fr-FR" sz="1600" dirty="0" smtClean="0"/>
              <a:t>Recompilation par le « serveur »  pour obtenir les meilleurs optimisations possible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 smtClean="0"/>
              <a:t>Le compilateur « serveur » s’applique à lui-même les mêmes règles de profilage et d’optimisation</a:t>
            </a:r>
          </a:p>
          <a:p>
            <a:pPr lvl="1"/>
            <a:endParaRPr lang="fr-FR" sz="1600" dirty="0"/>
          </a:p>
          <a:p>
            <a:pPr lvl="1"/>
            <a:endParaRPr lang="fr-FR" sz="1600" dirty="0" smtClean="0"/>
          </a:p>
          <a:p>
            <a:pPr lvl="1"/>
            <a:endParaRPr lang="fr-FR" sz="1600" dirty="0"/>
          </a:p>
          <a:p>
            <a:r>
              <a:rPr lang="fr-FR" sz="2000" dirty="0"/>
              <a:t>Options </a:t>
            </a:r>
            <a:r>
              <a:rPr lang="fr-FR" sz="2000" b="1" dirty="0"/>
              <a:t>: java -server -XX:+</a:t>
            </a:r>
            <a:r>
              <a:rPr lang="fr-FR" sz="2000" b="1" dirty="0" err="1"/>
              <a:t>TieredCompilation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56992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 7</a:t>
            </a:r>
            <a:endParaRPr lang="fr-FR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98700" y="3440113"/>
            <a:ext cx="4470399" cy="649287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b="1" dirty="0" smtClean="0"/>
              <a:t>Project Coin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56676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Compressed </a:t>
            </a:r>
            <a:r>
              <a:rPr lang="fr-FR" sz="2800" dirty="0" err="1" smtClean="0"/>
              <a:t>Oops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141413"/>
            <a:ext cx="8585200" cy="5259387"/>
          </a:xfrm>
        </p:spPr>
        <p:txBody>
          <a:bodyPr/>
          <a:lstStyle/>
          <a:p>
            <a:r>
              <a:rPr lang="fr-FR" sz="2000" b="1" dirty="0" err="1"/>
              <a:t>O</a:t>
            </a:r>
            <a:r>
              <a:rPr lang="fr-FR" sz="2000" dirty="0" err="1"/>
              <a:t>rdinary</a:t>
            </a:r>
            <a:r>
              <a:rPr lang="fr-FR" sz="2000" dirty="0"/>
              <a:t> </a:t>
            </a:r>
            <a:r>
              <a:rPr lang="fr-FR" sz="2000" b="1" dirty="0" err="1"/>
              <a:t>o</a:t>
            </a:r>
            <a:r>
              <a:rPr lang="fr-FR" sz="2000" dirty="0" err="1"/>
              <a:t>bject</a:t>
            </a:r>
            <a:r>
              <a:rPr lang="fr-FR" sz="2000" dirty="0"/>
              <a:t> </a:t>
            </a:r>
            <a:r>
              <a:rPr lang="fr-FR" sz="2000" b="1" dirty="0" smtClean="0"/>
              <a:t>p</a:t>
            </a:r>
            <a:r>
              <a:rPr lang="fr-FR" sz="2000" dirty="0" smtClean="0"/>
              <a:t>ointer</a:t>
            </a:r>
          </a:p>
          <a:p>
            <a:endParaRPr lang="fr-FR" sz="2000" dirty="0" smtClean="0"/>
          </a:p>
          <a:p>
            <a:pPr lvl="1"/>
            <a:r>
              <a:rPr lang="fr-FR" sz="1600" dirty="0" smtClean="0"/>
              <a:t>Dont la Taille correspond à taille du pointeur sur la machine hôte</a:t>
            </a:r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Pointeur compressé sur une machine de 64 bits (</a:t>
            </a:r>
            <a:r>
              <a:rPr lang="fr-FR" sz="1600" dirty="0" err="1" smtClean="0"/>
              <a:t>heap</a:t>
            </a:r>
            <a:r>
              <a:rPr lang="fr-FR" sz="1600" dirty="0" smtClean="0"/>
              <a:t> limite : 32 Go &lt;&gt; 4Go pour 32 bits)</a:t>
            </a:r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Permet à des programmes de fonctionner en mode 64 bits sans avoir besoin de plus de mémoire que sur un 32 bits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 smtClean="0"/>
              <a:t>Activé par défaut</a:t>
            </a:r>
          </a:p>
        </p:txBody>
      </p:sp>
    </p:spTree>
    <p:extLst>
      <p:ext uri="{BB962C8B-B14F-4D97-AF65-F5344CB8AC3E}">
        <p14:creationId xmlns:p14="http://schemas.microsoft.com/office/powerpoint/2010/main" val="187715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/>
              <a:t>Zero-Based</a:t>
            </a:r>
            <a:r>
              <a:rPr lang="fr-FR" sz="2800" dirty="0"/>
              <a:t> Compressed </a:t>
            </a:r>
            <a:r>
              <a:rPr lang="fr-FR" sz="2800" dirty="0" err="1"/>
              <a:t>Oops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141413"/>
            <a:ext cx="8585200" cy="5259387"/>
          </a:xfrm>
        </p:spPr>
        <p:txBody>
          <a:bodyPr/>
          <a:lstStyle/>
          <a:p>
            <a:r>
              <a:rPr lang="fr-FR" sz="1600" dirty="0" smtClean="0"/>
              <a:t>Espace mémoire alloué par le système hôte commençant à une adresse virtuelle de 0 </a:t>
            </a:r>
            <a:r>
              <a:rPr lang="fr-FR" sz="1600" dirty="0"/>
              <a:t>pour le </a:t>
            </a:r>
            <a:r>
              <a:rPr lang="fr-FR" sz="1600" i="1" dirty="0" err="1"/>
              <a:t>heap</a:t>
            </a:r>
            <a:endParaRPr lang="fr-FR" sz="1600" dirty="0" smtClean="0"/>
          </a:p>
          <a:p>
            <a:pPr lvl="1"/>
            <a:endParaRPr lang="fr-FR" sz="1200" dirty="0"/>
          </a:p>
          <a:p>
            <a:pPr lvl="1"/>
            <a:r>
              <a:rPr lang="fr-FR" sz="1600" dirty="0" smtClean="0"/>
              <a:t>Simplification</a:t>
            </a:r>
            <a:r>
              <a:rPr lang="fr-FR" sz="1400" dirty="0" smtClean="0"/>
              <a:t> de l’encodage/décodage des pointeurs 64bits en 32 bits</a:t>
            </a:r>
          </a:p>
        </p:txBody>
      </p:sp>
    </p:spTree>
    <p:extLst>
      <p:ext uri="{BB962C8B-B14F-4D97-AF65-F5344CB8AC3E}">
        <p14:creationId xmlns:p14="http://schemas.microsoft.com/office/powerpoint/2010/main" val="5627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Escape </a:t>
            </a:r>
            <a:r>
              <a:rPr lang="fr-FR" sz="2800" dirty="0" err="1" smtClean="0"/>
              <a:t>analysis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141413"/>
            <a:ext cx="8585200" cy="5259387"/>
          </a:xfrm>
        </p:spPr>
        <p:txBody>
          <a:bodyPr/>
          <a:lstStyle/>
          <a:p>
            <a:r>
              <a:rPr lang="fr-FR" sz="1600" dirty="0" smtClean="0"/>
              <a:t>Statut d’échappement pour chaque objet créé localement par le compilateur</a:t>
            </a:r>
            <a:endParaRPr lang="fr-FR" sz="1200" dirty="0"/>
          </a:p>
          <a:p>
            <a:pPr lvl="1"/>
            <a:r>
              <a:rPr lang="fr-FR" sz="1200" b="1" dirty="0" err="1" smtClean="0"/>
              <a:t>GlobalEscape</a:t>
            </a:r>
            <a:r>
              <a:rPr lang="fr-FR" sz="1200" dirty="0" smtClean="0"/>
              <a:t> : Objet partagé en dehors de la méthode ou du thread</a:t>
            </a:r>
          </a:p>
          <a:p>
            <a:pPr lvl="1"/>
            <a:r>
              <a:rPr lang="fr-FR" sz="1200" b="1" dirty="0" err="1" smtClean="0"/>
              <a:t>ArgEscape</a:t>
            </a:r>
            <a:r>
              <a:rPr lang="fr-FR" sz="1200" dirty="0" smtClean="0"/>
              <a:t> : Objet provenant d’un paramètre de la méthode, inaccessible depuis un autre </a:t>
            </a:r>
            <a:r>
              <a:rPr lang="fr-FR" sz="1200" dirty="0" err="1" smtClean="0"/>
              <a:t>thead</a:t>
            </a:r>
            <a:endParaRPr lang="fr-FR" sz="1200" dirty="0" smtClean="0"/>
          </a:p>
          <a:p>
            <a:pPr lvl="1"/>
            <a:r>
              <a:rPr lang="fr-FR" sz="1200" b="1" dirty="0" err="1" smtClean="0"/>
              <a:t>NoEscape</a:t>
            </a:r>
            <a:r>
              <a:rPr lang="fr-FR" sz="1200" dirty="0" smtClean="0"/>
              <a:t> : Objets utilisés dans le corps de la méthode</a:t>
            </a:r>
            <a:endParaRPr lang="fr-FR" sz="1200" dirty="0"/>
          </a:p>
          <a:p>
            <a:r>
              <a:rPr lang="fr-FR" sz="1600" dirty="0" smtClean="0"/>
              <a:t>Résultat : optimisation de la compilation</a:t>
            </a:r>
            <a:endParaRPr lang="fr-FR" sz="1600" dirty="0"/>
          </a:p>
          <a:p>
            <a:r>
              <a:rPr lang="fr-FR" sz="1600" dirty="0" smtClean="0"/>
              <a:t>Les objets </a:t>
            </a:r>
            <a:r>
              <a:rPr lang="fr-FR" sz="1600" b="1" dirty="0" smtClean="0"/>
              <a:t>non-</a:t>
            </a:r>
            <a:r>
              <a:rPr lang="fr-FR" sz="1600" b="1" dirty="0" err="1" smtClean="0"/>
              <a:t>GlobalEscape</a:t>
            </a:r>
            <a:r>
              <a:rPr lang="fr-FR" sz="1600" dirty="0" smtClean="0"/>
              <a:t> limités au thread courant</a:t>
            </a:r>
          </a:p>
          <a:p>
            <a:r>
              <a:rPr lang="fr-FR" sz="1600" dirty="0" err="1" smtClean="0"/>
              <a:t>Inlining</a:t>
            </a:r>
            <a:r>
              <a:rPr lang="fr-FR" sz="1600" dirty="0" smtClean="0"/>
              <a:t> de méthodes :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53292" y="2998786"/>
            <a:ext cx="8890705" cy="363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/>
              <a:t>public </a:t>
            </a:r>
            <a:r>
              <a:rPr lang="fr-FR" sz="1400" b="1" dirty="0" err="1"/>
              <a:t>static</a:t>
            </a:r>
            <a:r>
              <a:rPr lang="fr-FR" sz="1400" b="1" dirty="0"/>
              <a:t> 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getArea</a:t>
            </a:r>
            <a:r>
              <a:rPr lang="fr-FR" sz="1400" dirty="0"/>
              <a:t>(Component </a:t>
            </a:r>
            <a:r>
              <a:rPr lang="fr-FR" sz="1400" dirty="0" err="1"/>
              <a:t>component</a:t>
            </a:r>
            <a:r>
              <a:rPr lang="fr-FR" sz="1400" dirty="0"/>
              <a:t>) {</a:t>
            </a:r>
          </a:p>
          <a:p>
            <a:r>
              <a:rPr lang="fr-FR" sz="1400" dirty="0" smtClean="0"/>
              <a:t>	Dimension </a:t>
            </a:r>
            <a:r>
              <a:rPr lang="fr-FR" sz="1400" dirty="0" err="1"/>
              <a:t>dim</a:t>
            </a:r>
            <a:r>
              <a:rPr lang="fr-FR" sz="1400" dirty="0"/>
              <a:t> = </a:t>
            </a:r>
            <a:r>
              <a:rPr lang="fr-FR" sz="1400" dirty="0" err="1"/>
              <a:t>component.getSize</a:t>
            </a:r>
            <a:r>
              <a:rPr lang="fr-FR" sz="1400" dirty="0"/>
              <a:t>();</a:t>
            </a:r>
          </a:p>
          <a:p>
            <a:r>
              <a:rPr lang="fr-FR" sz="1400" b="1" dirty="0" smtClean="0"/>
              <a:t>	return </a:t>
            </a:r>
            <a:r>
              <a:rPr lang="fr-FR" sz="1400" dirty="0" err="1"/>
              <a:t>dim.width</a:t>
            </a:r>
            <a:r>
              <a:rPr lang="fr-FR" sz="1400" dirty="0"/>
              <a:t> * </a:t>
            </a:r>
            <a:r>
              <a:rPr lang="fr-FR" sz="1400" dirty="0" err="1"/>
              <a:t>dim.height</a:t>
            </a:r>
            <a:r>
              <a:rPr lang="fr-FR" sz="1400" dirty="0"/>
              <a:t>;</a:t>
            </a:r>
          </a:p>
          <a:p>
            <a:r>
              <a:rPr lang="fr-FR" sz="1400" dirty="0" smtClean="0"/>
              <a:t>}</a:t>
            </a:r>
          </a:p>
          <a:p>
            <a:endParaRPr lang="fr-FR" sz="1400" dirty="0"/>
          </a:p>
          <a:p>
            <a:r>
              <a:rPr lang="fr-FR" sz="1400" dirty="0" smtClean="0"/>
              <a:t>//première optimisation</a:t>
            </a:r>
          </a:p>
          <a:p>
            <a:r>
              <a:rPr lang="fr-FR" sz="1400" b="1" dirty="0"/>
              <a:t>public </a:t>
            </a:r>
            <a:r>
              <a:rPr lang="fr-FR" sz="1400" b="1" dirty="0" err="1"/>
              <a:t>static</a:t>
            </a:r>
            <a:r>
              <a:rPr lang="fr-FR" sz="1400" b="1" dirty="0"/>
              <a:t> 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getArea</a:t>
            </a:r>
            <a:r>
              <a:rPr lang="fr-FR" sz="1400" dirty="0"/>
              <a:t>(Component </a:t>
            </a:r>
            <a:r>
              <a:rPr lang="fr-FR" sz="1400" dirty="0" err="1"/>
              <a:t>component</a:t>
            </a:r>
            <a:r>
              <a:rPr lang="fr-FR" sz="1400" dirty="0"/>
              <a:t>) {</a:t>
            </a:r>
          </a:p>
          <a:p>
            <a:r>
              <a:rPr lang="fr-FR" sz="1400" dirty="0" smtClean="0"/>
              <a:t>	Dimension </a:t>
            </a:r>
            <a:r>
              <a:rPr lang="fr-FR" sz="1400" dirty="0" err="1"/>
              <a:t>dim</a:t>
            </a:r>
            <a:r>
              <a:rPr lang="fr-FR" sz="1400" dirty="0"/>
              <a:t> = </a:t>
            </a:r>
            <a:r>
              <a:rPr lang="fr-FR" sz="1400" b="1" dirty="0"/>
              <a:t>new </a:t>
            </a:r>
            <a:r>
              <a:rPr lang="fr-FR" sz="1400" dirty="0"/>
              <a:t>Dimension(</a:t>
            </a:r>
            <a:r>
              <a:rPr lang="fr-FR" sz="1400" dirty="0" err="1"/>
              <a:t>component.width</a:t>
            </a:r>
            <a:r>
              <a:rPr lang="fr-FR" sz="1400" dirty="0"/>
              <a:t>, </a:t>
            </a:r>
            <a:r>
              <a:rPr lang="fr-FR" sz="1400" dirty="0" err="1"/>
              <a:t>component.height</a:t>
            </a:r>
            <a:r>
              <a:rPr lang="fr-FR" sz="1400" dirty="0"/>
              <a:t>);</a:t>
            </a:r>
          </a:p>
          <a:p>
            <a:r>
              <a:rPr lang="fr-FR" sz="1400" b="1" dirty="0" smtClean="0"/>
              <a:t>	return </a:t>
            </a:r>
            <a:r>
              <a:rPr lang="fr-FR" sz="1400" dirty="0" err="1"/>
              <a:t>dim.width</a:t>
            </a:r>
            <a:r>
              <a:rPr lang="fr-FR" sz="1400" dirty="0"/>
              <a:t> * </a:t>
            </a:r>
            <a:r>
              <a:rPr lang="fr-FR" sz="1400" dirty="0" err="1"/>
              <a:t>dim.height</a:t>
            </a:r>
            <a:r>
              <a:rPr lang="fr-FR" sz="1400" dirty="0"/>
              <a:t>;</a:t>
            </a:r>
          </a:p>
          <a:p>
            <a:r>
              <a:rPr lang="fr-FR" dirty="0" smtClean="0"/>
              <a:t>}</a:t>
            </a:r>
          </a:p>
          <a:p>
            <a:r>
              <a:rPr lang="fr-FR" sz="1600" dirty="0" smtClean="0"/>
              <a:t>//</a:t>
            </a:r>
            <a:r>
              <a:rPr lang="fr-FR" sz="1400" dirty="0" smtClean="0"/>
              <a:t>optimisation par le compilateur</a:t>
            </a:r>
          </a:p>
          <a:p>
            <a:r>
              <a:rPr lang="fr-FR" sz="1400" b="1" dirty="0"/>
              <a:t>public </a:t>
            </a:r>
            <a:r>
              <a:rPr lang="fr-FR" sz="1400" b="1" dirty="0" err="1"/>
              <a:t>static</a:t>
            </a:r>
            <a:r>
              <a:rPr lang="fr-FR" sz="1400" b="1" dirty="0"/>
              <a:t> 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getArea</a:t>
            </a:r>
            <a:r>
              <a:rPr lang="fr-FR" sz="1400" dirty="0"/>
              <a:t>(Component </a:t>
            </a:r>
            <a:r>
              <a:rPr lang="fr-FR" sz="1400" dirty="0" err="1"/>
              <a:t>component</a:t>
            </a:r>
            <a:r>
              <a:rPr lang="fr-FR" sz="1400" dirty="0"/>
              <a:t>) {</a:t>
            </a:r>
          </a:p>
          <a:p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r>
              <a:rPr lang="fr-FR" sz="1400" dirty="0" smtClean="0"/>
              <a:t> </a:t>
            </a:r>
            <a:r>
              <a:rPr lang="fr-FR" sz="1400" dirty="0" err="1"/>
              <a:t>width</a:t>
            </a:r>
            <a:r>
              <a:rPr lang="fr-FR" sz="1400" dirty="0"/>
              <a:t> = </a:t>
            </a:r>
            <a:r>
              <a:rPr lang="fr-FR" sz="1400" dirty="0" err="1"/>
              <a:t>component.width</a:t>
            </a:r>
            <a:r>
              <a:rPr lang="fr-FR" sz="1400" dirty="0"/>
              <a:t>;</a:t>
            </a:r>
          </a:p>
          <a:p>
            <a:r>
              <a:rPr lang="fr-FR" sz="1400" dirty="0" smtClean="0"/>
              <a:t>	</a:t>
            </a:r>
            <a:r>
              <a:rPr lang="fr-FR" sz="1400" dirty="0" err="1" smtClean="0"/>
              <a:t>int</a:t>
            </a:r>
            <a:r>
              <a:rPr lang="fr-FR" sz="1400" dirty="0" smtClean="0"/>
              <a:t> </a:t>
            </a:r>
            <a:r>
              <a:rPr lang="fr-FR" sz="1400" dirty="0" err="1"/>
              <a:t>height</a:t>
            </a:r>
            <a:r>
              <a:rPr lang="fr-FR" sz="1400" dirty="0"/>
              <a:t> = </a:t>
            </a:r>
            <a:r>
              <a:rPr lang="fr-FR" sz="1400" dirty="0" err="1"/>
              <a:t>component.height</a:t>
            </a:r>
            <a:r>
              <a:rPr lang="fr-FR" sz="1400" dirty="0"/>
              <a:t>;</a:t>
            </a:r>
          </a:p>
          <a:p>
            <a:r>
              <a:rPr lang="fr-FR" sz="1400" b="1" dirty="0" smtClean="0"/>
              <a:t>	return </a:t>
            </a:r>
            <a:r>
              <a:rPr lang="fr-FR" sz="1400" dirty="0" err="1"/>
              <a:t>dim.width</a:t>
            </a:r>
            <a:r>
              <a:rPr lang="fr-FR" sz="1400" dirty="0"/>
              <a:t> * </a:t>
            </a:r>
            <a:r>
              <a:rPr lang="fr-FR" sz="1400" dirty="0" err="1"/>
              <a:t>dim.height</a:t>
            </a:r>
            <a:r>
              <a:rPr lang="fr-FR" sz="1400" dirty="0"/>
              <a:t>;</a:t>
            </a:r>
          </a:p>
          <a:p>
            <a:r>
              <a:rPr lang="fr-F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18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ParallelGC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44500" y="1878013"/>
            <a:ext cx="8585200" cy="5259387"/>
          </a:xfrm>
        </p:spPr>
        <p:txBody>
          <a:bodyPr/>
          <a:lstStyle/>
          <a:p>
            <a:r>
              <a:rPr lang="fr-FR" sz="1600" dirty="0" smtClean="0"/>
              <a:t>Prise en compte des architectures NUMA (Non Uniform Memory Access) présentes  seulement sur Solaris et Linux</a:t>
            </a:r>
          </a:p>
          <a:p>
            <a:endParaRPr lang="fr-FR" sz="1600" dirty="0"/>
          </a:p>
          <a:p>
            <a:endParaRPr lang="fr-FR" sz="1600" dirty="0" smtClean="0"/>
          </a:p>
          <a:p>
            <a:pPr lvl="1"/>
            <a:r>
              <a:rPr lang="fr-FR" sz="1600" dirty="0" smtClean="0"/>
              <a:t>Temps d’accès à la mémoire différent selon son emplacement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 smtClean="0"/>
              <a:t>Positionnement des objets dans différents emplacements mémoire selon le thread en cours et selon leur utilisation</a:t>
            </a:r>
          </a:p>
          <a:p>
            <a:pPr lvl="1"/>
            <a:endParaRPr lang="fr-FR" sz="1400" dirty="0"/>
          </a:p>
          <a:p>
            <a:pPr lvl="1"/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14547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 7</a:t>
            </a:r>
            <a:endParaRPr lang="fr-FR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501900" y="3122613"/>
            <a:ext cx="4470399" cy="649287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b="1" dirty="0" err="1"/>
              <a:t>Miscellaneous</a:t>
            </a:r>
            <a:endParaRPr lang="fr-FR" sz="3600" b="1" dirty="0"/>
          </a:p>
          <a:p>
            <a:pPr marL="0" indent="0" algn="ctr">
              <a:buNone/>
            </a:pP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7913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Autoboxing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141413"/>
            <a:ext cx="8585200" cy="5259387"/>
          </a:xfrm>
        </p:spPr>
        <p:txBody>
          <a:bodyPr/>
          <a:lstStyle/>
          <a:p>
            <a:r>
              <a:rPr lang="fr-FR" sz="1600" dirty="0" err="1" smtClean="0"/>
              <a:t>Cast</a:t>
            </a:r>
            <a:r>
              <a:rPr lang="fr-FR" sz="1600" dirty="0" smtClean="0"/>
              <a:t> d’un objet directement vers un type primitif</a:t>
            </a:r>
            <a:endParaRPr lang="fr-FR" sz="14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253294" y="2510183"/>
            <a:ext cx="889070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Object </a:t>
            </a:r>
            <a:r>
              <a:rPr lang="fr-FR" sz="1400" b="1" dirty="0" err="1" smtClean="0"/>
              <a:t>myObject</a:t>
            </a:r>
            <a:r>
              <a:rPr lang="fr-FR" sz="1400" b="1" dirty="0" smtClean="0"/>
              <a:t> = …</a:t>
            </a:r>
          </a:p>
          <a:p>
            <a:endParaRPr lang="fr-FR" sz="1400" b="1" dirty="0" smtClean="0"/>
          </a:p>
          <a:p>
            <a:r>
              <a:rPr lang="fr-FR" sz="1400" dirty="0"/>
              <a:t>// Java 6 et Java 5 :</a:t>
            </a:r>
          </a:p>
          <a:p>
            <a:r>
              <a:rPr lang="fr-FR" sz="1400" b="1" dirty="0" err="1"/>
              <a:t>int</a:t>
            </a:r>
            <a:r>
              <a:rPr lang="fr-FR" sz="1400" b="1" dirty="0"/>
              <a:t> value = (</a:t>
            </a:r>
            <a:r>
              <a:rPr lang="fr-FR" sz="1400" b="1" dirty="0" err="1"/>
              <a:t>Integer</a:t>
            </a:r>
            <a:r>
              <a:rPr lang="fr-FR" sz="1400" b="1" dirty="0"/>
              <a:t>) </a:t>
            </a:r>
            <a:r>
              <a:rPr lang="fr-FR" sz="1400" b="1" dirty="0" err="1"/>
              <a:t>object</a:t>
            </a:r>
            <a:r>
              <a:rPr lang="fr-FR" sz="1400" b="1" dirty="0" smtClean="0"/>
              <a:t>;</a:t>
            </a:r>
          </a:p>
          <a:p>
            <a:endParaRPr lang="fr-FR" sz="1400" b="1" dirty="0"/>
          </a:p>
          <a:p>
            <a:r>
              <a:rPr lang="fr-FR" sz="1400" dirty="0"/>
              <a:t>// Java 7 :</a:t>
            </a:r>
          </a:p>
          <a:p>
            <a:r>
              <a:rPr lang="fr-FR" sz="1400" b="1" dirty="0" err="1"/>
              <a:t>int</a:t>
            </a:r>
            <a:r>
              <a:rPr lang="fr-FR" sz="1400" b="1" dirty="0"/>
              <a:t> value = (</a:t>
            </a:r>
            <a:r>
              <a:rPr lang="fr-FR" sz="1400" b="1" dirty="0" err="1"/>
              <a:t>int</a:t>
            </a:r>
            <a:r>
              <a:rPr lang="fr-FR" sz="1400" b="1" dirty="0"/>
              <a:t>) </a:t>
            </a:r>
            <a:r>
              <a:rPr lang="fr-FR" sz="1400" b="1" dirty="0" err="1"/>
              <a:t>object</a:t>
            </a:r>
            <a:r>
              <a:rPr lang="fr-FR" sz="14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0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Comparaison de valeurs primitives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253293" y="1595783"/>
            <a:ext cx="8890705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diff</a:t>
            </a:r>
            <a:r>
              <a:rPr lang="fr-FR" sz="1400" dirty="0"/>
              <a:t> = </a:t>
            </a:r>
            <a:r>
              <a:rPr lang="fr-FR" sz="1400" dirty="0" err="1"/>
              <a:t>Boolean.compare</a:t>
            </a:r>
            <a:r>
              <a:rPr lang="fr-FR" sz="1400" dirty="0"/>
              <a:t>(</a:t>
            </a:r>
            <a:r>
              <a:rPr lang="fr-FR" sz="1400" dirty="0" err="1"/>
              <a:t>true</a:t>
            </a:r>
            <a:r>
              <a:rPr lang="fr-FR" sz="1400" dirty="0"/>
              <a:t>, false</a:t>
            </a:r>
            <a:r>
              <a:rPr lang="fr-FR" sz="1400" dirty="0" smtClean="0"/>
              <a:t>);</a:t>
            </a:r>
          </a:p>
          <a:p>
            <a:endParaRPr lang="fr-FR" sz="1400" dirty="0"/>
          </a:p>
          <a:p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diff</a:t>
            </a:r>
            <a:r>
              <a:rPr lang="fr-FR" sz="1400" dirty="0"/>
              <a:t> = </a:t>
            </a:r>
            <a:r>
              <a:rPr lang="fr-FR" sz="1400" dirty="0" err="1"/>
              <a:t>Byte.compare</a:t>
            </a:r>
            <a:r>
              <a:rPr lang="fr-FR" sz="1400" dirty="0"/>
              <a:t>((byte)0, (byte)1</a:t>
            </a:r>
            <a:r>
              <a:rPr lang="fr-FR" sz="1400" dirty="0" smtClean="0"/>
              <a:t>);</a:t>
            </a:r>
          </a:p>
          <a:p>
            <a:endParaRPr lang="fr-FR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diff = </a:t>
            </a:r>
            <a:r>
              <a:rPr lang="en-US" sz="1400" dirty="0" err="1"/>
              <a:t>Character.compare</a:t>
            </a:r>
            <a:r>
              <a:rPr lang="en-US" sz="1400" dirty="0"/>
              <a:t>('a', 'b</a:t>
            </a:r>
            <a:r>
              <a:rPr lang="en-US" sz="1400" dirty="0" smtClean="0"/>
              <a:t>');</a:t>
            </a:r>
          </a:p>
          <a:p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diff = </a:t>
            </a:r>
            <a:r>
              <a:rPr lang="en-US" sz="1400" dirty="0" err="1"/>
              <a:t>Short.compare</a:t>
            </a:r>
            <a:r>
              <a:rPr lang="en-US" sz="1400" dirty="0"/>
              <a:t>((short)0, (short)1</a:t>
            </a:r>
            <a:r>
              <a:rPr lang="en-US" sz="1400" dirty="0" smtClean="0"/>
              <a:t>);</a:t>
            </a:r>
          </a:p>
          <a:p>
            <a:endParaRPr lang="en-US" sz="1400" dirty="0"/>
          </a:p>
          <a:p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diff</a:t>
            </a:r>
            <a:r>
              <a:rPr lang="fr-FR" sz="1400" dirty="0"/>
              <a:t> = </a:t>
            </a:r>
            <a:r>
              <a:rPr lang="fr-FR" sz="1400" dirty="0" err="1"/>
              <a:t>Integer.compare</a:t>
            </a:r>
            <a:r>
              <a:rPr lang="fr-FR" sz="1400" dirty="0"/>
              <a:t>(0, 1</a:t>
            </a:r>
            <a:r>
              <a:rPr lang="fr-FR" sz="1400" dirty="0" smtClean="0"/>
              <a:t>);</a:t>
            </a:r>
          </a:p>
          <a:p>
            <a:endParaRPr lang="fr-FR" sz="1400" dirty="0"/>
          </a:p>
          <a:p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diff</a:t>
            </a:r>
            <a:r>
              <a:rPr lang="fr-FR" sz="1400" dirty="0"/>
              <a:t> = </a:t>
            </a:r>
            <a:r>
              <a:rPr lang="fr-FR" sz="1400" dirty="0" err="1"/>
              <a:t>Long.compare</a:t>
            </a:r>
            <a:r>
              <a:rPr lang="fr-FR" sz="1400" dirty="0"/>
              <a:t>(0L, 1L</a:t>
            </a:r>
            <a:r>
              <a:rPr lang="fr-FR" sz="1400" dirty="0" smtClean="0"/>
              <a:t>);</a:t>
            </a:r>
          </a:p>
          <a:p>
            <a:endParaRPr lang="fr-FR" sz="1400" dirty="0"/>
          </a:p>
          <a:p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diff</a:t>
            </a:r>
            <a:r>
              <a:rPr lang="fr-FR" sz="1400" dirty="0"/>
              <a:t> = </a:t>
            </a:r>
            <a:r>
              <a:rPr lang="fr-FR" sz="1400" dirty="0" err="1"/>
              <a:t>Float.compare</a:t>
            </a:r>
            <a:r>
              <a:rPr lang="fr-FR" sz="1400" dirty="0"/>
              <a:t>(0.0f, 1.0f</a:t>
            </a:r>
            <a:r>
              <a:rPr lang="fr-FR" sz="1400" dirty="0" smtClean="0"/>
              <a:t>);</a:t>
            </a:r>
          </a:p>
          <a:p>
            <a:endParaRPr lang="fr-FR" sz="1400" dirty="0"/>
          </a:p>
          <a:p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diff</a:t>
            </a:r>
            <a:r>
              <a:rPr lang="fr-FR" sz="1400" dirty="0"/>
              <a:t> = </a:t>
            </a:r>
            <a:r>
              <a:rPr lang="fr-FR" sz="1400" dirty="0" err="1"/>
              <a:t>Double.compare</a:t>
            </a:r>
            <a:r>
              <a:rPr lang="fr-FR" sz="1400" dirty="0"/>
              <a:t>(0.0, 1.0);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25557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Line </a:t>
            </a:r>
            <a:r>
              <a:rPr lang="fr-FR" sz="2800" dirty="0" err="1" smtClean="0"/>
              <a:t>separator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253293" y="1595783"/>
            <a:ext cx="889070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// Java 6 et antérieures :</a:t>
            </a:r>
          </a:p>
          <a:p>
            <a:r>
              <a:rPr lang="fr-FR" sz="1400" dirty="0"/>
              <a:t>String </a:t>
            </a:r>
            <a:r>
              <a:rPr lang="fr-FR" sz="1400" dirty="0" err="1"/>
              <a:t>endl</a:t>
            </a:r>
            <a:r>
              <a:rPr lang="fr-FR" sz="1400" dirty="0"/>
              <a:t> = </a:t>
            </a:r>
            <a:r>
              <a:rPr lang="fr-FR" sz="1400" dirty="0" err="1"/>
              <a:t>System.getProperty</a:t>
            </a:r>
            <a:r>
              <a:rPr lang="fr-FR" sz="1400" dirty="0"/>
              <a:t>("</a:t>
            </a:r>
            <a:r>
              <a:rPr lang="fr-FR" sz="1400" dirty="0" err="1"/>
              <a:t>line.separator</a:t>
            </a:r>
            <a:r>
              <a:rPr lang="fr-FR" sz="1400" dirty="0" smtClean="0"/>
              <a:t>");</a:t>
            </a:r>
          </a:p>
          <a:p>
            <a:endParaRPr lang="fr-FR" sz="1400" dirty="0"/>
          </a:p>
          <a:p>
            <a:r>
              <a:rPr lang="fr-FR" sz="1400" dirty="0"/>
              <a:t>// Java 7 :</a:t>
            </a:r>
          </a:p>
          <a:p>
            <a:r>
              <a:rPr lang="fr-FR" sz="1400" dirty="0"/>
              <a:t>String </a:t>
            </a:r>
            <a:r>
              <a:rPr lang="fr-FR" sz="1400" dirty="0" err="1"/>
              <a:t>endl</a:t>
            </a:r>
            <a:r>
              <a:rPr lang="fr-FR" sz="1400" dirty="0"/>
              <a:t> = </a:t>
            </a:r>
            <a:r>
              <a:rPr lang="fr-FR" sz="1400" dirty="0" err="1"/>
              <a:t>System.lineSeparator</a:t>
            </a:r>
            <a:r>
              <a:rPr lang="fr-FR" sz="1400" dirty="0"/>
              <a:t>();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0781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/>
              <a:t>ProcessBuilder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141413"/>
            <a:ext cx="8585200" cy="5259387"/>
          </a:xfrm>
        </p:spPr>
        <p:txBody>
          <a:bodyPr/>
          <a:lstStyle/>
          <a:p>
            <a:r>
              <a:rPr lang="fr-FR" sz="1600" dirty="0" smtClean="0"/>
              <a:t>Redirection la sortie standard d’un flux externe vers un fichier</a:t>
            </a:r>
            <a:endParaRPr lang="fr-FR" sz="14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253294" y="2510183"/>
            <a:ext cx="8890705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// Exécution d'un processus externe en héritant des flux d'entrées/sorties</a:t>
            </a:r>
          </a:p>
          <a:p>
            <a:r>
              <a:rPr lang="fr-FR" sz="1400" dirty="0"/>
              <a:t>// (il n'y a donc pas besoin de traiter les flux du </a:t>
            </a:r>
            <a:r>
              <a:rPr lang="fr-FR" sz="1400" dirty="0" err="1"/>
              <a:t>process</a:t>
            </a:r>
            <a:r>
              <a:rPr lang="fr-FR" sz="1400" dirty="0"/>
              <a:t>)</a:t>
            </a:r>
          </a:p>
          <a:p>
            <a:r>
              <a:rPr lang="en-US" dirty="0"/>
              <a:t>Process </a:t>
            </a:r>
            <a:r>
              <a:rPr lang="en-US" dirty="0" err="1"/>
              <a:t>process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dirty="0" err="1"/>
              <a:t>ProcessBuilder</a:t>
            </a:r>
            <a:r>
              <a:rPr lang="en-US" dirty="0"/>
              <a:t>("</a:t>
            </a:r>
            <a:r>
              <a:rPr lang="en-US" dirty="0" err="1"/>
              <a:t>programme</a:t>
            </a:r>
            <a:r>
              <a:rPr lang="en-US" dirty="0"/>
              <a:t>", "arg1", "arg2")</a:t>
            </a:r>
          </a:p>
          <a:p>
            <a:r>
              <a:rPr lang="fr-FR" dirty="0"/>
              <a:t>.</a:t>
            </a:r>
            <a:r>
              <a:rPr lang="fr-FR" dirty="0" err="1"/>
              <a:t>inheritIO</a:t>
            </a:r>
            <a:r>
              <a:rPr lang="fr-FR" dirty="0"/>
              <a:t>().</a:t>
            </a:r>
            <a:r>
              <a:rPr lang="fr-FR" dirty="0" err="1"/>
              <a:t>start</a:t>
            </a:r>
            <a:r>
              <a:rPr lang="fr-FR" dirty="0" smtClean="0"/>
              <a:t>();</a:t>
            </a:r>
          </a:p>
          <a:p>
            <a:endParaRPr lang="fr-FR" dirty="0"/>
          </a:p>
          <a:p>
            <a:r>
              <a:rPr lang="fr-FR" sz="1400" dirty="0"/>
              <a:t>// Exécution d'un processus externe en héritant des flux d'entrées/sorties</a:t>
            </a:r>
          </a:p>
          <a:p>
            <a:r>
              <a:rPr lang="fr-FR" sz="1400" dirty="0"/>
              <a:t>// ET en redirigeant la sortie standard dans un fichier :</a:t>
            </a:r>
          </a:p>
          <a:p>
            <a:r>
              <a:rPr lang="fr-FR" dirty="0" err="1"/>
              <a:t>Process</a:t>
            </a:r>
            <a:r>
              <a:rPr lang="fr-FR" dirty="0"/>
              <a:t> </a:t>
            </a:r>
            <a:r>
              <a:rPr lang="fr-FR" dirty="0" err="1"/>
              <a:t>process</a:t>
            </a:r>
            <a:r>
              <a:rPr lang="fr-FR" dirty="0"/>
              <a:t> = </a:t>
            </a:r>
            <a:r>
              <a:rPr lang="fr-FR" b="1" dirty="0"/>
              <a:t>new </a:t>
            </a:r>
            <a:r>
              <a:rPr lang="fr-FR" dirty="0" err="1"/>
              <a:t>ProcessBuilder</a:t>
            </a:r>
            <a:r>
              <a:rPr lang="fr-FR" dirty="0"/>
              <a:t>(</a:t>
            </a:r>
            <a:r>
              <a:rPr lang="fr-FR" dirty="0" err="1"/>
              <a:t>ls</a:t>
            </a:r>
            <a:r>
              <a:rPr lang="fr-FR" dirty="0"/>
              <a:t>)</a:t>
            </a:r>
          </a:p>
          <a:p>
            <a:r>
              <a:rPr lang="en-US" dirty="0"/>
              <a:t>.</a:t>
            </a:r>
            <a:r>
              <a:rPr lang="en-US" dirty="0" err="1"/>
              <a:t>inheritIO</a:t>
            </a:r>
            <a:r>
              <a:rPr lang="en-US" dirty="0"/>
              <a:t>().</a:t>
            </a:r>
            <a:r>
              <a:rPr lang="en-US" dirty="0" err="1"/>
              <a:t>redirectOutput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dirty="0"/>
              <a:t>File("out.txt")).start();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230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/>
              <a:t>java.util.Objects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141413"/>
            <a:ext cx="8585200" cy="5259387"/>
          </a:xfrm>
        </p:spPr>
        <p:txBody>
          <a:bodyPr/>
          <a:lstStyle/>
          <a:p>
            <a:r>
              <a:rPr lang="fr-FR" sz="1600" dirty="0" smtClean="0"/>
              <a:t>Ensemble de méthodes statiques facilitant certains traitements sur les objets</a:t>
            </a:r>
          </a:p>
          <a:p>
            <a:r>
              <a:rPr lang="fr-FR" sz="1600" dirty="0" smtClean="0"/>
              <a:t>Gèrent automatiquement les valeurs nulles</a:t>
            </a:r>
          </a:p>
          <a:p>
            <a:pPr lvl="1"/>
            <a:r>
              <a:rPr lang="fr-FR" sz="1600" dirty="0"/>
              <a:t>c</a:t>
            </a:r>
            <a:r>
              <a:rPr lang="fr-FR" sz="1600" dirty="0" smtClean="0"/>
              <a:t>ompare()</a:t>
            </a:r>
          </a:p>
          <a:p>
            <a:pPr lvl="1"/>
            <a:r>
              <a:rPr lang="fr-FR" sz="1600" dirty="0" err="1"/>
              <a:t>e</a:t>
            </a:r>
            <a:r>
              <a:rPr lang="fr-FR" sz="1600" dirty="0" err="1" smtClean="0"/>
              <a:t>quals</a:t>
            </a:r>
            <a:r>
              <a:rPr lang="fr-FR" sz="1600" dirty="0" smtClean="0"/>
              <a:t>()</a:t>
            </a:r>
          </a:p>
          <a:p>
            <a:pPr lvl="1"/>
            <a:r>
              <a:rPr lang="fr-FR" sz="1600" dirty="0" err="1" smtClean="0"/>
              <a:t>toString</a:t>
            </a:r>
            <a:r>
              <a:rPr lang="fr-FR" sz="1600" dirty="0" smtClean="0"/>
              <a:t>()</a:t>
            </a:r>
          </a:p>
          <a:p>
            <a:pPr lvl="1"/>
            <a:r>
              <a:rPr lang="fr-FR" sz="1600" dirty="0" smtClean="0"/>
              <a:t>hash() : calcul facilement un </a:t>
            </a:r>
            <a:r>
              <a:rPr lang="fr-FR" sz="1600" dirty="0" err="1" smtClean="0"/>
              <a:t>hashode</a:t>
            </a:r>
            <a:endParaRPr lang="fr-FR" sz="1600" dirty="0" smtClean="0"/>
          </a:p>
          <a:p>
            <a:pPr lvl="1"/>
            <a:r>
              <a:rPr lang="fr-FR" sz="1600" dirty="0" err="1" smtClean="0"/>
              <a:t>requireNonNull</a:t>
            </a:r>
            <a:r>
              <a:rPr lang="fr-FR" sz="1600" dirty="0" smtClean="0"/>
              <a:t>() : vérifie la validité d’une référence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53295" y="4072283"/>
            <a:ext cx="8890705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// Constructeur paramétré </a:t>
            </a:r>
          </a:p>
          <a:p>
            <a:r>
              <a:rPr lang="fr-FR" dirty="0" smtClean="0"/>
              <a:t>public </a:t>
            </a:r>
            <a:r>
              <a:rPr lang="fr-FR" dirty="0" err="1" smtClean="0"/>
              <a:t>MyObject</a:t>
            </a:r>
            <a:r>
              <a:rPr lang="fr-FR" dirty="0" smtClean="0"/>
              <a:t>(String </a:t>
            </a:r>
            <a:r>
              <a:rPr lang="fr-FR" dirty="0" err="1" smtClean="0"/>
              <a:t>name</a:t>
            </a:r>
            <a:r>
              <a:rPr lang="fr-FR" dirty="0" smtClean="0"/>
              <a:t>) {</a:t>
            </a:r>
          </a:p>
          <a:p>
            <a:r>
              <a:rPr lang="fr-FR" dirty="0"/>
              <a:t>	this.name = </a:t>
            </a:r>
            <a:r>
              <a:rPr lang="fr-FR" dirty="0" err="1"/>
              <a:t>Objects.requireNonNull</a:t>
            </a:r>
            <a:r>
              <a:rPr lang="fr-FR" dirty="0"/>
              <a:t>(</a:t>
            </a:r>
            <a:r>
              <a:rPr lang="fr-FR" dirty="0" err="1"/>
              <a:t>name</a:t>
            </a:r>
            <a:r>
              <a:rPr lang="fr-FR" dirty="0" smtClean="0"/>
              <a:t>);</a:t>
            </a:r>
          </a:p>
          <a:p>
            <a:r>
              <a:rPr lang="fr-FR" dirty="0"/>
              <a:t>}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525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Instructions en byte code</a:t>
            </a:r>
            <a:endParaRPr lang="fr-FR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Décimale 10 : 366</a:t>
            </a:r>
          </a:p>
          <a:p>
            <a:r>
              <a:rPr lang="fr-FR" sz="2000" dirty="0" smtClean="0"/>
              <a:t>Hexadécimale en base 16 : 16</a:t>
            </a:r>
            <a:r>
              <a:rPr lang="fr-FR" sz="2000" baseline="30000" dirty="0" smtClean="0"/>
              <a:t>e</a:t>
            </a:r>
            <a:endParaRPr lang="fr-FR" sz="2000" dirty="0" smtClean="0"/>
          </a:p>
          <a:p>
            <a:r>
              <a:rPr lang="fr-FR" sz="2000" dirty="0" smtClean="0"/>
              <a:t>Octale en base 8: 556</a:t>
            </a:r>
          </a:p>
          <a:p>
            <a:r>
              <a:rPr lang="fr-FR" sz="2000" dirty="0" smtClean="0"/>
              <a:t>… Binaire en base 2 (Préfixe : 0b)</a:t>
            </a:r>
          </a:p>
          <a:p>
            <a:pPr lvl="1"/>
            <a:endParaRPr lang="fr-FR" sz="2000" dirty="0"/>
          </a:p>
          <a:p>
            <a:pPr lvl="1"/>
            <a:endParaRPr lang="fr-FR" sz="2000" dirty="0" smtClean="0"/>
          </a:p>
          <a:p>
            <a:pPr marL="457200" lvl="1" indent="0">
              <a:buNone/>
            </a:pPr>
            <a:r>
              <a:rPr lang="fr-FR" sz="2000" dirty="0" err="1" smtClean="0"/>
              <a:t>int</a:t>
            </a:r>
            <a:r>
              <a:rPr lang="fr-FR" sz="2000" dirty="0" smtClean="0"/>
              <a:t> anInt1 = -1589272251;</a:t>
            </a:r>
          </a:p>
          <a:p>
            <a:pPr marL="457200" lvl="1" indent="0">
              <a:buNone/>
            </a:pPr>
            <a:r>
              <a:rPr lang="fr-FR" sz="2000" dirty="0" smtClean="0"/>
              <a:t>anInt1 </a:t>
            </a:r>
            <a:r>
              <a:rPr lang="fr-FR" sz="2000" dirty="0"/>
              <a:t>=</a:t>
            </a:r>
            <a:r>
              <a:rPr lang="fr-FR" sz="2000" b="1" dirty="0"/>
              <a:t> 0b10100001010001011010000101000101;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8403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/>
              <a:t>java.util.Objects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253294" y="732183"/>
            <a:ext cx="8890705" cy="5878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@</a:t>
            </a:r>
            <a:r>
              <a:rPr lang="fr-FR" sz="1400" dirty="0" err="1"/>
              <a:t>Override</a:t>
            </a:r>
            <a:endParaRPr lang="fr-FR" sz="1400" dirty="0"/>
          </a:p>
          <a:p>
            <a:r>
              <a:rPr lang="fr-FR" sz="1400" b="1" dirty="0"/>
              <a:t>public </a:t>
            </a:r>
            <a:r>
              <a:rPr lang="fr-FR" sz="1400" dirty="0" err="1"/>
              <a:t>int</a:t>
            </a:r>
            <a:r>
              <a:rPr lang="fr-FR" sz="1400" dirty="0"/>
              <a:t> </a:t>
            </a:r>
            <a:r>
              <a:rPr lang="fr-FR" sz="1400" dirty="0" err="1"/>
              <a:t>hashCode</a:t>
            </a:r>
            <a:r>
              <a:rPr lang="fr-FR" sz="1400" dirty="0"/>
              <a:t>() {</a:t>
            </a:r>
          </a:p>
          <a:p>
            <a:r>
              <a:rPr lang="fr-FR" sz="1400" dirty="0" smtClean="0"/>
              <a:t>	// </a:t>
            </a:r>
            <a:r>
              <a:rPr lang="fr-FR" sz="1400" dirty="0"/>
              <a:t>Calcul du </a:t>
            </a:r>
            <a:r>
              <a:rPr lang="fr-FR" sz="1400" dirty="0" err="1"/>
              <a:t>hashCode</a:t>
            </a:r>
            <a:r>
              <a:rPr lang="fr-FR" sz="1400" dirty="0"/>
              <a:t> selon ces attributs, en gérant les </a:t>
            </a:r>
            <a:r>
              <a:rPr lang="fr-FR" sz="1400" dirty="0" err="1"/>
              <a:t>null</a:t>
            </a:r>
            <a:r>
              <a:rPr lang="fr-FR" sz="1400" dirty="0"/>
              <a:t> éventuels :</a:t>
            </a:r>
          </a:p>
          <a:p>
            <a:r>
              <a:rPr lang="fr-FR" sz="1400" b="1" dirty="0" smtClean="0"/>
              <a:t>	return </a:t>
            </a:r>
            <a:r>
              <a:rPr lang="fr-FR" sz="1400" dirty="0" err="1"/>
              <a:t>Objects.hash</a:t>
            </a:r>
            <a:r>
              <a:rPr lang="fr-FR" sz="1400" dirty="0"/>
              <a:t>(this.name, </a:t>
            </a:r>
            <a:r>
              <a:rPr lang="fr-FR" sz="1400" dirty="0" err="1"/>
              <a:t>this.date</a:t>
            </a:r>
            <a:r>
              <a:rPr lang="fr-FR" sz="1400" dirty="0"/>
              <a:t>, </a:t>
            </a:r>
            <a:r>
              <a:rPr lang="fr-FR" sz="1400" dirty="0" err="1"/>
              <a:t>this.expir</a:t>
            </a:r>
            <a:r>
              <a:rPr lang="fr-FR" sz="1400" dirty="0"/>
              <a:t>);</a:t>
            </a:r>
          </a:p>
          <a:p>
            <a:r>
              <a:rPr lang="fr-FR" sz="1400" dirty="0"/>
              <a:t>}</a:t>
            </a:r>
          </a:p>
          <a:p>
            <a:r>
              <a:rPr lang="fr-FR" sz="1400" dirty="0"/>
              <a:t>@</a:t>
            </a:r>
            <a:r>
              <a:rPr lang="fr-FR" sz="1400" dirty="0" err="1"/>
              <a:t>Override</a:t>
            </a:r>
            <a:endParaRPr lang="fr-FR" sz="1400" dirty="0"/>
          </a:p>
          <a:p>
            <a:r>
              <a:rPr lang="fr-FR" sz="1400" b="1" dirty="0"/>
              <a:t>public </a:t>
            </a:r>
            <a:r>
              <a:rPr lang="fr-FR" sz="1400" dirty="0" err="1"/>
              <a:t>boolean</a:t>
            </a:r>
            <a:r>
              <a:rPr lang="fr-FR" sz="1400" dirty="0"/>
              <a:t> </a:t>
            </a:r>
            <a:r>
              <a:rPr lang="fr-FR" sz="1400" dirty="0" err="1"/>
              <a:t>equals</a:t>
            </a:r>
            <a:r>
              <a:rPr lang="fr-FR" sz="1400" dirty="0"/>
              <a:t>(Object </a:t>
            </a:r>
            <a:r>
              <a:rPr lang="fr-FR" sz="1400" dirty="0" err="1"/>
              <a:t>obj</a:t>
            </a:r>
            <a:r>
              <a:rPr lang="fr-FR" sz="1400" dirty="0"/>
              <a:t>) {</a:t>
            </a:r>
          </a:p>
          <a:p>
            <a:r>
              <a:rPr lang="fr-FR" sz="1400" b="1" dirty="0" smtClean="0"/>
              <a:t>	if </a:t>
            </a:r>
            <a:r>
              <a:rPr lang="fr-FR" sz="1400" dirty="0"/>
              <a:t>(</a:t>
            </a:r>
            <a:r>
              <a:rPr lang="fr-FR" sz="1400" dirty="0" err="1"/>
              <a:t>this</a:t>
            </a:r>
            <a:r>
              <a:rPr lang="fr-FR" sz="1400" dirty="0"/>
              <a:t>==</a:t>
            </a:r>
            <a:r>
              <a:rPr lang="fr-FR" sz="1400" dirty="0" err="1"/>
              <a:t>obj</a:t>
            </a:r>
            <a:r>
              <a:rPr lang="fr-FR" sz="1400" dirty="0"/>
              <a:t>)</a:t>
            </a:r>
          </a:p>
          <a:p>
            <a:r>
              <a:rPr lang="fr-FR" sz="1400" b="1" dirty="0" smtClean="0"/>
              <a:t>	return </a:t>
            </a:r>
            <a:r>
              <a:rPr lang="fr-FR" sz="1400" dirty="0" err="1"/>
              <a:t>true</a:t>
            </a:r>
            <a:r>
              <a:rPr lang="fr-FR" sz="1400" dirty="0"/>
              <a:t>;</a:t>
            </a:r>
          </a:p>
          <a:p>
            <a:r>
              <a:rPr lang="fr-FR" sz="1400" b="1" dirty="0" smtClean="0"/>
              <a:t>	if </a:t>
            </a:r>
            <a:r>
              <a:rPr lang="fr-FR" sz="1400" dirty="0"/>
              <a:t>(</a:t>
            </a:r>
            <a:r>
              <a:rPr lang="fr-FR" sz="1400" dirty="0" err="1"/>
              <a:t>obj</a:t>
            </a:r>
            <a:r>
              <a:rPr lang="fr-FR" sz="1400" dirty="0"/>
              <a:t> </a:t>
            </a:r>
            <a:r>
              <a:rPr lang="fr-FR" sz="1400" b="1" dirty="0" err="1"/>
              <a:t>instanceof</a:t>
            </a:r>
            <a:r>
              <a:rPr lang="fr-FR" sz="1400" b="1" dirty="0"/>
              <a:t> </a:t>
            </a:r>
            <a:r>
              <a:rPr lang="fr-FR" sz="1400" dirty="0" err="1"/>
              <a:t>MyObject</a:t>
            </a:r>
            <a:r>
              <a:rPr lang="fr-FR" sz="1400" dirty="0"/>
              <a:t>) {</a:t>
            </a:r>
          </a:p>
          <a:p>
            <a:r>
              <a:rPr lang="fr-FR" sz="1400" dirty="0" smtClean="0"/>
              <a:t>		</a:t>
            </a:r>
            <a:r>
              <a:rPr lang="fr-FR" sz="1400" dirty="0" err="1" smtClean="0"/>
              <a:t>MyObject</a:t>
            </a:r>
            <a:r>
              <a:rPr lang="fr-FR" sz="1400" dirty="0" smtClean="0"/>
              <a:t> </a:t>
            </a:r>
            <a:r>
              <a:rPr lang="fr-FR" sz="1400" dirty="0" err="1"/>
              <a:t>other</a:t>
            </a:r>
            <a:r>
              <a:rPr lang="fr-FR" sz="1400" dirty="0"/>
              <a:t> = (</a:t>
            </a:r>
            <a:r>
              <a:rPr lang="fr-FR" sz="1400" dirty="0" err="1"/>
              <a:t>MyObject</a:t>
            </a:r>
            <a:r>
              <a:rPr lang="fr-FR" sz="1400" dirty="0"/>
              <a:t>)</a:t>
            </a:r>
            <a:r>
              <a:rPr lang="fr-FR" sz="1400" dirty="0" err="1"/>
              <a:t>obj</a:t>
            </a:r>
            <a:r>
              <a:rPr lang="fr-FR" sz="1400" dirty="0"/>
              <a:t>;</a:t>
            </a:r>
          </a:p>
          <a:p>
            <a:r>
              <a:rPr lang="fr-FR" sz="1400" dirty="0" smtClean="0"/>
              <a:t>		// </a:t>
            </a:r>
            <a:r>
              <a:rPr lang="fr-FR" sz="1400" dirty="0"/>
              <a:t>Vérification de l'égalité des attributs</a:t>
            </a:r>
          </a:p>
          <a:p>
            <a:r>
              <a:rPr lang="fr-FR" sz="1400" dirty="0" smtClean="0"/>
              <a:t>		// </a:t>
            </a:r>
            <a:r>
              <a:rPr lang="fr-FR" sz="1400" dirty="0"/>
              <a:t>(en gérant proprement les valeurs nulles) :</a:t>
            </a:r>
          </a:p>
          <a:p>
            <a:r>
              <a:rPr lang="fr-FR" sz="1400" b="1" dirty="0" smtClean="0"/>
              <a:t>		return </a:t>
            </a:r>
            <a:r>
              <a:rPr lang="fr-FR" sz="1400" dirty="0" err="1"/>
              <a:t>Objects.equals</a:t>
            </a:r>
            <a:r>
              <a:rPr lang="fr-FR" sz="1400" dirty="0"/>
              <a:t>(this.name, other.name)</a:t>
            </a:r>
          </a:p>
          <a:p>
            <a:r>
              <a:rPr lang="fr-FR" sz="1400" dirty="0" smtClean="0"/>
              <a:t>		&amp;&amp; </a:t>
            </a:r>
            <a:r>
              <a:rPr lang="fr-FR" sz="1400" dirty="0" err="1"/>
              <a:t>Objects.equals</a:t>
            </a:r>
            <a:r>
              <a:rPr lang="fr-FR" sz="1400" dirty="0"/>
              <a:t>(</a:t>
            </a:r>
            <a:r>
              <a:rPr lang="fr-FR" sz="1400" dirty="0" err="1"/>
              <a:t>this.date</a:t>
            </a:r>
            <a:r>
              <a:rPr lang="fr-FR" sz="1400" dirty="0"/>
              <a:t>, </a:t>
            </a:r>
            <a:r>
              <a:rPr lang="fr-FR" sz="1400" dirty="0" err="1"/>
              <a:t>other.date</a:t>
            </a:r>
            <a:r>
              <a:rPr lang="fr-FR" sz="1400" dirty="0"/>
              <a:t>)</a:t>
            </a:r>
          </a:p>
          <a:p>
            <a:r>
              <a:rPr lang="fr-FR" sz="1400" dirty="0" smtClean="0"/>
              <a:t>		&amp;&amp; </a:t>
            </a:r>
            <a:r>
              <a:rPr lang="fr-FR" sz="1400" dirty="0" err="1"/>
              <a:t>Objects.equals</a:t>
            </a:r>
            <a:r>
              <a:rPr lang="fr-FR" sz="1400" dirty="0"/>
              <a:t>(</a:t>
            </a:r>
            <a:r>
              <a:rPr lang="fr-FR" sz="1400" dirty="0" err="1"/>
              <a:t>this.expir</a:t>
            </a:r>
            <a:r>
              <a:rPr lang="fr-FR" sz="1400" dirty="0"/>
              <a:t>, </a:t>
            </a:r>
            <a:r>
              <a:rPr lang="fr-FR" sz="1400" dirty="0" err="1"/>
              <a:t>other.expir</a:t>
            </a:r>
            <a:r>
              <a:rPr lang="fr-FR" sz="1400" dirty="0"/>
              <a:t>);</a:t>
            </a:r>
          </a:p>
          <a:p>
            <a:r>
              <a:rPr lang="fr-FR" sz="1400" dirty="0" smtClean="0"/>
              <a:t>	}</a:t>
            </a:r>
            <a:endParaRPr lang="fr-FR" sz="1400" dirty="0"/>
          </a:p>
          <a:p>
            <a:r>
              <a:rPr lang="fr-FR" sz="1400" b="1" dirty="0" smtClean="0"/>
              <a:t>	return </a:t>
            </a:r>
            <a:r>
              <a:rPr lang="fr-FR" sz="1400" dirty="0"/>
              <a:t>false;</a:t>
            </a:r>
          </a:p>
          <a:p>
            <a:r>
              <a:rPr lang="fr-FR" sz="1400" dirty="0"/>
              <a:t>}</a:t>
            </a:r>
          </a:p>
          <a:p>
            <a:r>
              <a:rPr lang="fr-FR" sz="1400" dirty="0"/>
              <a:t>@</a:t>
            </a:r>
            <a:r>
              <a:rPr lang="fr-FR" sz="1400" dirty="0" err="1"/>
              <a:t>Override</a:t>
            </a:r>
            <a:endParaRPr lang="fr-FR" sz="1400" dirty="0"/>
          </a:p>
          <a:p>
            <a:r>
              <a:rPr lang="fr-FR" sz="1400" b="1" dirty="0"/>
              <a:t>public </a:t>
            </a:r>
            <a:r>
              <a:rPr lang="fr-FR" sz="1400" dirty="0"/>
              <a:t>String </a:t>
            </a:r>
            <a:r>
              <a:rPr lang="fr-FR" sz="1400" dirty="0" err="1"/>
              <a:t>toString</a:t>
            </a:r>
            <a:r>
              <a:rPr lang="fr-FR" sz="1400" dirty="0"/>
              <a:t>() {</a:t>
            </a:r>
          </a:p>
          <a:p>
            <a:r>
              <a:rPr lang="fr-FR" sz="1400" dirty="0" smtClean="0"/>
              <a:t>	// </a:t>
            </a:r>
            <a:r>
              <a:rPr lang="fr-FR" sz="1400" dirty="0" err="1"/>
              <a:t>Objects.toString</a:t>
            </a:r>
            <a:r>
              <a:rPr lang="fr-FR" sz="1400" dirty="0"/>
              <a:t>() nous permet de définir une valeur</a:t>
            </a:r>
          </a:p>
          <a:p>
            <a:r>
              <a:rPr lang="fr-FR" sz="1400" dirty="0" smtClean="0"/>
              <a:t>	// </a:t>
            </a:r>
            <a:r>
              <a:rPr lang="fr-FR" sz="1400" dirty="0"/>
              <a:t>dans le cas où la valeur de </a:t>
            </a:r>
            <a:r>
              <a:rPr lang="fr-FR" sz="1400" dirty="0" err="1"/>
              <a:t>this.expir</a:t>
            </a:r>
            <a:r>
              <a:rPr lang="fr-FR" sz="1400" dirty="0"/>
              <a:t> serait nulle</a:t>
            </a:r>
          </a:p>
          <a:p>
            <a:r>
              <a:rPr lang="fr-FR" sz="1400" b="1" dirty="0" smtClean="0"/>
              <a:t>	return </a:t>
            </a:r>
            <a:r>
              <a:rPr lang="fr-FR" sz="1400" dirty="0"/>
              <a:t>this.name + " " + </a:t>
            </a:r>
            <a:r>
              <a:rPr lang="fr-FR" sz="1400" dirty="0" err="1"/>
              <a:t>this.date</a:t>
            </a:r>
            <a:r>
              <a:rPr lang="fr-FR" sz="1400" dirty="0"/>
              <a:t> + " " +</a:t>
            </a:r>
          </a:p>
          <a:p>
            <a:r>
              <a:rPr lang="fr-FR" sz="1400" dirty="0" smtClean="0"/>
              <a:t>	</a:t>
            </a:r>
            <a:r>
              <a:rPr lang="fr-FR" sz="1400" dirty="0" err="1" smtClean="0"/>
              <a:t>Objects.toString</a:t>
            </a:r>
            <a:r>
              <a:rPr lang="fr-FR" sz="1400" dirty="0" smtClean="0"/>
              <a:t>(</a:t>
            </a:r>
            <a:r>
              <a:rPr lang="fr-FR" sz="1400" dirty="0" err="1" smtClean="0"/>
              <a:t>this.expir</a:t>
            </a:r>
            <a:r>
              <a:rPr lang="fr-FR" sz="1400" dirty="0"/>
              <a:t>, "(absent)");</a:t>
            </a:r>
          </a:p>
          <a:p>
            <a:r>
              <a:rPr lang="fr-FR" sz="1400" dirty="0"/>
              <a:t>}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959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/>
              <a:t>StandardCharsets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141413"/>
            <a:ext cx="8585200" cy="5259387"/>
          </a:xfrm>
        </p:spPr>
        <p:txBody>
          <a:bodyPr/>
          <a:lstStyle/>
          <a:p>
            <a:r>
              <a:rPr lang="fr-FR" sz="1600" dirty="0" smtClean="0"/>
              <a:t>Accès direct aux codages de caractères les plus courants</a:t>
            </a:r>
          </a:p>
          <a:p>
            <a:pPr lvl="1"/>
            <a:r>
              <a:rPr lang="fr-FR" sz="1600" dirty="0"/>
              <a:t>US_ASC II, ISO_8859_1, UTF8, UTF_16, UTF16_LE et UTF16_BE</a:t>
            </a:r>
            <a:endParaRPr lang="fr-FR" sz="16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253294" y="2560983"/>
            <a:ext cx="88907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Path</a:t>
            </a:r>
            <a:r>
              <a:rPr lang="fr-FR" sz="1400" dirty="0" smtClean="0"/>
              <a:t> </a:t>
            </a:r>
            <a:r>
              <a:rPr lang="fr-FR" dirty="0" err="1"/>
              <a:t>path</a:t>
            </a:r>
            <a:r>
              <a:rPr lang="fr-FR" dirty="0"/>
              <a:t> = ...</a:t>
            </a:r>
          </a:p>
          <a:p>
            <a:r>
              <a:rPr lang="fr-FR" dirty="0"/>
              <a:t>List&lt;String&gt; </a:t>
            </a:r>
            <a:r>
              <a:rPr lang="fr-FR" dirty="0" err="1"/>
              <a:t>lines</a:t>
            </a:r>
            <a:r>
              <a:rPr lang="fr-FR" dirty="0"/>
              <a:t> = </a:t>
            </a:r>
            <a:r>
              <a:rPr lang="fr-FR" dirty="0" err="1"/>
              <a:t>Files.readAllLines</a:t>
            </a:r>
            <a:r>
              <a:rPr lang="fr-FR" dirty="0"/>
              <a:t>(</a:t>
            </a:r>
            <a:r>
              <a:rPr lang="fr-FR" dirty="0" err="1"/>
              <a:t>path</a:t>
            </a:r>
            <a:r>
              <a:rPr lang="fr-FR" dirty="0"/>
              <a:t>, StandardCharsets.UTF_8</a:t>
            </a:r>
            <a:r>
              <a:rPr lang="fr-FR" sz="1400" dirty="0"/>
              <a:t>);</a:t>
            </a:r>
            <a:r>
              <a:rPr lang="fr-FR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141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 7</a:t>
            </a:r>
            <a:endParaRPr lang="fr-FR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501900" y="3122613"/>
            <a:ext cx="4470399" cy="649287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b="1" dirty="0" smtClean="0"/>
              <a:t>AWT / Swing</a:t>
            </a:r>
          </a:p>
          <a:p>
            <a:pPr marL="0" indent="0" algn="ctr">
              <a:buNone/>
            </a:pP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84935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Nimbus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141413"/>
            <a:ext cx="8585200" cy="5259387"/>
          </a:xfrm>
        </p:spPr>
        <p:txBody>
          <a:bodyPr/>
          <a:lstStyle/>
          <a:p>
            <a:r>
              <a:rPr lang="fr-FR" sz="1600" dirty="0" smtClean="0"/>
              <a:t>Standardisation du look and </a:t>
            </a:r>
            <a:r>
              <a:rPr lang="fr-FR" sz="1600" dirty="0" err="1" smtClean="0"/>
              <a:t>feel</a:t>
            </a:r>
            <a:r>
              <a:rPr lang="fr-FR" sz="1600" dirty="0" smtClean="0"/>
              <a:t> Nimbus</a:t>
            </a:r>
          </a:p>
          <a:p>
            <a:r>
              <a:rPr lang="fr-FR" sz="1600" dirty="0" smtClean="0"/>
              <a:t>Meilleur que l’apparence métal des versions antérieures</a:t>
            </a:r>
          </a:p>
          <a:p>
            <a:r>
              <a:rPr lang="fr-FR" sz="1600" dirty="0" smtClean="0"/>
              <a:t>Fais partie intégrante de Java 7</a:t>
            </a:r>
          </a:p>
          <a:p>
            <a:endParaRPr lang="fr-FR" sz="1600" dirty="0"/>
          </a:p>
          <a:p>
            <a:endParaRPr lang="fr-FR" sz="16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17" y="2196726"/>
            <a:ext cx="4410484" cy="402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1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 smtClean="0"/>
              <a:t>JLayer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141413"/>
            <a:ext cx="8585200" cy="5259387"/>
          </a:xfrm>
        </p:spPr>
        <p:txBody>
          <a:bodyPr/>
          <a:lstStyle/>
          <a:p>
            <a:r>
              <a:rPr lang="fr-FR" sz="1600" dirty="0" smtClean="0"/>
              <a:t>Composant permettant d’ajouter une couche englobant n’importe quel autre composant modifiant son comportant ou son affichage</a:t>
            </a:r>
          </a:p>
          <a:p>
            <a:r>
              <a:rPr lang="fr-FR" sz="1600" dirty="0" smtClean="0"/>
              <a:t>Il faut associer un </a:t>
            </a:r>
            <a:r>
              <a:rPr lang="fr-FR" sz="1600" dirty="0" err="1" smtClean="0"/>
              <a:t>LayerUI</a:t>
            </a:r>
            <a:r>
              <a:rPr lang="fr-FR" sz="1600" dirty="0" smtClean="0"/>
              <a:t> à chaque instance de </a:t>
            </a:r>
            <a:r>
              <a:rPr lang="fr-FR" sz="1600" dirty="0" err="1" smtClean="0"/>
              <a:t>JLayer</a:t>
            </a:r>
            <a:endParaRPr lang="fr-FR" sz="1600" dirty="0" smtClean="0"/>
          </a:p>
          <a:p>
            <a:endParaRPr lang="fr-FR" sz="16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253295" y="2237817"/>
            <a:ext cx="889070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// wrap your component with </a:t>
            </a:r>
            <a:r>
              <a:rPr lang="en-US" i="1" dirty="0" err="1"/>
              <a:t>JLayer</a:t>
            </a:r>
            <a:endParaRPr lang="en-US" i="1" dirty="0"/>
          </a:p>
          <a:p>
            <a:r>
              <a:rPr lang="en-US" dirty="0" err="1" smtClean="0"/>
              <a:t>JLayer</a:t>
            </a:r>
            <a:r>
              <a:rPr lang="en-US" dirty="0" smtClean="0"/>
              <a:t>&lt;</a:t>
            </a:r>
            <a:r>
              <a:rPr lang="en-US" dirty="0" err="1" smtClean="0"/>
              <a:t>JPanel</a:t>
            </a:r>
            <a:r>
              <a:rPr lang="en-US" dirty="0"/>
              <a:t>&gt; layer = </a:t>
            </a:r>
            <a:r>
              <a:rPr lang="en-US" b="1" dirty="0"/>
              <a:t>new </a:t>
            </a:r>
            <a:r>
              <a:rPr lang="en-US" dirty="0" err="1"/>
              <a:t>JLayer</a:t>
            </a:r>
            <a:r>
              <a:rPr lang="en-US" dirty="0"/>
              <a:t>&lt;</a:t>
            </a:r>
            <a:r>
              <a:rPr lang="en-US" dirty="0" err="1"/>
              <a:t>JPanel</a:t>
            </a:r>
            <a:r>
              <a:rPr lang="en-US" dirty="0"/>
              <a:t>&gt;</a:t>
            </a:r>
            <a:r>
              <a:rPr lang="en-US" b="1" dirty="0"/>
              <a:t>(</a:t>
            </a:r>
            <a:r>
              <a:rPr lang="en-US" dirty="0"/>
              <a:t>panel</a:t>
            </a:r>
            <a:r>
              <a:rPr lang="en-US" b="1" dirty="0" smtClean="0"/>
              <a:t>);</a:t>
            </a:r>
          </a:p>
          <a:p>
            <a:endParaRPr lang="en-US" b="1" dirty="0"/>
          </a:p>
          <a:p>
            <a:r>
              <a:rPr lang="en-US" i="1" dirty="0" smtClean="0"/>
              <a:t>// </a:t>
            </a:r>
            <a:r>
              <a:rPr lang="en-US" i="1" dirty="0"/>
              <a:t>custom </a:t>
            </a:r>
            <a:r>
              <a:rPr lang="en-US" i="1" dirty="0" err="1"/>
              <a:t>ui</a:t>
            </a:r>
            <a:r>
              <a:rPr lang="en-US" i="1" dirty="0"/>
              <a:t> provides all extra functionality</a:t>
            </a:r>
          </a:p>
          <a:p>
            <a:r>
              <a:rPr lang="fr-FR" dirty="0" err="1" smtClean="0"/>
              <a:t>layer</a:t>
            </a:r>
            <a:r>
              <a:rPr lang="fr-FR" b="1" dirty="0" err="1" smtClean="0"/>
              <a:t>.</a:t>
            </a:r>
            <a:r>
              <a:rPr lang="fr-FR" dirty="0" err="1" smtClean="0"/>
              <a:t>setUI</a:t>
            </a:r>
            <a:r>
              <a:rPr lang="fr-FR" b="1" dirty="0" smtClean="0"/>
              <a:t>(</a:t>
            </a:r>
            <a:r>
              <a:rPr lang="fr-FR" dirty="0" err="1" smtClean="0"/>
              <a:t>myLayerUI</a:t>
            </a:r>
            <a:r>
              <a:rPr lang="fr-FR" b="1" dirty="0" smtClean="0"/>
              <a:t>);</a:t>
            </a:r>
          </a:p>
          <a:p>
            <a:endParaRPr lang="fr-FR" b="1" dirty="0"/>
          </a:p>
          <a:p>
            <a:r>
              <a:rPr lang="en-US" i="1" dirty="0" smtClean="0"/>
              <a:t>// </a:t>
            </a:r>
            <a:r>
              <a:rPr lang="en-US" i="1" dirty="0"/>
              <a:t>add the layer as usual component</a:t>
            </a:r>
          </a:p>
          <a:p>
            <a:r>
              <a:rPr lang="fr-FR" dirty="0" err="1" smtClean="0"/>
              <a:t>frame</a:t>
            </a:r>
            <a:r>
              <a:rPr lang="fr-FR" b="1" dirty="0" err="1" smtClean="0"/>
              <a:t>.</a:t>
            </a:r>
            <a:r>
              <a:rPr lang="fr-FR" dirty="0" err="1" smtClean="0"/>
              <a:t>add</a:t>
            </a:r>
            <a:r>
              <a:rPr lang="fr-FR" b="1" dirty="0" smtClean="0"/>
              <a:t>(</a:t>
            </a:r>
            <a:r>
              <a:rPr lang="fr-FR" dirty="0" smtClean="0"/>
              <a:t>layer</a:t>
            </a:r>
            <a:r>
              <a:rPr lang="fr-FR" b="1" dirty="0"/>
              <a:t>);</a:t>
            </a:r>
            <a:endParaRPr lang="fr-FR" sz="1400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66" y="4668720"/>
            <a:ext cx="259116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6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Transparence des fenêtres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253295" y="1591893"/>
            <a:ext cx="8890705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i="1" dirty="0"/>
              <a:t>// simple </a:t>
            </a:r>
            <a:r>
              <a:rPr lang="fr-FR" sz="1600" i="1" dirty="0" err="1"/>
              <a:t>uniform</a:t>
            </a:r>
            <a:r>
              <a:rPr lang="fr-FR" sz="1600" i="1" dirty="0"/>
              <a:t>:</a:t>
            </a:r>
          </a:p>
          <a:p>
            <a:r>
              <a:rPr lang="fr-FR" dirty="0" err="1" smtClean="0"/>
              <a:t>aWindow</a:t>
            </a:r>
            <a:r>
              <a:rPr lang="fr-FR" b="1" dirty="0" err="1" smtClean="0"/>
              <a:t>.</a:t>
            </a:r>
            <a:r>
              <a:rPr lang="fr-FR" dirty="0" err="1" smtClean="0"/>
              <a:t>setOpacity</a:t>
            </a:r>
            <a:r>
              <a:rPr lang="fr-FR" b="1" dirty="0" smtClean="0"/>
              <a:t>(</a:t>
            </a:r>
            <a:r>
              <a:rPr lang="fr-FR" dirty="0" smtClean="0"/>
              <a:t>0.5f</a:t>
            </a:r>
            <a:r>
              <a:rPr lang="fr-FR" b="1" dirty="0"/>
              <a:t>);</a:t>
            </a: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36" y="2717340"/>
            <a:ext cx="6319664" cy="384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/>
              <a:t>JColorChooser</a:t>
            </a:r>
            <a:endParaRPr lang="fr-F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285875"/>
            <a:ext cx="59340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13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Autres améliorations d’interface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141413"/>
            <a:ext cx="8585200" cy="5259387"/>
          </a:xfrm>
        </p:spPr>
        <p:txBody>
          <a:bodyPr/>
          <a:lstStyle/>
          <a:p>
            <a:r>
              <a:rPr lang="fr-FR" sz="1600" dirty="0" smtClean="0"/>
              <a:t>Formes de fenêtres  (</a:t>
            </a:r>
            <a:r>
              <a:rPr lang="fr-FR" sz="1600" dirty="0" err="1" smtClean="0"/>
              <a:t>shaped</a:t>
            </a:r>
            <a:r>
              <a:rPr lang="fr-FR" sz="1600" dirty="0" smtClean="0"/>
              <a:t> </a:t>
            </a:r>
            <a:r>
              <a:rPr lang="fr-FR" sz="1600" dirty="0" err="1" smtClean="0"/>
              <a:t>windows</a:t>
            </a:r>
            <a:r>
              <a:rPr lang="fr-FR" sz="1600" dirty="0" smtClean="0"/>
              <a:t>)</a:t>
            </a:r>
          </a:p>
          <a:p>
            <a:endParaRPr lang="fr-FR" sz="1600" dirty="0" smtClean="0"/>
          </a:p>
          <a:p>
            <a:r>
              <a:rPr lang="fr-FR" sz="1600" dirty="0" smtClean="0"/>
              <a:t>Sélection multiple dans le composant </a:t>
            </a:r>
            <a:r>
              <a:rPr lang="fr-FR" sz="1600" dirty="0" err="1" smtClean="0"/>
              <a:t>FileDialog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Gestion améliorée de la souris : </a:t>
            </a:r>
          </a:p>
          <a:p>
            <a:pPr lvl="1"/>
            <a:r>
              <a:rPr lang="fr-FR" sz="1600" dirty="0" err="1"/>
              <a:t>java.awt.Toolkit.areExtraMouseButtonsEnabled</a:t>
            </a:r>
            <a:r>
              <a:rPr lang="fr-FR" sz="1600" dirty="0" smtClean="0"/>
              <a:t>()</a:t>
            </a:r>
          </a:p>
          <a:p>
            <a:pPr lvl="1"/>
            <a:r>
              <a:rPr lang="fr-FR" sz="1600" dirty="0" err="1" smtClean="0"/>
              <a:t>java.awt.event.MouseWheelEvent.getPreciseWheelRotation</a:t>
            </a:r>
            <a:r>
              <a:rPr lang="fr-FR" sz="1200" dirty="0" smtClean="0"/>
              <a:t>()</a:t>
            </a:r>
          </a:p>
          <a:p>
            <a:pPr lvl="1"/>
            <a:endParaRPr lang="fr-FR" sz="1200" dirty="0" smtClean="0"/>
          </a:p>
          <a:p>
            <a:r>
              <a:rPr lang="fr-FR" sz="1600" dirty="0" smtClean="0"/>
              <a:t>Boîte de dialogue </a:t>
            </a:r>
            <a:r>
              <a:rPr lang="fr-FR" sz="1600" dirty="0" err="1" smtClean="0"/>
              <a:t>java.awt.PrintJob</a:t>
            </a:r>
            <a:endParaRPr lang="fr-FR" sz="1600" dirty="0" smtClean="0"/>
          </a:p>
          <a:p>
            <a:endParaRPr lang="fr-FR" sz="1600" dirty="0"/>
          </a:p>
          <a:p>
            <a:r>
              <a:rPr lang="fr-FR" sz="1600" dirty="0" smtClean="0"/>
              <a:t>Amélioration de la gestion des fonts (Linux…)</a:t>
            </a:r>
          </a:p>
        </p:txBody>
      </p:sp>
    </p:spTree>
    <p:extLst>
      <p:ext uri="{BB962C8B-B14F-4D97-AF65-F5344CB8AC3E}">
        <p14:creationId xmlns:p14="http://schemas.microsoft.com/office/powerpoint/2010/main" val="234102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 7</a:t>
            </a:r>
            <a:endParaRPr lang="fr-FR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501900" y="3122613"/>
            <a:ext cx="4470399" cy="649287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b="1" dirty="0" err="1" smtClean="0"/>
              <a:t>Javadoc</a:t>
            </a:r>
            <a:endParaRPr lang="fr-FR" sz="3600" b="1" dirty="0"/>
          </a:p>
          <a:p>
            <a:pPr marL="0" indent="0" algn="ctr">
              <a:buNone/>
            </a:pP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84935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CSS pour </a:t>
            </a:r>
            <a:r>
              <a:rPr lang="fr-FR" sz="2800" dirty="0" err="1" smtClean="0"/>
              <a:t>Javadoc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9" y="749300"/>
            <a:ext cx="7159221" cy="403021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99" y="2764404"/>
            <a:ext cx="8011673" cy="339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9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Formatage des expressions numériques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Séparation de groupe de chiffres de manière arbitraire</a:t>
            </a:r>
          </a:p>
          <a:p>
            <a:endParaRPr lang="fr-FR" sz="2000" dirty="0"/>
          </a:p>
          <a:p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	double </a:t>
            </a:r>
            <a:r>
              <a:rPr lang="fr-FR" sz="2000" dirty="0" err="1"/>
              <a:t>oneMilliard</a:t>
            </a:r>
            <a:r>
              <a:rPr lang="fr-FR" sz="2000" dirty="0"/>
              <a:t> = 1__000_000_000.000_000; 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	long </a:t>
            </a:r>
            <a:r>
              <a:rPr lang="fr-FR" sz="2000" dirty="0" err="1"/>
              <a:t>creditCardNumber</a:t>
            </a:r>
            <a:r>
              <a:rPr lang="fr-FR" sz="2000" dirty="0"/>
              <a:t> = 1111_2222_3333_4444L; 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	long </a:t>
            </a:r>
            <a:r>
              <a:rPr lang="fr-FR" sz="2000" dirty="0" err="1"/>
              <a:t>hexBytes</a:t>
            </a:r>
            <a:r>
              <a:rPr lang="fr-FR" sz="2000" dirty="0"/>
              <a:t> = 0xFF_EC_DE_5E; 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	long </a:t>
            </a:r>
            <a:r>
              <a:rPr lang="fr-FR" sz="2000" dirty="0" err="1"/>
              <a:t>hexWords</a:t>
            </a:r>
            <a:r>
              <a:rPr lang="fr-FR" sz="2000" dirty="0"/>
              <a:t> = 0xCAFE___BABE; 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	long </a:t>
            </a:r>
            <a:r>
              <a:rPr lang="fr-FR" sz="2000" dirty="0"/>
              <a:t>bytes = 0b11010010_01101001_10010100_10010010;</a:t>
            </a:r>
            <a:endParaRPr lang="fr-FR" sz="2000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03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Autres améliorations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141413"/>
            <a:ext cx="8585200" cy="5259387"/>
          </a:xfrm>
        </p:spPr>
        <p:txBody>
          <a:bodyPr/>
          <a:lstStyle/>
          <a:p>
            <a:r>
              <a:rPr lang="fr-FR" sz="1600" dirty="0" smtClean="0"/>
              <a:t>XML</a:t>
            </a:r>
          </a:p>
          <a:p>
            <a:r>
              <a:rPr lang="fr-FR" sz="1600" dirty="0" smtClean="0"/>
              <a:t>JDBC 4.1</a:t>
            </a:r>
          </a:p>
          <a:p>
            <a:r>
              <a:rPr lang="fr-FR" sz="1600" dirty="0" smtClean="0"/>
              <a:t>Sécurité (</a:t>
            </a:r>
            <a:r>
              <a:rPr lang="en-US" sz="1600" dirty="0"/>
              <a:t>Native Elliptic Curve Cryptography </a:t>
            </a:r>
            <a:r>
              <a:rPr lang="en-US" sz="1600" dirty="0" smtClean="0"/>
              <a:t>provider, </a:t>
            </a:r>
            <a:r>
              <a:rPr lang="fr-FR" sz="1600" dirty="0"/>
              <a:t>Transport Layer Security </a:t>
            </a:r>
            <a:r>
              <a:rPr lang="fr-FR" sz="1600" dirty="0" smtClean="0"/>
              <a:t>Updates)</a:t>
            </a:r>
          </a:p>
          <a:p>
            <a:r>
              <a:rPr lang="fr-FR" sz="1600" dirty="0" smtClean="0"/>
              <a:t>Java DB</a:t>
            </a:r>
          </a:p>
          <a:p>
            <a:r>
              <a:rPr lang="fr-FR" sz="16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199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Nouveautés JAVA 7 - références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20700" y="1181100"/>
            <a:ext cx="8623300" cy="2705100"/>
          </a:xfrm>
        </p:spPr>
        <p:txBody>
          <a:bodyPr/>
          <a:lstStyle/>
          <a:p>
            <a:r>
              <a:rPr lang="fr-FR" sz="1800" dirty="0"/>
              <a:t>http://</a:t>
            </a:r>
            <a:r>
              <a:rPr lang="fr-FR" sz="2000" dirty="0"/>
              <a:t>fr.slideshare.net/delabassee/devoxx-fr-55-things-in-java-published</a:t>
            </a:r>
            <a:endParaRPr lang="fr-FR" sz="1200" dirty="0" smtClean="0"/>
          </a:p>
          <a:p>
            <a:endParaRPr lang="fr-FR" sz="2000" dirty="0" smtClean="0"/>
          </a:p>
          <a:p>
            <a:r>
              <a:rPr lang="fr-FR" sz="2000" dirty="0"/>
              <a:t>http://adiguba.developpez.com/tutoriels/java/7</a:t>
            </a:r>
            <a:r>
              <a:rPr lang="fr-FR" sz="2000" dirty="0" smtClean="0"/>
              <a:t>/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/>
              <a:t>http://</a:t>
            </a:r>
            <a:r>
              <a:rPr lang="fr-FR" sz="2000" dirty="0" smtClean="0"/>
              <a:t>news.humancoders.com/t/java</a:t>
            </a:r>
          </a:p>
          <a:p>
            <a:endParaRPr lang="fr-FR" sz="2000" dirty="0" smtClean="0"/>
          </a:p>
          <a:p>
            <a:r>
              <a:rPr lang="fr-FR" sz="2000" dirty="0"/>
              <a:t>https://github.com/salimchami/nouveautesJava7.git</a:t>
            </a:r>
          </a:p>
          <a:p>
            <a:endParaRPr lang="fr-FR" sz="2000" dirty="0"/>
          </a:p>
          <a:p>
            <a:endParaRPr lang="fr-FR" sz="20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38989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9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Switch de String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1" y="1141413"/>
            <a:ext cx="8064500" cy="509587"/>
          </a:xfrm>
        </p:spPr>
        <p:txBody>
          <a:bodyPr/>
          <a:lstStyle/>
          <a:p>
            <a:r>
              <a:rPr lang="fr-FR" sz="2000" dirty="0" smtClean="0"/>
              <a:t>Enfin!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1676400" y="1727200"/>
            <a:ext cx="613501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public static String </a:t>
            </a:r>
            <a:r>
              <a:rPr lang="en-US" b="1" dirty="0" err="1"/>
              <a:t>getMoodysNote</a:t>
            </a:r>
            <a:r>
              <a:rPr lang="en-US" b="1" dirty="0"/>
              <a:t>(String continent) {</a:t>
            </a:r>
          </a:p>
          <a:p>
            <a:r>
              <a:rPr lang="fr-FR" dirty="0" smtClean="0"/>
              <a:t>	String note = </a:t>
            </a:r>
            <a:r>
              <a:rPr lang="en-US" dirty="0" smtClean="0"/>
              <a:t>““</a:t>
            </a:r>
            <a:r>
              <a:rPr lang="fr-FR" dirty="0" smtClean="0"/>
              <a:t>;</a:t>
            </a:r>
            <a:endParaRPr lang="fr-FR" dirty="0"/>
          </a:p>
          <a:p>
            <a:r>
              <a:rPr lang="fr-FR" b="1" dirty="0" smtClean="0"/>
              <a:t>	switch </a:t>
            </a:r>
            <a:r>
              <a:rPr lang="fr-FR" b="1" dirty="0"/>
              <a:t>(continent) {</a:t>
            </a:r>
          </a:p>
          <a:p>
            <a:r>
              <a:rPr lang="fr-FR" b="1" dirty="0" smtClean="0"/>
              <a:t>		case </a:t>
            </a:r>
            <a:r>
              <a:rPr lang="fr-FR" b="1" dirty="0"/>
              <a:t>"Europe":</a:t>
            </a:r>
          </a:p>
          <a:p>
            <a:r>
              <a:rPr lang="fr-FR" dirty="0" smtClean="0"/>
              <a:t>			note </a:t>
            </a:r>
            <a:r>
              <a:rPr lang="fr-FR" dirty="0"/>
              <a:t>= "AA";</a:t>
            </a:r>
          </a:p>
          <a:p>
            <a:r>
              <a:rPr lang="fr-FR" b="1" dirty="0" smtClean="0"/>
              <a:t>			break</a:t>
            </a:r>
            <a:r>
              <a:rPr lang="fr-FR" b="1" dirty="0"/>
              <a:t>;</a:t>
            </a:r>
          </a:p>
          <a:p>
            <a:r>
              <a:rPr lang="fr-FR" b="1" dirty="0" smtClean="0"/>
              <a:t>		case </a:t>
            </a:r>
            <a:r>
              <a:rPr lang="fr-FR" b="1" dirty="0"/>
              <a:t>"Afrique":</a:t>
            </a:r>
          </a:p>
          <a:p>
            <a:r>
              <a:rPr lang="fr-FR" b="1" dirty="0" smtClean="0"/>
              <a:t>		case </a:t>
            </a:r>
            <a:r>
              <a:rPr lang="fr-FR" b="1" dirty="0"/>
              <a:t>"Asie":</a:t>
            </a:r>
          </a:p>
          <a:p>
            <a:r>
              <a:rPr lang="fr-FR" dirty="0" smtClean="0"/>
              <a:t>			note </a:t>
            </a:r>
            <a:r>
              <a:rPr lang="fr-FR" dirty="0"/>
              <a:t>= "BB";</a:t>
            </a:r>
          </a:p>
          <a:p>
            <a:r>
              <a:rPr lang="fr-FR" b="1" dirty="0" smtClean="0"/>
              <a:t>			break</a:t>
            </a:r>
            <a:r>
              <a:rPr lang="fr-FR" b="1" dirty="0"/>
              <a:t>;</a:t>
            </a:r>
          </a:p>
          <a:p>
            <a:r>
              <a:rPr lang="fr-FR" b="1" dirty="0" smtClean="0"/>
              <a:t>		default</a:t>
            </a:r>
            <a:r>
              <a:rPr lang="fr-FR" b="1" dirty="0"/>
              <a:t>:</a:t>
            </a:r>
          </a:p>
          <a:p>
            <a:r>
              <a:rPr lang="fr-FR" dirty="0" smtClean="0"/>
              <a:t>			note </a:t>
            </a:r>
            <a:r>
              <a:rPr lang="fr-FR" dirty="0"/>
              <a:t>= "AAA";</a:t>
            </a:r>
          </a:p>
          <a:p>
            <a:r>
              <a:rPr lang="fr-FR" b="1" dirty="0" smtClean="0"/>
              <a:t>			break</a:t>
            </a:r>
            <a:r>
              <a:rPr lang="fr-FR" b="1" dirty="0"/>
              <a:t>;</a:t>
            </a:r>
          </a:p>
          <a:p>
            <a:r>
              <a:rPr lang="fr-FR" dirty="0" smtClean="0"/>
              <a:t>	}</a:t>
            </a:r>
            <a:endParaRPr lang="fr-FR" dirty="0"/>
          </a:p>
          <a:p>
            <a:r>
              <a:rPr lang="fr-FR" b="1" dirty="0" smtClean="0"/>
              <a:t>	return </a:t>
            </a:r>
            <a:r>
              <a:rPr lang="fr-FR" b="1" dirty="0"/>
              <a:t>note;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493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Gestion automatique des ressources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141413"/>
            <a:ext cx="8267699" cy="1385887"/>
          </a:xfrm>
        </p:spPr>
        <p:txBody>
          <a:bodyPr/>
          <a:lstStyle/>
          <a:p>
            <a:r>
              <a:rPr lang="fr-FR" sz="2000" dirty="0"/>
              <a:t>Libération </a:t>
            </a:r>
            <a:r>
              <a:rPr lang="fr-FR" sz="2000" dirty="0" smtClean="0"/>
              <a:t>implicite </a:t>
            </a:r>
            <a:r>
              <a:rPr lang="fr-FR" sz="2000" dirty="0"/>
              <a:t>des </a:t>
            </a:r>
            <a:r>
              <a:rPr lang="fr-FR" sz="2000" dirty="0" smtClean="0"/>
              <a:t>ressources (objets implémentant </a:t>
            </a:r>
            <a:r>
              <a:rPr lang="fr-FR" sz="2000" b="1" dirty="0" err="1" smtClean="0"/>
              <a:t>java.lang.AutoCloseable</a:t>
            </a:r>
            <a:r>
              <a:rPr lang="fr-FR" sz="2000" dirty="0" smtClean="0"/>
              <a:t>)</a:t>
            </a:r>
            <a:r>
              <a:rPr lang="fr-FR" sz="2000" b="1" dirty="0" smtClean="0"/>
              <a:t> </a:t>
            </a:r>
            <a:r>
              <a:rPr lang="fr-FR" sz="2000" dirty="0" smtClean="0"/>
              <a:t>       Plus de close() et code plus lisible !</a:t>
            </a:r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190500" y="2679700"/>
            <a:ext cx="462209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/>
              <a:t>try</a:t>
            </a:r>
            <a:r>
              <a:rPr lang="fr-FR" sz="1200" dirty="0"/>
              <a:t> { </a:t>
            </a:r>
            <a:endParaRPr lang="fr-FR" sz="1200" dirty="0" smtClean="0"/>
          </a:p>
          <a:p>
            <a:r>
              <a:rPr lang="fr-FR" sz="1200" dirty="0" smtClean="0"/>
              <a:t>   </a:t>
            </a:r>
            <a:r>
              <a:rPr lang="fr-FR" sz="1200" dirty="0" err="1" smtClean="0"/>
              <a:t>InputStream</a:t>
            </a:r>
            <a:r>
              <a:rPr lang="fr-FR" sz="1200" dirty="0" smtClean="0"/>
              <a:t> </a:t>
            </a:r>
            <a:r>
              <a:rPr lang="fr-FR" sz="1200" dirty="0"/>
              <a:t>input = new </a:t>
            </a:r>
            <a:r>
              <a:rPr lang="fr-FR" sz="1200" dirty="0" err="1"/>
              <a:t>FileInputStream</a:t>
            </a:r>
            <a:r>
              <a:rPr lang="fr-FR" sz="1200" dirty="0"/>
              <a:t>(in.txt); </a:t>
            </a:r>
            <a:endParaRPr lang="fr-FR" sz="1200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</a:t>
            </a:r>
            <a:r>
              <a:rPr lang="fr-FR" sz="1200" dirty="0" err="1" smtClean="0"/>
              <a:t>try</a:t>
            </a:r>
            <a:r>
              <a:rPr lang="fr-FR" sz="1200" dirty="0" smtClean="0"/>
              <a:t> </a:t>
            </a:r>
            <a:r>
              <a:rPr lang="fr-FR" sz="1200" dirty="0"/>
              <a:t>{ </a:t>
            </a:r>
            <a:endParaRPr lang="fr-FR" sz="1200" dirty="0" smtClean="0"/>
          </a:p>
          <a:p>
            <a:r>
              <a:rPr lang="fr-FR" sz="1200" dirty="0" smtClean="0"/>
              <a:t>      </a:t>
            </a:r>
            <a:r>
              <a:rPr lang="fr-FR" sz="1200" dirty="0" err="1" smtClean="0"/>
              <a:t>OutputStream</a:t>
            </a:r>
            <a:r>
              <a:rPr lang="fr-FR" sz="1200" dirty="0" smtClean="0"/>
              <a:t> </a:t>
            </a:r>
            <a:r>
              <a:rPr lang="fr-FR" sz="1200" dirty="0"/>
              <a:t>output = </a:t>
            </a:r>
            <a:r>
              <a:rPr lang="fr-FR" sz="1200" dirty="0" smtClean="0"/>
              <a:t>new </a:t>
            </a:r>
            <a:r>
              <a:rPr lang="fr-FR" sz="1200" dirty="0" err="1" smtClean="0"/>
              <a:t>FileOutputStream</a:t>
            </a:r>
            <a:r>
              <a:rPr lang="fr-FR" sz="1200" dirty="0" smtClean="0"/>
              <a:t>(out.txt</a:t>
            </a:r>
            <a:r>
              <a:rPr lang="fr-FR" sz="1200" dirty="0"/>
              <a:t>); </a:t>
            </a:r>
            <a:endParaRPr lang="fr-FR" sz="1200" dirty="0" smtClean="0"/>
          </a:p>
          <a:p>
            <a:r>
              <a:rPr lang="fr-FR" sz="1200" dirty="0" smtClean="0"/>
              <a:t>      </a:t>
            </a:r>
            <a:r>
              <a:rPr lang="fr-FR" sz="1200" dirty="0" err="1" smtClean="0"/>
              <a:t>try</a:t>
            </a:r>
            <a:r>
              <a:rPr lang="fr-FR" sz="1200" dirty="0" smtClean="0"/>
              <a:t> </a:t>
            </a:r>
            <a:r>
              <a:rPr lang="fr-FR" sz="1200" dirty="0"/>
              <a:t>{ </a:t>
            </a:r>
            <a:endParaRPr lang="fr-FR" sz="1200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       byte</a:t>
            </a:r>
            <a:r>
              <a:rPr lang="fr-FR" sz="1200" dirty="0"/>
              <a:t>[] </a:t>
            </a:r>
            <a:r>
              <a:rPr lang="fr-FR" sz="1200" dirty="0" err="1"/>
              <a:t>buf</a:t>
            </a:r>
            <a:r>
              <a:rPr lang="fr-FR" sz="1200" dirty="0"/>
              <a:t> = new byte[8192]; </a:t>
            </a:r>
            <a:r>
              <a:rPr lang="fr-FR" sz="1200" dirty="0" err="1"/>
              <a:t>int</a:t>
            </a:r>
            <a:r>
              <a:rPr lang="fr-FR" sz="1200" dirty="0"/>
              <a:t> </a:t>
            </a:r>
            <a:r>
              <a:rPr lang="fr-FR" sz="1200" dirty="0" err="1"/>
              <a:t>len</a:t>
            </a:r>
            <a:r>
              <a:rPr lang="fr-FR" sz="1200" dirty="0"/>
              <a:t>; </a:t>
            </a:r>
            <a:endParaRPr lang="fr-FR" sz="1200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       </a:t>
            </a:r>
            <a:r>
              <a:rPr lang="fr-FR" sz="1200" dirty="0" err="1" smtClean="0"/>
              <a:t>while</a:t>
            </a:r>
            <a:r>
              <a:rPr lang="fr-FR" sz="1200" dirty="0" smtClean="0"/>
              <a:t> </a:t>
            </a:r>
            <a:r>
              <a:rPr lang="fr-FR" sz="1200" dirty="0"/>
              <a:t>( (</a:t>
            </a:r>
            <a:r>
              <a:rPr lang="fr-FR" sz="1200" dirty="0" err="1"/>
              <a:t>len</a:t>
            </a:r>
            <a:r>
              <a:rPr lang="fr-FR" sz="1200" dirty="0"/>
              <a:t>=</a:t>
            </a:r>
            <a:r>
              <a:rPr lang="fr-FR" sz="1200" dirty="0" err="1"/>
              <a:t>input.read</a:t>
            </a:r>
            <a:r>
              <a:rPr lang="fr-FR" sz="1200" dirty="0"/>
              <a:t>(</a:t>
            </a:r>
            <a:r>
              <a:rPr lang="fr-FR" sz="1200" dirty="0" err="1"/>
              <a:t>buf</a:t>
            </a:r>
            <a:r>
              <a:rPr lang="fr-FR" sz="1200" dirty="0"/>
              <a:t>)) &gt;=0 ) </a:t>
            </a:r>
            <a:endParaRPr lang="fr-FR" sz="1200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       </a:t>
            </a:r>
            <a:r>
              <a:rPr lang="fr-FR" sz="1200" dirty="0" err="1" smtClean="0"/>
              <a:t>output.write</a:t>
            </a:r>
            <a:r>
              <a:rPr lang="fr-FR" sz="1200" dirty="0" smtClean="0"/>
              <a:t>(</a:t>
            </a:r>
            <a:r>
              <a:rPr lang="fr-FR" sz="1200" dirty="0" err="1" smtClean="0"/>
              <a:t>buf</a:t>
            </a:r>
            <a:r>
              <a:rPr lang="fr-FR" sz="1200" dirty="0"/>
              <a:t>, 0, </a:t>
            </a:r>
            <a:r>
              <a:rPr lang="fr-FR" sz="1200" dirty="0" err="1"/>
              <a:t>len</a:t>
            </a:r>
            <a:r>
              <a:rPr lang="fr-FR" sz="1200" dirty="0"/>
              <a:t>); </a:t>
            </a:r>
            <a:endParaRPr lang="fr-FR" sz="1200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   } </a:t>
            </a:r>
          </a:p>
          <a:p>
            <a:r>
              <a:rPr lang="fr-FR" sz="1200" dirty="0"/>
              <a:t> </a:t>
            </a:r>
            <a:r>
              <a:rPr lang="fr-FR" sz="1200" dirty="0" smtClean="0"/>
              <a:t>     </a:t>
            </a:r>
            <a:r>
              <a:rPr lang="fr-FR" sz="1200" dirty="0" err="1" smtClean="0"/>
              <a:t>finally</a:t>
            </a:r>
            <a:r>
              <a:rPr lang="fr-FR" sz="1200" dirty="0" smtClean="0"/>
              <a:t> </a:t>
            </a:r>
            <a:r>
              <a:rPr lang="fr-FR" sz="1200" dirty="0"/>
              <a:t>{ </a:t>
            </a:r>
            <a:endParaRPr lang="fr-FR" sz="1200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      </a:t>
            </a:r>
            <a:r>
              <a:rPr lang="fr-FR" sz="1200" dirty="0" err="1" smtClean="0"/>
              <a:t>output.close</a:t>
            </a:r>
            <a:r>
              <a:rPr lang="fr-FR" sz="1200" dirty="0"/>
              <a:t>(); </a:t>
            </a:r>
            <a:endParaRPr lang="fr-FR" sz="1200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   }</a:t>
            </a:r>
          </a:p>
          <a:p>
            <a:r>
              <a:rPr lang="fr-FR" sz="1200" dirty="0"/>
              <a:t> </a:t>
            </a:r>
            <a:r>
              <a:rPr lang="fr-FR" sz="1200" dirty="0" smtClean="0"/>
              <a:t>  } </a:t>
            </a:r>
          </a:p>
          <a:p>
            <a:r>
              <a:rPr lang="fr-FR" sz="1200" dirty="0" smtClean="0"/>
              <a:t>   </a:t>
            </a:r>
            <a:r>
              <a:rPr lang="fr-FR" sz="1200" dirty="0" err="1" smtClean="0"/>
              <a:t>finally</a:t>
            </a:r>
            <a:r>
              <a:rPr lang="fr-FR" sz="1200" dirty="0" smtClean="0"/>
              <a:t> </a:t>
            </a:r>
            <a:r>
              <a:rPr lang="fr-FR" sz="1200" dirty="0"/>
              <a:t>{ </a:t>
            </a:r>
            <a:endParaRPr lang="fr-FR" sz="1200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    </a:t>
            </a:r>
            <a:r>
              <a:rPr lang="fr-FR" sz="1200" dirty="0" err="1" smtClean="0"/>
              <a:t>input.close</a:t>
            </a:r>
            <a:r>
              <a:rPr lang="fr-FR" sz="1200" dirty="0"/>
              <a:t>(); </a:t>
            </a:r>
            <a:endParaRPr lang="fr-FR" sz="1200" dirty="0" smtClean="0"/>
          </a:p>
          <a:p>
            <a:r>
              <a:rPr lang="fr-FR" sz="1200" dirty="0" smtClean="0"/>
              <a:t>    } </a:t>
            </a:r>
          </a:p>
          <a:p>
            <a:r>
              <a:rPr lang="fr-FR" sz="1200" dirty="0" smtClean="0"/>
              <a:t>} </a:t>
            </a:r>
            <a:r>
              <a:rPr lang="fr-FR" sz="1200" dirty="0"/>
              <a:t>catch (</a:t>
            </a:r>
            <a:r>
              <a:rPr lang="fr-FR" sz="1200" dirty="0" err="1"/>
              <a:t>IOException</a:t>
            </a:r>
            <a:r>
              <a:rPr lang="fr-FR" sz="1200" dirty="0"/>
              <a:t> e) { </a:t>
            </a:r>
            <a:endParaRPr lang="fr-FR" sz="1200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</a:t>
            </a:r>
            <a:r>
              <a:rPr lang="fr-FR" sz="1200" dirty="0" err="1" smtClean="0"/>
              <a:t>System.err.println</a:t>
            </a:r>
            <a:r>
              <a:rPr lang="fr-FR" sz="1200" dirty="0"/>
              <a:t>("Une erreur est survenue lors de la copie"); </a:t>
            </a:r>
            <a:r>
              <a:rPr lang="fr-FR" sz="1200" dirty="0" smtClean="0"/>
              <a:t>               </a:t>
            </a:r>
            <a:r>
              <a:rPr lang="fr-FR" sz="1200" dirty="0" err="1" smtClean="0"/>
              <a:t>e.printStrackTrace</a:t>
            </a:r>
            <a:r>
              <a:rPr lang="fr-FR" sz="1200" dirty="0"/>
              <a:t>(); </a:t>
            </a:r>
            <a:endParaRPr lang="fr-FR" sz="1200" dirty="0" smtClean="0"/>
          </a:p>
          <a:p>
            <a:r>
              <a:rPr lang="fr-FR" sz="1200" dirty="0" smtClean="0"/>
              <a:t>}</a:t>
            </a:r>
            <a:endParaRPr lang="en-US" sz="1200" b="1" dirty="0"/>
          </a:p>
        </p:txBody>
      </p:sp>
      <p:sp>
        <p:nvSpPr>
          <p:cNvPr id="3" name="Flèche droite 2"/>
          <p:cNvSpPr/>
          <p:nvPr/>
        </p:nvSpPr>
        <p:spPr>
          <a:xfrm>
            <a:off x="3994150" y="1549400"/>
            <a:ext cx="2921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812597" y="2679700"/>
            <a:ext cx="4217103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try (</a:t>
            </a:r>
            <a:r>
              <a:rPr lang="en-US" sz="1400" b="1" dirty="0" err="1"/>
              <a:t>InputStream</a:t>
            </a:r>
            <a:r>
              <a:rPr lang="en-US" sz="1400" b="1" dirty="0"/>
              <a:t> in = new </a:t>
            </a:r>
            <a:r>
              <a:rPr lang="en-US" sz="1400" b="1" dirty="0" err="1"/>
              <a:t>FileInputStream</a:t>
            </a:r>
            <a:r>
              <a:rPr lang="en-US" sz="1400" b="1" dirty="0"/>
              <a:t>(</a:t>
            </a:r>
            <a:r>
              <a:rPr lang="en-US" sz="1400" b="1" dirty="0" err="1"/>
              <a:t>src</a:t>
            </a:r>
            <a:r>
              <a:rPr lang="en-US" sz="1400" b="1" dirty="0" smtClean="0"/>
              <a:t>);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r>
              <a:rPr lang="en-US" sz="1400" b="1" dirty="0" err="1" smtClean="0"/>
              <a:t>OutputStream</a:t>
            </a:r>
            <a:r>
              <a:rPr lang="en-US" sz="1400" b="1" dirty="0" smtClean="0"/>
              <a:t> </a:t>
            </a:r>
            <a:r>
              <a:rPr lang="en-US" sz="1400" b="1" dirty="0"/>
              <a:t>out = new </a:t>
            </a:r>
            <a:r>
              <a:rPr lang="en-US" sz="1400" b="1" dirty="0" smtClean="0"/>
              <a:t>                      </a:t>
            </a:r>
            <a:r>
              <a:rPr lang="en-US" sz="1400" b="1" dirty="0" err="1" smtClean="0"/>
              <a:t>FileOutputStream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dest</a:t>
            </a:r>
            <a:r>
              <a:rPr lang="en-US" sz="1400" b="1" dirty="0"/>
              <a:t>))</a:t>
            </a:r>
          </a:p>
          <a:p>
            <a:r>
              <a:rPr lang="en-US" sz="1400" b="1" dirty="0" smtClean="0"/>
              <a:t> </a:t>
            </a:r>
            <a:r>
              <a:rPr lang="en-US" sz="1400" b="1" dirty="0"/>
              <a:t>{</a:t>
            </a:r>
          </a:p>
          <a:p>
            <a:r>
              <a:rPr lang="en-US" sz="1400" b="1" dirty="0" smtClean="0"/>
              <a:t>	 </a:t>
            </a:r>
            <a:r>
              <a:rPr lang="en-US" sz="1400" b="1" dirty="0"/>
              <a:t>byte[] </a:t>
            </a:r>
            <a:r>
              <a:rPr lang="en-US" sz="1400" b="1" dirty="0" err="1"/>
              <a:t>buf</a:t>
            </a:r>
            <a:r>
              <a:rPr lang="en-US" sz="1400" b="1" dirty="0"/>
              <a:t> = new byte[8192];</a:t>
            </a:r>
          </a:p>
          <a:p>
            <a:r>
              <a:rPr lang="en-US" sz="1400" b="1" dirty="0" smtClean="0"/>
              <a:t>	 </a:t>
            </a:r>
            <a:r>
              <a:rPr lang="en-US" sz="1400" b="1" dirty="0" err="1"/>
              <a:t>int</a:t>
            </a:r>
            <a:r>
              <a:rPr lang="en-US" sz="1400" b="1" dirty="0"/>
              <a:t> n;</a:t>
            </a:r>
          </a:p>
          <a:p>
            <a:r>
              <a:rPr lang="en-US" sz="1400" b="1" dirty="0" smtClean="0"/>
              <a:t>	 </a:t>
            </a:r>
            <a:r>
              <a:rPr lang="en-US" sz="1400" b="1" dirty="0"/>
              <a:t>while (n = </a:t>
            </a:r>
            <a:r>
              <a:rPr lang="en-US" sz="1400" b="1" dirty="0" err="1"/>
              <a:t>in.read</a:t>
            </a:r>
            <a:r>
              <a:rPr lang="en-US" sz="1400" b="1" dirty="0"/>
              <a:t>(</a:t>
            </a:r>
            <a:r>
              <a:rPr lang="en-US" sz="1400" b="1" dirty="0" err="1"/>
              <a:t>buf</a:t>
            </a:r>
            <a:r>
              <a:rPr lang="en-US" sz="1400" b="1" dirty="0"/>
              <a:t>)) &gt;= 0)</a:t>
            </a:r>
          </a:p>
          <a:p>
            <a:r>
              <a:rPr lang="en-US" sz="1400" b="1" dirty="0" smtClean="0"/>
              <a:t>	 </a:t>
            </a:r>
            <a:r>
              <a:rPr lang="en-US" sz="1400" b="1" dirty="0" err="1"/>
              <a:t>out.write</a:t>
            </a:r>
            <a:r>
              <a:rPr lang="en-US" sz="1400" b="1" dirty="0"/>
              <a:t>(</a:t>
            </a:r>
            <a:r>
              <a:rPr lang="en-US" sz="1400" b="1" dirty="0" err="1"/>
              <a:t>buf</a:t>
            </a:r>
            <a:r>
              <a:rPr lang="en-US" sz="1400" b="1" dirty="0"/>
              <a:t>, 0, n);</a:t>
            </a:r>
          </a:p>
          <a:p>
            <a:r>
              <a:rPr lang="en-US" sz="1400" b="1" dirty="0" smtClean="0"/>
              <a:t> }</a:t>
            </a:r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4" name="Rectangle 3"/>
          <p:cNvSpPr/>
          <p:nvPr/>
        </p:nvSpPr>
        <p:spPr>
          <a:xfrm>
            <a:off x="2181859" y="4387860"/>
            <a:ext cx="2390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AVANT</a:t>
            </a:r>
            <a:endParaRPr lang="fr-FR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52899" y="5187960"/>
            <a:ext cx="2531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APRES</a:t>
            </a:r>
            <a:endParaRPr lang="fr-FR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08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Gestion automatique des ressources</a:t>
            </a:r>
            <a:endParaRPr lang="fr-FR" sz="2800" dirty="0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1" y="1141413"/>
            <a:ext cx="8064500" cy="1385887"/>
          </a:xfrm>
        </p:spPr>
        <p:txBody>
          <a:bodyPr/>
          <a:lstStyle/>
          <a:p>
            <a:r>
              <a:rPr lang="fr-FR" sz="2000" dirty="0" smtClean="0"/>
              <a:t>Attention à l’encapsulation de flux !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/>
              <a:t>	</a:t>
            </a: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           Exception de </a:t>
            </a:r>
            <a:r>
              <a:rPr lang="en-US" sz="2000" b="1" dirty="0" err="1"/>
              <a:t>FileInputStream</a:t>
            </a:r>
            <a:r>
              <a:rPr lang="fr-FR" sz="2000" dirty="0" smtClean="0"/>
              <a:t> non générée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177800" y="1562099"/>
            <a:ext cx="88646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try (</a:t>
            </a:r>
            <a:r>
              <a:rPr lang="en-US" sz="1600" b="1" dirty="0" err="1"/>
              <a:t>ObjectInputStream</a:t>
            </a:r>
            <a:r>
              <a:rPr lang="en-US" sz="1600" b="1" dirty="0"/>
              <a:t> </a:t>
            </a:r>
            <a:r>
              <a:rPr lang="en-US" sz="1600" b="1" dirty="0" err="1"/>
              <a:t>ois</a:t>
            </a:r>
            <a:r>
              <a:rPr lang="en-US" sz="1600" b="1" dirty="0"/>
              <a:t> = new </a:t>
            </a:r>
            <a:r>
              <a:rPr lang="en-US" sz="1600" b="1" dirty="0" err="1"/>
              <a:t>ObjectInputStream</a:t>
            </a:r>
            <a:r>
              <a:rPr lang="en-US" sz="1600" b="1" dirty="0"/>
              <a:t>(new </a:t>
            </a:r>
            <a:r>
              <a:rPr lang="en-US" sz="1600" b="1" dirty="0" err="1"/>
              <a:t>FileInputStream</a:t>
            </a:r>
            <a:r>
              <a:rPr lang="en-US" sz="1600" b="1" dirty="0"/>
              <a:t>("file"))) </a:t>
            </a:r>
            <a:r>
              <a:rPr lang="en-US" sz="1600" b="1" dirty="0" smtClean="0"/>
              <a:t>{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... </a:t>
            </a:r>
            <a:endParaRPr lang="en-US" sz="1600" b="1" dirty="0" smtClean="0"/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10" name="Flèche droite 9"/>
          <p:cNvSpPr/>
          <p:nvPr/>
        </p:nvSpPr>
        <p:spPr>
          <a:xfrm>
            <a:off x="939800" y="2736850"/>
            <a:ext cx="2921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77800" y="3809999"/>
            <a:ext cx="88646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try (</a:t>
            </a:r>
            <a:r>
              <a:rPr lang="en-US" sz="1600" b="1" dirty="0" err="1"/>
              <a:t>FileInputStream</a:t>
            </a:r>
            <a:r>
              <a:rPr lang="en-US" sz="1600" b="1" dirty="0"/>
              <a:t> </a:t>
            </a:r>
            <a:r>
              <a:rPr lang="en-US" sz="1600" b="1" dirty="0" err="1"/>
              <a:t>fis</a:t>
            </a:r>
            <a:r>
              <a:rPr lang="en-US" sz="1600" b="1" dirty="0"/>
              <a:t> = new </a:t>
            </a:r>
            <a:r>
              <a:rPr lang="en-US" sz="1600" b="1" dirty="0" err="1"/>
              <a:t>FileInputStream</a:t>
            </a:r>
            <a:r>
              <a:rPr lang="en-US" sz="1600" b="1" dirty="0"/>
              <a:t>("file"); </a:t>
            </a:r>
            <a:endParaRPr lang="en-US" sz="1600" b="1" dirty="0" smtClean="0"/>
          </a:p>
          <a:p>
            <a:r>
              <a:rPr lang="en-US" sz="1600" b="1" dirty="0" err="1" smtClean="0"/>
              <a:t>ObjectInputStream</a:t>
            </a:r>
            <a:r>
              <a:rPr lang="en-US" sz="1600" b="1" dirty="0" smtClean="0"/>
              <a:t> </a:t>
            </a:r>
            <a:r>
              <a:rPr lang="en-US" sz="1600" b="1" dirty="0" err="1"/>
              <a:t>ois</a:t>
            </a:r>
            <a:r>
              <a:rPr lang="en-US" sz="1600" b="1" dirty="0"/>
              <a:t> = new </a:t>
            </a:r>
            <a:r>
              <a:rPr lang="en-US" sz="1600" b="1" dirty="0" err="1"/>
              <a:t>ObjectInputStream</a:t>
            </a:r>
            <a:r>
              <a:rPr lang="en-US" sz="1600" b="1" dirty="0"/>
              <a:t>(</a:t>
            </a:r>
            <a:r>
              <a:rPr lang="en-US" sz="1600" b="1" dirty="0" err="1"/>
              <a:t>fis</a:t>
            </a:r>
            <a:r>
              <a:rPr lang="en-US" sz="1600" b="1" dirty="0"/>
              <a:t>)) </a:t>
            </a:r>
            <a:r>
              <a:rPr lang="en-US" sz="1600" b="1" dirty="0" smtClean="0"/>
              <a:t>{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... </a:t>
            </a:r>
            <a:endParaRPr lang="en-US" sz="1600" b="1" dirty="0" smtClean="0"/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291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formation">
  <a:themeElements>
    <a:clrScheme name="SFT_Masque_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FT_Masque_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FT_Masque_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T_Masque_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T_Masque_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T_Masque_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T_Masque_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T_Masque_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T_Masque_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T_Masque_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T_Masque_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T_Masque_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T_Masque_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T_Masque_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modele_formation</Template>
  <TotalTime>3530</TotalTime>
  <Words>2353</Words>
  <Application>Microsoft Office PowerPoint</Application>
  <PresentationFormat>Affichage à l'écran (4:3)</PresentationFormat>
  <Paragraphs>809</Paragraphs>
  <Slides>61</Slides>
  <Notes>43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2" baseType="lpstr">
      <vt:lpstr>modele_formation</vt:lpstr>
      <vt:lpstr>Les principales nouveautés de JAVA7 </vt:lpstr>
      <vt:lpstr>About me…</vt:lpstr>
      <vt:lpstr>Historique Java</vt:lpstr>
      <vt:lpstr>Java 7</vt:lpstr>
      <vt:lpstr>Instructions en byte code</vt:lpstr>
      <vt:lpstr>Formatage des expressions numériques</vt:lpstr>
      <vt:lpstr>Switch de String</vt:lpstr>
      <vt:lpstr>Gestion automatique des ressources</vt:lpstr>
      <vt:lpstr>Gestion automatique des ressources</vt:lpstr>
      <vt:lpstr>.addSuppressed()</vt:lpstr>
      <vt:lpstr>Multi catch</vt:lpstr>
      <vt:lpstr>Rethrow</vt:lpstr>
      <vt:lpstr>Diamond (losange) &lt;&gt;</vt:lpstr>
      <vt:lpstr>Java 7</vt:lpstr>
      <vt:lpstr>java.lang.invoke</vt:lpstr>
      <vt:lpstr>MethodHandle</vt:lpstr>
      <vt:lpstr>MethodHandle</vt:lpstr>
      <vt:lpstr>MethodHandles</vt:lpstr>
      <vt:lpstr>bootstrap</vt:lpstr>
      <vt:lpstr>Java 7</vt:lpstr>
      <vt:lpstr>Navigation Helper</vt:lpstr>
      <vt:lpstr>Path</vt:lpstr>
      <vt:lpstr>Files : Méthodes à tout faire</vt:lpstr>
      <vt:lpstr>Files : Méthodes à tout faire</vt:lpstr>
      <vt:lpstr>DirectoryStream</vt:lpstr>
      <vt:lpstr>FileVisitor</vt:lpstr>
      <vt:lpstr>FileAttributeView</vt:lpstr>
      <vt:lpstr>FileAttributeView</vt:lpstr>
      <vt:lpstr>WatchService</vt:lpstr>
      <vt:lpstr>ZIP FileSystem </vt:lpstr>
      <vt:lpstr>AsynchronousChannel</vt:lpstr>
      <vt:lpstr>AsynchronousFileChannel</vt:lpstr>
      <vt:lpstr>AsynchronousSocketChannel</vt:lpstr>
      <vt:lpstr>Java 7</vt:lpstr>
      <vt:lpstr>Fork/Join</vt:lpstr>
      <vt:lpstr>Fork/Join</vt:lpstr>
      <vt:lpstr>Phaser</vt:lpstr>
      <vt:lpstr>Java 7</vt:lpstr>
      <vt:lpstr>Tiered Compilation</vt:lpstr>
      <vt:lpstr>Compressed Oops</vt:lpstr>
      <vt:lpstr>Zero-Based Compressed Oops</vt:lpstr>
      <vt:lpstr>Escape analysis</vt:lpstr>
      <vt:lpstr>ParallelGC</vt:lpstr>
      <vt:lpstr>Java 7</vt:lpstr>
      <vt:lpstr>Autoboxing</vt:lpstr>
      <vt:lpstr>Comparaison de valeurs primitives</vt:lpstr>
      <vt:lpstr>Line separator</vt:lpstr>
      <vt:lpstr>ProcessBuilder</vt:lpstr>
      <vt:lpstr>java.util.Objects</vt:lpstr>
      <vt:lpstr>java.util.Objects</vt:lpstr>
      <vt:lpstr>StandardCharsets</vt:lpstr>
      <vt:lpstr>Java 7</vt:lpstr>
      <vt:lpstr>Nimbus</vt:lpstr>
      <vt:lpstr>JLayer</vt:lpstr>
      <vt:lpstr>Transparence des fenêtres</vt:lpstr>
      <vt:lpstr>JColorChooser</vt:lpstr>
      <vt:lpstr>Autres améliorations d’interface</vt:lpstr>
      <vt:lpstr>Java 7</vt:lpstr>
      <vt:lpstr>CSS pour Javadoc</vt:lpstr>
      <vt:lpstr>Autres améliorations</vt:lpstr>
      <vt:lpstr>Nouveautés JAVA 7 - références</vt:lpstr>
    </vt:vector>
  </TitlesOfParts>
  <Manager>Vincent LESCALIER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de document</dc:title>
  <dc:subject>Modèle de Formation</dc:subject>
  <dc:creator>salim</dc:creator>
  <cp:keywords>v1.0</cp:keywords>
  <dc:description>Date du 18/01/2011</dc:description>
  <cp:lastModifiedBy>salim</cp:lastModifiedBy>
  <cp:revision>153</cp:revision>
  <dcterms:created xsi:type="dcterms:W3CDTF">2012-08-26T22:23:47Z</dcterms:created>
  <dcterms:modified xsi:type="dcterms:W3CDTF">2012-09-13T09:19:53Z</dcterms:modified>
  <cp:category>Modèles</cp:category>
</cp:coreProperties>
</file>