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74" r:id="rId3"/>
    <p:sldId id="275" r:id="rId4"/>
    <p:sldId id="280" r:id="rId5"/>
    <p:sldId id="266" r:id="rId6"/>
    <p:sldId id="273" r:id="rId7"/>
    <p:sldId id="267" r:id="rId8"/>
    <p:sldId id="257" r:id="rId9"/>
    <p:sldId id="264" r:id="rId10"/>
    <p:sldId id="258" r:id="rId11"/>
    <p:sldId id="259" r:id="rId12"/>
    <p:sldId id="260" r:id="rId13"/>
    <p:sldId id="261" r:id="rId14"/>
    <p:sldId id="262" r:id="rId15"/>
    <p:sldId id="269" r:id="rId16"/>
    <p:sldId id="263" r:id="rId17"/>
    <p:sldId id="268" r:id="rId18"/>
    <p:sldId id="271" r:id="rId19"/>
    <p:sldId id="272" r:id="rId20"/>
    <p:sldId id="265" r:id="rId21"/>
    <p:sldId id="270" r:id="rId22"/>
    <p:sldId id="281" r:id="rId23"/>
    <p:sldId id="282" r:id="rId24"/>
    <p:sldId id="283" r:id="rId25"/>
    <p:sldId id="284" r:id="rId26"/>
    <p:sldId id="277" r:id="rId27"/>
    <p:sldId id="279" r:id="rId28"/>
    <p:sldId id="278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im CHIAD" initials="SC" lastIdx="1" clrIdx="0">
    <p:extLst>
      <p:ext uri="{19B8F6BF-5375-455C-9EA6-DF929625EA0E}">
        <p15:presenceInfo xmlns:p15="http://schemas.microsoft.com/office/powerpoint/2012/main" userId="51c49d75055c7d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 autoAdjust="0"/>
    <p:restoredTop sz="94966" autoAdjust="0"/>
  </p:normalViewPr>
  <p:slideViewPr>
    <p:cSldViewPr snapToGrid="0">
      <p:cViewPr varScale="1">
        <p:scale>
          <a:sx n="85" d="100"/>
          <a:sy n="85" d="100"/>
        </p:scale>
        <p:origin x="102" y="6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4D776-C32E-4BE4-8DE4-C7ABE15170DC}" type="datetimeFigureOut">
              <a:rPr lang="fr-FR" smtClean="0"/>
              <a:t>07/04/2015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7AFE5-410B-48C4-BA92-6F3F2ACB24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04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AFE5-410B-48C4-BA92-6F3F2ACB24D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338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83E-7F70-45B6-B435-0E999C9EA96B}" type="datetimeFigureOut">
              <a:rPr lang="fr-FR" smtClean="0"/>
              <a:t>07/04/2015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8E6B-E9E8-4C48-9ED0-C83436C73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5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83E-7F70-45B6-B435-0E999C9EA96B}" type="datetimeFigureOut">
              <a:rPr lang="fr-FR" smtClean="0"/>
              <a:t>07/04/2015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8E6B-E9E8-4C48-9ED0-C83436C73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8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83E-7F70-45B6-B435-0E999C9EA96B}" type="datetimeFigureOut">
              <a:rPr lang="fr-FR" smtClean="0"/>
              <a:t>07/04/2015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8E6B-E9E8-4C48-9ED0-C83436C73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84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83E-7F70-45B6-B435-0E999C9EA96B}" type="datetimeFigureOut">
              <a:rPr lang="fr-FR" smtClean="0"/>
              <a:t>07/04/2015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8E6B-E9E8-4C48-9ED0-C83436C73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6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83E-7F70-45B6-B435-0E999C9EA96B}" type="datetimeFigureOut">
              <a:rPr lang="fr-FR" smtClean="0"/>
              <a:t>07/04/2015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8E6B-E9E8-4C48-9ED0-C83436C73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80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83E-7F70-45B6-B435-0E999C9EA96B}" type="datetimeFigureOut">
              <a:rPr lang="fr-FR" smtClean="0"/>
              <a:t>07/04/2015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8E6B-E9E8-4C48-9ED0-C83436C73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87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83E-7F70-45B6-B435-0E999C9EA96B}" type="datetimeFigureOut">
              <a:rPr lang="fr-FR" smtClean="0"/>
              <a:t>07/04/2015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8E6B-E9E8-4C48-9ED0-C83436C73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85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83E-7F70-45B6-B435-0E999C9EA96B}" type="datetimeFigureOut">
              <a:rPr lang="fr-FR" smtClean="0"/>
              <a:t>07/04/2015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8E6B-E9E8-4C48-9ED0-C83436C73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59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83E-7F70-45B6-B435-0E999C9EA96B}" type="datetimeFigureOut">
              <a:rPr lang="fr-FR" smtClean="0"/>
              <a:t>07/04/2015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8E6B-E9E8-4C48-9ED0-C83436C73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6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83E-7F70-45B6-B435-0E999C9EA96B}" type="datetimeFigureOut">
              <a:rPr lang="fr-FR" smtClean="0"/>
              <a:t>07/04/2015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8E6B-E9E8-4C48-9ED0-C83436C73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78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83E-7F70-45B6-B435-0E999C9EA96B}" type="datetimeFigureOut">
              <a:rPr lang="fr-FR" smtClean="0"/>
              <a:t>07/04/2015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8E6B-E9E8-4C48-9ED0-C83436C73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52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7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1683E-7F70-45B6-B435-0E999C9EA96B}" type="datetimeFigureOut">
              <a:rPr lang="fr-FR" smtClean="0"/>
              <a:t>07/04/2015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F8E6B-E9E8-4C48-9ED0-C83436C73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80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arduino-guay.blogspot.fr/2013/12/arbol-de-navidad-shield-para-arduino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bprojects.com/knowledge/ir/nrc17.php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bprojects.com/knowledge/ir/nec.php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45527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fr-FR" sz="8800" i="1" u="sng" dirty="0" smtClean="0">
                <a:solidFill>
                  <a:srgbClr val="7030A0"/>
                </a:solidFill>
                <a:latin typeface="Terminator Two" pitchFamily="2" charset="0"/>
              </a:rPr>
              <a:t>Atelier Arduino</a:t>
            </a:r>
            <a:endParaRPr lang="fr-FR" sz="8800" i="1" u="sng" dirty="0">
              <a:solidFill>
                <a:srgbClr val="7030A0"/>
              </a:solidFill>
              <a:latin typeface="Terminator Two" pitchFamily="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i="1" dirty="0"/>
              <a:t>La communication : le port série, </a:t>
            </a:r>
            <a:r>
              <a:rPr lang="fr-FR" i="1" dirty="0" smtClean="0"/>
              <a:t>l’infra-Rouge</a:t>
            </a:r>
            <a:r>
              <a:rPr lang="fr-FR" i="1" dirty="0"/>
              <a:t>, l’I2C et le </a:t>
            </a:r>
            <a:r>
              <a:rPr lang="fr-FR" i="1" dirty="0" smtClean="0"/>
              <a:t>SPI et un bonus.</a:t>
            </a:r>
            <a:endParaRPr lang="fr-FR" i="1" dirty="0"/>
          </a:p>
          <a:p>
            <a:r>
              <a:rPr lang="fr-FR" dirty="0"/>
              <a:t>Comprendre et maitriser la communication entre l’Arduino et le monde extérieur, communication avec le PC, entre 2 </a:t>
            </a:r>
            <a:r>
              <a:rPr lang="fr-FR" dirty="0" err="1"/>
              <a:t>arduino</a:t>
            </a:r>
            <a:r>
              <a:rPr lang="fr-FR" dirty="0"/>
              <a:t>…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270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Communication série sur pc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20454"/>
          </a:xfrm>
        </p:spPr>
        <p:txBody>
          <a:bodyPr/>
          <a:lstStyle/>
          <a:p>
            <a:r>
              <a:rPr lang="fr-FR" b="1" dirty="0"/>
              <a:t>L’</a:t>
            </a:r>
            <a:r>
              <a:rPr lang="fr-FR" b="1" dirty="0" err="1"/>
              <a:t>arduino</a:t>
            </a:r>
            <a:r>
              <a:rPr lang="fr-FR" b="1" dirty="0"/>
              <a:t> </a:t>
            </a:r>
            <a:r>
              <a:rPr lang="fr-FR" b="1" dirty="0" smtClean="0"/>
              <a:t>sait compter sur ses doigts.</a:t>
            </a:r>
            <a:endParaRPr lang="fr-FR" b="1" dirty="0"/>
          </a:p>
          <a:p>
            <a:pPr marL="0" indent="0">
              <a:buNone/>
            </a:pPr>
            <a:r>
              <a:rPr lang="fr-FR" dirty="0" smtClean="0"/>
              <a:t>Ouvrez le programme « </a:t>
            </a:r>
            <a:r>
              <a:rPr lang="fr-FR" dirty="0" err="1" smtClean="0"/>
              <a:t>Compteur_Serial</a:t>
            </a:r>
            <a:r>
              <a:rPr lang="fr-FR" dirty="0" smtClean="0"/>
              <a:t> ».</a:t>
            </a:r>
          </a:p>
          <a:p>
            <a:pPr marL="0" indent="0">
              <a:buNone/>
            </a:pPr>
            <a:r>
              <a:rPr lang="fr-FR" dirty="0" smtClean="0"/>
              <a:t>Et le moniteur </a:t>
            </a:r>
            <a:br>
              <a:rPr lang="fr-FR" dirty="0" smtClean="0"/>
            </a:br>
            <a:r>
              <a:rPr lang="fr-FR" dirty="0" smtClean="0"/>
              <a:t>série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628650" y="2986420"/>
            <a:ext cx="7886700" cy="3257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4" name="Image 3" descr="Compteur_Serial | Arduino 1.6.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734" y="2859578"/>
            <a:ext cx="3184531" cy="3821437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5802923" y="3138853"/>
            <a:ext cx="273419" cy="2637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6076343" y="3270737"/>
            <a:ext cx="676149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80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L’ordinateur sait contrôler l’</a:t>
            </a:r>
            <a:r>
              <a:rPr lang="fr-FR" dirty="0" err="1" smtClean="0">
                <a:latin typeface="X-Files" panose="020B0603050302020204" pitchFamily="34" charset="0"/>
              </a:rPr>
              <a:t>arduino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144796"/>
          </a:xfrm>
        </p:spPr>
        <p:txBody>
          <a:bodyPr/>
          <a:lstStyle/>
          <a:p>
            <a:r>
              <a:rPr lang="fr-FR" b="1" dirty="0"/>
              <a:t>L’ordinateur sait contrôler l’</a:t>
            </a:r>
            <a:r>
              <a:rPr lang="fr-FR" b="1" dirty="0" err="1"/>
              <a:t>arduino</a:t>
            </a:r>
            <a:endParaRPr lang="fr-FR" b="1" dirty="0"/>
          </a:p>
          <a:p>
            <a:pPr marL="0" indent="0">
              <a:buNone/>
            </a:pPr>
            <a:r>
              <a:rPr lang="fr-FR" dirty="0" smtClean="0"/>
              <a:t>Ouvrez le programme « </a:t>
            </a:r>
            <a:r>
              <a:rPr lang="fr-FR" dirty="0" err="1" smtClean="0"/>
              <a:t>Serial_LED</a:t>
            </a:r>
            <a:r>
              <a:rPr lang="fr-FR" dirty="0" smtClean="0"/>
              <a:t> ».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628650" y="2986420"/>
            <a:ext cx="7886700" cy="3257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4" name="Image 3" descr="Serial_LED | Arduino 1.6.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30" y="2762236"/>
            <a:ext cx="2901794" cy="3482153"/>
          </a:xfrm>
          <a:prstGeom prst="rect">
            <a:avLst/>
          </a:prstGeom>
        </p:spPr>
      </p:pic>
      <p:pic>
        <p:nvPicPr>
          <p:cNvPr id="5" name="Image 4" descr="COM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698" y1="11139" x2="92749" y2="11392"/>
                        <a14:foregroundMark x1="78415" y1="10380" x2="95110" y2="10633"/>
                        <a14:foregroundMark x1="81450" y1="13671" x2="91062" y2="13671"/>
                        <a14:foregroundMark x1="1518" y1="4051" x2="97470" y2="4810"/>
                        <a14:foregroundMark x1="1349" y1="5570" x2="675" y2="11899"/>
                        <a14:foregroundMark x1="1518" y1="11646" x2="506" y2="27089"/>
                        <a14:foregroundMark x1="98145" y1="94177" x2="1180" y2="93671"/>
                        <a14:foregroundMark x1="675" y1="15443" x2="83137" y2="15443"/>
                        <a14:foregroundMark x1="79764" y1="15443" x2="99831" y2="13924"/>
                        <a14:foregroundMark x1="675" y1="2785" x2="1012" y2="96456"/>
                        <a14:foregroundMark x1="99157" y1="5570" x2="99157" y2="95190"/>
                        <a14:backgroundMark x1="8263" y1="29620" x2="23777" y2="77215"/>
                        <a14:backgroundMark x1="63238" y1="40253" x2="38617" y2="643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204" y="2986420"/>
            <a:ext cx="4109523" cy="273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81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En famille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188313"/>
          </a:xfrm>
        </p:spPr>
        <p:txBody>
          <a:bodyPr>
            <a:normAutofit/>
          </a:bodyPr>
          <a:lstStyle/>
          <a:p>
            <a:r>
              <a:rPr lang="fr-FR" b="1" dirty="0" smtClean="0"/>
              <a:t>Deux </a:t>
            </a:r>
            <a:r>
              <a:rPr lang="fr-FR" b="1" dirty="0" err="1" smtClean="0"/>
              <a:t>arduinos</a:t>
            </a:r>
            <a:r>
              <a:rPr lang="fr-FR" b="1" dirty="0" smtClean="0"/>
              <a:t> entre eux</a:t>
            </a:r>
            <a:endParaRPr lang="fr-FR" b="1" dirty="0"/>
          </a:p>
          <a:p>
            <a:pPr marL="0" indent="0">
              <a:buNone/>
            </a:pPr>
            <a:r>
              <a:rPr lang="fr-FR" dirty="0" smtClean="0"/>
              <a:t>1 </a:t>
            </a:r>
            <a:r>
              <a:rPr lang="fr-FR" dirty="0" err="1" smtClean="0"/>
              <a:t>arduino</a:t>
            </a:r>
            <a:r>
              <a:rPr lang="fr-FR" dirty="0" smtClean="0"/>
              <a:t> avec le programme « </a:t>
            </a:r>
            <a:r>
              <a:rPr lang="fr-FR" dirty="0" err="1" smtClean="0"/>
              <a:t>Serial_LED</a:t>
            </a:r>
            <a:r>
              <a:rPr lang="fr-FR" dirty="0" smtClean="0"/>
              <a:t> ».</a:t>
            </a:r>
            <a:br>
              <a:rPr lang="fr-FR" dirty="0" smtClean="0"/>
            </a:br>
            <a:r>
              <a:rPr lang="fr-FR" dirty="0" smtClean="0"/>
              <a:t>1 </a:t>
            </a:r>
            <a:r>
              <a:rPr lang="fr-FR" dirty="0" err="1" smtClean="0"/>
              <a:t>arduino</a:t>
            </a:r>
            <a:r>
              <a:rPr lang="fr-FR" dirty="0" smtClean="0"/>
              <a:t> avec le programme « </a:t>
            </a:r>
            <a:r>
              <a:rPr lang="fr-FR" dirty="0" err="1" smtClean="0"/>
              <a:t>Bouton_Serial</a:t>
            </a:r>
            <a:r>
              <a:rPr lang="fr-FR" dirty="0" smtClean="0"/>
              <a:t> ».</a:t>
            </a:r>
          </a:p>
          <a:p>
            <a:pPr marL="0" indent="0">
              <a:buNone/>
            </a:pPr>
            <a:r>
              <a:rPr lang="fr-FR" dirty="0" smtClean="0"/>
              <a:t>Et ce montage :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628650" y="2986420"/>
            <a:ext cx="7886700" cy="3257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157" y="3174539"/>
            <a:ext cx="4648457" cy="368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3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En famille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3054331"/>
          </a:xfrm>
        </p:spPr>
        <p:txBody>
          <a:bodyPr/>
          <a:lstStyle/>
          <a:p>
            <a:r>
              <a:rPr lang="fr-FR" b="1" dirty="0" smtClean="0"/>
              <a:t>Deux </a:t>
            </a:r>
            <a:r>
              <a:rPr lang="fr-FR" b="1" dirty="0" err="1" smtClean="0"/>
              <a:t>arduinos</a:t>
            </a:r>
            <a:r>
              <a:rPr lang="fr-FR" b="1" dirty="0" smtClean="0"/>
              <a:t> télégraphe </a:t>
            </a:r>
            <a:r>
              <a:rPr lang="fr-FR" b="1" dirty="0" err="1" smtClean="0"/>
              <a:t>bi-directionnel</a:t>
            </a:r>
            <a:endParaRPr lang="fr-FR" b="1" dirty="0"/>
          </a:p>
          <a:p>
            <a:pPr marL="0" indent="0">
              <a:buNone/>
            </a:pPr>
            <a:r>
              <a:rPr lang="fr-FR" dirty="0" smtClean="0"/>
              <a:t>Cette fois a vous de bosser sur le code.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628650" y="2986420"/>
            <a:ext cx="7886700" cy="3257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5" name="Image 4" descr="The Unnamed Circuit | 123D Circuits - Oper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4" t="18218" r="30266" b="6565"/>
          <a:stretch/>
        </p:blipFill>
        <p:spPr>
          <a:xfrm>
            <a:off x="3732957" y="2986418"/>
            <a:ext cx="4782393" cy="3787073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67644" y="3544711"/>
            <a:ext cx="260773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Modifier le code </a:t>
            </a:r>
            <a:r>
              <a:rPr lang="fr-FR" sz="2800" dirty="0" smtClean="0"/>
              <a:t>envoyer </a:t>
            </a:r>
            <a:r>
              <a:rPr lang="fr-FR" sz="2800" dirty="0"/>
              <a:t>le 1 en </a:t>
            </a:r>
            <a:r>
              <a:rPr lang="fr-FR" sz="2800" dirty="0" smtClean="0"/>
              <a:t>type INT</a:t>
            </a:r>
            <a:endParaRPr lang="fr-FR" sz="28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000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Autres fonctions </a:t>
            </a:r>
            <a:r>
              <a:rPr lang="fr-FR" dirty="0" smtClean="0">
                <a:solidFill>
                  <a:srgbClr val="0070C0"/>
                </a:solidFill>
                <a:latin typeface="X-Files" panose="020B0603050302020204" pitchFamily="34" charset="0"/>
              </a:rPr>
              <a:t>serial</a:t>
            </a:r>
            <a:endParaRPr lang="fr-FR" dirty="0">
              <a:solidFill>
                <a:srgbClr val="0070C0"/>
              </a:solidFill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4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end() : clore le port </a:t>
            </a:r>
            <a:r>
              <a:rPr lang="fr-FR" dirty="0" err="1" smtClean="0"/>
              <a:t>serie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parseInt</a:t>
            </a:r>
            <a:r>
              <a:rPr lang="fr-FR" dirty="0" smtClean="0"/>
              <a:t>() : copie </a:t>
            </a:r>
            <a:r>
              <a:rPr lang="fr-FR" dirty="0" err="1" smtClean="0"/>
              <a:t>d’int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err="1"/>
              <a:t>parseFloat</a:t>
            </a:r>
            <a:r>
              <a:rPr lang="fr-FR" dirty="0" smtClean="0"/>
              <a:t>() : copie </a:t>
            </a:r>
            <a:r>
              <a:rPr lang="fr-FR" dirty="0" err="1" smtClean="0"/>
              <a:t>float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/>
              <a:t>peek</a:t>
            </a:r>
            <a:r>
              <a:rPr lang="fr-FR" dirty="0" smtClean="0"/>
              <a:t>() lire sans supprimer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void</a:t>
            </a:r>
            <a:r>
              <a:rPr lang="fr-FR" dirty="0"/>
              <a:t> </a:t>
            </a:r>
            <a:r>
              <a:rPr lang="fr-FR" dirty="0" err="1"/>
              <a:t>serialEvent</a:t>
            </a:r>
            <a:r>
              <a:rPr lang="fr-FR" dirty="0"/>
              <a:t>(){</a:t>
            </a:r>
            <a:br>
              <a:rPr lang="fr-FR" dirty="0"/>
            </a:br>
            <a:r>
              <a:rPr lang="fr-FR" i="1" dirty="0"/>
              <a:t>//</a:t>
            </a:r>
            <a:r>
              <a:rPr lang="fr-FR" i="1" dirty="0" err="1"/>
              <a:t>statements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}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628650" y="2986420"/>
            <a:ext cx="7886700" cy="3257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819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L’ I2C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23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Arduino avec d’autres périphérique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628650" y="2986420"/>
            <a:ext cx="7886700" cy="3257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4098" name="Picture 2" descr="http://todbot.com/blog/wp-content/uploads/2014/08/BlinkM-Cylon-mkII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60" y="2369830"/>
            <a:ext cx="7828880" cy="357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95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L’ I2C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23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Protocole avancé de communication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32" y="2562225"/>
            <a:ext cx="7889617" cy="254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L’ I2C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23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Arduino avec d’autres périphérique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628650" y="2986420"/>
            <a:ext cx="7886700" cy="3257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5" name="Image 4" descr="The Unnamed Circuit | 123D Circuits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5" t="19760" r="20660" b="7767"/>
          <a:stretch/>
        </p:blipFill>
        <p:spPr>
          <a:xfrm>
            <a:off x="2807898" y="2595416"/>
            <a:ext cx="3528204" cy="364897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630842" y="2652805"/>
            <a:ext cx="1544128" cy="99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2800" dirty="0"/>
              <a:t>A4 : SDA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2800" dirty="0"/>
              <a:t>A5 : SCL</a:t>
            </a:r>
          </a:p>
        </p:txBody>
      </p:sp>
      <p:sp>
        <p:nvSpPr>
          <p:cNvPr id="4" name="Rectangle 3"/>
          <p:cNvSpPr/>
          <p:nvPr/>
        </p:nvSpPr>
        <p:spPr>
          <a:xfrm>
            <a:off x="4593431" y="5236369"/>
            <a:ext cx="323850" cy="976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552401" y="5236369"/>
            <a:ext cx="323850" cy="976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Légende encadrée 1 6"/>
          <p:cNvSpPr/>
          <p:nvPr/>
        </p:nvSpPr>
        <p:spPr>
          <a:xfrm>
            <a:off x="1210103" y="5033083"/>
            <a:ext cx="1410057" cy="820786"/>
          </a:xfrm>
          <a:prstGeom prst="borderCallout1">
            <a:avLst>
              <a:gd name="adj1" fmla="val 40784"/>
              <a:gd name="adj2" fmla="val 104394"/>
              <a:gd name="adj3" fmla="val 28312"/>
              <a:gd name="adj4" fmla="val 227728"/>
            </a:avLst>
          </a:prstGeom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Capteur température adresse 0x77</a:t>
            </a:r>
            <a:endParaRPr lang="fr-FR" dirty="0"/>
          </a:p>
        </p:txBody>
      </p:sp>
      <p:sp>
        <p:nvSpPr>
          <p:cNvPr id="11" name="Légende encadrée 1 10"/>
          <p:cNvSpPr/>
          <p:nvPr/>
        </p:nvSpPr>
        <p:spPr>
          <a:xfrm>
            <a:off x="6630190" y="4923607"/>
            <a:ext cx="1410057" cy="820786"/>
          </a:xfrm>
          <a:prstGeom prst="borderCallout1">
            <a:avLst>
              <a:gd name="adj1" fmla="val 47031"/>
              <a:gd name="adj2" fmla="val -8333"/>
              <a:gd name="adj3" fmla="val 48094"/>
              <a:gd name="adj4" fmla="val -38332"/>
            </a:avLst>
          </a:prstGeom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Horloge adresse 0x68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28650" y="4157887"/>
            <a:ext cx="185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Jusqu’à 6 mètres environs.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574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L’ I2C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23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I2C Master </a:t>
            </a:r>
            <a:r>
              <a:rPr lang="fr-FR" dirty="0" smtClean="0"/>
              <a:t>écrit </a:t>
            </a:r>
            <a:r>
              <a:rPr lang="fr-FR" dirty="0"/>
              <a:t>dans slave</a:t>
            </a:r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544" y="2596444"/>
            <a:ext cx="3885078" cy="369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5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L’ I2C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23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I2C Master </a:t>
            </a:r>
            <a:r>
              <a:rPr lang="fr-FR" dirty="0" smtClean="0"/>
              <a:t>lit dans </a:t>
            </a:r>
            <a:r>
              <a:rPr lang="fr-FR" dirty="0"/>
              <a:t>slave</a:t>
            </a:r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544" y="2596444"/>
            <a:ext cx="3885078" cy="369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1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Communication IR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00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Théorie sur IR.</a:t>
            </a:r>
            <a:endParaRPr lang="fr-FR" dirty="0"/>
          </a:p>
        </p:txBody>
      </p:sp>
      <p:pic>
        <p:nvPicPr>
          <p:cNvPr id="2050" name="Picture 2" descr="IR Signal in action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752" y="4461729"/>
            <a:ext cx="4932491" cy="131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 digital camera can see the IR light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09" y="2315002"/>
            <a:ext cx="2847975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98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L’ I2C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23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Arduino interconnectés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628650" y="2986420"/>
            <a:ext cx="7886700" cy="3257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25450" y="2611418"/>
            <a:ext cx="2046817" cy="1124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1400" dirty="0" smtClean="0"/>
              <a:t>UNO: SDA : A4 – SCL : A5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1400" dirty="0" smtClean="0"/>
              <a:t>Méga : SDA : 20 – SCL : 21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1400" dirty="0" smtClean="0"/>
              <a:t>DUE : SDA : 20  - SCL : 21</a:t>
            </a:r>
            <a:r>
              <a:rPr lang="fr-FR" sz="1400" dirty="0"/>
              <a:t/>
            </a:r>
            <a:br>
              <a:rPr lang="fr-FR" sz="1400" dirty="0"/>
            </a:br>
            <a:r>
              <a:rPr lang="fr-FR" sz="1400" dirty="0" smtClean="0"/>
              <a:t>DUE : SDA1 – SCL1</a:t>
            </a:r>
          </a:p>
        </p:txBody>
      </p:sp>
      <p:pic>
        <p:nvPicPr>
          <p:cNvPr id="4" name="Image 3" descr="4 arduino I2C | 123D Circuits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8" t="25474" r="6885" b="11436"/>
          <a:stretch/>
        </p:blipFill>
        <p:spPr>
          <a:xfrm>
            <a:off x="2612637" y="2364058"/>
            <a:ext cx="5902713" cy="432667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815319" y="2611418"/>
            <a:ext cx="1281869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Arduino avec adresse 0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643186" y="2611418"/>
            <a:ext cx="1281869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Arduino avec adresse 1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867052" y="4797846"/>
            <a:ext cx="1281869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Arduino avec adresse 2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487896" y="4809770"/>
            <a:ext cx="1281869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Arduino avec adresse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029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4 arduino I2C | 123D Circuits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8" t="22030" r="18519"/>
          <a:stretch/>
        </p:blipFill>
        <p:spPr>
          <a:xfrm>
            <a:off x="3523897" y="1673924"/>
            <a:ext cx="5620103" cy="518407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L’ I2C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23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Arduino le télégraphe avec plusieurs correspondants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25450" y="2611418"/>
            <a:ext cx="2046817" cy="1124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1400" dirty="0" smtClean="0"/>
              <a:t>UNO: SDA : A4 – SCL : A5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1400" dirty="0" smtClean="0"/>
              <a:t>Méga : SDA : 20 – SCL : 21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1400" dirty="0" smtClean="0"/>
              <a:t>DUE : SDA : 20  - SCL : 21</a:t>
            </a:r>
            <a:r>
              <a:rPr lang="fr-FR" sz="1400" dirty="0"/>
              <a:t/>
            </a:r>
            <a:br>
              <a:rPr lang="fr-FR" sz="1400" dirty="0"/>
            </a:br>
            <a:r>
              <a:rPr lang="fr-FR" sz="1400" dirty="0" smtClean="0"/>
              <a:t>DUE : SDA1 – SCL1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793773" y="4102064"/>
            <a:ext cx="178349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Arduino avec adresse 0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428920" y="3460745"/>
            <a:ext cx="1496103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Arduino avec adresse 1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793773" y="5921223"/>
            <a:ext cx="173012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Arduino avec adresse 2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428920" y="6191871"/>
            <a:ext cx="1496103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Arduino avec adresse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334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X-Files" panose="020B0603050302020204" pitchFamily="34" charset="0"/>
              </a:rPr>
              <a:t>SPI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23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Trame </a:t>
            </a:r>
            <a:endParaRPr lang="fr-FR" dirty="0"/>
          </a:p>
        </p:txBody>
      </p:sp>
      <p:pic>
        <p:nvPicPr>
          <p:cNvPr id="1030" name="Picture 6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2401958"/>
            <a:ext cx="47625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72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X-Files" panose="020B0603050302020204" pitchFamily="34" charset="0"/>
              </a:rPr>
              <a:t>SPI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23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Sélection esclave</a:t>
            </a:r>
            <a:endParaRPr lang="fr-FR" dirty="0"/>
          </a:p>
        </p:txBody>
      </p:sp>
      <p:pic>
        <p:nvPicPr>
          <p:cNvPr id="2050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771" y="2704235"/>
            <a:ext cx="5610829" cy="291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32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X-Files" panose="020B0603050302020204" pitchFamily="34" charset="0"/>
              </a:rPr>
              <a:t>SPI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23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Sélection esclave</a:t>
            </a:r>
            <a:endParaRPr lang="fr-FR" dirty="0"/>
          </a:p>
        </p:txBody>
      </p:sp>
      <p:pic>
        <p:nvPicPr>
          <p:cNvPr id="3074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929" y="2736690"/>
            <a:ext cx="6300649" cy="277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65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X-Files" panose="020B0603050302020204" pitchFamily="34" charset="0"/>
              </a:rPr>
              <a:t>SPI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23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Sélection esclave</a:t>
            </a:r>
            <a:endParaRPr lang="fr-FR" dirty="0"/>
          </a:p>
        </p:txBody>
      </p:sp>
      <p:pic>
        <p:nvPicPr>
          <p:cNvPr id="3074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929" y="2736690"/>
            <a:ext cx="6300649" cy="277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0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>
                <a:latin typeface="X-Files" panose="020B0603050302020204" pitchFamily="34" charset="0"/>
              </a:rPr>
              <a:t>LEDs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368160"/>
            <a:ext cx="7886700" cy="1823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WS2811 – WS2812B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126" name="Picture 6" descr="http://i01.i.aliimg.com/img/pb/697/117/655/655117697_8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19" y="1945320"/>
            <a:ext cx="7030561" cy="449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60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>
                <a:latin typeface="X-Files" panose="020B0603050302020204" pitchFamily="34" charset="0"/>
              </a:rPr>
              <a:t>LEDs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23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WS2811 – WS2812B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122" name="Picture 2" descr="Résultat de recherche d'images pour &quot;ws2812b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944" y="2737300"/>
            <a:ext cx="5634111" cy="245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90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>
                <a:latin typeface="X-Files" panose="020B0603050302020204" pitchFamily="34" charset="0"/>
              </a:rPr>
              <a:t>LEDs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23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WS2811 – WS2812B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128" y="2492375"/>
            <a:ext cx="6163744" cy="384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8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Communication IR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00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Protocole Nokia NRC17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3082" name="Picture 10" descr="NRC17 Pulse Tr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515077"/>
            <a:ext cx="5988760" cy="149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NRC17 Modulation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275064"/>
            <a:ext cx="3630967" cy="110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NRC17 Sequen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5252155"/>
            <a:ext cx="5039458" cy="120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83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Communication IR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00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Protocole NEC</a:t>
            </a:r>
            <a:endParaRPr lang="fr-FR" dirty="0"/>
          </a:p>
        </p:txBody>
      </p:sp>
      <p:pic>
        <p:nvPicPr>
          <p:cNvPr id="3074" name="Picture 2" descr="NEC Modu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686509"/>
            <a:ext cx="40481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EC Pulse Train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012071"/>
            <a:ext cx="5238750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NEC Repea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5194758"/>
            <a:ext cx="1000125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NEC Sequenc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5194759"/>
            <a:ext cx="4953000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0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ladyada.net/images/sensors/intervalomet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2" y="2641070"/>
            <a:ext cx="4752975" cy="39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Communication IR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00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Télécommande contrôlant une LED</a:t>
            </a:r>
          </a:p>
          <a:p>
            <a:pPr marL="0" indent="0">
              <a:buNone/>
            </a:pPr>
            <a:r>
              <a:rPr lang="fr-FR" dirty="0" smtClean="0"/>
              <a:t>Ouvrez le code 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642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Communication série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0002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 smtClean="0"/>
              <a:t>Protocole émetteur récepteur.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 fontAlgn="base">
              <a:buNone/>
            </a:pPr>
            <a:r>
              <a:rPr lang="fr-FR" dirty="0"/>
              <a:t>Dans le cas présent, deux carte Arduino communiquent. L’une communique à l’autre tandis que l’autre réceptionne le message envoyé par la première.</a:t>
            </a:r>
          </a:p>
          <a:p>
            <a:pPr marL="0" indent="0" fontAlgn="base">
              <a:buNone/>
            </a:pPr>
            <a:r>
              <a:rPr lang="fr-FR" dirty="0"/>
              <a:t>Pourtant, il y a deux flèches sur ton dessin. L’autre aussi, qui réceptionne le message, peut envoyer des données ?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6" name="Picture 2" descr="http://eskimon.fr/wp-content/uploads/tuto/4230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72" y="2463143"/>
            <a:ext cx="7469856" cy="181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21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Communication série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communication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Absolument ! Cependant, tout dépend du type de communication.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6" name="Picture 2" descr="http://eskimon.fr/wp-content/uploads/tuto/4230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72" y="2463143"/>
            <a:ext cx="7469856" cy="181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5921792" y="5411805"/>
            <a:ext cx="248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Full-duplex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328235" y="5412607"/>
            <a:ext cx="248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Half</a:t>
            </a:r>
            <a:r>
              <a:rPr lang="fr-FR" dirty="0" smtClean="0"/>
              <a:t>-duplex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34678" y="5402179"/>
            <a:ext cx="248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Simplex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328234" y="5915189"/>
            <a:ext cx="248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RS232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86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Communication série sur pc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43217"/>
          </a:xfrm>
        </p:spPr>
        <p:txBody>
          <a:bodyPr/>
          <a:lstStyle/>
          <a:p>
            <a:r>
              <a:rPr lang="fr-FR" b="1" dirty="0"/>
              <a:t>L’</a:t>
            </a:r>
            <a:r>
              <a:rPr lang="fr-FR" b="1" dirty="0" err="1"/>
              <a:t>arduino</a:t>
            </a:r>
            <a:r>
              <a:rPr lang="fr-FR" b="1" dirty="0"/>
              <a:t> connais le code ASCII</a:t>
            </a:r>
          </a:p>
          <a:p>
            <a:pPr marL="0" indent="0">
              <a:buNone/>
            </a:pPr>
            <a:r>
              <a:rPr lang="fr-FR" dirty="0"/>
              <a:t>Charger le programme </a:t>
            </a:r>
            <a:r>
              <a:rPr lang="fr-FR" dirty="0" err="1"/>
              <a:t>ASCIITable</a:t>
            </a:r>
            <a:r>
              <a:rPr lang="fr-FR" dirty="0"/>
              <a:t> qui se trouve dans les </a:t>
            </a:r>
            <a:r>
              <a:rPr lang="fr-FR" dirty="0" smtClean="0"/>
              <a:t>exemples &gt; 04.Communication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28650" y="3503778"/>
            <a:ext cx="67978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/>
              <a:t>1000001 &gt; 65 &gt; A</a:t>
            </a:r>
            <a:endParaRPr lang="fr-FR" sz="4400" dirty="0"/>
          </a:p>
        </p:txBody>
      </p:sp>
      <p:sp>
        <p:nvSpPr>
          <p:cNvPr id="5" name="ZoneTexte 4"/>
          <p:cNvSpPr txBox="1"/>
          <p:nvPr/>
        </p:nvSpPr>
        <p:spPr>
          <a:xfrm>
            <a:off x="628650" y="4277816"/>
            <a:ext cx="67978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/>
              <a:t>1000010 &gt; 66 &gt; B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67514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Trame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188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Vu oscilloscope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628650" y="2986420"/>
            <a:ext cx="7886700" cy="3257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1026" name="Picture 2" descr="http://www.fiz-ix.com/wp-content/uploads/2013/02/SerialCommuni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377" y="2959329"/>
            <a:ext cx="5565246" cy="305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91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2839</TotalTime>
  <Words>390</Words>
  <Application>Microsoft Office PowerPoint</Application>
  <PresentationFormat>Affichage à l'écran (4:3)</PresentationFormat>
  <Paragraphs>109</Paragraphs>
  <Slides>28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Terminator Two</vt:lpstr>
      <vt:lpstr>X-Files</vt:lpstr>
      <vt:lpstr>Thème Office</vt:lpstr>
      <vt:lpstr>Atelier Arduino</vt:lpstr>
      <vt:lpstr>Communication IR</vt:lpstr>
      <vt:lpstr>Communication IR</vt:lpstr>
      <vt:lpstr>Communication IR</vt:lpstr>
      <vt:lpstr>Communication IR</vt:lpstr>
      <vt:lpstr>Communication série</vt:lpstr>
      <vt:lpstr>Communication série</vt:lpstr>
      <vt:lpstr>Communication série sur pc</vt:lpstr>
      <vt:lpstr>Trame</vt:lpstr>
      <vt:lpstr>Communication série sur pc</vt:lpstr>
      <vt:lpstr>L’ordinateur sait contrôler l’arduino</vt:lpstr>
      <vt:lpstr>En famille</vt:lpstr>
      <vt:lpstr>En famille</vt:lpstr>
      <vt:lpstr>Autres fonctions serial</vt:lpstr>
      <vt:lpstr>L’ I2C</vt:lpstr>
      <vt:lpstr>L’ I2C</vt:lpstr>
      <vt:lpstr>L’ I2C</vt:lpstr>
      <vt:lpstr>L’ I2C</vt:lpstr>
      <vt:lpstr>L’ I2C</vt:lpstr>
      <vt:lpstr>L’ I2C</vt:lpstr>
      <vt:lpstr>L’ I2C</vt:lpstr>
      <vt:lpstr>SPI</vt:lpstr>
      <vt:lpstr>SPI</vt:lpstr>
      <vt:lpstr>SPI</vt:lpstr>
      <vt:lpstr>SPI</vt:lpstr>
      <vt:lpstr>LEDs</vt:lpstr>
      <vt:lpstr>LEDs</vt:lpstr>
      <vt:lpstr>LEDs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Arduino N°1</dc:title>
  <dc:creator>Salim CHIAD</dc:creator>
  <cp:lastModifiedBy>Salim CHIAD</cp:lastModifiedBy>
  <cp:revision>68</cp:revision>
  <dcterms:created xsi:type="dcterms:W3CDTF">2015-04-01T15:32:27Z</dcterms:created>
  <dcterms:modified xsi:type="dcterms:W3CDTF">2015-04-07T19:08:04Z</dcterms:modified>
</cp:coreProperties>
</file>