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74" r:id="rId3"/>
    <p:sldId id="284" r:id="rId4"/>
    <p:sldId id="275" r:id="rId5"/>
    <p:sldId id="276" r:id="rId6"/>
    <p:sldId id="277" r:id="rId7"/>
    <p:sldId id="278" r:id="rId8"/>
    <p:sldId id="279" r:id="rId9"/>
    <p:sldId id="286" r:id="rId10"/>
    <p:sldId id="283" r:id="rId11"/>
    <p:sldId id="280" r:id="rId12"/>
    <p:sldId id="281" r:id="rId13"/>
    <p:sldId id="285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5" r:id="rId22"/>
    <p:sldId id="294" r:id="rId23"/>
    <p:sldId id="296" r:id="rId24"/>
    <p:sldId id="298" r:id="rId25"/>
    <p:sldId id="297" r:id="rId26"/>
    <p:sldId id="299" r:id="rId27"/>
    <p:sldId id="300" r:id="rId28"/>
    <p:sldId id="301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im CHIAD" initials="SC" lastIdx="1" clrIdx="0">
    <p:extLst>
      <p:ext uri="{19B8F6BF-5375-455C-9EA6-DF929625EA0E}">
        <p15:presenceInfo xmlns:p15="http://schemas.microsoft.com/office/powerpoint/2012/main" userId="51c49d75055c7d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13" autoAdjust="0"/>
    <p:restoredTop sz="94966" autoAdjust="0"/>
  </p:normalViewPr>
  <p:slideViewPr>
    <p:cSldViewPr snapToGrid="0">
      <p:cViewPr>
        <p:scale>
          <a:sx n="66" d="100"/>
          <a:sy n="66" d="100"/>
        </p:scale>
        <p:origin x="714" y="10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4D776-C32E-4BE4-8DE4-C7ABE15170DC}" type="datetimeFigureOut">
              <a:rPr lang="fr-FR" smtClean="0"/>
              <a:t>12/04/2015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7AFE5-410B-48C4-BA92-6F3F2ACB24D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204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AFE5-410B-48C4-BA92-6F3F2ACB24D4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7338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83E-7F70-45B6-B435-0E999C9EA96B}" type="datetimeFigureOut">
              <a:rPr lang="fr-FR" smtClean="0"/>
              <a:t>12/04/2015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8E6B-E9E8-4C48-9ED0-C83436C733B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45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83E-7F70-45B6-B435-0E999C9EA96B}" type="datetimeFigureOut">
              <a:rPr lang="fr-FR" smtClean="0"/>
              <a:t>12/04/2015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8E6B-E9E8-4C48-9ED0-C83436C733B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188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83E-7F70-45B6-B435-0E999C9EA96B}" type="datetimeFigureOut">
              <a:rPr lang="fr-FR" smtClean="0"/>
              <a:t>12/04/2015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8E6B-E9E8-4C48-9ED0-C83436C733B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384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83E-7F70-45B6-B435-0E999C9EA96B}" type="datetimeFigureOut">
              <a:rPr lang="fr-FR" smtClean="0"/>
              <a:t>12/04/2015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8E6B-E9E8-4C48-9ED0-C83436C733B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46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83E-7F70-45B6-B435-0E999C9EA96B}" type="datetimeFigureOut">
              <a:rPr lang="fr-FR" smtClean="0"/>
              <a:t>12/04/2015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8E6B-E9E8-4C48-9ED0-C83436C733B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080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83E-7F70-45B6-B435-0E999C9EA96B}" type="datetimeFigureOut">
              <a:rPr lang="fr-FR" smtClean="0"/>
              <a:t>12/04/2015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8E6B-E9E8-4C48-9ED0-C83436C733B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487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83E-7F70-45B6-B435-0E999C9EA96B}" type="datetimeFigureOut">
              <a:rPr lang="fr-FR" smtClean="0"/>
              <a:t>12/04/2015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8E6B-E9E8-4C48-9ED0-C83436C733B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285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83E-7F70-45B6-B435-0E999C9EA96B}" type="datetimeFigureOut">
              <a:rPr lang="fr-FR" smtClean="0"/>
              <a:t>12/04/2015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8E6B-E9E8-4C48-9ED0-C83436C733B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159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83E-7F70-45B6-B435-0E999C9EA96B}" type="datetimeFigureOut">
              <a:rPr lang="fr-FR" smtClean="0"/>
              <a:t>12/04/2015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8E6B-E9E8-4C48-9ED0-C83436C733B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46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83E-7F70-45B6-B435-0E999C9EA96B}" type="datetimeFigureOut">
              <a:rPr lang="fr-FR" smtClean="0"/>
              <a:t>12/04/2015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8E6B-E9E8-4C48-9ED0-C83436C733B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978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83E-7F70-45B6-B435-0E999C9EA96B}" type="datetimeFigureOut">
              <a:rPr lang="fr-FR" smtClean="0"/>
              <a:t>12/04/2015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8E6B-E9E8-4C48-9ED0-C83436C733B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852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7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1683E-7F70-45B6-B435-0E999C9EA96B}" type="datetimeFigureOut">
              <a:rPr lang="fr-FR" smtClean="0"/>
              <a:t>12/04/2015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F8E6B-E9E8-4C48-9ED0-C83436C733B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880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gif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45527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fr-FR" sz="8800" i="1" u="sng" dirty="0" smtClean="0">
                <a:solidFill>
                  <a:srgbClr val="7030A0"/>
                </a:solidFill>
                <a:latin typeface="Terminator Two" pitchFamily="2" charset="0"/>
              </a:rPr>
              <a:t>Atelier Arduino</a:t>
            </a:r>
            <a:endParaRPr lang="fr-FR" sz="8800" i="1" u="sng" dirty="0">
              <a:solidFill>
                <a:srgbClr val="7030A0"/>
              </a:solidFill>
              <a:latin typeface="Terminator Two" pitchFamily="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i="1" dirty="0" smtClean="0"/>
              <a:t>Les entrées sorties.</a:t>
            </a:r>
            <a:endParaRPr lang="fr-FR" i="1" dirty="0"/>
          </a:p>
          <a:p>
            <a:r>
              <a:rPr lang="fr-FR" dirty="0"/>
              <a:t>Comprendre et maitriser </a:t>
            </a:r>
            <a:r>
              <a:rPr lang="fr-FR" dirty="0" smtClean="0"/>
              <a:t>l’utilisation des entrées sorties de votre carte arduino.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270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Sortie Analogique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00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Uniquement arduino Due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2050" name="Picture 2" descr="http://culturesciencesphysique.ens-lyon.fr/images/articles/conversion-analogique-numerique/signal-analogique-numeriq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04" y="3019600"/>
            <a:ext cx="8037591" cy="22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99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>
                <a:latin typeface="X-Files" panose="020B0603050302020204" pitchFamily="34" charset="0"/>
              </a:rPr>
              <a:t>Tone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00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Un peu de musique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			</a:t>
            </a:r>
            <a:r>
              <a:rPr lang="fr-FR" dirty="0" err="1"/>
              <a:t>tone</a:t>
            </a:r>
            <a:r>
              <a:rPr lang="fr-FR" dirty="0"/>
              <a:t>(pin, </a:t>
            </a:r>
            <a:r>
              <a:rPr lang="fr-FR" dirty="0" err="1"/>
              <a:t>frequency</a:t>
            </a:r>
            <a:r>
              <a:rPr lang="fr-FR" dirty="0"/>
              <a:t>) </a:t>
            </a:r>
            <a:r>
              <a:rPr lang="fr-FR" dirty="0" smtClean="0"/>
              <a:t>;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	</a:t>
            </a:r>
            <a:r>
              <a:rPr lang="fr-FR" dirty="0" err="1"/>
              <a:t>tone</a:t>
            </a:r>
            <a:r>
              <a:rPr lang="fr-FR" dirty="0"/>
              <a:t>(pin, </a:t>
            </a:r>
            <a:r>
              <a:rPr lang="fr-FR" dirty="0" err="1"/>
              <a:t>frequency</a:t>
            </a:r>
            <a:r>
              <a:rPr lang="fr-FR" dirty="0"/>
              <a:t>, duration</a:t>
            </a:r>
            <a:r>
              <a:rPr lang="fr-FR" dirty="0" smtClean="0"/>
              <a:t>);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	</a:t>
            </a:r>
            <a:r>
              <a:rPr lang="fr-FR" dirty="0" err="1"/>
              <a:t>noTone</a:t>
            </a:r>
            <a:r>
              <a:rPr lang="fr-FR" dirty="0" smtClean="0"/>
              <a:t>()</a:t>
            </a:r>
            <a:r>
              <a:rPr lang="fr-FR" dirty="0"/>
              <a:t>;</a:t>
            </a:r>
          </a:p>
        </p:txBody>
      </p:sp>
      <p:pic>
        <p:nvPicPr>
          <p:cNvPr id="1026" name="Picture 2" descr="http://www.mon-club-elec.fr/mes_images/exemples/broches_numeriques/tone/speaker_b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499078"/>
            <a:ext cx="26098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1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>
                <a:latin typeface="X-Files" panose="020B0603050302020204" pitchFamily="34" charset="0"/>
              </a:rPr>
              <a:t>Tone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00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Un peu de musique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			</a:t>
            </a:r>
            <a:r>
              <a:rPr lang="fr-FR" dirty="0" err="1" smtClean="0"/>
              <a:t>Ouvront</a:t>
            </a:r>
            <a:r>
              <a:rPr lang="fr-FR" dirty="0" smtClean="0"/>
              <a:t> le programme 					« Musique »</a:t>
            </a:r>
            <a:endParaRPr lang="fr-FR" dirty="0"/>
          </a:p>
        </p:txBody>
      </p:sp>
      <p:pic>
        <p:nvPicPr>
          <p:cNvPr id="1026" name="Picture 2" descr="http://www.mon-club-elec.fr/mes_images/exemples/broches_numeriques/tone/speaker_b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499078"/>
            <a:ext cx="26098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18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Entées numériques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97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Intensité maximale fournie par une pin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pinMode</a:t>
            </a:r>
            <a:r>
              <a:rPr lang="fr-FR" dirty="0"/>
              <a:t>(pin, INPUT) </a:t>
            </a:r>
            <a:r>
              <a:rPr lang="fr-FR" dirty="0" smtClean="0"/>
              <a:t>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state = </a:t>
            </a:r>
            <a:r>
              <a:rPr lang="fr-FR" dirty="0" err="1" smtClean="0"/>
              <a:t>digitalRead</a:t>
            </a:r>
            <a:r>
              <a:rPr lang="fr-FR" dirty="0" smtClean="0"/>
              <a:t>(pin);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173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Entées numériques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97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Programme « </a:t>
            </a:r>
            <a:r>
              <a:rPr lang="fr-FR" dirty="0" err="1" smtClean="0"/>
              <a:t>Input_Led</a:t>
            </a:r>
            <a:r>
              <a:rPr lang="fr-FR" dirty="0" smtClean="0"/>
              <a:t> »</a:t>
            </a:r>
            <a:endParaRPr lang="fr-FR" dirty="0"/>
          </a:p>
        </p:txBody>
      </p:sp>
      <p:pic>
        <p:nvPicPr>
          <p:cNvPr id="4" name="Image 3" descr="The Unnamed Circuit | 123D Circuits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8" t="18889" r="19444" b="22539"/>
          <a:stretch/>
        </p:blipFill>
        <p:spPr>
          <a:xfrm>
            <a:off x="2601685" y="2307772"/>
            <a:ext cx="4005944" cy="434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Fonction secrète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97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pinMode</a:t>
            </a:r>
            <a:r>
              <a:rPr lang="fr-FR" dirty="0" smtClean="0"/>
              <a:t>(bouton, INPUT_PULLUP);</a:t>
            </a:r>
            <a:endParaRPr lang="fr-FR" dirty="0"/>
          </a:p>
        </p:txBody>
      </p:sp>
      <p:pic>
        <p:nvPicPr>
          <p:cNvPr id="5" name="Image 4" descr="The Unnamed Circuit | 123D Circuits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9" t="19524" r="22395" b="22381"/>
          <a:stretch/>
        </p:blipFill>
        <p:spPr>
          <a:xfrm>
            <a:off x="2797628" y="2395915"/>
            <a:ext cx="3581852" cy="413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2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Bouton humain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97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Librairie </a:t>
            </a:r>
            <a:r>
              <a:rPr lang="fr-FR" dirty="0" err="1" smtClean="0"/>
              <a:t>CapacitiveSensor</a:t>
            </a:r>
            <a:endParaRPr lang="fr-FR" dirty="0"/>
          </a:p>
        </p:txBody>
      </p:sp>
      <p:pic>
        <p:nvPicPr>
          <p:cNvPr id="4" name="Image 3" descr="The Unnamed Circuit | 123D Circuits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7" t="41586" r="21007" b="7144"/>
          <a:stretch/>
        </p:blipFill>
        <p:spPr>
          <a:xfrm>
            <a:off x="2318657" y="2268684"/>
            <a:ext cx="4384919" cy="4426030"/>
          </a:xfrm>
          <a:prstGeom prst="rect">
            <a:avLst/>
          </a:prstGeom>
        </p:spPr>
      </p:pic>
      <p:sp>
        <p:nvSpPr>
          <p:cNvPr id="6" name="Éclair 5"/>
          <p:cNvSpPr/>
          <p:nvPr/>
        </p:nvSpPr>
        <p:spPr>
          <a:xfrm>
            <a:off x="4659086" y="2544082"/>
            <a:ext cx="239486" cy="307975"/>
          </a:xfrm>
          <a:prstGeom prst="lightningBol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Éclair 6"/>
          <p:cNvSpPr/>
          <p:nvPr/>
        </p:nvSpPr>
        <p:spPr>
          <a:xfrm>
            <a:off x="4898572" y="2544081"/>
            <a:ext cx="239486" cy="307975"/>
          </a:xfrm>
          <a:prstGeom prst="lightningBol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Éclair 7"/>
          <p:cNvSpPr/>
          <p:nvPr/>
        </p:nvSpPr>
        <p:spPr>
          <a:xfrm>
            <a:off x="5441845" y="2544080"/>
            <a:ext cx="239486" cy="307975"/>
          </a:xfrm>
          <a:prstGeom prst="lightningBol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10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Bouton humain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97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Librairie </a:t>
            </a:r>
            <a:r>
              <a:rPr lang="fr-FR" dirty="0" err="1" smtClean="0"/>
              <a:t>CapacitiveSensor</a:t>
            </a:r>
            <a:endParaRPr lang="fr-FR" dirty="0"/>
          </a:p>
        </p:txBody>
      </p:sp>
      <p:pic>
        <p:nvPicPr>
          <p:cNvPr id="5" name="Image 4" descr="The Unnamed Circuit | 123D Circuits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8" t="40635" r="25000" b="7460"/>
          <a:stretch/>
        </p:blipFill>
        <p:spPr>
          <a:xfrm>
            <a:off x="2514599" y="2269227"/>
            <a:ext cx="4125685" cy="4588773"/>
          </a:xfrm>
          <a:prstGeom prst="rect">
            <a:avLst/>
          </a:prstGeom>
        </p:spPr>
      </p:pic>
      <p:pic>
        <p:nvPicPr>
          <p:cNvPr id="2050" name="Picture 2" descr="http://guy-chambefort.typepad.fr/.a/6a00e54efcba6a883401538fdafb35970b-800w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413376" y="1639664"/>
            <a:ext cx="1025043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06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Bouton humain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97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Solution a résistance de 1M</a:t>
            </a:r>
            <a:r>
              <a:rPr lang="el-GR" dirty="0" smtClean="0"/>
              <a:t>Ω</a:t>
            </a:r>
            <a:endParaRPr lang="fr-FR" dirty="0"/>
          </a:p>
        </p:txBody>
      </p:sp>
      <p:pic>
        <p:nvPicPr>
          <p:cNvPr id="4" name="Image 3" descr="The Unnamed Circuit | 123D Circuits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t="30634" r="20833" b="9366"/>
          <a:stretch/>
        </p:blipFill>
        <p:spPr>
          <a:xfrm>
            <a:off x="4833256" y="2598021"/>
            <a:ext cx="3592287" cy="4114801"/>
          </a:xfrm>
          <a:prstGeom prst="rect">
            <a:avLst/>
          </a:prstGeom>
        </p:spPr>
      </p:pic>
      <p:pic>
        <p:nvPicPr>
          <p:cNvPr id="2050" name="Picture 2" descr="http://guy-chambefort.typepad.fr/.a/6a00e54efcba6a883401538fdafb35970b-800w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968547" y="1336182"/>
            <a:ext cx="1025043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1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>
                <a:latin typeface="X-Files" panose="020B0603050302020204" pitchFamily="34" charset="0"/>
              </a:rPr>
              <a:t>pulseIn</a:t>
            </a:r>
            <a:r>
              <a:rPr lang="fr-FR" dirty="0" smtClean="0">
                <a:latin typeface="X-Files" panose="020B0603050302020204" pitchFamily="34" charset="0"/>
              </a:rPr>
              <a:t>();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977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 smtClean="0"/>
              <a:t>Durée d’un signal: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/>
              <a:t>int</a:t>
            </a:r>
            <a:r>
              <a:rPr lang="fr-FR" dirty="0"/>
              <a:t> pin = 7;</a:t>
            </a:r>
          </a:p>
          <a:p>
            <a:pPr marL="0" indent="0">
              <a:buNone/>
            </a:pPr>
            <a:r>
              <a:rPr lang="fr-FR" dirty="0" err="1"/>
              <a:t>unsigned</a:t>
            </a:r>
            <a:r>
              <a:rPr lang="fr-FR" dirty="0"/>
              <a:t> long duration;</a:t>
            </a:r>
          </a:p>
          <a:p>
            <a:pPr marL="0" indent="0">
              <a:buNone/>
            </a:pP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/>
              <a:t>setup()</a:t>
            </a:r>
          </a:p>
          <a:p>
            <a:pPr marL="0" indent="0">
              <a:buNone/>
            </a:pPr>
            <a:r>
              <a:rPr lang="fr-FR" dirty="0"/>
              <a:t>{</a:t>
            </a: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pinMode</a:t>
            </a:r>
            <a:r>
              <a:rPr lang="fr-FR" dirty="0"/>
              <a:t>(pin, INPUT);</a:t>
            </a:r>
          </a:p>
          <a:p>
            <a:pPr marL="0" indent="0">
              <a:buNone/>
            </a:pPr>
            <a:r>
              <a:rPr lang="fr-FR" dirty="0"/>
              <a:t>}</a:t>
            </a:r>
          </a:p>
          <a:p>
            <a:pPr marL="0" indent="0">
              <a:buNone/>
            </a:pP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/>
              <a:t>loop</a:t>
            </a:r>
            <a:r>
              <a:rPr lang="fr-FR" dirty="0"/>
              <a:t>()</a:t>
            </a:r>
          </a:p>
          <a:p>
            <a:pPr marL="0" indent="0">
              <a:buNone/>
            </a:pPr>
            <a:r>
              <a:rPr lang="fr-FR" dirty="0"/>
              <a:t>{</a:t>
            </a:r>
          </a:p>
          <a:p>
            <a:pPr marL="0" indent="0">
              <a:buNone/>
            </a:pPr>
            <a:r>
              <a:rPr lang="fr-FR" dirty="0"/>
              <a:t>  duration = </a:t>
            </a:r>
            <a:r>
              <a:rPr lang="fr-FR" dirty="0" err="1"/>
              <a:t>pulseIn</a:t>
            </a:r>
            <a:r>
              <a:rPr lang="fr-FR" dirty="0"/>
              <a:t>(pin, HIGH);</a:t>
            </a:r>
          </a:p>
          <a:p>
            <a:pPr marL="0" indent="0">
              <a:buNone/>
            </a:pPr>
            <a:r>
              <a:rPr lang="fr-FR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676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Utilisation des sorties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00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On utilise les sorties pour interagir avec l’extérieur de la carte.</a:t>
            </a:r>
            <a:endParaRPr lang="fr-FR" dirty="0"/>
          </a:p>
        </p:txBody>
      </p:sp>
      <p:pic>
        <p:nvPicPr>
          <p:cNvPr id="1026" name="Picture 2" descr="http://robotmill.com/wp/wp-content/uploads/2011/02/arduino_traffic_light_simple_F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2816402"/>
            <a:ext cx="2431956" cy="215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earn.adafruit.com/system/assets/assets/000/002/346/medium800/learn_arduino_breadboard.jpg?139678207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173" y="2816402"/>
            <a:ext cx="2475637" cy="215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forum.arduino.cc/index.php?action=dlattach;topic=237883.0;attach=8015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939" y="2816402"/>
            <a:ext cx="2946178" cy="215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98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>
                <a:latin typeface="X-Files" panose="020B0603050302020204" pitchFamily="34" charset="0"/>
              </a:rPr>
              <a:t>analogRead</a:t>
            </a:r>
            <a:r>
              <a:rPr lang="fr-FR" dirty="0" smtClean="0">
                <a:latin typeface="X-Files" panose="020B0603050302020204" pitchFamily="34" charset="0"/>
              </a:rPr>
              <a:t>();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97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Lire une tension: entre 0 et 5v en 10bits (1024 points)</a:t>
            </a:r>
          </a:p>
          <a:p>
            <a:pPr marL="0" indent="0">
              <a:buNone/>
            </a:pPr>
            <a:r>
              <a:rPr lang="fr-FR" sz="2400" dirty="0" smtClean="0"/>
              <a:t>100 microsecondes (0.0001s) pour une lecture</a:t>
            </a:r>
            <a:endParaRPr lang="fr-FR" sz="2400" dirty="0" smtClean="0"/>
          </a:p>
        </p:txBody>
      </p:sp>
      <p:pic>
        <p:nvPicPr>
          <p:cNvPr id="5122" name="Picture 2" descr="http://culturesciencesphysique.ens-lyon.fr/images/articles/conversion-analogique-numerique/echantillonnage-fe-o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040025"/>
            <a:ext cx="7886700" cy="261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70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>
                <a:latin typeface="X-Files" panose="020B0603050302020204" pitchFamily="34" charset="0"/>
              </a:rPr>
              <a:t>analogRead</a:t>
            </a:r>
            <a:r>
              <a:rPr lang="fr-FR" dirty="0" smtClean="0">
                <a:latin typeface="X-Files" panose="020B0603050302020204" pitchFamily="34" charset="0"/>
              </a:rPr>
              <a:t>();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97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Exemple d’utilisation: </a:t>
            </a:r>
          </a:p>
          <a:p>
            <a:pPr marL="0" indent="0">
              <a:buNone/>
            </a:pPr>
            <a:r>
              <a:rPr lang="fr-FR" dirty="0" smtClean="0"/>
              <a:t>Programme potentiomètre </a:t>
            </a:r>
            <a:endParaRPr lang="fr-FR" dirty="0" smtClean="0"/>
          </a:p>
        </p:txBody>
      </p:sp>
      <p:pic>
        <p:nvPicPr>
          <p:cNvPr id="4" name="Image 3" descr="The Unnamed Circuit | 123D Circuits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3" t="29048" r="18056"/>
          <a:stretch/>
        </p:blipFill>
        <p:spPr>
          <a:xfrm>
            <a:off x="5584372" y="2191860"/>
            <a:ext cx="3559628" cy="466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4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>
                <a:latin typeface="X-Files" panose="020B0603050302020204" pitchFamily="34" charset="0"/>
              </a:rPr>
              <a:t>analogRead</a:t>
            </a:r>
            <a:r>
              <a:rPr lang="fr-FR" dirty="0" smtClean="0">
                <a:latin typeface="X-Files" panose="020B0603050302020204" pitchFamily="34" charset="0"/>
              </a:rPr>
              <a:t>();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97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Autres exemple d’utilisation: </a:t>
            </a:r>
            <a:br>
              <a:rPr lang="fr-FR" dirty="0" smtClean="0"/>
            </a:b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52792" b="24431"/>
          <a:stretch/>
        </p:blipFill>
        <p:spPr>
          <a:xfrm flipH="1">
            <a:off x="299129" y="3417259"/>
            <a:ext cx="2410489" cy="2624934"/>
          </a:xfrm>
          <a:prstGeom prst="rect">
            <a:avLst/>
          </a:prstGeom>
        </p:spPr>
      </p:pic>
      <p:pic>
        <p:nvPicPr>
          <p:cNvPr id="7174" name="Picture 6" descr="http://bildr.org/blog/wp-content/uploads/2011/04/adxl3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915" y="4251476"/>
            <a:ext cx="3777611" cy="210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bildr.org/blog/wp-content/uploads/2012/03/FSR_Arduino_Hookup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790" y="2502847"/>
            <a:ext cx="3191047" cy="229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learn.adafruit.com/system/assets/assets/000/000/476/medium800/temperature_tmp36fritz.gif?139676338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66"/>
          <a:stretch/>
        </p:blipFill>
        <p:spPr bwMode="auto">
          <a:xfrm>
            <a:off x="1297870" y="2362065"/>
            <a:ext cx="3328195" cy="243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16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Bonus : </a:t>
            </a:r>
            <a:r>
              <a:rPr lang="fr-FR" dirty="0" err="1" smtClean="0">
                <a:latin typeface="X-Files" panose="020B0603050302020204" pitchFamily="34" charset="0"/>
              </a:rPr>
              <a:t>ShiftOut</a:t>
            </a:r>
            <a:r>
              <a:rPr lang="fr-FR" dirty="0" smtClean="0">
                <a:latin typeface="X-Files" panose="020B0603050302020204" pitchFamily="34" charset="0"/>
              </a:rPr>
              <a:t>();</a:t>
            </a:r>
            <a:br>
              <a:rPr lang="fr-FR" dirty="0" smtClean="0">
                <a:latin typeface="X-Files" panose="020B0603050302020204" pitchFamily="34" charset="0"/>
              </a:rPr>
            </a:br>
            <a:r>
              <a:rPr lang="fr-FR" i="1" dirty="0"/>
              <a:t>74HC595 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97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8 </a:t>
            </a:r>
            <a:r>
              <a:rPr lang="fr-FR" dirty="0" err="1" smtClean="0"/>
              <a:t>leds</a:t>
            </a:r>
            <a:r>
              <a:rPr lang="fr-FR" dirty="0" smtClean="0"/>
              <a:t> avec 3 fils: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8196" name="Picture 4" descr="http://ba.protostack.com/2010/05/shift_register_09_lr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67218" y="2262761"/>
            <a:ext cx="3409562" cy="451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90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Bonus : </a:t>
            </a:r>
            <a:r>
              <a:rPr lang="fr-FR" dirty="0" err="1" smtClean="0">
                <a:latin typeface="X-Files" panose="020B0603050302020204" pitchFamily="34" charset="0"/>
              </a:rPr>
              <a:t>ShiftOut</a:t>
            </a:r>
            <a:r>
              <a:rPr lang="fr-FR" dirty="0" smtClean="0">
                <a:latin typeface="X-Files" panose="020B0603050302020204" pitchFamily="34" charset="0"/>
              </a:rPr>
              <a:t>();</a:t>
            </a:r>
            <a:br>
              <a:rPr lang="fr-FR" dirty="0" smtClean="0">
                <a:latin typeface="X-Files" panose="020B0603050302020204" pitchFamily="34" charset="0"/>
              </a:rPr>
            </a:br>
            <a:r>
              <a:rPr lang="fr-FR" i="1" dirty="0"/>
              <a:t>74HC595 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97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8 </a:t>
            </a:r>
            <a:r>
              <a:rPr lang="fr-FR" dirty="0" err="1" smtClean="0"/>
              <a:t>leds</a:t>
            </a:r>
            <a:r>
              <a:rPr lang="fr-FR" dirty="0" smtClean="0"/>
              <a:t> avec 3 fils: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8194" name="Picture 2" descr="http://arduino.cc/en/uploads/Tutorial/ShftOutExmp1_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302329"/>
            <a:ext cx="7886700" cy="406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87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arduino.cc/en/uploads/Tutorial/ShftOutExmp2_3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4" r="10243" b="14114"/>
          <a:stretch/>
        </p:blipFill>
        <p:spPr bwMode="auto">
          <a:xfrm rot="5400000">
            <a:off x="3815126" y="1591639"/>
            <a:ext cx="5135967" cy="51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Bonus : </a:t>
            </a:r>
            <a:r>
              <a:rPr lang="fr-FR" dirty="0" err="1" smtClean="0">
                <a:latin typeface="X-Files" panose="020B0603050302020204" pitchFamily="34" charset="0"/>
              </a:rPr>
              <a:t>ShiftOut</a:t>
            </a:r>
            <a:r>
              <a:rPr lang="fr-FR" dirty="0" smtClean="0">
                <a:latin typeface="X-Files" panose="020B0603050302020204" pitchFamily="34" charset="0"/>
              </a:rPr>
              <a:t>(); </a:t>
            </a:r>
            <a:r>
              <a:rPr lang="fr-FR" i="1" dirty="0" smtClean="0"/>
              <a:t>74HC595 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97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16</a:t>
            </a:r>
            <a:r>
              <a:rPr lang="fr-FR" dirty="0" smtClean="0"/>
              <a:t> </a:t>
            </a:r>
            <a:r>
              <a:rPr lang="fr-FR" dirty="0" err="1" smtClean="0"/>
              <a:t>leds</a:t>
            </a:r>
            <a:r>
              <a:rPr lang="fr-FR" dirty="0" smtClean="0"/>
              <a:t> avec 3 fils: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1047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Bonus : </a:t>
            </a:r>
            <a:r>
              <a:rPr lang="fr-FR" dirty="0" err="1" smtClean="0">
                <a:latin typeface="X-Files" panose="020B0603050302020204" pitchFamily="34" charset="0"/>
              </a:rPr>
              <a:t>ShiftIn</a:t>
            </a:r>
            <a:r>
              <a:rPr lang="fr-FR" dirty="0" smtClean="0">
                <a:latin typeface="X-Files" panose="020B0603050302020204" pitchFamily="34" charset="0"/>
              </a:rPr>
              <a:t>();</a:t>
            </a:r>
            <a:br>
              <a:rPr lang="fr-FR" dirty="0" smtClean="0">
                <a:latin typeface="X-Files" panose="020B0603050302020204" pitchFamily="34" charset="0"/>
              </a:rPr>
            </a:br>
            <a:r>
              <a:rPr lang="fr-FR" dirty="0" smtClean="0"/>
              <a:t>CD4021B</a:t>
            </a:r>
            <a:r>
              <a:rPr lang="fr-FR" i="1" dirty="0"/>
              <a:t> 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97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Entrées</a:t>
            </a:r>
            <a:r>
              <a:rPr lang="fr-FR" dirty="0" smtClean="0"/>
              <a:t> avec 3 fils: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13314" name="Picture 2" descr="http://www.arduino.cc/en/uploads/Tutorial/shftin_cd4021_pi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885747" y="1928586"/>
            <a:ext cx="52197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4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Bonus : </a:t>
            </a:r>
            <a:r>
              <a:rPr lang="fr-FR" dirty="0" err="1" smtClean="0">
                <a:latin typeface="X-Files" panose="020B0603050302020204" pitchFamily="34" charset="0"/>
              </a:rPr>
              <a:t>ShiftOut</a:t>
            </a:r>
            <a:r>
              <a:rPr lang="fr-FR" dirty="0" smtClean="0">
                <a:latin typeface="X-Files" panose="020B0603050302020204" pitchFamily="34" charset="0"/>
              </a:rPr>
              <a:t>();</a:t>
            </a:r>
            <a:br>
              <a:rPr lang="fr-FR" dirty="0" smtClean="0">
                <a:latin typeface="X-Files" panose="020B0603050302020204" pitchFamily="34" charset="0"/>
              </a:rPr>
            </a:br>
            <a:r>
              <a:rPr lang="fr-FR" dirty="0"/>
              <a:t>CD4021B </a:t>
            </a:r>
            <a:r>
              <a:rPr lang="fr-FR" i="1" dirty="0"/>
              <a:t> 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97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8 entrées avec 3 fils: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12290" name="Picture 2" descr="http://arduino.cc/en/uploads/Tutorial/ShftInExmp1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68" y="2276441"/>
            <a:ext cx="6904264" cy="394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34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arduino.cc/en/uploads/Tutorial/ShftInExmp2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69024" y="1016928"/>
            <a:ext cx="5664612" cy="578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Bonus : </a:t>
            </a:r>
            <a:r>
              <a:rPr lang="fr-FR" dirty="0" err="1" smtClean="0">
                <a:latin typeface="X-Files" panose="020B0603050302020204" pitchFamily="34" charset="0"/>
              </a:rPr>
              <a:t>ShiftOut</a:t>
            </a:r>
            <a:r>
              <a:rPr lang="fr-FR" dirty="0" smtClean="0">
                <a:latin typeface="X-Files" panose="020B0603050302020204" pitchFamily="34" charset="0"/>
              </a:rPr>
              <a:t>(); </a:t>
            </a:r>
            <a:r>
              <a:rPr lang="fr-FR" dirty="0"/>
              <a:t>CD4021B </a:t>
            </a:r>
            <a:r>
              <a:rPr lang="fr-FR" i="1" dirty="0"/>
              <a:t> 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97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16</a:t>
            </a:r>
            <a:r>
              <a:rPr lang="fr-FR" dirty="0" smtClean="0"/>
              <a:t> </a:t>
            </a:r>
            <a:r>
              <a:rPr lang="fr-FR" dirty="0" err="1" smtClean="0"/>
              <a:t>leds</a:t>
            </a:r>
            <a:r>
              <a:rPr lang="fr-FR" dirty="0" smtClean="0"/>
              <a:t> avec 3 fils: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4854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Courant de sortie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97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Intensité maximale fournie par une pin.</a:t>
            </a:r>
            <a:endParaRPr lang="fr-FR" dirty="0"/>
          </a:p>
        </p:txBody>
      </p:sp>
      <p:pic>
        <p:nvPicPr>
          <p:cNvPr id="1026" name="Picture 2" descr="http://arduino-info.wikispaces.com/file/view/ArduinoPinCurrentLimits.jpg/230512334/ArduinoPinCurrentLimit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" t="5671" r="18105"/>
          <a:stretch/>
        </p:blipFill>
        <p:spPr bwMode="auto">
          <a:xfrm rot="16200000">
            <a:off x="2280803" y="1819331"/>
            <a:ext cx="4146559" cy="510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80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Code pour passer en sortie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00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Il faut dire a l’arduino qu’on veux certaines pins en sorties :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void </a:t>
            </a:r>
            <a:r>
              <a:rPr lang="en-US" dirty="0"/>
              <a:t>setup() {</a:t>
            </a:r>
          </a:p>
          <a:p>
            <a:pPr marL="0" indent="0">
              <a:buNone/>
            </a:pPr>
            <a:r>
              <a:rPr lang="en-US" dirty="0"/>
              <a:t>  // initialize digital pin 13 as an output.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FF0000"/>
                </a:solidFill>
              </a:rPr>
              <a:t>pinMode</a:t>
            </a:r>
            <a:r>
              <a:rPr lang="en-US" dirty="0"/>
              <a:t>(13, </a:t>
            </a:r>
            <a:r>
              <a:rPr lang="en-US" dirty="0">
                <a:solidFill>
                  <a:srgbClr val="0070C0"/>
                </a:solidFill>
              </a:rPr>
              <a:t>OUTPUT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921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La sortie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0002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 smtClean="0"/>
              <a:t>Ouvrons et étudions le programme </a:t>
            </a:r>
            <a:r>
              <a:rPr lang="fr-FR" dirty="0" err="1" smtClean="0"/>
              <a:t>blink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Il se trouve dans Fichiers &gt; Exemples &gt; Basics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setup() {</a:t>
            </a:r>
          </a:p>
          <a:p>
            <a:pPr marL="0" indent="0">
              <a:buNone/>
            </a:pPr>
            <a:r>
              <a:rPr lang="en-US" dirty="0"/>
              <a:t>  // initialize digital pin 13 as an output.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(13, OUTPUT);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loop()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digitalWrite</a:t>
            </a:r>
            <a:r>
              <a:rPr lang="en-US" dirty="0"/>
              <a:t>(13, HIGH); </a:t>
            </a:r>
            <a:r>
              <a:rPr lang="en-US" dirty="0" smtClean="0"/>
              <a:t> // </a:t>
            </a:r>
            <a:r>
              <a:rPr lang="en-US" dirty="0" err="1" smtClean="0"/>
              <a:t>durée</a:t>
            </a:r>
            <a:r>
              <a:rPr lang="en-US" dirty="0" smtClean="0"/>
              <a:t> </a:t>
            </a:r>
            <a:r>
              <a:rPr lang="en-US" dirty="0" err="1" smtClean="0"/>
              <a:t>d’execution</a:t>
            </a:r>
            <a:r>
              <a:rPr lang="en-US" dirty="0" smtClean="0"/>
              <a:t> environ 3.4us</a:t>
            </a:r>
          </a:p>
          <a:p>
            <a:pPr marL="0" indent="0">
              <a:buNone/>
            </a:pPr>
            <a:r>
              <a:rPr lang="en-US" dirty="0" smtClean="0"/>
              <a:t> delay(1000</a:t>
            </a:r>
            <a:r>
              <a:rPr lang="en-US" dirty="0"/>
              <a:t>);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digitalWrite</a:t>
            </a:r>
            <a:r>
              <a:rPr lang="en-US" dirty="0"/>
              <a:t>(13, LOW);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delay(1000</a:t>
            </a:r>
            <a:r>
              <a:rPr lang="en-US" dirty="0"/>
              <a:t>); 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969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PWM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00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Utiliser pour varier l’intensité lumineuse d’une LED et la vitesse d’un moteur.</a:t>
            </a:r>
          </a:p>
          <a:p>
            <a:pPr marL="0" indent="0">
              <a:buNone/>
            </a:pPr>
            <a:r>
              <a:rPr lang="fr-FR" dirty="0" smtClean="0"/>
              <a:t>					500Hz</a:t>
            </a:r>
            <a:endParaRPr lang="fr-FR" dirty="0"/>
          </a:p>
        </p:txBody>
      </p:sp>
      <p:pic>
        <p:nvPicPr>
          <p:cNvPr id="2050" name="Picture 2" descr="http://arduino.cc/en/uploads/Tutorial/pw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660928"/>
            <a:ext cx="3593394" cy="393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22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PWM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00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Vitesse du moteur à courant continu.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6146" name="Picture 2" descr="https://learn.adafruit.com/system/assets/assets/000/002/346/medium800/learn_arduino_breadboard.jpg?139678207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24"/>
          <a:stretch/>
        </p:blipFill>
        <p:spPr bwMode="auto">
          <a:xfrm>
            <a:off x="1286788" y="2359482"/>
            <a:ext cx="6570424" cy="416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07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PWM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00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Vitesse du moteur à courant continu.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7170" name="Picture 2" descr="http://www.sbaysite.com/STE/1STE/UNITE-ADC/FONCTION-DISTRIBUER/HACHEUR-SERIE&amp;VARIATEUR-DE-VITESSE-INDUSTRIEL.fichiers/HACHEU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863" y="2460990"/>
            <a:ext cx="4571647" cy="393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17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X-Files" panose="020B0603050302020204" pitchFamily="34" charset="0"/>
              </a:rPr>
              <a:t>PWM qui se la joue</a:t>
            </a:r>
            <a:endParaRPr lang="fr-FR" dirty="0">
              <a:latin typeface="X-Files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00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Lisser la tension.</a:t>
            </a:r>
            <a:endParaRPr lang="fr-FR" dirty="0" smtClean="0"/>
          </a:p>
        </p:txBody>
      </p:sp>
      <p:pic>
        <p:nvPicPr>
          <p:cNvPr id="1026" name="Picture 2" descr="https://upload.wikimedia.org/wikipedia/commons/8/80/MLI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708" y="2438224"/>
            <a:ext cx="4621154" cy="346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.stack.imgur.com/uIMQ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69" y="3101329"/>
            <a:ext cx="3893453" cy="226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22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3820</TotalTime>
  <Words>372</Words>
  <Application>Microsoft Office PowerPoint</Application>
  <PresentationFormat>Affichage à l'écran (4:3)</PresentationFormat>
  <Paragraphs>100</Paragraphs>
  <Slides>28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Terminator Two</vt:lpstr>
      <vt:lpstr>X-Files</vt:lpstr>
      <vt:lpstr>Thème Office</vt:lpstr>
      <vt:lpstr>Atelier Arduino</vt:lpstr>
      <vt:lpstr>Utilisation des sorties</vt:lpstr>
      <vt:lpstr>Courant de sortie</vt:lpstr>
      <vt:lpstr>Code pour passer en sortie</vt:lpstr>
      <vt:lpstr>La sortie</vt:lpstr>
      <vt:lpstr>PWM</vt:lpstr>
      <vt:lpstr>PWM</vt:lpstr>
      <vt:lpstr>PWM</vt:lpstr>
      <vt:lpstr>PWM qui se la joue</vt:lpstr>
      <vt:lpstr>Sortie Analogique</vt:lpstr>
      <vt:lpstr>Tone</vt:lpstr>
      <vt:lpstr>Tone</vt:lpstr>
      <vt:lpstr>Entées numériques</vt:lpstr>
      <vt:lpstr>Entées numériques</vt:lpstr>
      <vt:lpstr>Fonction secrète</vt:lpstr>
      <vt:lpstr>Bouton humain</vt:lpstr>
      <vt:lpstr>Bouton humain</vt:lpstr>
      <vt:lpstr>Bouton humain</vt:lpstr>
      <vt:lpstr>pulseIn();</vt:lpstr>
      <vt:lpstr>analogRead();</vt:lpstr>
      <vt:lpstr>analogRead();</vt:lpstr>
      <vt:lpstr>analogRead();</vt:lpstr>
      <vt:lpstr>Bonus : ShiftOut(); 74HC595 </vt:lpstr>
      <vt:lpstr>Bonus : ShiftOut(); 74HC595 </vt:lpstr>
      <vt:lpstr>Bonus : ShiftOut(); 74HC595 </vt:lpstr>
      <vt:lpstr>Bonus : ShiftIn(); CD4021B </vt:lpstr>
      <vt:lpstr>Bonus : ShiftOut(); CD4021B  </vt:lpstr>
      <vt:lpstr>Bonus : ShiftOut(); CD4021B 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Arduino N°1</dc:title>
  <dc:creator>Salim CHIAD</dc:creator>
  <cp:lastModifiedBy>Salim CHIAD</cp:lastModifiedBy>
  <cp:revision>108</cp:revision>
  <dcterms:created xsi:type="dcterms:W3CDTF">2015-04-01T15:32:27Z</dcterms:created>
  <dcterms:modified xsi:type="dcterms:W3CDTF">2015-04-12T16:00:38Z</dcterms:modified>
</cp:coreProperties>
</file>