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9" r:id="rId4"/>
    <p:sldId id="258" r:id="rId5"/>
    <p:sldId id="264" r:id="rId6"/>
    <p:sldId id="260" r:id="rId7"/>
    <p:sldId id="265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A0418CF-9665-4435-A195-0B93DCBC678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56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8CF-9665-4435-A195-0B93DCBC678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5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8CF-9665-4435-A195-0B93DCBC678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69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8CF-9665-4435-A195-0B93DCBC678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44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8CF-9665-4435-A195-0B93DCBC678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94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8CF-9665-4435-A195-0B93DCBC678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45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8CF-9665-4435-A195-0B93DCBC678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21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A0418CF-9665-4435-A195-0B93DCBC678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9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A0418CF-9665-4435-A195-0B93DCBC678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6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8CF-9665-4435-A195-0B93DCBC678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0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8CF-9665-4435-A195-0B93DCBC678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2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8CF-9665-4435-A195-0B93DCBC678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5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8CF-9665-4435-A195-0B93DCBC678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8CF-9665-4435-A195-0B93DCBC678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8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8CF-9665-4435-A195-0B93DCBC678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567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8CF-9665-4435-A195-0B93DCBC678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377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8CF-9665-4435-A195-0B93DCBC678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8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A0418CF-9665-4435-A195-0B93DCBC678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6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773C4-9467-41C0-90F2-AB6C56122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World Cup 2018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497A79-F07C-441A-969C-95B2CD671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the Monte Carlo method</a:t>
            </a:r>
          </a:p>
        </p:txBody>
      </p:sp>
    </p:spTree>
    <p:extLst>
      <p:ext uri="{BB962C8B-B14F-4D97-AF65-F5344CB8AC3E}">
        <p14:creationId xmlns:p14="http://schemas.microsoft.com/office/powerpoint/2010/main" val="316508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01E4-53A1-4F31-98B6-FC2023DD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Cup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0B272-9632-4989-886A-E13A8DF3B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World Cup is an event that takes place every 4 years.</a:t>
            </a:r>
          </a:p>
          <a:p>
            <a:r>
              <a:rPr lang="en-US" dirty="0"/>
              <a:t>Largest international soccer tournament.</a:t>
            </a:r>
          </a:p>
          <a:p>
            <a:r>
              <a:rPr lang="en-US" dirty="0"/>
              <a:t>Largest sport event in the world. </a:t>
            </a:r>
          </a:p>
          <a:p>
            <a:r>
              <a:rPr lang="en-US" dirty="0"/>
              <a:t>32 teams from all continents compete.</a:t>
            </a:r>
          </a:p>
          <a:p>
            <a:r>
              <a:rPr lang="en-US" dirty="0"/>
              <a:t>A total of 64 games are played.</a:t>
            </a:r>
          </a:p>
        </p:txBody>
      </p:sp>
      <p:pic>
        <p:nvPicPr>
          <p:cNvPr id="1026" name="Picture 2" descr="2018 FIFA World Cup.svg">
            <a:extLst>
              <a:ext uri="{FF2B5EF4-FFF2-40B4-BE49-F238E27FC236}">
                <a16:creationId xmlns:a16="http://schemas.microsoft.com/office/drawing/2014/main" id="{55B013C2-E8AA-4E6D-8720-14EF66EAC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166" y="2603500"/>
            <a:ext cx="267652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84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850E2-F3BC-435A-A425-F89E17E0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8A94F-1C0A-4593-BDE0-F163FDB57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Teams are split into a </a:t>
            </a:r>
            <a:r>
              <a:rPr lang="en-US" b="1" dirty="0"/>
              <a:t>4 different categories </a:t>
            </a:r>
            <a:r>
              <a:rPr lang="en-US" dirty="0"/>
              <a:t>based on their FIFA ranking.</a:t>
            </a:r>
          </a:p>
          <a:p>
            <a:r>
              <a:rPr lang="en-US" dirty="0"/>
              <a:t>Each team is randomly placed in one of the </a:t>
            </a:r>
            <a:r>
              <a:rPr lang="en-US" b="1" dirty="0"/>
              <a:t>8 letter groups</a:t>
            </a:r>
            <a:r>
              <a:rPr lang="en-US" dirty="0"/>
              <a:t>.</a:t>
            </a:r>
          </a:p>
          <a:p>
            <a:r>
              <a:rPr lang="en-US" b="1" dirty="0"/>
              <a:t>48 games</a:t>
            </a:r>
            <a:r>
              <a:rPr lang="en-US" dirty="0"/>
              <a:t> in the group stage, 6 per group.</a:t>
            </a:r>
          </a:p>
          <a:p>
            <a:r>
              <a:rPr lang="en-US" dirty="0"/>
              <a:t>The </a:t>
            </a:r>
            <a:r>
              <a:rPr lang="en-US" b="1" dirty="0"/>
              <a:t>best two teams </a:t>
            </a:r>
            <a:r>
              <a:rPr lang="en-US" dirty="0"/>
              <a:t>in each group get selected to move to the round of 16. At this point the team that loses a game is eliminated. </a:t>
            </a:r>
          </a:p>
          <a:p>
            <a:r>
              <a:rPr lang="en-US" dirty="0"/>
              <a:t>After winning 3 games the team makes it to the </a:t>
            </a:r>
            <a:r>
              <a:rPr lang="en-US" b="1" dirty="0"/>
              <a:t>World Cup final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5046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440E0-F8E7-45CD-A427-36BA2E760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A5E50-E4BE-4709-AC1A-0044FC666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Monte Carlo methods </a:t>
            </a:r>
            <a:r>
              <a:rPr lang="en-US" dirty="0"/>
              <a:t>are a broad class of computational algorithms that rely on repeated random sampling to obtain numerical results. </a:t>
            </a:r>
          </a:p>
          <a:p>
            <a:r>
              <a:rPr lang="en-US" dirty="0"/>
              <a:t>Used for optimization, numerical integration, and </a:t>
            </a:r>
            <a:r>
              <a:rPr lang="en-US" b="1" dirty="0"/>
              <a:t>generating draws from a probability distribution</a:t>
            </a:r>
            <a:r>
              <a:rPr lang="en-US" dirty="0"/>
              <a:t>.</a:t>
            </a:r>
          </a:p>
          <a:p>
            <a:r>
              <a:rPr lang="en-US" dirty="0"/>
              <a:t>A better team is still more likely to win and move on than its lower ranked opponent.</a:t>
            </a:r>
          </a:p>
          <a:p>
            <a:r>
              <a:rPr lang="en-US" dirty="0"/>
              <a:t>Run 10,000 simulations and count how many times each team made it to the different stages.</a:t>
            </a:r>
          </a:p>
        </p:txBody>
      </p:sp>
    </p:spTree>
    <p:extLst>
      <p:ext uri="{BB962C8B-B14F-4D97-AF65-F5344CB8AC3E}">
        <p14:creationId xmlns:p14="http://schemas.microsoft.com/office/powerpoint/2010/main" val="864098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9ABAD-FDD3-4EF7-B957-048FC6817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Elo rating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6B2B9-C3FD-4B7A-9921-63C7EBF61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Elo rating system is a method for </a:t>
            </a:r>
            <a:r>
              <a:rPr lang="en-US" b="1" dirty="0"/>
              <a:t>calculating the relative skill levels </a:t>
            </a:r>
            <a:r>
              <a:rPr lang="en-US" dirty="0"/>
              <a:t>of players in zero-sum games such as chess.</a:t>
            </a:r>
          </a:p>
          <a:p>
            <a:r>
              <a:rPr lang="en-US" dirty="0"/>
              <a:t>It has gained popularity as a rating system and now is used in competitive video games and sports. </a:t>
            </a:r>
          </a:p>
          <a:p>
            <a:r>
              <a:rPr lang="en-US" dirty="0"/>
              <a:t>The difference in the ratings between two players serves as a predictor of the outcome of a match. </a:t>
            </a:r>
          </a:p>
          <a:p>
            <a:r>
              <a:rPr lang="el-GR" b="1" dirty="0"/>
              <a:t>Δ</a:t>
            </a:r>
            <a:r>
              <a:rPr lang="en-US" b="1" dirty="0"/>
              <a:t>100 points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expected score for the stronger player is </a:t>
            </a:r>
            <a:r>
              <a:rPr lang="en-US" b="1" dirty="0"/>
              <a:t>64%</a:t>
            </a:r>
          </a:p>
          <a:p>
            <a:r>
              <a:rPr lang="el-GR" b="1" dirty="0"/>
              <a:t>Δ </a:t>
            </a:r>
            <a:r>
              <a:rPr lang="en-US" b="1" dirty="0"/>
              <a:t>200 points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expected score for the stronger player is </a:t>
            </a:r>
            <a:r>
              <a:rPr lang="en-US" b="1" dirty="0"/>
              <a:t>76%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7735EE-6EA1-48C0-92AF-E7A561F05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411" y="5388699"/>
            <a:ext cx="2268603" cy="112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48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77C8D-2995-4716-AF13-48F4EF95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Assumptions/Simplifications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93054-39AA-4769-B63B-2E653EC75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 tied games </a:t>
            </a:r>
            <a:r>
              <a:rPr lang="en-US" dirty="0"/>
              <a:t>allowed in the group stage.</a:t>
            </a:r>
          </a:p>
          <a:p>
            <a:r>
              <a:rPr lang="en-US" dirty="0"/>
              <a:t>No goals, teams win or lose.</a:t>
            </a:r>
          </a:p>
          <a:p>
            <a:r>
              <a:rPr lang="en-US" dirty="0"/>
              <a:t>At the end of the group stage, if more than two teams end up tied for the top two positions, two will get </a:t>
            </a:r>
            <a:r>
              <a:rPr lang="en-US" b="1" dirty="0"/>
              <a:t>randomly selected to move forward.</a:t>
            </a:r>
          </a:p>
          <a:p>
            <a:r>
              <a:rPr lang="en-US" b="1" dirty="0"/>
              <a:t>Elo rating </a:t>
            </a:r>
            <a:r>
              <a:rPr lang="en-US" dirty="0"/>
              <a:t>is enough to predict the win rate between two teams.</a:t>
            </a:r>
          </a:p>
        </p:txBody>
      </p:sp>
    </p:spTree>
    <p:extLst>
      <p:ext uri="{BB962C8B-B14F-4D97-AF65-F5344CB8AC3E}">
        <p14:creationId xmlns:p14="http://schemas.microsoft.com/office/powerpoint/2010/main" val="3854259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232FD-5C2B-40E8-AA6A-76C99385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088CA-4BFF-437A-B4B1-769B7EFEA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92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0E52F-72A8-430B-8FA2-6431E2034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422660A-A1E2-4DC4-B920-0C69AD5F92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0806" y="3511550"/>
          <a:ext cx="8394700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4547">
                  <a:extLst>
                    <a:ext uri="{9D8B030D-6E8A-4147-A177-3AD203B41FA5}">
                      <a16:colId xmlns:a16="http://schemas.microsoft.com/office/drawing/2014/main" val="3689015652"/>
                    </a:ext>
                  </a:extLst>
                </a:gridCol>
                <a:gridCol w="1763966">
                  <a:extLst>
                    <a:ext uri="{9D8B030D-6E8A-4147-A177-3AD203B41FA5}">
                      <a16:colId xmlns:a16="http://schemas.microsoft.com/office/drawing/2014/main" val="2748209524"/>
                    </a:ext>
                  </a:extLst>
                </a:gridCol>
                <a:gridCol w="1725894">
                  <a:extLst>
                    <a:ext uri="{9D8B030D-6E8A-4147-A177-3AD203B41FA5}">
                      <a16:colId xmlns:a16="http://schemas.microsoft.com/office/drawing/2014/main" val="3284026194"/>
                    </a:ext>
                  </a:extLst>
                </a:gridCol>
                <a:gridCol w="1256350">
                  <a:extLst>
                    <a:ext uri="{9D8B030D-6E8A-4147-A177-3AD203B41FA5}">
                      <a16:colId xmlns:a16="http://schemas.microsoft.com/office/drawing/2014/main" val="2838793164"/>
                    </a:ext>
                  </a:extLst>
                </a:gridCol>
                <a:gridCol w="1116755">
                  <a:extLst>
                    <a:ext uri="{9D8B030D-6E8A-4147-A177-3AD203B41FA5}">
                      <a16:colId xmlns:a16="http://schemas.microsoft.com/office/drawing/2014/main" val="1011852159"/>
                    </a:ext>
                  </a:extLst>
                </a:gridCol>
                <a:gridCol w="723353">
                  <a:extLst>
                    <a:ext uri="{9D8B030D-6E8A-4147-A177-3AD203B41FA5}">
                      <a16:colId xmlns:a16="http://schemas.microsoft.com/office/drawing/2014/main" val="1775756007"/>
                    </a:ext>
                  </a:extLst>
                </a:gridCol>
                <a:gridCol w="713835">
                  <a:extLst>
                    <a:ext uri="{9D8B030D-6E8A-4147-A177-3AD203B41FA5}">
                      <a16:colId xmlns:a16="http://schemas.microsoft.com/office/drawing/2014/main" val="123906453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Second_Group_Stage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Winner_Group_Stage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Quater-Finalist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Semi-Finalist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Finalist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Winner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145066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Country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33383424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Brazil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19.27%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74.08%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70.26%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55.46%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40.23%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26.76%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374042273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Germany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20.73%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69.95%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64.20%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48.17%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32.34%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19.51%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178019934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Spain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31.02%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53.95%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70.75%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47.27%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26.63%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14.68%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165805767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Portugal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39.84%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33.41%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55.03%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32.17%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14.27%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6.48%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124228726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Argentina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26.52%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56.39%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50.52%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27.52%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13.17%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6.27%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39355488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France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29.67%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48.51%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50.74%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28.41%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13.19%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6.01%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22223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52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35670-70D6-4BFC-A43A-E10B9EF6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39070-8154-4E7F-91A1-DCBB5F454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Germany, Brazil, and Spain have a combined 60% win rate.</a:t>
            </a:r>
          </a:p>
          <a:p>
            <a:r>
              <a:rPr lang="en-US" dirty="0"/>
              <a:t>Elo rating is not enough to predict win rate in a game like soccer.</a:t>
            </a:r>
          </a:p>
          <a:p>
            <a:r>
              <a:rPr lang="en-US" dirty="0"/>
              <a:t>“Rock, paper, scissors” syndrome. </a:t>
            </a:r>
          </a:p>
          <a:p>
            <a:r>
              <a:rPr lang="en-US" dirty="0"/>
              <a:t>Other important factors to take into consideration are:</a:t>
            </a:r>
          </a:p>
          <a:p>
            <a:pPr lvl="1"/>
            <a:r>
              <a:rPr lang="en-US" dirty="0"/>
              <a:t>Past games played between teams, players involved, goals scored, home vs visiting.</a:t>
            </a:r>
          </a:p>
          <a:p>
            <a:r>
              <a:rPr lang="en-US" dirty="0"/>
              <a:t>This is sport, and upsets DO happen. Many models for the 2014 World Cup gave Brazil as the most likely winner. </a:t>
            </a:r>
          </a:p>
        </p:txBody>
      </p:sp>
    </p:spTree>
    <p:extLst>
      <p:ext uri="{BB962C8B-B14F-4D97-AF65-F5344CB8AC3E}">
        <p14:creationId xmlns:p14="http://schemas.microsoft.com/office/powerpoint/2010/main" val="2905751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2544</TotalTime>
  <Words>509</Words>
  <Application>Microsoft Office PowerPoint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Wingdings 3</vt:lpstr>
      <vt:lpstr>Ion Boardroom</vt:lpstr>
      <vt:lpstr>World Cup 2018 Predictions</vt:lpstr>
      <vt:lpstr>World Cup</vt:lpstr>
      <vt:lpstr>Structure</vt:lpstr>
      <vt:lpstr>Monte Carlo Method</vt:lpstr>
      <vt:lpstr>Elo rating system</vt:lpstr>
      <vt:lpstr>Assumptions/Simplifications</vt:lpstr>
      <vt:lpstr>Code..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Cup 2018 Predictions</dc:title>
  <dc:creator>Salim A. El Awad Ibrahim</dc:creator>
  <cp:lastModifiedBy>Salim A. El Awad Ibrahim</cp:lastModifiedBy>
  <cp:revision>11</cp:revision>
  <dcterms:created xsi:type="dcterms:W3CDTF">2018-05-23T21:24:32Z</dcterms:created>
  <dcterms:modified xsi:type="dcterms:W3CDTF">2018-05-25T15:52:29Z</dcterms:modified>
</cp:coreProperties>
</file>