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a3387dfb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a3387dfb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a3387dfb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a3387dfb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a3387d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a3387d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a3387df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a3387df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a3387df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a3387df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a432333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a432333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a432333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a432333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a3387dfb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a3387df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a3387df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a3387df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a3387dfb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a3387dfb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GB" sz="3300" u="sng"/>
              <a:t>NFL PredX 2022</a:t>
            </a:r>
            <a:endParaRPr sz="71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en-GB" sz="1100">
                <a:solidFill>
                  <a:schemeClr val="dk1"/>
                </a:solidFill>
              </a:rPr>
              <a:t>Salim Jivani, Ali Tahririan, Aniv Chakravarty, Satish Bitra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Naive Bayes</a:t>
            </a:r>
            <a:endParaRPr/>
          </a:p>
          <a:p>
            <a:pPr indent="-342900" lvl="0" marL="457200" rtl="0" algn="l">
              <a:spcBef>
                <a:spcPts val="0"/>
              </a:spcBef>
              <a:spcAft>
                <a:spcPts val="0"/>
              </a:spcAft>
              <a:buSzPts val="1800"/>
              <a:buChar char="●"/>
            </a:pPr>
            <a:r>
              <a:rPr lang="en-GB"/>
              <a:t>Decision Tree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320"/>
              <a:t>Work to do</a:t>
            </a:r>
            <a:endParaRPr sz="3320"/>
          </a:p>
        </p:txBody>
      </p:sp>
      <p:sp>
        <p:nvSpPr>
          <p:cNvPr id="120" name="Google Shape;120;p23"/>
          <p:cNvSpPr txBox="1"/>
          <p:nvPr>
            <p:ph idx="1" type="body"/>
          </p:nvPr>
        </p:nvSpPr>
        <p:spPr>
          <a:xfrm>
            <a:off x="311700" y="143822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Char char="●"/>
            </a:pPr>
            <a:r>
              <a:rPr lang="en-GB" sz="2300">
                <a:solidFill>
                  <a:schemeClr val="dk1"/>
                </a:solidFill>
              </a:rPr>
              <a:t>Analysis of models on data</a:t>
            </a:r>
            <a:endParaRPr sz="2300">
              <a:solidFill>
                <a:schemeClr val="dk1"/>
              </a:solidFill>
            </a:endParaRPr>
          </a:p>
          <a:p>
            <a:pPr indent="-374650" lvl="0" marL="457200" rtl="0" algn="l">
              <a:spcBef>
                <a:spcPts val="0"/>
              </a:spcBef>
              <a:spcAft>
                <a:spcPts val="0"/>
              </a:spcAft>
              <a:buClr>
                <a:schemeClr val="dk1"/>
              </a:buClr>
              <a:buSzPts val="2300"/>
              <a:buChar char="●"/>
            </a:pPr>
            <a:r>
              <a:rPr lang="en-GB" sz="2300">
                <a:solidFill>
                  <a:schemeClr val="dk1"/>
                </a:solidFill>
              </a:rPr>
              <a:t>Feature analysis</a:t>
            </a:r>
            <a:endParaRPr sz="2300">
              <a:solidFill>
                <a:schemeClr val="dk1"/>
              </a:solidFill>
            </a:endParaRPr>
          </a:p>
          <a:p>
            <a:pPr indent="-374650" lvl="0" marL="457200" rtl="0" algn="l">
              <a:spcBef>
                <a:spcPts val="0"/>
              </a:spcBef>
              <a:spcAft>
                <a:spcPts val="0"/>
              </a:spcAft>
              <a:buClr>
                <a:schemeClr val="dk1"/>
              </a:buClr>
              <a:buSzPts val="2300"/>
              <a:buChar char="●"/>
            </a:pPr>
            <a:r>
              <a:rPr lang="en-GB" sz="2300">
                <a:solidFill>
                  <a:schemeClr val="dk1"/>
                </a:solidFill>
              </a:rPr>
              <a:t>New feature combination and techniques</a:t>
            </a:r>
            <a:endParaRPr sz="2300">
              <a:solidFill>
                <a:schemeClr val="dk1"/>
              </a:solidFill>
            </a:endParaRPr>
          </a:p>
          <a:p>
            <a:pPr indent="-374650" lvl="0" marL="457200" rtl="0" algn="l">
              <a:spcBef>
                <a:spcPts val="0"/>
              </a:spcBef>
              <a:spcAft>
                <a:spcPts val="0"/>
              </a:spcAft>
              <a:buClr>
                <a:schemeClr val="dk1"/>
              </a:buClr>
              <a:buSzPts val="2300"/>
              <a:buChar char="●"/>
            </a:pPr>
            <a:r>
              <a:rPr lang="en-GB" sz="2300">
                <a:solidFill>
                  <a:schemeClr val="dk1"/>
                </a:solidFill>
              </a:rPr>
              <a:t>Results and analysis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700"/>
              <a:t>Project Description</a:t>
            </a:r>
            <a:endParaRPr sz="33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GB" sz="1500">
                <a:solidFill>
                  <a:schemeClr val="dk1"/>
                </a:solidFill>
              </a:rPr>
              <a:t>The National Football League (NFL) is the most popular sports league in the United States. </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The motivation for this project is the interest in watching football and linking sports statistics to the results. The practice of using Machine learning model and sports analytics mainly based on the same mathematics – statistics. After going through various sports predicting websites the curiosity increased to create a similar model that can be built up with other features such as player-specific data.</a:t>
            </a:r>
            <a:endParaRPr sz="1500">
              <a:solidFill>
                <a:schemeClr val="dk1"/>
              </a:solidFill>
            </a:endParaRPr>
          </a:p>
          <a:p>
            <a:pPr indent="-349250" lvl="0" marL="457200" rtl="0" algn="l">
              <a:spcBef>
                <a:spcPts val="0"/>
              </a:spcBef>
              <a:spcAft>
                <a:spcPts val="0"/>
              </a:spcAft>
              <a:buClr>
                <a:schemeClr val="dk1"/>
              </a:buClr>
              <a:buSzPts val="1900"/>
              <a:buChar char="●"/>
            </a:pPr>
            <a:r>
              <a:rPr lang="en-GB" sz="1500">
                <a:solidFill>
                  <a:schemeClr val="dk1"/>
                </a:solidFill>
              </a:rPr>
              <a:t> The goal is to combine different features to determine what defines a victory. Data is included from 2014 to 2021.</a:t>
            </a:r>
            <a:endParaRPr sz="1500">
              <a:solidFill>
                <a:schemeClr val="dk1"/>
              </a:solidFill>
            </a:endParaRPr>
          </a:p>
          <a:p>
            <a:pPr indent="0" lvl="0" marL="457200" rtl="0" algn="l">
              <a:spcBef>
                <a:spcPts val="0"/>
              </a:spcBef>
              <a:spcAft>
                <a:spcPts val="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700"/>
              <a:t>Objectives</a:t>
            </a:r>
            <a:endParaRPr sz="33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AutoNum type="arabicPeriod"/>
            </a:pPr>
            <a:r>
              <a:rPr lang="en-GB" sz="1500">
                <a:solidFill>
                  <a:schemeClr val="dk1"/>
                </a:solidFill>
              </a:rPr>
              <a:t>First we would like to run the data as is through various logistic regression models. Get the accuracy levels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GB" sz="1500">
                <a:solidFill>
                  <a:schemeClr val="dk1"/>
                </a:solidFill>
              </a:rPr>
              <a:t>Then we would like to combine, filter, augment, standardise the features and run them through the models. Get the accuracy levels.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GB" sz="1500">
                <a:solidFill>
                  <a:schemeClr val="dk1"/>
                </a:solidFill>
              </a:rPr>
              <a:t>From then we would like to determine the next best path. Maybe a combination of changing features and model architecture. Try a bunch of combinations to determine the best model.</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700"/>
              <a:t>Dataset</a:t>
            </a:r>
            <a:endParaRPr sz="33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GB" sz="1500">
                <a:solidFill>
                  <a:schemeClr val="dk1"/>
                </a:solidFill>
              </a:rPr>
              <a:t>We have got data from 2014-2021 on NFL games played, play-by-play. Each year is comprised of its own CSV file.</a:t>
            </a:r>
            <a:endParaRPr sz="2200"/>
          </a:p>
        </p:txBody>
      </p:sp>
      <p:pic>
        <p:nvPicPr>
          <p:cNvPr id="74" name="Google Shape;74;p16"/>
          <p:cNvPicPr preferRelativeResize="0"/>
          <p:nvPr/>
        </p:nvPicPr>
        <p:blipFill>
          <a:blip r:embed="rId3">
            <a:alphaModFix/>
          </a:blip>
          <a:stretch>
            <a:fillRect/>
          </a:stretch>
        </p:blipFill>
        <p:spPr>
          <a:xfrm>
            <a:off x="388450" y="2376300"/>
            <a:ext cx="8266076" cy="151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Cont.</a:t>
            </a:r>
            <a:endParaRPr/>
          </a:p>
        </p:txBody>
      </p:sp>
      <p:pic>
        <p:nvPicPr>
          <p:cNvPr id="80" name="Google Shape;80;p17"/>
          <p:cNvPicPr preferRelativeResize="0"/>
          <p:nvPr/>
        </p:nvPicPr>
        <p:blipFill>
          <a:blip r:embed="rId3">
            <a:alphaModFix/>
          </a:blip>
          <a:stretch>
            <a:fillRect/>
          </a:stretch>
        </p:blipFill>
        <p:spPr>
          <a:xfrm>
            <a:off x="3475425" y="1017725"/>
            <a:ext cx="4723259" cy="3820975"/>
          </a:xfrm>
          <a:prstGeom prst="rect">
            <a:avLst/>
          </a:prstGeom>
          <a:noFill/>
          <a:ln>
            <a:noFill/>
          </a:ln>
        </p:spPr>
      </p:pic>
      <p:pic>
        <p:nvPicPr>
          <p:cNvPr id="81" name="Google Shape;81;p17"/>
          <p:cNvPicPr preferRelativeResize="0"/>
          <p:nvPr/>
        </p:nvPicPr>
        <p:blipFill>
          <a:blip r:embed="rId4">
            <a:alphaModFix/>
          </a:blip>
          <a:stretch>
            <a:fillRect/>
          </a:stretch>
        </p:blipFill>
        <p:spPr>
          <a:xfrm>
            <a:off x="578059" y="1017725"/>
            <a:ext cx="2408290"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Cont.</a:t>
            </a:r>
            <a:endParaRPr/>
          </a:p>
        </p:txBody>
      </p:sp>
      <p:pic>
        <p:nvPicPr>
          <p:cNvPr id="87" name="Google Shape;87;p18"/>
          <p:cNvPicPr preferRelativeResize="0"/>
          <p:nvPr/>
        </p:nvPicPr>
        <p:blipFill>
          <a:blip r:embed="rId3">
            <a:alphaModFix/>
          </a:blip>
          <a:stretch>
            <a:fillRect/>
          </a:stretch>
        </p:blipFill>
        <p:spPr>
          <a:xfrm>
            <a:off x="152400" y="1170125"/>
            <a:ext cx="8196475" cy="371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Preliminary Analysis and Results</a:t>
            </a:r>
            <a:endParaRPr/>
          </a:p>
        </p:txBody>
      </p:sp>
      <p:pic>
        <p:nvPicPr>
          <p:cNvPr id="93" name="Google Shape;93;p19"/>
          <p:cNvPicPr preferRelativeResize="0"/>
          <p:nvPr/>
        </p:nvPicPr>
        <p:blipFill>
          <a:blip r:embed="rId3">
            <a:alphaModFix/>
          </a:blip>
          <a:stretch>
            <a:fillRect/>
          </a:stretch>
        </p:blipFill>
        <p:spPr>
          <a:xfrm>
            <a:off x="1138383" y="1083150"/>
            <a:ext cx="3045517" cy="1902827"/>
          </a:xfrm>
          <a:prstGeom prst="rect">
            <a:avLst/>
          </a:prstGeom>
          <a:noFill/>
          <a:ln>
            <a:noFill/>
          </a:ln>
        </p:spPr>
      </p:pic>
      <p:pic>
        <p:nvPicPr>
          <p:cNvPr id="94" name="Google Shape;94;p19"/>
          <p:cNvPicPr preferRelativeResize="0"/>
          <p:nvPr/>
        </p:nvPicPr>
        <p:blipFill>
          <a:blip r:embed="rId4">
            <a:alphaModFix/>
          </a:blip>
          <a:stretch>
            <a:fillRect/>
          </a:stretch>
        </p:blipFill>
        <p:spPr>
          <a:xfrm>
            <a:off x="4791499" y="1083138"/>
            <a:ext cx="2973434" cy="2022825"/>
          </a:xfrm>
          <a:prstGeom prst="rect">
            <a:avLst/>
          </a:prstGeom>
          <a:noFill/>
          <a:ln>
            <a:noFill/>
          </a:ln>
        </p:spPr>
      </p:pic>
      <p:pic>
        <p:nvPicPr>
          <p:cNvPr id="95" name="Google Shape;95;p19"/>
          <p:cNvPicPr preferRelativeResize="0"/>
          <p:nvPr/>
        </p:nvPicPr>
        <p:blipFill>
          <a:blip r:embed="rId5">
            <a:alphaModFix/>
          </a:blip>
          <a:stretch>
            <a:fillRect/>
          </a:stretch>
        </p:blipFill>
        <p:spPr>
          <a:xfrm>
            <a:off x="4674356" y="3138675"/>
            <a:ext cx="3090569" cy="1902827"/>
          </a:xfrm>
          <a:prstGeom prst="rect">
            <a:avLst/>
          </a:prstGeom>
          <a:noFill/>
          <a:ln>
            <a:noFill/>
          </a:ln>
        </p:spPr>
      </p:pic>
      <p:pic>
        <p:nvPicPr>
          <p:cNvPr id="96" name="Google Shape;96;p19"/>
          <p:cNvPicPr preferRelativeResize="0"/>
          <p:nvPr/>
        </p:nvPicPr>
        <p:blipFill>
          <a:blip r:embed="rId6">
            <a:alphaModFix/>
          </a:blip>
          <a:stretch>
            <a:fillRect/>
          </a:stretch>
        </p:blipFill>
        <p:spPr>
          <a:xfrm>
            <a:off x="1303676" y="2985975"/>
            <a:ext cx="2880213" cy="202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Linear Regression</a:t>
            </a:r>
            <a:endParaRPr/>
          </a:p>
          <a:p>
            <a:pPr indent="-342900" lvl="0" marL="457200" rtl="0" algn="l">
              <a:spcBef>
                <a:spcPts val="0"/>
              </a:spcBef>
              <a:spcAft>
                <a:spcPts val="0"/>
              </a:spcAft>
              <a:buSzPts val="1800"/>
              <a:buChar char="●"/>
            </a:pPr>
            <a:r>
              <a:rPr lang="en-GB"/>
              <a:t>Logistic Regression</a:t>
            </a:r>
            <a:endParaRPr/>
          </a:p>
          <a:p>
            <a:pPr indent="-342900" lvl="0" marL="457200" rtl="0" algn="l">
              <a:spcBef>
                <a:spcPts val="0"/>
              </a:spcBef>
              <a:spcAft>
                <a:spcPts val="0"/>
              </a:spcAft>
              <a:buSzPts val="1800"/>
              <a:buChar char="●"/>
            </a:pPr>
            <a:r>
              <a:rPr lang="en-GB"/>
              <a:t>SVM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KNN</a:t>
            </a:r>
            <a:endParaRPr/>
          </a:p>
          <a:p>
            <a:pPr indent="-342900" lvl="0" marL="457200" rtl="0" algn="l">
              <a:spcBef>
                <a:spcPts val="0"/>
              </a:spcBef>
              <a:spcAft>
                <a:spcPts val="0"/>
              </a:spcAft>
              <a:buSzPts val="1800"/>
              <a:buChar char="●"/>
            </a:pPr>
            <a:r>
              <a:rPr lang="en-GB"/>
              <a:t>Random Forest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