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65" r:id="rId3"/>
    <p:sldId id="266" r:id="rId4"/>
    <p:sldId id="257" r:id="rId5"/>
    <p:sldId id="258" r:id="rId6"/>
    <p:sldId id="262" r:id="rId7"/>
    <p:sldId id="259" r:id="rId8"/>
    <p:sldId id="260" r:id="rId9"/>
    <p:sldId id="267" r:id="rId10"/>
    <p:sldId id="269" r:id="rId11"/>
    <p:sldId id="263"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31" autoAdjust="0"/>
  </p:normalViewPr>
  <p:slideViewPr>
    <p:cSldViewPr snapToGrid="0">
      <p:cViewPr varScale="1">
        <p:scale>
          <a:sx n="75" d="100"/>
          <a:sy n="75"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946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702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63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152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634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29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77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203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21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443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448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3441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ierre-Simon_Laplace" TargetMode="External"/><Relationship Id="rId2" Type="http://schemas.openxmlformats.org/officeDocument/2006/relationships/hyperlink" Target="http://en.wikipedia.org/wiki/Richard_Pri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5436" y="127660"/>
            <a:ext cx="8915399" cy="917370"/>
          </a:xfrm>
        </p:spPr>
        <p:txBody>
          <a:bodyPr/>
          <a:lstStyle/>
          <a:p>
            <a:pPr algn="ctr"/>
            <a:r>
              <a:rPr lang="en-GB" dirty="0"/>
              <a:t>GROUP 17</a:t>
            </a:r>
          </a:p>
        </p:txBody>
      </p:sp>
      <p:sp>
        <p:nvSpPr>
          <p:cNvPr id="3" name="Subtitle 2"/>
          <p:cNvSpPr>
            <a:spLocks noGrp="1"/>
          </p:cNvSpPr>
          <p:nvPr>
            <p:ph type="subTitle" idx="1"/>
          </p:nvPr>
        </p:nvSpPr>
        <p:spPr>
          <a:xfrm>
            <a:off x="1615435" y="1202906"/>
            <a:ext cx="8915399" cy="4521000"/>
          </a:xfrm>
        </p:spPr>
        <p:txBody>
          <a:bodyPr/>
          <a:lstStyle/>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491177667"/>
              </p:ext>
            </p:extLst>
          </p:nvPr>
        </p:nvGraphicFramePr>
        <p:xfrm>
          <a:off x="1864426" y="1895324"/>
          <a:ext cx="8666409" cy="3139814"/>
        </p:xfrm>
        <a:graphic>
          <a:graphicData uri="http://schemas.openxmlformats.org/drawingml/2006/table">
            <a:tbl>
              <a:tblPr firstRow="1" bandRow="1">
                <a:tableStyleId>{5C22544A-7EE6-4342-B048-85BDC9FD1C3A}</a:tableStyleId>
              </a:tblPr>
              <a:tblGrid>
                <a:gridCol w="2888803"/>
                <a:gridCol w="2888803"/>
                <a:gridCol w="2888803"/>
              </a:tblGrid>
              <a:tr h="486638">
                <a:tc>
                  <a:txBody>
                    <a:bodyPr/>
                    <a:lstStyle/>
                    <a:p>
                      <a:r>
                        <a:rPr lang="en-GB" dirty="0" smtClean="0"/>
                        <a:t>NAMES</a:t>
                      </a:r>
                      <a:endParaRPr lang="en-GB" dirty="0"/>
                    </a:p>
                  </a:txBody>
                  <a:tcPr/>
                </a:tc>
                <a:tc>
                  <a:txBody>
                    <a:bodyPr/>
                    <a:lstStyle/>
                    <a:p>
                      <a:r>
                        <a:rPr lang="en-GB" dirty="0" smtClean="0"/>
                        <a:t>REG NUMBER</a:t>
                      </a:r>
                      <a:endParaRPr lang="en-GB" dirty="0"/>
                    </a:p>
                  </a:txBody>
                  <a:tcPr/>
                </a:tc>
                <a:tc>
                  <a:txBody>
                    <a:bodyPr/>
                    <a:lstStyle/>
                    <a:p>
                      <a:r>
                        <a:rPr lang="en-GB" dirty="0" smtClean="0"/>
                        <a:t>STUDENT NUMBER</a:t>
                      </a:r>
                      <a:endParaRPr lang="en-GB" dirty="0"/>
                    </a:p>
                  </a:txBody>
                  <a:tcPr/>
                </a:tc>
              </a:tr>
              <a:tr h="839950">
                <a:tc>
                  <a:txBody>
                    <a:bodyPr/>
                    <a:lstStyle/>
                    <a:p>
                      <a:r>
                        <a:rPr lang="en-GB" dirty="0" smtClean="0"/>
                        <a:t>KIGGUNDU</a:t>
                      </a:r>
                      <a:r>
                        <a:rPr lang="en-GB" baseline="0" dirty="0" smtClean="0"/>
                        <a:t> ISMAIL SSALI </a:t>
                      </a:r>
                      <a:endParaRPr lang="en-GB" dirty="0"/>
                    </a:p>
                  </a:txBody>
                  <a:tcPr/>
                </a:tc>
                <a:tc>
                  <a:txBody>
                    <a:bodyPr/>
                    <a:lstStyle/>
                    <a:p>
                      <a:r>
                        <a:rPr lang="en-GB" dirty="0" smtClean="0"/>
                        <a:t>16/U/5959/PS</a:t>
                      </a:r>
                      <a:endParaRPr lang="en-GB" dirty="0"/>
                    </a:p>
                  </a:txBody>
                  <a:tcPr/>
                </a:tc>
                <a:tc>
                  <a:txBody>
                    <a:bodyPr/>
                    <a:lstStyle/>
                    <a:p>
                      <a:r>
                        <a:rPr lang="en-GB" dirty="0" smtClean="0"/>
                        <a:t>216004419</a:t>
                      </a:r>
                      <a:endParaRPr lang="en-GB" dirty="0"/>
                    </a:p>
                  </a:txBody>
                  <a:tcPr/>
                </a:tc>
              </a:tr>
              <a:tr h="839950">
                <a:tc>
                  <a:txBody>
                    <a:bodyPr/>
                    <a:lstStyle/>
                    <a:p>
                      <a:r>
                        <a:rPr lang="en-GB" dirty="0" smtClean="0"/>
                        <a:t>AYESIGA TONY NSUBUGA</a:t>
                      </a:r>
                      <a:endParaRPr lang="en-GB" dirty="0"/>
                    </a:p>
                  </a:txBody>
                  <a:tcPr/>
                </a:tc>
                <a:tc>
                  <a:txBody>
                    <a:bodyPr/>
                    <a:lstStyle/>
                    <a:p>
                      <a:r>
                        <a:rPr lang="en-GB" dirty="0" smtClean="0"/>
                        <a:t>16/U/4043/PS</a:t>
                      </a:r>
                      <a:endParaRPr lang="en-GB" dirty="0"/>
                    </a:p>
                  </a:txBody>
                  <a:tcPr/>
                </a:tc>
                <a:tc>
                  <a:txBody>
                    <a:bodyPr/>
                    <a:lstStyle/>
                    <a:p>
                      <a:r>
                        <a:rPr lang="en-GB" dirty="0" smtClean="0"/>
                        <a:t>216012265</a:t>
                      </a:r>
                      <a:endParaRPr lang="en-GB" dirty="0"/>
                    </a:p>
                  </a:txBody>
                  <a:tcPr/>
                </a:tc>
              </a:tr>
              <a:tr h="486638">
                <a:tc>
                  <a:txBody>
                    <a:bodyPr/>
                    <a:lstStyle/>
                    <a:p>
                      <a:r>
                        <a:rPr lang="en-GB" dirty="0" smtClean="0"/>
                        <a:t>ABUBAKARI SIMBA</a:t>
                      </a:r>
                      <a:endParaRPr lang="en-GB" dirty="0"/>
                    </a:p>
                  </a:txBody>
                  <a:tcPr/>
                </a:tc>
                <a:tc>
                  <a:txBody>
                    <a:bodyPr/>
                    <a:lstStyle/>
                    <a:p>
                      <a:r>
                        <a:rPr lang="en-GB" dirty="0" smtClean="0"/>
                        <a:t>16/U/2618/PS</a:t>
                      </a:r>
                      <a:endParaRPr lang="en-GB" dirty="0"/>
                    </a:p>
                  </a:txBody>
                  <a:tcPr/>
                </a:tc>
                <a:tc>
                  <a:txBody>
                    <a:bodyPr/>
                    <a:lstStyle/>
                    <a:p>
                      <a:r>
                        <a:rPr lang="en-GB" dirty="0" smtClean="0"/>
                        <a:t>216010199</a:t>
                      </a:r>
                      <a:endParaRPr lang="en-GB" dirty="0"/>
                    </a:p>
                  </a:txBody>
                  <a:tcPr/>
                </a:tc>
              </a:tr>
              <a:tr h="486638">
                <a:tc>
                  <a:txBody>
                    <a:bodyPr/>
                    <a:lstStyle/>
                    <a:p>
                      <a:r>
                        <a:rPr lang="en-GB" dirty="0" smtClean="0"/>
                        <a:t>NUWASIIMA BRENDA</a:t>
                      </a:r>
                      <a:endParaRPr lang="en-GB" dirty="0"/>
                    </a:p>
                  </a:txBody>
                  <a:tcPr/>
                </a:tc>
                <a:tc>
                  <a:txBody>
                    <a:bodyPr/>
                    <a:lstStyle/>
                    <a:p>
                      <a:r>
                        <a:rPr lang="en-GB" dirty="0" smtClean="0"/>
                        <a:t>16/U/2093</a:t>
                      </a:r>
                      <a:endParaRPr lang="en-GB" dirty="0"/>
                    </a:p>
                  </a:txBody>
                  <a:tcPr/>
                </a:tc>
                <a:tc>
                  <a:txBody>
                    <a:bodyPr/>
                    <a:lstStyle/>
                    <a:p>
                      <a:r>
                        <a:rPr lang="en-GB" dirty="0" smtClean="0"/>
                        <a:t>21602098</a:t>
                      </a:r>
                      <a:endParaRPr lang="en-GB" dirty="0"/>
                    </a:p>
                  </a:txBody>
                  <a:tcPr/>
                </a:tc>
              </a:tr>
            </a:tbl>
          </a:graphicData>
        </a:graphic>
      </p:graphicFrame>
    </p:spTree>
    <p:extLst>
      <p:ext uri="{BB962C8B-B14F-4D97-AF65-F5344CB8AC3E}">
        <p14:creationId xmlns:p14="http://schemas.microsoft.com/office/powerpoint/2010/main" val="1926010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5910263"/>
          </a:xfrm>
        </p:spPr>
        <p:txBody>
          <a:bodyPr/>
          <a:lstStyle/>
          <a:p>
            <a:r>
              <a:rPr lang="en-GB" dirty="0" smtClean="0"/>
              <a:t>Before carrying out Bayesian  Linear Regression, the following must be obtained :- Parameters, a generative model which simulates the data and then the data as the final output from the generative model.</a:t>
            </a:r>
            <a:endParaRPr lang="en-GB" dirty="0"/>
          </a:p>
        </p:txBody>
      </p:sp>
      <p:sp>
        <p:nvSpPr>
          <p:cNvPr id="4" name="Rectangle 3"/>
          <p:cNvSpPr/>
          <p:nvPr/>
        </p:nvSpPr>
        <p:spPr>
          <a:xfrm>
            <a:off x="4997450" y="3228977"/>
            <a:ext cx="2832100" cy="1851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smtClean="0"/>
              <a:t>Generative model</a:t>
            </a:r>
            <a:endParaRPr lang="en-GB" dirty="0"/>
          </a:p>
        </p:txBody>
      </p:sp>
      <p:sp>
        <p:nvSpPr>
          <p:cNvPr id="5" name="Rounded Rectangle 4"/>
          <p:cNvSpPr/>
          <p:nvPr/>
        </p:nvSpPr>
        <p:spPr>
          <a:xfrm>
            <a:off x="4127500" y="2132013"/>
            <a:ext cx="4572000" cy="558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b="1" dirty="0" smtClean="0"/>
              <a:t>Parameters()</a:t>
            </a:r>
          </a:p>
          <a:p>
            <a:pPr algn="ctr"/>
            <a:endParaRPr lang="en-GB" dirty="0"/>
          </a:p>
        </p:txBody>
      </p:sp>
      <p:sp>
        <p:nvSpPr>
          <p:cNvPr id="6" name="Rounded Rectangle 5"/>
          <p:cNvSpPr/>
          <p:nvPr/>
        </p:nvSpPr>
        <p:spPr>
          <a:xfrm>
            <a:off x="5378450" y="5618163"/>
            <a:ext cx="20701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Data[5,4,3,6,7,9]</a:t>
            </a:r>
            <a:endParaRPr lang="en-GB" dirty="0"/>
          </a:p>
        </p:txBody>
      </p:sp>
      <p:cxnSp>
        <p:nvCxnSpPr>
          <p:cNvPr id="7" name="Straight Arrow Connector 6"/>
          <p:cNvCxnSpPr>
            <a:stCxn id="5" idx="2"/>
          </p:cNvCxnSpPr>
          <p:nvPr/>
        </p:nvCxnSpPr>
        <p:spPr>
          <a:xfrm>
            <a:off x="6413500" y="2690813"/>
            <a:ext cx="0" cy="53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2"/>
            <a:endCxn id="6" idx="0"/>
          </p:cNvCxnSpPr>
          <p:nvPr/>
        </p:nvCxnSpPr>
        <p:spPr>
          <a:xfrm>
            <a:off x="6413500" y="5079999"/>
            <a:ext cx="0" cy="53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563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5501"/>
            <a:ext cx="10515600" cy="5351462"/>
          </a:xfrm>
        </p:spPr>
        <p:txBody>
          <a:bodyPr/>
          <a:lstStyle/>
          <a:p>
            <a:r>
              <a:rPr lang="en-GB" dirty="0" smtClean="0"/>
              <a:t>For exa</a:t>
            </a:r>
            <a:r>
              <a:rPr lang="en-GB" dirty="0" smtClean="0"/>
              <a:t>mple;</a:t>
            </a:r>
            <a:endParaRPr lang="en-GB" dirty="0"/>
          </a:p>
        </p:txBody>
      </p:sp>
      <p:sp>
        <p:nvSpPr>
          <p:cNvPr id="4" name="Rectangle 3"/>
          <p:cNvSpPr/>
          <p:nvPr/>
        </p:nvSpPr>
        <p:spPr>
          <a:xfrm>
            <a:off x="4997450" y="3059113"/>
            <a:ext cx="2832100" cy="1851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smtClean="0"/>
              <a:t>1.Mark 20 fish</a:t>
            </a:r>
          </a:p>
          <a:p>
            <a:pPr algn="ctr"/>
            <a:r>
              <a:rPr lang="en-GB" dirty="0" smtClean="0"/>
              <a:t>2.Sample  a random number of fish.</a:t>
            </a:r>
          </a:p>
          <a:p>
            <a:pPr algn="ctr"/>
            <a:r>
              <a:rPr lang="en-GB" dirty="0" smtClean="0"/>
              <a:t>3.Count the number of marked fish</a:t>
            </a:r>
            <a:endParaRPr lang="en-GB" dirty="0"/>
          </a:p>
        </p:txBody>
      </p:sp>
      <p:sp>
        <p:nvSpPr>
          <p:cNvPr id="5" name="Rounded Rectangle 4"/>
          <p:cNvSpPr/>
          <p:nvPr/>
        </p:nvSpPr>
        <p:spPr>
          <a:xfrm>
            <a:off x="4127500" y="1941513"/>
            <a:ext cx="4572000" cy="558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b="1" dirty="0" smtClean="0"/>
              <a:t>Number of fish</a:t>
            </a:r>
          </a:p>
          <a:p>
            <a:pPr algn="ctr"/>
            <a:endParaRPr lang="en-GB" dirty="0"/>
          </a:p>
        </p:txBody>
      </p:sp>
      <p:sp>
        <p:nvSpPr>
          <p:cNvPr id="6" name="Rounded Rectangle 5"/>
          <p:cNvSpPr/>
          <p:nvPr/>
        </p:nvSpPr>
        <p:spPr>
          <a:xfrm>
            <a:off x="5378450" y="5618163"/>
            <a:ext cx="20701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5 marked fish</a:t>
            </a:r>
            <a:endParaRPr lang="en-GB" dirty="0"/>
          </a:p>
        </p:txBody>
      </p:sp>
      <p:cxnSp>
        <p:nvCxnSpPr>
          <p:cNvPr id="8" name="Straight Arrow Connector 7"/>
          <p:cNvCxnSpPr>
            <a:stCxn id="5" idx="2"/>
          </p:cNvCxnSpPr>
          <p:nvPr/>
        </p:nvCxnSpPr>
        <p:spPr>
          <a:xfrm>
            <a:off x="6413500" y="2500313"/>
            <a:ext cx="0" cy="53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a:endCxn id="6" idx="0"/>
          </p:cNvCxnSpPr>
          <p:nvPr/>
        </p:nvCxnSpPr>
        <p:spPr>
          <a:xfrm>
            <a:off x="6413500" y="4910135"/>
            <a:ext cx="0" cy="708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485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1900" y="190501"/>
            <a:ext cx="9144000" cy="754062"/>
          </a:xfrm>
        </p:spPr>
        <p:txBody>
          <a:bodyPr>
            <a:normAutofit/>
          </a:bodyPr>
          <a:lstStyle/>
          <a:p>
            <a:r>
              <a:rPr lang="en-GB" sz="4400" b="1" dirty="0" smtClean="0"/>
              <a:t>Code</a:t>
            </a:r>
            <a:endParaRPr lang="en-GB" sz="4400" b="1" dirty="0"/>
          </a:p>
        </p:txBody>
      </p:sp>
      <p:sp>
        <p:nvSpPr>
          <p:cNvPr id="3" name="Subtitle 2"/>
          <p:cNvSpPr>
            <a:spLocks noGrp="1"/>
          </p:cNvSpPr>
          <p:nvPr>
            <p:ph type="subTitle" idx="1"/>
          </p:nvPr>
        </p:nvSpPr>
        <p:spPr>
          <a:xfrm>
            <a:off x="1028700" y="825500"/>
            <a:ext cx="9639300" cy="5791200"/>
          </a:xfrm>
        </p:spPr>
        <p:txBody>
          <a:bodyPr>
            <a:normAutofit fontScale="25000" lnSpcReduction="20000"/>
          </a:bodyPr>
          <a:lstStyle/>
          <a:p>
            <a:pPr algn="l"/>
            <a:r>
              <a:rPr lang="en-GB" sz="7200" dirty="0"/>
              <a:t>n_draw &lt;- </a:t>
            </a:r>
            <a:r>
              <a:rPr lang="en-GB" sz="7200" dirty="0" smtClean="0"/>
              <a:t>100000</a:t>
            </a:r>
            <a:endParaRPr lang="en-GB" sz="7200" dirty="0"/>
          </a:p>
          <a:p>
            <a:pPr algn="l"/>
            <a:r>
              <a:rPr lang="en-GB" sz="7200" dirty="0"/>
              <a:t># Defining and drawing from the prior distribution</a:t>
            </a:r>
          </a:p>
          <a:p>
            <a:pPr algn="l"/>
            <a:r>
              <a:rPr lang="en-GB" sz="7200" dirty="0" err="1"/>
              <a:t>n_fish</a:t>
            </a:r>
            <a:r>
              <a:rPr lang="en-GB" sz="7200" dirty="0"/>
              <a:t> &lt;- sample(20:250, n_draw, replace = TRUE</a:t>
            </a:r>
            <a:r>
              <a:rPr lang="en-GB" sz="7200" dirty="0" smtClean="0"/>
              <a:t>)</a:t>
            </a:r>
            <a:endParaRPr lang="en-GB" sz="7200" dirty="0"/>
          </a:p>
          <a:p>
            <a:pPr algn="l"/>
            <a:r>
              <a:rPr lang="en-GB" sz="7200" dirty="0"/>
              <a:t># Defining the generative model</a:t>
            </a:r>
          </a:p>
          <a:p>
            <a:pPr algn="l"/>
            <a:r>
              <a:rPr lang="en-GB" sz="7200" dirty="0" err="1"/>
              <a:t>pick_fish</a:t>
            </a:r>
            <a:r>
              <a:rPr lang="en-GB" sz="7200" dirty="0"/>
              <a:t> &lt;- function(</a:t>
            </a:r>
            <a:r>
              <a:rPr lang="en-GB" sz="7200" dirty="0" err="1"/>
              <a:t>n_fish</a:t>
            </a:r>
            <a:r>
              <a:rPr lang="en-GB" sz="7200" dirty="0"/>
              <a:t>) {</a:t>
            </a:r>
          </a:p>
          <a:p>
            <a:pPr algn="l"/>
            <a:r>
              <a:rPr lang="en-GB" sz="7200" dirty="0"/>
              <a:t>  fish &lt;- rep(0:1, c(</a:t>
            </a:r>
            <a:r>
              <a:rPr lang="en-GB" sz="7200" dirty="0" err="1"/>
              <a:t>n_fish</a:t>
            </a:r>
            <a:r>
              <a:rPr lang="en-GB" sz="7200" dirty="0"/>
              <a:t> - 20, 20))</a:t>
            </a:r>
          </a:p>
          <a:p>
            <a:pPr algn="l"/>
            <a:r>
              <a:rPr lang="en-GB" sz="7200" dirty="0"/>
              <a:t>  sum(sample(fish, 20</a:t>
            </a:r>
            <a:r>
              <a:rPr lang="en-GB" sz="7200" dirty="0" smtClean="0"/>
              <a:t>)) }</a:t>
            </a:r>
            <a:endParaRPr lang="en-GB" sz="7200" dirty="0"/>
          </a:p>
          <a:p>
            <a:pPr algn="l"/>
            <a:r>
              <a:rPr lang="en-GB" sz="7200" dirty="0" smtClean="0"/>
              <a:t># </a:t>
            </a:r>
            <a:r>
              <a:rPr lang="en-GB" sz="7200" dirty="0"/>
              <a:t>Simulating the data</a:t>
            </a:r>
          </a:p>
          <a:p>
            <a:pPr algn="l"/>
            <a:r>
              <a:rPr lang="en-GB" sz="7200" dirty="0" err="1"/>
              <a:t>n_marked</a:t>
            </a:r>
            <a:r>
              <a:rPr lang="en-GB" sz="7200" dirty="0"/>
              <a:t> &lt;- rep(NA, n_draw)</a:t>
            </a:r>
          </a:p>
          <a:p>
            <a:pPr algn="l"/>
            <a:r>
              <a:rPr lang="en-GB" sz="7200" dirty="0"/>
              <a:t>for(</a:t>
            </a:r>
            <a:r>
              <a:rPr lang="en-GB" sz="7200" dirty="0" err="1"/>
              <a:t>i</a:t>
            </a:r>
            <a:r>
              <a:rPr lang="en-GB" sz="7200" dirty="0"/>
              <a:t> in 1:n_draw) {</a:t>
            </a:r>
          </a:p>
          <a:p>
            <a:pPr algn="l"/>
            <a:r>
              <a:rPr lang="en-GB" sz="7200" dirty="0"/>
              <a:t>  </a:t>
            </a:r>
            <a:r>
              <a:rPr lang="en-GB" sz="7200" dirty="0" err="1"/>
              <a:t>n_marked</a:t>
            </a:r>
            <a:r>
              <a:rPr lang="en-GB" sz="7200" dirty="0"/>
              <a:t>[</a:t>
            </a:r>
            <a:r>
              <a:rPr lang="en-GB" sz="7200" dirty="0" err="1"/>
              <a:t>i</a:t>
            </a:r>
            <a:r>
              <a:rPr lang="en-GB" sz="7200" dirty="0"/>
              <a:t>] &lt;- </a:t>
            </a:r>
            <a:r>
              <a:rPr lang="en-GB" sz="7200" dirty="0" err="1"/>
              <a:t>pick_fish</a:t>
            </a:r>
            <a:r>
              <a:rPr lang="en-GB" sz="7200" dirty="0"/>
              <a:t>(</a:t>
            </a:r>
            <a:r>
              <a:rPr lang="en-GB" sz="7200" dirty="0" err="1"/>
              <a:t>n_fish</a:t>
            </a:r>
            <a:r>
              <a:rPr lang="en-GB" sz="7200" dirty="0"/>
              <a:t>[</a:t>
            </a:r>
            <a:r>
              <a:rPr lang="en-GB" sz="7200" dirty="0" err="1"/>
              <a:t>i</a:t>
            </a:r>
            <a:r>
              <a:rPr lang="en-GB" sz="7200" dirty="0"/>
              <a:t>])</a:t>
            </a:r>
          </a:p>
          <a:p>
            <a:pPr algn="l"/>
            <a:r>
              <a:rPr lang="en-GB" sz="7200" dirty="0" smtClean="0"/>
              <a:t>}</a:t>
            </a:r>
            <a:endParaRPr lang="en-GB" sz="7200" dirty="0"/>
          </a:p>
          <a:p>
            <a:pPr algn="l"/>
            <a:r>
              <a:rPr lang="en-GB" sz="7200" dirty="0"/>
              <a:t># Filtering out those parameter values that didn't result in the</a:t>
            </a:r>
          </a:p>
          <a:p>
            <a:pPr algn="l"/>
            <a:r>
              <a:rPr lang="en-GB" sz="7200" dirty="0"/>
              <a:t># data that we actually observed</a:t>
            </a:r>
          </a:p>
          <a:p>
            <a:pPr algn="l"/>
            <a:r>
              <a:rPr lang="en-GB" sz="7200" dirty="0" err="1"/>
              <a:t>post_fish</a:t>
            </a:r>
            <a:r>
              <a:rPr lang="en-GB" sz="7200" dirty="0"/>
              <a:t> &lt;- </a:t>
            </a:r>
            <a:r>
              <a:rPr lang="en-GB" sz="7200" dirty="0" err="1"/>
              <a:t>n_fish</a:t>
            </a:r>
            <a:r>
              <a:rPr lang="en-GB" sz="7200" dirty="0"/>
              <a:t>[</a:t>
            </a:r>
            <a:r>
              <a:rPr lang="en-GB" sz="7200" dirty="0" err="1"/>
              <a:t>n_marked</a:t>
            </a:r>
            <a:r>
              <a:rPr lang="en-GB" sz="7200" dirty="0"/>
              <a:t> == 5</a:t>
            </a:r>
            <a:r>
              <a:rPr lang="en-GB" sz="7200" dirty="0" smtClean="0"/>
              <a:t>]</a:t>
            </a:r>
            <a:endParaRPr lang="en-GB" sz="7200" dirty="0"/>
          </a:p>
          <a:p>
            <a:pPr algn="l"/>
            <a:endParaRPr lang="en-GB" sz="7200" dirty="0"/>
          </a:p>
          <a:p>
            <a:pPr algn="l"/>
            <a:r>
              <a:rPr lang="en-GB" sz="7200" dirty="0"/>
              <a:t># The posterior distribution showing the probability of different number of fish</a:t>
            </a:r>
          </a:p>
          <a:p>
            <a:pPr algn="l"/>
            <a:r>
              <a:rPr lang="en-GB" sz="7200" dirty="0" err="1"/>
              <a:t>barplot</a:t>
            </a:r>
            <a:r>
              <a:rPr lang="en-GB" sz="7200" dirty="0"/>
              <a:t>(table(cut(</a:t>
            </a:r>
            <a:r>
              <a:rPr lang="en-GB" sz="7200" dirty="0" err="1"/>
              <a:t>post_fish</a:t>
            </a:r>
            <a:r>
              <a:rPr lang="en-GB" sz="7200" dirty="0"/>
              <a:t>, </a:t>
            </a:r>
            <a:r>
              <a:rPr lang="en-GB" sz="7200" dirty="0" err="1"/>
              <a:t>seq</a:t>
            </a:r>
            <a:r>
              <a:rPr lang="en-GB" sz="7200" dirty="0"/>
              <a:t>(0, 250, 20))) / length(</a:t>
            </a:r>
            <a:r>
              <a:rPr lang="en-GB" sz="7200" dirty="0" err="1"/>
              <a:t>post_fish</a:t>
            </a:r>
            <a:r>
              <a:rPr lang="en-GB" sz="7200" dirty="0"/>
              <a:t>), col = "yellow")</a:t>
            </a:r>
          </a:p>
          <a:p>
            <a:endParaRPr lang="en-GB" dirty="0"/>
          </a:p>
        </p:txBody>
      </p:sp>
    </p:spTree>
    <p:extLst>
      <p:ext uri="{BB962C8B-B14F-4D97-AF65-F5344CB8AC3E}">
        <p14:creationId xmlns:p14="http://schemas.microsoft.com/office/powerpoint/2010/main" val="3338469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0"/>
            <a:ext cx="10515600" cy="676275"/>
          </a:xfrm>
        </p:spPr>
        <p:txBody>
          <a:bodyPr>
            <a:normAutofit fontScale="90000"/>
          </a:bodyPr>
          <a:lstStyle/>
          <a:p>
            <a:pPr algn="ctr"/>
            <a:r>
              <a:rPr lang="en-GB" b="1" dirty="0" smtClean="0"/>
              <a:t>History of Bayes Theorem</a:t>
            </a:r>
            <a:endParaRPr lang="en-GB" b="1" dirty="0"/>
          </a:p>
        </p:txBody>
      </p:sp>
      <p:sp>
        <p:nvSpPr>
          <p:cNvPr id="3" name="Content Placeholder 2"/>
          <p:cNvSpPr>
            <a:spLocks noGrp="1"/>
          </p:cNvSpPr>
          <p:nvPr>
            <p:ph idx="1"/>
          </p:nvPr>
        </p:nvSpPr>
        <p:spPr>
          <a:xfrm>
            <a:off x="838200" y="676275"/>
            <a:ext cx="10515600" cy="5749926"/>
          </a:xfrm>
        </p:spPr>
        <p:txBody>
          <a:bodyPr>
            <a:normAutofit lnSpcReduction="10000"/>
          </a:bodyPr>
          <a:lstStyle/>
          <a:p>
            <a:r>
              <a:rPr lang="en-GB" dirty="0"/>
              <a:t>In the </a:t>
            </a:r>
            <a:r>
              <a:rPr lang="en-GB" dirty="0" smtClean="0"/>
              <a:t>1700s, An English Reverend </a:t>
            </a:r>
            <a:r>
              <a:rPr lang="en-GB" u="sng" dirty="0" smtClean="0">
                <a:solidFill>
                  <a:schemeClr val="accent1"/>
                </a:solidFill>
              </a:rPr>
              <a:t>Thomas Bayes </a:t>
            </a:r>
            <a:r>
              <a:rPr lang="en-GB" dirty="0" smtClean="0"/>
              <a:t>wanted to find out the probability  of a future event occurring </a:t>
            </a:r>
            <a:r>
              <a:rPr lang="en-GB" dirty="0"/>
              <a:t>if he only knew how many times it had occurred or not occurred in the </a:t>
            </a:r>
            <a:r>
              <a:rPr lang="en-GB" dirty="0" smtClean="0"/>
              <a:t>past.  So he carried out an experiment to determine that probability. </a:t>
            </a:r>
            <a:r>
              <a:rPr lang="en-GB" dirty="0"/>
              <a:t>Thomas Bayes made </a:t>
            </a:r>
            <a:r>
              <a:rPr lang="en-GB" dirty="0" smtClean="0"/>
              <a:t>the </a:t>
            </a:r>
            <a:r>
              <a:rPr lang="en-GB" dirty="0"/>
              <a:t>discovery that bears his name but then mysteriously abandoned </a:t>
            </a:r>
            <a:r>
              <a:rPr lang="en-GB" dirty="0" smtClean="0"/>
              <a:t>it.</a:t>
            </a:r>
          </a:p>
          <a:p>
            <a:r>
              <a:rPr lang="en-GB" dirty="0" smtClean="0"/>
              <a:t>After he died in 1761, his </a:t>
            </a:r>
            <a:r>
              <a:rPr lang="en-GB" dirty="0"/>
              <a:t>friend </a:t>
            </a:r>
            <a:r>
              <a:rPr lang="en-GB" dirty="0">
                <a:hlinkClick r:id="rId2"/>
              </a:rPr>
              <a:t>Richard Price</a:t>
            </a:r>
            <a:r>
              <a:rPr lang="en-GB" dirty="0"/>
              <a:t> found it among his </a:t>
            </a:r>
            <a:r>
              <a:rPr lang="en-GB" dirty="0" smtClean="0"/>
              <a:t>notes, </a:t>
            </a:r>
            <a:r>
              <a:rPr lang="en-GB" dirty="0"/>
              <a:t>re-edited </a:t>
            </a:r>
            <a:r>
              <a:rPr lang="en-GB" dirty="0" smtClean="0"/>
              <a:t>it and </a:t>
            </a:r>
            <a:r>
              <a:rPr lang="en-GB" dirty="0"/>
              <a:t>published it</a:t>
            </a:r>
            <a:r>
              <a:rPr lang="en-GB" dirty="0" smtClean="0"/>
              <a:t>.</a:t>
            </a:r>
          </a:p>
          <a:p>
            <a:r>
              <a:rPr lang="en-GB" dirty="0" smtClean="0"/>
              <a:t>In the 18</a:t>
            </a:r>
            <a:r>
              <a:rPr lang="en-GB" baseline="30000" dirty="0" smtClean="0"/>
              <a:t>th</a:t>
            </a:r>
            <a:r>
              <a:rPr lang="en-GB" dirty="0" smtClean="0"/>
              <a:t> Century, </a:t>
            </a:r>
            <a:r>
              <a:rPr lang="en-GB" dirty="0">
                <a:hlinkClick r:id="rId3"/>
              </a:rPr>
              <a:t>Pierre-Simon Laplace</a:t>
            </a:r>
            <a:r>
              <a:rPr lang="en-GB" dirty="0"/>
              <a:t>, a brilliant young mathematician, came to believe that probability theory held the key, and he independently rediscovered Bayes' mechanism and published it in 1774. Laplace stated the principle not with an equation, but in words: the probability of a cause (given an event) is proportional to the probability of the event (given its cause). And for the next 40 years, Laplace used, extended, clarified, and proved his new principle.</a:t>
            </a:r>
          </a:p>
        </p:txBody>
      </p:sp>
    </p:spTree>
    <p:extLst>
      <p:ext uri="{BB962C8B-B14F-4D97-AF65-F5344CB8AC3E}">
        <p14:creationId xmlns:p14="http://schemas.microsoft.com/office/powerpoint/2010/main" val="914528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Cont</a:t>
            </a:r>
            <a:r>
              <a:rPr lang="en-GB" b="1" dirty="0" smtClean="0"/>
              <a:t>…..</a:t>
            </a:r>
            <a:endParaRPr lang="en-GB" b="1" dirty="0"/>
          </a:p>
        </p:txBody>
      </p:sp>
      <p:sp>
        <p:nvSpPr>
          <p:cNvPr id="3" name="Content Placeholder 2"/>
          <p:cNvSpPr>
            <a:spLocks noGrp="1"/>
          </p:cNvSpPr>
          <p:nvPr>
            <p:ph idx="1"/>
          </p:nvPr>
        </p:nvSpPr>
        <p:spPr>
          <a:xfrm>
            <a:off x="838200" y="1825624"/>
            <a:ext cx="10515600" cy="4752975"/>
          </a:xfrm>
        </p:spPr>
        <p:txBody>
          <a:bodyPr/>
          <a:lstStyle/>
          <a:p>
            <a:r>
              <a:rPr lang="en-GB" dirty="0" smtClean="0"/>
              <a:t>Later, </a:t>
            </a:r>
            <a:r>
              <a:rPr lang="en-GB" dirty="0"/>
              <a:t>Pierre Simon Laplace, who gave it its modern mathematical </a:t>
            </a:r>
            <a:r>
              <a:rPr lang="en-GB" dirty="0" smtClean="0"/>
              <a:t>form.</a:t>
            </a:r>
          </a:p>
          <a:p>
            <a:r>
              <a:rPr lang="en-GB" dirty="0"/>
              <a:t>Alan Turing used it to decode the German Enigma cipher and arguably save the Allies from losing the Second World </a:t>
            </a:r>
            <a:r>
              <a:rPr lang="en-GB" dirty="0" smtClean="0"/>
              <a:t>War.</a:t>
            </a:r>
          </a:p>
          <a:p>
            <a:r>
              <a:rPr lang="en-GB" dirty="0" smtClean="0"/>
              <a:t> </a:t>
            </a:r>
            <a:r>
              <a:rPr lang="en-GB" dirty="0"/>
              <a:t>T</a:t>
            </a:r>
            <a:r>
              <a:rPr lang="en-GB" dirty="0" smtClean="0"/>
              <a:t>he </a:t>
            </a:r>
            <a:r>
              <a:rPr lang="en-GB" dirty="0"/>
              <a:t>U.S. Navy used it to search for a missing H-bomb and to locate Soviet subs</a:t>
            </a:r>
          </a:p>
        </p:txBody>
      </p:sp>
    </p:spTree>
    <p:extLst>
      <p:ext uri="{BB962C8B-B14F-4D97-AF65-F5344CB8AC3E}">
        <p14:creationId xmlns:p14="http://schemas.microsoft.com/office/powerpoint/2010/main" val="4253648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043" y="1"/>
            <a:ext cx="8911687" cy="660400"/>
          </a:xfrm>
        </p:spPr>
        <p:txBody>
          <a:bodyPr>
            <a:normAutofit fontScale="90000"/>
          </a:bodyPr>
          <a:lstStyle/>
          <a:p>
            <a:pPr algn="ctr"/>
            <a:r>
              <a:rPr lang="en-GB" sz="4800" b="1" dirty="0" smtClean="0"/>
              <a:t>Bayes Linear Regression</a:t>
            </a:r>
            <a:endParaRPr lang="en-GB" sz="4800" b="1" dirty="0"/>
          </a:p>
        </p:txBody>
      </p:sp>
      <p:sp>
        <p:nvSpPr>
          <p:cNvPr id="3" name="Content Placeholder 2"/>
          <p:cNvSpPr>
            <a:spLocks noGrp="1"/>
          </p:cNvSpPr>
          <p:nvPr>
            <p:ph idx="1"/>
          </p:nvPr>
        </p:nvSpPr>
        <p:spPr>
          <a:xfrm>
            <a:off x="451653" y="533400"/>
            <a:ext cx="11269291" cy="6211785"/>
          </a:xfrm>
        </p:spPr>
        <p:txBody>
          <a:bodyPr>
            <a:normAutofit fontScale="92500" lnSpcReduction="20000"/>
          </a:bodyPr>
          <a:lstStyle/>
          <a:p>
            <a:pPr marL="0" indent="0">
              <a:buNone/>
            </a:pPr>
            <a:endParaRPr lang="en-GB" dirty="0" smtClean="0"/>
          </a:p>
          <a:p>
            <a:r>
              <a:rPr lang="en-GB" dirty="0" smtClean="0"/>
              <a:t>Process of calculating a probability distribution over one or more variables whose values we would like to know given information we have about some other variables.</a:t>
            </a:r>
          </a:p>
          <a:p>
            <a:pPr marL="0" indent="0">
              <a:buNone/>
            </a:pPr>
            <a:r>
              <a:rPr lang="en-GB" dirty="0" smtClean="0"/>
              <a:t> 	Output </a:t>
            </a:r>
            <a:r>
              <a:rPr lang="en-GB" dirty="0" smtClean="0"/>
              <a:t>variable: variables we are predicting.</a:t>
            </a:r>
          </a:p>
          <a:p>
            <a:pPr marL="0" indent="0">
              <a:buNone/>
            </a:pPr>
            <a:r>
              <a:rPr lang="en-GB" dirty="0" smtClean="0"/>
              <a:t>	Input </a:t>
            </a:r>
            <a:r>
              <a:rPr lang="en-GB" dirty="0" smtClean="0"/>
              <a:t>variable: variables whose information we are using to make predictions.</a:t>
            </a:r>
          </a:p>
          <a:p>
            <a:pPr marL="0" indent="0">
              <a:buNone/>
            </a:pPr>
            <a:r>
              <a:rPr lang="en-GB" b="1" dirty="0"/>
              <a:t>THE BAYESIAN DATA ANALYSIS</a:t>
            </a:r>
          </a:p>
          <a:p>
            <a:pPr marL="0" indent="0">
              <a:buNone/>
            </a:pPr>
            <a:r>
              <a:rPr lang="en-GB" dirty="0"/>
              <a:t>Use probability to represent uncertainty in all parts of a statistical model.</a:t>
            </a:r>
          </a:p>
          <a:p>
            <a:pPr>
              <a:buFont typeface="Wingdings" panose="05000000000000000000" pitchFamily="2" charset="2"/>
              <a:buChar char="§"/>
            </a:pPr>
            <a:r>
              <a:rPr lang="en-GB" dirty="0" smtClean="0"/>
              <a:t>Regression </a:t>
            </a:r>
            <a:r>
              <a:rPr lang="en-GB" dirty="0"/>
              <a:t>methods try to explain the relationship between two sets </a:t>
            </a:r>
            <a:r>
              <a:rPr lang="en-GB" dirty="0" smtClean="0"/>
              <a:t>of variables </a:t>
            </a:r>
            <a:r>
              <a:rPr lang="en-GB" dirty="0"/>
              <a:t>Y and </a:t>
            </a:r>
            <a:r>
              <a:rPr lang="en-GB" dirty="0" smtClean="0"/>
              <a:t>X.</a:t>
            </a:r>
            <a:endParaRPr lang="en-GB" dirty="0"/>
          </a:p>
          <a:p>
            <a:pPr>
              <a:buFont typeface="Wingdings" panose="05000000000000000000" pitchFamily="2" charset="2"/>
              <a:buChar char="§"/>
            </a:pPr>
            <a:r>
              <a:rPr lang="en-GB" dirty="0" smtClean="0"/>
              <a:t>Y </a:t>
            </a:r>
            <a:r>
              <a:rPr lang="en-GB" dirty="0"/>
              <a:t>is considered random and X is </a:t>
            </a:r>
            <a:r>
              <a:rPr lang="en-GB" dirty="0" smtClean="0"/>
              <a:t>considered</a:t>
            </a:r>
            <a:r>
              <a:rPr lang="en-GB" dirty="0" smtClean="0"/>
              <a:t>.</a:t>
            </a:r>
          </a:p>
          <a:p>
            <a:pPr>
              <a:buFont typeface="Wingdings" panose="05000000000000000000" pitchFamily="2" charset="2"/>
              <a:buChar char="§"/>
            </a:pPr>
            <a:r>
              <a:rPr lang="en-GB" dirty="0"/>
              <a:t>Packages to install in order to work on Bayesian Linear Regression projects are BLR and </a:t>
            </a:r>
            <a:r>
              <a:rPr lang="en-GB" dirty="0" smtClean="0"/>
              <a:t>BGLR</a:t>
            </a:r>
            <a:endParaRPr lang="en-GB" dirty="0" smtClean="0"/>
          </a:p>
          <a:p>
            <a:pPr>
              <a:buFont typeface="Wingdings" panose="05000000000000000000" pitchFamily="2" charset="2"/>
              <a:buChar char="§"/>
            </a:pPr>
            <a:r>
              <a:rPr lang="en-GB" dirty="0" smtClean="0"/>
              <a:t>Examples:</a:t>
            </a:r>
          </a:p>
          <a:p>
            <a:pPr lvl="1"/>
            <a:r>
              <a:rPr lang="en-GB" dirty="0" smtClean="0"/>
              <a:t>Fertility </a:t>
            </a:r>
            <a:r>
              <a:rPr lang="en-GB" dirty="0"/>
              <a:t>rates </a:t>
            </a:r>
            <a:r>
              <a:rPr lang="en-GB" dirty="0" smtClean="0"/>
              <a:t>in Uganda </a:t>
            </a:r>
            <a:r>
              <a:rPr lang="en-GB" dirty="0"/>
              <a:t>based on economic </a:t>
            </a:r>
            <a:r>
              <a:rPr lang="en-GB" dirty="0" smtClean="0"/>
              <a:t>factors.</a:t>
            </a:r>
            <a:endParaRPr lang="en-GB" dirty="0" smtClean="0"/>
          </a:p>
          <a:p>
            <a:pPr lvl="1"/>
            <a:r>
              <a:rPr lang="en-GB" dirty="0" smtClean="0"/>
              <a:t>Number </a:t>
            </a:r>
            <a:r>
              <a:rPr lang="en-GB" dirty="0"/>
              <a:t>of insects killed based on insecticide</a:t>
            </a:r>
            <a:r>
              <a:rPr lang="en-GB" dirty="0" smtClean="0"/>
              <a:t>.</a:t>
            </a:r>
            <a:endParaRPr lang="en-GB" dirty="0"/>
          </a:p>
        </p:txBody>
      </p:sp>
    </p:spTree>
    <p:extLst>
      <p:ext uri="{BB962C8B-B14F-4D97-AF65-F5344CB8AC3E}">
        <p14:creationId xmlns:p14="http://schemas.microsoft.com/office/powerpoint/2010/main" val="3671038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269" y="247068"/>
            <a:ext cx="9236425" cy="1280890"/>
          </a:xfrm>
        </p:spPr>
        <p:txBody>
          <a:bodyPr/>
          <a:lstStyle/>
          <a:p>
            <a:r>
              <a:rPr lang="en-GB" b="1" dirty="0" smtClean="0"/>
              <a:t>Why do we use Bayes Linear Regression</a:t>
            </a:r>
            <a:endParaRPr lang="en-GB" b="1" dirty="0"/>
          </a:p>
        </p:txBody>
      </p:sp>
      <p:sp>
        <p:nvSpPr>
          <p:cNvPr id="3" name="Content Placeholder 2"/>
          <p:cNvSpPr>
            <a:spLocks noGrp="1"/>
          </p:cNvSpPr>
          <p:nvPr>
            <p:ph idx="1"/>
          </p:nvPr>
        </p:nvSpPr>
        <p:spPr>
          <a:xfrm>
            <a:off x="1591294" y="1527958"/>
            <a:ext cx="8915400" cy="4730338"/>
          </a:xfrm>
        </p:spPr>
        <p:txBody>
          <a:bodyPr>
            <a:normAutofit/>
          </a:bodyPr>
          <a:lstStyle/>
          <a:p>
            <a:r>
              <a:rPr lang="en-GB" dirty="0"/>
              <a:t>Ease of interpretation. Interpretation of the posterior probability as </a:t>
            </a:r>
            <a:r>
              <a:rPr lang="en-GB" dirty="0" smtClean="0"/>
              <a:t>a measure </a:t>
            </a:r>
            <a:r>
              <a:rPr lang="en-GB" dirty="0"/>
              <a:t>of evidence</a:t>
            </a:r>
            <a:r>
              <a:rPr lang="en-GB" dirty="0" smtClean="0"/>
              <a:t>.</a:t>
            </a:r>
          </a:p>
          <a:p>
            <a:r>
              <a:rPr lang="en-GB" dirty="0" smtClean="0"/>
              <a:t> Does </a:t>
            </a:r>
            <a:r>
              <a:rPr lang="en-GB" dirty="0"/>
              <a:t>not rely on assumption that sample is large.</a:t>
            </a:r>
          </a:p>
          <a:p>
            <a:pPr lvl="1">
              <a:buFont typeface="Wingdings" panose="05000000000000000000" pitchFamily="2" charset="2"/>
              <a:buChar char="§"/>
            </a:pPr>
            <a:r>
              <a:rPr lang="en-GB" dirty="0"/>
              <a:t>Generalized linear models</a:t>
            </a:r>
          </a:p>
          <a:p>
            <a:pPr lvl="1">
              <a:buFont typeface="Wingdings" panose="05000000000000000000" pitchFamily="2" charset="2"/>
              <a:buChar char="§"/>
            </a:pPr>
            <a:r>
              <a:rPr lang="en-GB" dirty="0"/>
              <a:t>Mixed models</a:t>
            </a:r>
          </a:p>
          <a:p>
            <a:pPr lvl="1">
              <a:buFont typeface="Wingdings" panose="05000000000000000000" pitchFamily="2" charset="2"/>
              <a:buChar char="§"/>
            </a:pPr>
            <a:r>
              <a:rPr lang="en-GB" dirty="0"/>
              <a:t>Nonlinear models</a:t>
            </a:r>
          </a:p>
          <a:p>
            <a:r>
              <a:rPr lang="en-GB" dirty="0"/>
              <a:t>It lends itself well to the sequential nature of experimentation.</a:t>
            </a:r>
          </a:p>
          <a:p>
            <a:pPr lvl="1">
              <a:buFont typeface="Wingdings" panose="05000000000000000000" pitchFamily="2" charset="2"/>
              <a:buChar char="§"/>
            </a:pPr>
            <a:r>
              <a:rPr lang="en-GB" dirty="0"/>
              <a:t>Prior knowledge + Data =</a:t>
            </a:r>
            <a:r>
              <a:rPr lang="en-GB" dirty="0" smtClean="0"/>
              <a:t>Posterior </a:t>
            </a:r>
            <a:r>
              <a:rPr lang="en-GB" dirty="0"/>
              <a:t>knowledge</a:t>
            </a:r>
          </a:p>
          <a:p>
            <a:pPr lvl="1">
              <a:buFont typeface="Wingdings" panose="05000000000000000000" pitchFamily="2" charset="2"/>
              <a:buChar char="§"/>
            </a:pPr>
            <a:r>
              <a:rPr lang="en-GB" dirty="0"/>
              <a:t>Old posterior knowledge + New data =</a:t>
            </a:r>
            <a:r>
              <a:rPr lang="en-GB" dirty="0" smtClean="0"/>
              <a:t>New </a:t>
            </a:r>
            <a:r>
              <a:rPr lang="en-GB" dirty="0"/>
              <a:t>posterior </a:t>
            </a:r>
            <a:r>
              <a:rPr lang="en-GB" dirty="0" smtClean="0"/>
              <a:t>knowledge</a:t>
            </a:r>
            <a:endParaRPr lang="en-GB" dirty="0"/>
          </a:p>
          <a:p>
            <a:pPr marL="457200" lvl="1" indent="0">
              <a:buNone/>
            </a:pPr>
            <a:endParaRPr lang="en-GB" dirty="0" smtClean="0"/>
          </a:p>
        </p:txBody>
      </p:sp>
    </p:spTree>
    <p:extLst>
      <p:ext uri="{BB962C8B-B14F-4D97-AF65-F5344CB8AC3E}">
        <p14:creationId xmlns:p14="http://schemas.microsoft.com/office/powerpoint/2010/main" val="1557605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1447800"/>
            <a:ext cx="11353800" cy="5003799"/>
          </a:xfrm>
        </p:spPr>
        <p:txBody>
          <a:bodyPr/>
          <a:lstStyle/>
          <a:p>
            <a:endParaRPr lang="en-GB" dirty="0" smtClean="0"/>
          </a:p>
          <a:p>
            <a:r>
              <a:rPr lang="en-GB" dirty="0" smtClean="0"/>
              <a:t>Flexibility </a:t>
            </a:r>
            <a:r>
              <a:rPr lang="en-GB" dirty="0" smtClean="0"/>
              <a:t>when building Models </a:t>
            </a:r>
          </a:p>
          <a:p>
            <a:r>
              <a:rPr lang="en-GB" dirty="0" smtClean="0"/>
              <a:t>Include </a:t>
            </a:r>
            <a:r>
              <a:rPr lang="en-GB" sz="2757" dirty="0" smtClean="0"/>
              <a:t>information</a:t>
            </a:r>
            <a:r>
              <a:rPr lang="en-GB" dirty="0" smtClean="0"/>
              <a:t> sources in addition to the data.</a:t>
            </a:r>
          </a:p>
          <a:p>
            <a:r>
              <a:rPr lang="en-GB" dirty="0" smtClean="0"/>
              <a:t>Retains the uncertainty of the estimated parameters which is very useful in decision analysis</a:t>
            </a:r>
            <a:r>
              <a:rPr lang="en-GB" dirty="0" smtClean="0"/>
              <a:t>.</a:t>
            </a:r>
            <a:endParaRPr lang="en-GB" dirty="0" smtClean="0"/>
          </a:p>
        </p:txBody>
      </p:sp>
      <p:sp>
        <p:nvSpPr>
          <p:cNvPr id="4" name="Content Placeholder 2"/>
          <p:cNvSpPr txBox="1">
            <a:spLocks/>
          </p:cNvSpPr>
          <p:nvPr/>
        </p:nvSpPr>
        <p:spPr>
          <a:xfrm>
            <a:off x="736600" y="1085850"/>
            <a:ext cx="11353800" cy="723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b="1" dirty="0" err="1" smtClean="0"/>
              <a:t>Cont</a:t>
            </a:r>
            <a:r>
              <a:rPr lang="en-GB" sz="4400" b="1" dirty="0" smtClean="0"/>
              <a:t>…</a:t>
            </a:r>
            <a:endParaRPr lang="en-GB" sz="4400" b="1" dirty="0"/>
          </a:p>
        </p:txBody>
      </p:sp>
    </p:spTree>
    <p:extLst>
      <p:ext uri="{BB962C8B-B14F-4D97-AF65-F5344CB8AC3E}">
        <p14:creationId xmlns:p14="http://schemas.microsoft.com/office/powerpoint/2010/main" val="655097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156" y="493481"/>
            <a:ext cx="8911687" cy="848431"/>
          </a:xfrm>
        </p:spPr>
        <p:txBody>
          <a:bodyPr>
            <a:normAutofit/>
          </a:bodyPr>
          <a:lstStyle/>
          <a:p>
            <a:pPr algn="ctr"/>
            <a:r>
              <a:rPr lang="en-GB" sz="4400" b="1" dirty="0" smtClean="0"/>
              <a:t>BAYES THEOREM</a:t>
            </a:r>
            <a:endParaRPr lang="en-GB" sz="4400" b="1" dirty="0"/>
          </a:p>
        </p:txBody>
      </p:sp>
      <p:sp>
        <p:nvSpPr>
          <p:cNvPr id="3" name="Content Placeholder 2"/>
          <p:cNvSpPr>
            <a:spLocks noGrp="1"/>
          </p:cNvSpPr>
          <p:nvPr>
            <p:ph idx="1"/>
          </p:nvPr>
        </p:nvSpPr>
        <p:spPr>
          <a:xfrm>
            <a:off x="1900443" y="1361703"/>
            <a:ext cx="8915400" cy="4552209"/>
          </a:xfrm>
        </p:spPr>
        <p:txBody>
          <a:bodyPr>
            <a:normAutofit fontScale="92500" lnSpcReduction="20000"/>
          </a:bodyPr>
          <a:lstStyle/>
          <a:p>
            <a:r>
              <a:rPr lang="en-GB" dirty="0"/>
              <a:t>The Bayesian paradigm is named after Rev Thomas Bayes for its use </a:t>
            </a:r>
            <a:r>
              <a:rPr lang="en-GB" dirty="0" smtClean="0"/>
              <a:t>of this </a:t>
            </a:r>
            <a:r>
              <a:rPr lang="en-GB" dirty="0"/>
              <a:t>theorem.</a:t>
            </a:r>
          </a:p>
          <a:p>
            <a:r>
              <a:rPr lang="en-GB" dirty="0"/>
              <a:t>Take the rule for conditional probability for two events A and B</a:t>
            </a:r>
            <a:r>
              <a:rPr lang="en-GB" dirty="0" smtClean="0"/>
              <a:t>:</a:t>
            </a:r>
          </a:p>
          <a:p>
            <a:endParaRPr lang="en-GB" dirty="0" smtClean="0"/>
          </a:p>
          <a:p>
            <a:endParaRPr lang="en-GB" dirty="0"/>
          </a:p>
          <a:p>
            <a:endParaRPr lang="en-GB" dirty="0"/>
          </a:p>
          <a:p>
            <a:r>
              <a:rPr lang="en-GB" dirty="0" smtClean="0"/>
              <a:t>Bayes </a:t>
            </a:r>
            <a:r>
              <a:rPr lang="en-GB" dirty="0"/>
              <a:t>discovered that this is equivalent to</a:t>
            </a:r>
            <a:r>
              <a:rPr lang="en-GB" dirty="0" smtClean="0"/>
              <a:t>:</a:t>
            </a:r>
          </a:p>
          <a:p>
            <a:endParaRPr lang="en-GB" dirty="0"/>
          </a:p>
          <a:p>
            <a:endParaRPr lang="en-GB" dirty="0"/>
          </a:p>
          <a:p>
            <a:endParaRPr lang="en-GB" dirty="0" smtClean="0"/>
          </a:p>
          <a:p>
            <a:r>
              <a:rPr lang="en-GB" dirty="0" smtClean="0"/>
              <a:t>This </a:t>
            </a:r>
            <a:r>
              <a:rPr lang="en-GB" dirty="0"/>
              <a:t>is known as Bayes' Theorem or Bayes' Rule</a:t>
            </a:r>
            <a:r>
              <a:rPr lang="en-GB" dirty="0" smtClean="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379" y="2535028"/>
            <a:ext cx="2333951" cy="6954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8966" y="4271915"/>
            <a:ext cx="2448267" cy="676369"/>
          </a:xfrm>
          <a:prstGeom prst="rect">
            <a:avLst/>
          </a:prstGeom>
        </p:spPr>
      </p:pic>
    </p:spTree>
    <p:extLst>
      <p:ext uri="{BB962C8B-B14F-4D97-AF65-F5344CB8AC3E}">
        <p14:creationId xmlns:p14="http://schemas.microsoft.com/office/powerpoint/2010/main" val="4057502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097" y="24408"/>
            <a:ext cx="8645104" cy="514530"/>
          </a:xfrm>
        </p:spPr>
        <p:txBody>
          <a:bodyPr>
            <a:normAutofit fontScale="90000"/>
          </a:bodyPr>
          <a:lstStyle/>
          <a:p>
            <a:pPr algn="ctr"/>
            <a:r>
              <a:rPr lang="en-GB" sz="4400" b="1" dirty="0" smtClean="0"/>
              <a:t>BAYES PARADIGM</a:t>
            </a:r>
            <a:endParaRPr lang="en-GB" sz="4400" b="1" dirty="0"/>
          </a:p>
        </p:txBody>
      </p:sp>
      <p:sp>
        <p:nvSpPr>
          <p:cNvPr id="3" name="Content Placeholder 2"/>
          <p:cNvSpPr>
            <a:spLocks noGrp="1"/>
          </p:cNvSpPr>
          <p:nvPr>
            <p:ph idx="1"/>
          </p:nvPr>
        </p:nvSpPr>
        <p:spPr>
          <a:xfrm>
            <a:off x="2090449" y="584200"/>
            <a:ext cx="8915400" cy="6159499"/>
          </a:xfrm>
        </p:spPr>
        <p:txBody>
          <a:bodyPr>
            <a:normAutofit lnSpcReduction="10000"/>
          </a:bodyPr>
          <a:lstStyle/>
          <a:p>
            <a:r>
              <a:rPr lang="en-GB" sz="2000" dirty="0"/>
              <a:t>In our regression example, let  = </a:t>
            </a:r>
            <a:r>
              <a:rPr lang="en-GB" sz="2000" dirty="0" smtClean="0"/>
              <a:t>                         and </a:t>
            </a:r>
            <a:r>
              <a:rPr lang="en-GB" sz="2000" b="1" dirty="0"/>
              <a:t>D</a:t>
            </a:r>
            <a:r>
              <a:rPr lang="en-GB" sz="2000" dirty="0"/>
              <a:t> = the data. </a:t>
            </a:r>
            <a:r>
              <a:rPr lang="en-GB" sz="2000" dirty="0" smtClean="0"/>
              <a:t>Using Bayes</a:t>
            </a:r>
            <a:r>
              <a:rPr lang="en-GB" sz="2000" dirty="0"/>
              <a:t>' Rule we get:</a:t>
            </a:r>
          </a:p>
          <a:p>
            <a:endParaRPr lang="en-GB" sz="2000" dirty="0" smtClean="0"/>
          </a:p>
          <a:p>
            <a:endParaRPr lang="en-GB" sz="2000" dirty="0"/>
          </a:p>
          <a:p>
            <a:r>
              <a:rPr lang="en-GB" sz="2000" dirty="0" smtClean="0"/>
              <a:t>               is </a:t>
            </a:r>
            <a:r>
              <a:rPr lang="en-GB" sz="2000" dirty="0"/>
              <a:t>called the posterior distribution. It is what we will use to </a:t>
            </a:r>
            <a:r>
              <a:rPr lang="en-GB" sz="2000" dirty="0" smtClean="0"/>
              <a:t>make inference </a:t>
            </a:r>
            <a:r>
              <a:rPr lang="en-GB" sz="2000" dirty="0"/>
              <a:t>about the parameters  = </a:t>
            </a:r>
          </a:p>
          <a:p>
            <a:r>
              <a:rPr lang="en-GB" sz="2000" dirty="0" smtClean="0"/>
              <a:t>               </a:t>
            </a:r>
            <a:r>
              <a:rPr lang="en-GB" sz="2000" dirty="0"/>
              <a:t>-</a:t>
            </a:r>
            <a:r>
              <a:rPr lang="en-GB" sz="2000" dirty="0" smtClean="0"/>
              <a:t> </a:t>
            </a:r>
            <a:r>
              <a:rPr lang="en-GB" sz="2000" dirty="0"/>
              <a:t>It contains all </a:t>
            </a:r>
            <a:r>
              <a:rPr lang="en-GB" sz="2000" dirty="0" smtClean="0"/>
              <a:t>the information </a:t>
            </a:r>
            <a:r>
              <a:rPr lang="en-GB" sz="2000" dirty="0"/>
              <a:t>about  we can learn from the </a:t>
            </a:r>
            <a:r>
              <a:rPr lang="en-GB" sz="2000" dirty="0" smtClean="0"/>
              <a:t>data. Its also called the Likelihood.</a:t>
            </a:r>
            <a:endParaRPr lang="en-GB" sz="2000" dirty="0"/>
          </a:p>
          <a:p>
            <a:r>
              <a:rPr lang="en-GB" sz="2000" dirty="0" smtClean="0"/>
              <a:t>            is </a:t>
            </a:r>
            <a:r>
              <a:rPr lang="en-GB" sz="2000" dirty="0"/>
              <a:t>called the prior distribution for . It contains the information </a:t>
            </a:r>
            <a:r>
              <a:rPr lang="en-GB" sz="2000" dirty="0" smtClean="0"/>
              <a:t>we know </a:t>
            </a:r>
            <a:r>
              <a:rPr lang="en-GB" sz="2000" dirty="0"/>
              <a:t>about  before we observe the data.</a:t>
            </a:r>
          </a:p>
          <a:p>
            <a:r>
              <a:rPr lang="en-GB" sz="2000" b="1" i="1" dirty="0" smtClean="0"/>
              <a:t>         </a:t>
            </a:r>
            <a:r>
              <a:rPr lang="en-GB" sz="2000" dirty="0" smtClean="0"/>
              <a:t>is </a:t>
            </a:r>
            <a:r>
              <a:rPr lang="en-GB" sz="2000" dirty="0"/>
              <a:t>the normalizing constant of the </a:t>
            </a:r>
            <a:r>
              <a:rPr lang="en-GB" sz="2000" dirty="0" smtClean="0"/>
              <a:t>function                          such </a:t>
            </a:r>
            <a:r>
              <a:rPr lang="en-GB" sz="2000" dirty="0"/>
              <a:t>that</a:t>
            </a:r>
          </a:p>
          <a:p>
            <a:r>
              <a:rPr lang="en-GB" sz="2000" dirty="0" smtClean="0"/>
              <a:t>               is </a:t>
            </a:r>
            <a:r>
              <a:rPr lang="en-GB" sz="2000" dirty="0"/>
              <a:t>a proper probability distribution</a:t>
            </a:r>
            <a:r>
              <a:rPr lang="en-GB" sz="2000" dirty="0" smtClean="0"/>
              <a:t>.</a:t>
            </a:r>
          </a:p>
          <a:p>
            <a:pPr marL="0" indent="0">
              <a:buNone/>
            </a:pPr>
            <a:r>
              <a:rPr lang="en-GB" sz="2000" dirty="0"/>
              <a:t>For example;</a:t>
            </a:r>
          </a:p>
          <a:p>
            <a:r>
              <a:rPr lang="en-GB" sz="2000" dirty="0"/>
              <a:t>If 0.01 of a population has malaria then the probability that a person drawn at random would have malaria is 0.01. This is the </a:t>
            </a:r>
            <a:r>
              <a:rPr lang="en-GB" sz="2000" b="1" u="sng" dirty="0"/>
              <a:t>prior probability.</a:t>
            </a:r>
          </a:p>
          <a:p>
            <a:r>
              <a:rPr lang="en-GB" sz="2000" dirty="0"/>
              <a:t>If you learn that there score on personality test suggest the person has malaria differs, you would adjust you probability accordingly. The adjusted probability is the </a:t>
            </a:r>
            <a:r>
              <a:rPr lang="en-GB" sz="2000" u="sng" dirty="0"/>
              <a:t>posterior probability</a:t>
            </a:r>
          </a:p>
          <a:p>
            <a:pPr marL="0" indent="0">
              <a:buNone/>
            </a:pPr>
            <a:endParaRPr lang="en-GB" sz="2000" dirty="0" smtClean="0"/>
          </a:p>
          <a:p>
            <a:endParaRPr lang="en-GB"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909" y="538937"/>
            <a:ext cx="1341491" cy="4382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7017" y="919750"/>
            <a:ext cx="3289464" cy="9713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4665" y="1870593"/>
            <a:ext cx="964328" cy="375016"/>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940" y="2216166"/>
            <a:ext cx="1695687" cy="35467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0223" y="2479468"/>
            <a:ext cx="982995" cy="35387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1023" y="3033285"/>
            <a:ext cx="641121" cy="41097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7118" y="3757717"/>
            <a:ext cx="622254" cy="30064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0821" y="3758934"/>
            <a:ext cx="1385583" cy="31031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0813" y="4087321"/>
            <a:ext cx="964328" cy="375016"/>
          </a:xfrm>
          <a:prstGeom prst="rect">
            <a:avLst/>
          </a:prstGeom>
        </p:spPr>
      </p:pic>
    </p:spTree>
    <p:extLst>
      <p:ext uri="{BB962C8B-B14F-4D97-AF65-F5344CB8AC3E}">
        <p14:creationId xmlns:p14="http://schemas.microsoft.com/office/powerpoint/2010/main" val="4265752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APPLICATIONS</a:t>
            </a:r>
            <a:endParaRPr lang="en-GB" b="1" dirty="0"/>
          </a:p>
        </p:txBody>
      </p:sp>
      <p:sp>
        <p:nvSpPr>
          <p:cNvPr id="3" name="Content Placeholder 2"/>
          <p:cNvSpPr>
            <a:spLocks noGrp="1"/>
          </p:cNvSpPr>
          <p:nvPr>
            <p:ph idx="1"/>
          </p:nvPr>
        </p:nvSpPr>
        <p:spPr>
          <a:xfrm>
            <a:off x="838200" y="1295400"/>
            <a:ext cx="10515600" cy="4881563"/>
          </a:xfrm>
        </p:spPr>
        <p:txBody>
          <a:bodyPr>
            <a:normAutofit fontScale="92500" lnSpcReduction="10000"/>
          </a:bodyPr>
          <a:lstStyle/>
          <a:p>
            <a:r>
              <a:rPr lang="en-GB" dirty="0" smtClean="0"/>
              <a:t>Navigation</a:t>
            </a:r>
          </a:p>
          <a:p>
            <a:r>
              <a:rPr lang="en-GB" dirty="0" smtClean="0"/>
              <a:t>Research</a:t>
            </a:r>
          </a:p>
          <a:p>
            <a:r>
              <a:rPr lang="en-GB" dirty="0" smtClean="0"/>
              <a:t>Economics</a:t>
            </a:r>
          </a:p>
          <a:p>
            <a:r>
              <a:rPr lang="en-GB" dirty="0" smtClean="0"/>
              <a:t>Medicine </a:t>
            </a:r>
            <a:endParaRPr lang="en-GB" dirty="0" smtClean="0"/>
          </a:p>
          <a:p>
            <a:r>
              <a:rPr lang="en-GB" dirty="0"/>
              <a:t>In bio-chemistry deciding the disease base on various blood sample tests. </a:t>
            </a:r>
            <a:r>
              <a:rPr lang="en-GB" dirty="0" err="1"/>
              <a:t>Infact</a:t>
            </a:r>
            <a:r>
              <a:rPr lang="en-GB" dirty="0"/>
              <a:t> those results are based on probability.</a:t>
            </a:r>
          </a:p>
          <a:p>
            <a:r>
              <a:rPr lang="en-GB" dirty="0"/>
              <a:t>For project managers, all project managers want to know whether the working will finish on time . So as an example we will assume that a project manager asks the qn. </a:t>
            </a:r>
            <a:r>
              <a:rPr lang="en-GB" dirty="0" err="1"/>
              <a:t>Whats</a:t>
            </a:r>
            <a:r>
              <a:rPr lang="en-GB" dirty="0"/>
              <a:t> the probability that my project will finish on time? There are two probabilities here ; one on time or not on time on basis of various factors like tools , number of workers, efficiency of workers.</a:t>
            </a:r>
          </a:p>
          <a:p>
            <a:endParaRPr lang="en-GB" dirty="0" smtClean="0"/>
          </a:p>
          <a:p>
            <a:endParaRPr lang="en-GB" dirty="0" smtClean="0"/>
          </a:p>
        </p:txBody>
      </p:sp>
    </p:spTree>
    <p:extLst>
      <p:ext uri="{BB962C8B-B14F-4D97-AF65-F5344CB8AC3E}">
        <p14:creationId xmlns:p14="http://schemas.microsoft.com/office/powerpoint/2010/main" val="3833377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TotalTime>
  <Words>784</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GROUP 17</vt:lpstr>
      <vt:lpstr>History of Bayes Theorem</vt:lpstr>
      <vt:lpstr>Cont…..</vt:lpstr>
      <vt:lpstr>Bayes Linear Regression</vt:lpstr>
      <vt:lpstr>Why do we use Bayes Linear Regression</vt:lpstr>
      <vt:lpstr>PowerPoint Presentation</vt:lpstr>
      <vt:lpstr>BAYES THEOREM</vt:lpstr>
      <vt:lpstr>BAYES PARADIGM</vt:lpstr>
      <vt:lpstr>APPLICATIONS</vt:lpstr>
      <vt:lpstr>PowerPoint Presentation</vt:lpstr>
      <vt:lpstr>PowerPoint Presentation</vt:lpstr>
      <vt:lpstr>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17</dc:title>
  <dc:creator>salim kalamity</dc:creator>
  <cp:lastModifiedBy>salim kalamity</cp:lastModifiedBy>
  <cp:revision>32</cp:revision>
  <dcterms:created xsi:type="dcterms:W3CDTF">2018-06-04T05:40:59Z</dcterms:created>
  <dcterms:modified xsi:type="dcterms:W3CDTF">2018-06-11T05:23:37Z</dcterms:modified>
</cp:coreProperties>
</file>