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9" r:id="rId1"/>
    <p:sldMasterId id="2147484126"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D2EFEA-1559-46B0-BD95-7070A4E7D92A}" type="datetimeFigureOut">
              <a:rPr lang="en-GB" smtClean="0"/>
              <a:t>20/12/2022</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840C381-A0EF-4813-BE5E-30BEF37C2090}" type="slidenum">
              <a:rPr lang="en-GB" smtClean="0"/>
              <a:t>‹#›</a:t>
            </a:fld>
            <a:endParaRPr lang="en-GB"/>
          </a:p>
        </p:txBody>
      </p:sp>
    </p:spTree>
    <p:extLst>
      <p:ext uri="{BB962C8B-B14F-4D97-AF65-F5344CB8AC3E}">
        <p14:creationId xmlns:p14="http://schemas.microsoft.com/office/powerpoint/2010/main" val="503240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2EFEA-1559-46B0-BD95-7070A4E7D92A}" type="datetimeFigureOut">
              <a:rPr lang="en-GB" smtClean="0"/>
              <a:t>20/12/2022</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40C381-A0EF-4813-BE5E-30BEF37C2090}" type="slidenum">
              <a:rPr lang="en-GB" smtClean="0"/>
              <a:t>‹#›</a:t>
            </a:fld>
            <a:endParaRPr lang="en-GB"/>
          </a:p>
        </p:txBody>
      </p:sp>
    </p:spTree>
    <p:extLst>
      <p:ext uri="{BB962C8B-B14F-4D97-AF65-F5344CB8AC3E}">
        <p14:creationId xmlns:p14="http://schemas.microsoft.com/office/powerpoint/2010/main" val="2458715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2EFEA-1559-46B0-BD95-7070A4E7D92A}" type="datetimeFigureOut">
              <a:rPr lang="en-GB" smtClean="0"/>
              <a:t>20/12/2022</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40C381-A0EF-4813-BE5E-30BEF37C2090}"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73329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D2EFEA-1559-46B0-BD95-7070A4E7D92A}" type="datetimeFigureOut">
              <a:rPr lang="en-GB" smtClean="0"/>
              <a:t>20/12/2022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40C381-A0EF-4813-BE5E-30BEF37C2090}" type="slidenum">
              <a:rPr lang="en-GB" smtClean="0"/>
              <a:t>‹#›</a:t>
            </a:fld>
            <a:endParaRPr lang="en-GB"/>
          </a:p>
        </p:txBody>
      </p:sp>
    </p:spTree>
    <p:extLst>
      <p:ext uri="{BB962C8B-B14F-4D97-AF65-F5344CB8AC3E}">
        <p14:creationId xmlns:p14="http://schemas.microsoft.com/office/powerpoint/2010/main" val="1022844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D2EFEA-1559-46B0-BD95-7070A4E7D92A}" type="datetimeFigureOut">
              <a:rPr lang="en-GB" smtClean="0"/>
              <a:t>20/12/2022</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40C381-A0EF-4813-BE5E-30BEF37C2090}"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12061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D2EFEA-1559-46B0-BD95-7070A4E7D92A}" type="datetimeFigureOut">
              <a:rPr lang="en-GB" smtClean="0"/>
              <a:t>20/12/2022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40C381-A0EF-4813-BE5E-30BEF37C2090}" type="slidenum">
              <a:rPr lang="en-GB" smtClean="0"/>
              <a:t>‹#›</a:t>
            </a:fld>
            <a:endParaRPr lang="en-GB"/>
          </a:p>
        </p:txBody>
      </p:sp>
    </p:spTree>
    <p:extLst>
      <p:ext uri="{BB962C8B-B14F-4D97-AF65-F5344CB8AC3E}">
        <p14:creationId xmlns:p14="http://schemas.microsoft.com/office/powerpoint/2010/main" val="3699632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2EFEA-1559-46B0-BD95-7070A4E7D92A}" type="datetimeFigureOut">
              <a:rPr lang="en-GB" smtClean="0"/>
              <a:t>20/12/2022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40C381-A0EF-4813-BE5E-30BEF37C2090}" type="slidenum">
              <a:rPr lang="en-GB" smtClean="0"/>
              <a:t>‹#›</a:t>
            </a:fld>
            <a:endParaRPr lang="en-GB"/>
          </a:p>
        </p:txBody>
      </p:sp>
    </p:spTree>
    <p:extLst>
      <p:ext uri="{BB962C8B-B14F-4D97-AF65-F5344CB8AC3E}">
        <p14:creationId xmlns:p14="http://schemas.microsoft.com/office/powerpoint/2010/main" val="101247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2EFEA-1559-46B0-BD95-7070A4E7D92A}" type="datetimeFigureOut">
              <a:rPr lang="en-GB" smtClean="0"/>
              <a:t>20/12/2022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40C381-A0EF-4813-BE5E-30BEF37C2090}" type="slidenum">
              <a:rPr lang="en-GB" smtClean="0"/>
              <a:t>‹#›</a:t>
            </a:fld>
            <a:endParaRPr lang="en-GB"/>
          </a:p>
        </p:txBody>
      </p:sp>
    </p:spTree>
    <p:extLst>
      <p:ext uri="{BB962C8B-B14F-4D97-AF65-F5344CB8AC3E}">
        <p14:creationId xmlns:p14="http://schemas.microsoft.com/office/powerpoint/2010/main" val="12932470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D2EFEA-1559-46B0-BD95-7070A4E7D92A}" type="datetimeFigureOut">
              <a:rPr lang="en-GB" smtClean="0"/>
              <a:t>20/12/2022</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840C381-A0EF-4813-BE5E-30BEF37C2090}" type="slidenum">
              <a:rPr lang="en-GB" smtClean="0"/>
              <a:t>‹#›</a:t>
            </a:fld>
            <a:endParaRPr lang="en-GB"/>
          </a:p>
        </p:txBody>
      </p:sp>
    </p:spTree>
    <p:extLst>
      <p:ext uri="{BB962C8B-B14F-4D97-AF65-F5344CB8AC3E}">
        <p14:creationId xmlns:p14="http://schemas.microsoft.com/office/powerpoint/2010/main" val="10586798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2EFEA-1559-46B0-BD95-7070A4E7D92A}" type="datetimeFigureOut">
              <a:rPr lang="en-GB" smtClean="0"/>
              <a:t>20/12/2022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40C381-A0EF-4813-BE5E-30BEF37C2090}" type="slidenum">
              <a:rPr lang="en-GB" smtClean="0"/>
              <a:t>‹#›</a:t>
            </a:fld>
            <a:endParaRPr lang="en-GB"/>
          </a:p>
        </p:txBody>
      </p:sp>
    </p:spTree>
    <p:extLst>
      <p:ext uri="{BB962C8B-B14F-4D97-AF65-F5344CB8AC3E}">
        <p14:creationId xmlns:p14="http://schemas.microsoft.com/office/powerpoint/2010/main" val="16289634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2EFEA-1559-46B0-BD95-7070A4E7D92A}" type="datetimeFigureOut">
              <a:rPr lang="en-GB" smtClean="0"/>
              <a:t>20/12/2022</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40C381-A0EF-4813-BE5E-30BEF37C2090}" type="slidenum">
              <a:rPr lang="en-GB" smtClean="0"/>
              <a:t>‹#›</a:t>
            </a:fld>
            <a:endParaRPr lang="en-GB"/>
          </a:p>
        </p:txBody>
      </p:sp>
    </p:spTree>
    <p:extLst>
      <p:ext uri="{BB962C8B-B14F-4D97-AF65-F5344CB8AC3E}">
        <p14:creationId xmlns:p14="http://schemas.microsoft.com/office/powerpoint/2010/main" val="99160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2EFEA-1559-46B0-BD95-7070A4E7D92A}" type="datetimeFigureOut">
              <a:rPr lang="en-GB" smtClean="0"/>
              <a:t>20/12/2022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40C381-A0EF-4813-BE5E-30BEF37C2090}" type="slidenum">
              <a:rPr lang="en-GB" smtClean="0"/>
              <a:t>‹#›</a:t>
            </a:fld>
            <a:endParaRPr lang="en-GB"/>
          </a:p>
        </p:txBody>
      </p:sp>
    </p:spTree>
    <p:extLst>
      <p:ext uri="{BB962C8B-B14F-4D97-AF65-F5344CB8AC3E}">
        <p14:creationId xmlns:p14="http://schemas.microsoft.com/office/powerpoint/2010/main" val="8793619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D2EFEA-1559-46B0-BD95-7070A4E7D92A}" type="datetimeFigureOut">
              <a:rPr lang="en-GB" smtClean="0"/>
              <a:t>20/12/2022</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840C381-A0EF-4813-BE5E-30BEF37C2090}" type="slidenum">
              <a:rPr lang="en-GB" smtClean="0"/>
              <a:t>‹#›</a:t>
            </a:fld>
            <a:endParaRPr lang="en-GB"/>
          </a:p>
        </p:txBody>
      </p:sp>
    </p:spTree>
    <p:extLst>
      <p:ext uri="{BB962C8B-B14F-4D97-AF65-F5344CB8AC3E}">
        <p14:creationId xmlns:p14="http://schemas.microsoft.com/office/powerpoint/2010/main" val="14905803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D2EFEA-1559-46B0-BD95-7070A4E7D92A}" type="datetimeFigureOut">
              <a:rPr lang="en-GB" smtClean="0"/>
              <a:t>20/12/2022</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840C381-A0EF-4813-BE5E-30BEF37C2090}" type="slidenum">
              <a:rPr lang="en-GB" smtClean="0"/>
              <a:t>‹#›</a:t>
            </a:fld>
            <a:endParaRPr lang="en-GB"/>
          </a:p>
        </p:txBody>
      </p:sp>
    </p:spTree>
    <p:extLst>
      <p:ext uri="{BB962C8B-B14F-4D97-AF65-F5344CB8AC3E}">
        <p14:creationId xmlns:p14="http://schemas.microsoft.com/office/powerpoint/2010/main" val="24324775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D2EFEA-1559-46B0-BD95-7070A4E7D92A}" type="datetimeFigureOut">
              <a:rPr lang="en-GB" smtClean="0"/>
              <a:t>20/12/2022</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840C381-A0EF-4813-BE5E-30BEF37C2090}" type="slidenum">
              <a:rPr lang="en-GB" smtClean="0"/>
              <a:t>‹#›</a:t>
            </a:fld>
            <a:endParaRPr lang="en-GB"/>
          </a:p>
        </p:txBody>
      </p:sp>
    </p:spTree>
    <p:extLst>
      <p:ext uri="{BB962C8B-B14F-4D97-AF65-F5344CB8AC3E}">
        <p14:creationId xmlns:p14="http://schemas.microsoft.com/office/powerpoint/2010/main" val="3578751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D2EFEA-1559-46B0-BD95-7070A4E7D92A}" type="datetimeFigureOut">
              <a:rPr lang="en-GB" smtClean="0"/>
              <a:t>20/12/2022</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840C381-A0EF-4813-BE5E-30BEF37C2090}" type="slidenum">
              <a:rPr lang="en-GB" smtClean="0"/>
              <a:t>‹#›</a:t>
            </a:fld>
            <a:endParaRPr lang="en-GB"/>
          </a:p>
        </p:txBody>
      </p:sp>
    </p:spTree>
    <p:extLst>
      <p:ext uri="{BB962C8B-B14F-4D97-AF65-F5344CB8AC3E}">
        <p14:creationId xmlns:p14="http://schemas.microsoft.com/office/powerpoint/2010/main" val="36580928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D2EFEA-1559-46B0-BD95-7070A4E7D92A}" type="datetimeFigureOut">
              <a:rPr lang="en-GB" smtClean="0"/>
              <a:t>20/12/2022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840C381-A0EF-4813-BE5E-30BEF37C2090}" type="slidenum">
              <a:rPr lang="en-GB" smtClean="0"/>
              <a:t>‹#›</a:t>
            </a:fld>
            <a:endParaRPr lang="en-GB"/>
          </a:p>
        </p:txBody>
      </p:sp>
    </p:spTree>
    <p:extLst>
      <p:ext uri="{BB962C8B-B14F-4D97-AF65-F5344CB8AC3E}">
        <p14:creationId xmlns:p14="http://schemas.microsoft.com/office/powerpoint/2010/main" val="39533775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D2EFEA-1559-46B0-BD95-7070A4E7D92A}" type="datetimeFigureOut">
              <a:rPr lang="en-GB" smtClean="0"/>
              <a:t>20/12/2022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40C381-A0EF-4813-BE5E-30BEF37C2090}" type="slidenum">
              <a:rPr lang="en-GB" smtClean="0"/>
              <a:t>‹#›</a:t>
            </a:fld>
            <a:endParaRPr lang="en-GB"/>
          </a:p>
        </p:txBody>
      </p:sp>
    </p:spTree>
    <p:extLst>
      <p:ext uri="{BB962C8B-B14F-4D97-AF65-F5344CB8AC3E}">
        <p14:creationId xmlns:p14="http://schemas.microsoft.com/office/powerpoint/2010/main" val="2003775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2EFEA-1559-46B0-BD95-7070A4E7D92A}" type="datetimeFigureOut">
              <a:rPr lang="en-GB" smtClean="0"/>
              <a:t>20/12/2022</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40C381-A0EF-4813-BE5E-30BEF37C2090}" type="slidenum">
              <a:rPr lang="en-GB" smtClean="0"/>
              <a:t>‹#›</a:t>
            </a:fld>
            <a:endParaRPr lang="en-GB"/>
          </a:p>
        </p:txBody>
      </p:sp>
    </p:spTree>
    <p:extLst>
      <p:ext uri="{BB962C8B-B14F-4D97-AF65-F5344CB8AC3E}">
        <p14:creationId xmlns:p14="http://schemas.microsoft.com/office/powerpoint/2010/main" val="36940125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2EFEA-1559-46B0-BD95-7070A4E7D92A}" type="datetimeFigureOut">
              <a:rPr lang="en-GB" smtClean="0"/>
              <a:t>20/12/2022</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40C381-A0EF-4813-BE5E-30BEF37C2090}"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000713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D2EFEA-1559-46B0-BD95-7070A4E7D92A}" type="datetimeFigureOut">
              <a:rPr lang="en-GB" smtClean="0"/>
              <a:t>20/12/2022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40C381-A0EF-4813-BE5E-30BEF37C2090}" type="slidenum">
              <a:rPr lang="en-GB" smtClean="0"/>
              <a:t>‹#›</a:t>
            </a:fld>
            <a:endParaRPr lang="en-GB"/>
          </a:p>
        </p:txBody>
      </p:sp>
    </p:spTree>
    <p:extLst>
      <p:ext uri="{BB962C8B-B14F-4D97-AF65-F5344CB8AC3E}">
        <p14:creationId xmlns:p14="http://schemas.microsoft.com/office/powerpoint/2010/main" val="5533008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D2EFEA-1559-46B0-BD95-7070A4E7D92A}" type="datetimeFigureOut">
              <a:rPr lang="en-GB" smtClean="0"/>
              <a:t>20/12/2022</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40C381-A0EF-4813-BE5E-30BEF37C2090}"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73320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2EFEA-1559-46B0-BD95-7070A4E7D92A}" type="datetimeFigureOut">
              <a:rPr lang="en-GB" smtClean="0"/>
              <a:t>20/12/2022</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40C381-A0EF-4813-BE5E-30BEF37C2090}" type="slidenum">
              <a:rPr lang="en-GB" smtClean="0"/>
              <a:t>‹#›</a:t>
            </a:fld>
            <a:endParaRPr lang="en-GB"/>
          </a:p>
        </p:txBody>
      </p:sp>
    </p:spTree>
    <p:extLst>
      <p:ext uri="{BB962C8B-B14F-4D97-AF65-F5344CB8AC3E}">
        <p14:creationId xmlns:p14="http://schemas.microsoft.com/office/powerpoint/2010/main" val="8309066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D2EFEA-1559-46B0-BD95-7070A4E7D92A}" type="datetimeFigureOut">
              <a:rPr lang="en-GB" smtClean="0"/>
              <a:t>20/12/2022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40C381-A0EF-4813-BE5E-30BEF37C2090}" type="slidenum">
              <a:rPr lang="en-GB" smtClean="0"/>
              <a:t>‹#›</a:t>
            </a:fld>
            <a:endParaRPr lang="en-GB"/>
          </a:p>
        </p:txBody>
      </p:sp>
    </p:spTree>
    <p:extLst>
      <p:ext uri="{BB962C8B-B14F-4D97-AF65-F5344CB8AC3E}">
        <p14:creationId xmlns:p14="http://schemas.microsoft.com/office/powerpoint/2010/main" val="38067171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2EFEA-1559-46B0-BD95-7070A4E7D92A}" type="datetimeFigureOut">
              <a:rPr lang="en-GB" smtClean="0"/>
              <a:t>20/12/2022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40C381-A0EF-4813-BE5E-30BEF37C2090}" type="slidenum">
              <a:rPr lang="en-GB" smtClean="0"/>
              <a:t>‹#›</a:t>
            </a:fld>
            <a:endParaRPr lang="en-GB"/>
          </a:p>
        </p:txBody>
      </p:sp>
    </p:spTree>
    <p:extLst>
      <p:ext uri="{BB962C8B-B14F-4D97-AF65-F5344CB8AC3E}">
        <p14:creationId xmlns:p14="http://schemas.microsoft.com/office/powerpoint/2010/main" val="25893432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2EFEA-1559-46B0-BD95-7070A4E7D92A}" type="datetimeFigureOut">
              <a:rPr lang="en-GB" smtClean="0"/>
              <a:t>20/12/2022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40C381-A0EF-4813-BE5E-30BEF37C2090}" type="slidenum">
              <a:rPr lang="en-GB" smtClean="0"/>
              <a:t>‹#›</a:t>
            </a:fld>
            <a:endParaRPr lang="en-GB"/>
          </a:p>
        </p:txBody>
      </p:sp>
    </p:spTree>
    <p:extLst>
      <p:ext uri="{BB962C8B-B14F-4D97-AF65-F5344CB8AC3E}">
        <p14:creationId xmlns:p14="http://schemas.microsoft.com/office/powerpoint/2010/main" val="30811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D2EFEA-1559-46B0-BD95-7070A4E7D92A}" type="datetimeFigureOut">
              <a:rPr lang="en-GB" smtClean="0"/>
              <a:t>20/12/2022</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840C381-A0EF-4813-BE5E-30BEF37C2090}" type="slidenum">
              <a:rPr lang="en-GB" smtClean="0"/>
              <a:t>‹#›</a:t>
            </a:fld>
            <a:endParaRPr lang="en-GB"/>
          </a:p>
        </p:txBody>
      </p:sp>
    </p:spTree>
    <p:extLst>
      <p:ext uri="{BB962C8B-B14F-4D97-AF65-F5344CB8AC3E}">
        <p14:creationId xmlns:p14="http://schemas.microsoft.com/office/powerpoint/2010/main" val="2469313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D2EFEA-1559-46B0-BD95-7070A4E7D92A}" type="datetimeFigureOut">
              <a:rPr lang="en-GB" smtClean="0"/>
              <a:t>20/12/2022</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840C381-A0EF-4813-BE5E-30BEF37C2090}" type="slidenum">
              <a:rPr lang="en-GB" smtClean="0"/>
              <a:t>‹#›</a:t>
            </a:fld>
            <a:endParaRPr lang="en-GB"/>
          </a:p>
        </p:txBody>
      </p:sp>
    </p:spTree>
    <p:extLst>
      <p:ext uri="{BB962C8B-B14F-4D97-AF65-F5344CB8AC3E}">
        <p14:creationId xmlns:p14="http://schemas.microsoft.com/office/powerpoint/2010/main" val="1042679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D2EFEA-1559-46B0-BD95-7070A4E7D92A}" type="datetimeFigureOut">
              <a:rPr lang="en-GB" smtClean="0"/>
              <a:t>20/12/2022</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840C381-A0EF-4813-BE5E-30BEF37C2090}" type="slidenum">
              <a:rPr lang="en-GB" smtClean="0"/>
              <a:t>‹#›</a:t>
            </a:fld>
            <a:endParaRPr lang="en-GB"/>
          </a:p>
        </p:txBody>
      </p:sp>
    </p:spTree>
    <p:extLst>
      <p:ext uri="{BB962C8B-B14F-4D97-AF65-F5344CB8AC3E}">
        <p14:creationId xmlns:p14="http://schemas.microsoft.com/office/powerpoint/2010/main" val="794977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D2EFEA-1559-46B0-BD95-7070A4E7D92A}" type="datetimeFigureOut">
              <a:rPr lang="en-GB" smtClean="0"/>
              <a:t>20/12/2022</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840C381-A0EF-4813-BE5E-30BEF37C2090}" type="slidenum">
              <a:rPr lang="en-GB" smtClean="0"/>
              <a:t>‹#›</a:t>
            </a:fld>
            <a:endParaRPr lang="en-GB"/>
          </a:p>
        </p:txBody>
      </p:sp>
    </p:spTree>
    <p:extLst>
      <p:ext uri="{BB962C8B-B14F-4D97-AF65-F5344CB8AC3E}">
        <p14:creationId xmlns:p14="http://schemas.microsoft.com/office/powerpoint/2010/main" val="1065454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D2EFEA-1559-46B0-BD95-7070A4E7D92A}" type="datetimeFigureOut">
              <a:rPr lang="en-GB" smtClean="0"/>
              <a:t>20/12/2022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840C381-A0EF-4813-BE5E-30BEF37C2090}" type="slidenum">
              <a:rPr lang="en-GB" smtClean="0"/>
              <a:t>‹#›</a:t>
            </a:fld>
            <a:endParaRPr lang="en-GB"/>
          </a:p>
        </p:txBody>
      </p:sp>
    </p:spTree>
    <p:extLst>
      <p:ext uri="{BB962C8B-B14F-4D97-AF65-F5344CB8AC3E}">
        <p14:creationId xmlns:p14="http://schemas.microsoft.com/office/powerpoint/2010/main" val="2335315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D2EFEA-1559-46B0-BD95-7070A4E7D92A}" type="datetimeFigureOut">
              <a:rPr lang="en-GB" smtClean="0"/>
              <a:t>20/12/2022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40C381-A0EF-4813-BE5E-30BEF37C2090}" type="slidenum">
              <a:rPr lang="en-GB" smtClean="0"/>
              <a:t>‹#›</a:t>
            </a:fld>
            <a:endParaRPr lang="en-GB"/>
          </a:p>
        </p:txBody>
      </p:sp>
    </p:spTree>
    <p:extLst>
      <p:ext uri="{BB962C8B-B14F-4D97-AF65-F5344CB8AC3E}">
        <p14:creationId xmlns:p14="http://schemas.microsoft.com/office/powerpoint/2010/main" val="1260473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3D2EFEA-1559-46B0-BD95-7070A4E7D92A}" type="datetimeFigureOut">
              <a:rPr lang="en-GB" smtClean="0"/>
              <a:t>20/12/2022</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840C381-A0EF-4813-BE5E-30BEF37C2090}" type="slidenum">
              <a:rPr lang="en-GB" smtClean="0"/>
              <a:t>‹#›</a:t>
            </a:fld>
            <a:endParaRPr lang="en-GB"/>
          </a:p>
        </p:txBody>
      </p:sp>
    </p:spTree>
    <p:extLst>
      <p:ext uri="{BB962C8B-B14F-4D97-AF65-F5344CB8AC3E}">
        <p14:creationId xmlns:p14="http://schemas.microsoft.com/office/powerpoint/2010/main" val="2971447392"/>
      </p:ext>
    </p:extLst>
  </p:cSld>
  <p:clrMap bg1="lt1" tx1="dk1" bg2="lt2" tx2="dk2" accent1="accent1" accent2="accent2" accent3="accent3" accent4="accent4" accent5="accent5" accent6="accent6" hlink="hlink" folHlink="folHlink"/>
  <p:sldLayoutIdLst>
    <p:sldLayoutId id="2147484110" r:id="rId1"/>
    <p:sldLayoutId id="2147484111" r:id="rId2"/>
    <p:sldLayoutId id="2147484112" r:id="rId3"/>
    <p:sldLayoutId id="2147484113" r:id="rId4"/>
    <p:sldLayoutId id="2147484114" r:id="rId5"/>
    <p:sldLayoutId id="2147484115" r:id="rId6"/>
    <p:sldLayoutId id="2147484116" r:id="rId7"/>
    <p:sldLayoutId id="2147484117" r:id="rId8"/>
    <p:sldLayoutId id="2147484118" r:id="rId9"/>
    <p:sldLayoutId id="2147484119" r:id="rId10"/>
    <p:sldLayoutId id="2147484120" r:id="rId11"/>
    <p:sldLayoutId id="2147484121" r:id="rId12"/>
    <p:sldLayoutId id="2147484122" r:id="rId13"/>
    <p:sldLayoutId id="2147484123" r:id="rId14"/>
    <p:sldLayoutId id="2147484124" r:id="rId15"/>
    <p:sldLayoutId id="214748412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3D2EFEA-1559-46B0-BD95-7070A4E7D92A}" type="datetimeFigureOut">
              <a:rPr lang="en-GB" smtClean="0"/>
              <a:t>20/12/2022</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840C381-A0EF-4813-BE5E-30BEF37C2090}" type="slidenum">
              <a:rPr lang="en-GB" smtClean="0"/>
              <a:t>‹#›</a:t>
            </a:fld>
            <a:endParaRPr lang="en-GB"/>
          </a:p>
        </p:txBody>
      </p:sp>
    </p:spTree>
    <p:extLst>
      <p:ext uri="{BB962C8B-B14F-4D97-AF65-F5344CB8AC3E}">
        <p14:creationId xmlns:p14="http://schemas.microsoft.com/office/powerpoint/2010/main" val="1066100983"/>
      </p:ext>
    </p:extLst>
  </p:cSld>
  <p:clrMap bg1="lt1" tx1="dk1" bg2="lt2" tx2="dk2" accent1="accent1" accent2="accent2" accent3="accent3" accent4="accent4" accent5="accent5" accent6="accent6" hlink="hlink" folHlink="folHlink"/>
  <p:sldLayoutIdLst>
    <p:sldLayoutId id="2147484127" r:id="rId1"/>
    <p:sldLayoutId id="2147484128" r:id="rId2"/>
    <p:sldLayoutId id="2147484129" r:id="rId3"/>
    <p:sldLayoutId id="2147484130" r:id="rId4"/>
    <p:sldLayoutId id="2147484131" r:id="rId5"/>
    <p:sldLayoutId id="2147484132" r:id="rId6"/>
    <p:sldLayoutId id="2147484133" r:id="rId7"/>
    <p:sldLayoutId id="2147484134" r:id="rId8"/>
    <p:sldLayoutId id="2147484135" r:id="rId9"/>
    <p:sldLayoutId id="2147484136" r:id="rId10"/>
    <p:sldLayoutId id="2147484137" r:id="rId11"/>
    <p:sldLayoutId id="2147484138" r:id="rId12"/>
    <p:sldLayoutId id="2147484139" r:id="rId13"/>
    <p:sldLayoutId id="2147484140" r:id="rId14"/>
    <p:sldLayoutId id="2147484141" r:id="rId15"/>
    <p:sldLayoutId id="214748414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Word_97_-_2003_Document.doc"/><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0D856-3086-4963-AD62-4317DEAD7A25}"/>
              </a:ext>
            </a:extLst>
          </p:cNvPr>
          <p:cNvSpPr>
            <a:spLocks noGrp="1"/>
          </p:cNvSpPr>
          <p:nvPr>
            <p:ph type="ctrTitle"/>
          </p:nvPr>
        </p:nvSpPr>
        <p:spPr>
          <a:xfrm>
            <a:off x="1524000" y="2531165"/>
            <a:ext cx="9144000" cy="2186608"/>
          </a:xfrm>
        </p:spPr>
        <p:txBody>
          <a:bodyPr/>
          <a:lstStyle/>
          <a:p>
            <a:r>
              <a:rPr lang="en-GB" dirty="0"/>
              <a:t>PROJECT MANAGEMENT COST</a:t>
            </a:r>
          </a:p>
        </p:txBody>
      </p:sp>
    </p:spTree>
    <p:extLst>
      <p:ext uri="{BB962C8B-B14F-4D97-AF65-F5344CB8AC3E}">
        <p14:creationId xmlns:p14="http://schemas.microsoft.com/office/powerpoint/2010/main" val="3219815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74C12-5257-46DD-978F-50874A2C3C67}"/>
              </a:ext>
            </a:extLst>
          </p:cNvPr>
          <p:cNvSpPr>
            <a:spLocks noGrp="1"/>
          </p:cNvSpPr>
          <p:nvPr>
            <p:ph type="title"/>
          </p:nvPr>
        </p:nvSpPr>
        <p:spPr/>
        <p:txBody>
          <a:bodyPr/>
          <a:lstStyle/>
          <a:p>
            <a:pPr algn="ctr"/>
            <a:r>
              <a:rPr lang="en-GB" b="1" dirty="0"/>
              <a:t>Problem facing IT Cost Estimates</a:t>
            </a:r>
          </a:p>
        </p:txBody>
      </p:sp>
      <p:sp>
        <p:nvSpPr>
          <p:cNvPr id="3" name="Content Placeholder 2">
            <a:extLst>
              <a:ext uri="{FF2B5EF4-FFF2-40B4-BE49-F238E27FC236}">
                <a16:creationId xmlns:a16="http://schemas.microsoft.com/office/drawing/2014/main" id="{8F0FEF6D-8C36-4B25-AF2D-F0936DE06214}"/>
              </a:ext>
            </a:extLst>
          </p:cNvPr>
          <p:cNvSpPr>
            <a:spLocks noGrp="1"/>
          </p:cNvSpPr>
          <p:nvPr>
            <p:ph idx="1"/>
          </p:nvPr>
        </p:nvSpPr>
        <p:spPr/>
        <p:txBody>
          <a:bodyPr/>
          <a:lstStyle/>
          <a:p>
            <a:pPr algn="just" eaLnBrk="1" fontAlgn="auto" hangingPunct="1">
              <a:lnSpc>
                <a:spcPct val="90000"/>
              </a:lnSpc>
              <a:spcAft>
                <a:spcPts val="0"/>
              </a:spcAft>
              <a:buFont typeface="Wingdings" panose="05000000000000000000" pitchFamily="2" charset="2"/>
              <a:buChar char="Ø"/>
              <a:defRPr/>
            </a:pPr>
            <a:r>
              <a:rPr lang="en-US" dirty="0">
                <a:latin typeface="Times New Roman" pitchFamily="18" charset="0"/>
                <a:cs typeface="Times New Roman" pitchFamily="18" charset="0"/>
              </a:rPr>
              <a:t>Developing an estimate for a large software project is a complex task requiring a significant amount of effort.  Remember that estimates are done at various stages of the project.</a:t>
            </a:r>
          </a:p>
          <a:p>
            <a:pPr algn="just" eaLnBrk="1" fontAlgn="auto" hangingPunct="1">
              <a:lnSpc>
                <a:spcPct val="90000"/>
              </a:lnSpc>
              <a:spcAft>
                <a:spcPts val="0"/>
              </a:spcAft>
              <a:buFont typeface="Wingdings" panose="05000000000000000000" pitchFamily="2" charset="2"/>
              <a:buChar char="Ø"/>
              <a:defRPr/>
            </a:pPr>
            <a:r>
              <a:rPr lang="en-US" dirty="0">
                <a:latin typeface="Times New Roman" pitchFamily="18" charset="0"/>
                <a:cs typeface="Times New Roman" pitchFamily="18" charset="0"/>
              </a:rPr>
              <a:t>Many people doing estimates have little experience doing them.  Try to provide training and mentoring</a:t>
            </a:r>
          </a:p>
          <a:p>
            <a:pPr algn="just" eaLnBrk="1" fontAlgn="auto" hangingPunct="1">
              <a:lnSpc>
                <a:spcPct val="90000"/>
              </a:lnSpc>
              <a:spcAft>
                <a:spcPts val="0"/>
              </a:spcAft>
              <a:buFont typeface="Wingdings" panose="05000000000000000000" pitchFamily="2" charset="2"/>
              <a:buChar char="Ø"/>
              <a:defRPr/>
            </a:pPr>
            <a:r>
              <a:rPr lang="en-US" dirty="0">
                <a:latin typeface="Times New Roman" pitchFamily="18" charset="0"/>
                <a:cs typeface="Times New Roman" pitchFamily="18" charset="0"/>
              </a:rPr>
              <a:t>People have a bias toward underestimation.  Review estimates and ask important questions to make sure estimates are not biased</a:t>
            </a:r>
          </a:p>
          <a:p>
            <a:pPr algn="just" eaLnBrk="1" fontAlgn="auto" hangingPunct="1">
              <a:lnSpc>
                <a:spcPct val="90000"/>
              </a:lnSpc>
              <a:spcAft>
                <a:spcPts val="0"/>
              </a:spcAft>
              <a:buFont typeface="Wingdings" panose="05000000000000000000" pitchFamily="2" charset="2"/>
              <a:buChar char="Ø"/>
              <a:defRPr/>
            </a:pPr>
            <a:r>
              <a:rPr lang="en-US" dirty="0">
                <a:latin typeface="Times New Roman" pitchFamily="18" charset="0"/>
                <a:cs typeface="Times New Roman" pitchFamily="18" charset="0"/>
              </a:rPr>
              <a:t>Management wants a number for a bid, not a real estimate.  Project managers must negotiate with project sponsors to create realistic cost estimates</a:t>
            </a:r>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2957419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C166-282E-492B-A0F4-7A81459ACB06}"/>
              </a:ext>
            </a:extLst>
          </p:cNvPr>
          <p:cNvSpPr>
            <a:spLocks noGrp="1"/>
          </p:cNvSpPr>
          <p:nvPr>
            <p:ph type="title"/>
          </p:nvPr>
        </p:nvSpPr>
        <p:spPr/>
        <p:txBody>
          <a:bodyPr/>
          <a:lstStyle/>
          <a:p>
            <a:pPr algn="ctr"/>
            <a:r>
              <a:rPr lang="en-US" sz="4400" b="1" dirty="0"/>
              <a:t>Cost Budgeting</a:t>
            </a:r>
            <a:endParaRPr lang="en-GB" b="1" dirty="0"/>
          </a:p>
        </p:txBody>
      </p:sp>
      <p:sp>
        <p:nvSpPr>
          <p:cNvPr id="3" name="Content Placeholder 2">
            <a:extLst>
              <a:ext uri="{FF2B5EF4-FFF2-40B4-BE49-F238E27FC236}">
                <a16:creationId xmlns:a16="http://schemas.microsoft.com/office/drawing/2014/main" id="{27234667-7FEF-4260-ACA9-5375D4F56F11}"/>
              </a:ext>
            </a:extLst>
          </p:cNvPr>
          <p:cNvSpPr>
            <a:spLocks noGrp="1"/>
          </p:cNvSpPr>
          <p:nvPr>
            <p:ph idx="1"/>
          </p:nvPr>
        </p:nvSpPr>
        <p:spPr>
          <a:xfrm>
            <a:off x="1192696" y="1690688"/>
            <a:ext cx="10161104" cy="4074007"/>
          </a:xfrm>
        </p:spPr>
        <p:txBody>
          <a:bodyPr/>
          <a:lstStyle/>
          <a:p>
            <a:r>
              <a:rPr lang="en-US" dirty="0">
                <a:latin typeface="Times New Roman" pitchFamily="18" charset="0"/>
                <a:cs typeface="Times New Roman" pitchFamily="18" charset="0"/>
              </a:rPr>
              <a:t>Cost budgeting involves allocating the project cost estimate to individual work items and providing a cost baseline.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WBS is required input to the cost budgeting process since it defines the work items.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Important goal is to produce a cost baseline.</a:t>
            </a:r>
          </a:p>
          <a:p>
            <a:endParaRPr lang="en-GB" dirty="0"/>
          </a:p>
        </p:txBody>
      </p:sp>
    </p:spTree>
    <p:extLst>
      <p:ext uri="{BB962C8B-B14F-4D97-AF65-F5344CB8AC3E}">
        <p14:creationId xmlns:p14="http://schemas.microsoft.com/office/powerpoint/2010/main" val="1985533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D42BE7D-E2D3-4546-99F4-F232175558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270" y="48918"/>
            <a:ext cx="11940208" cy="6809082"/>
          </a:xfrm>
        </p:spPr>
      </p:pic>
    </p:spTree>
    <p:extLst>
      <p:ext uri="{BB962C8B-B14F-4D97-AF65-F5344CB8AC3E}">
        <p14:creationId xmlns:p14="http://schemas.microsoft.com/office/powerpoint/2010/main" val="2088052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E9AB-06EF-44C3-BECC-410484AEDA58}"/>
              </a:ext>
            </a:extLst>
          </p:cNvPr>
          <p:cNvSpPr>
            <a:spLocks noGrp="1"/>
          </p:cNvSpPr>
          <p:nvPr>
            <p:ph type="title"/>
          </p:nvPr>
        </p:nvSpPr>
        <p:spPr/>
        <p:txBody>
          <a:bodyPr/>
          <a:lstStyle/>
          <a:p>
            <a:pPr algn="ctr"/>
            <a:r>
              <a:rPr lang="en-GB" b="1" dirty="0"/>
              <a:t>Cost control</a:t>
            </a:r>
          </a:p>
        </p:txBody>
      </p:sp>
      <p:sp>
        <p:nvSpPr>
          <p:cNvPr id="3" name="Content Placeholder 2">
            <a:extLst>
              <a:ext uri="{FF2B5EF4-FFF2-40B4-BE49-F238E27FC236}">
                <a16:creationId xmlns:a16="http://schemas.microsoft.com/office/drawing/2014/main" id="{A6035D2A-F4D7-41FA-9E86-195DD360FE36}"/>
              </a:ext>
            </a:extLst>
          </p:cNvPr>
          <p:cNvSpPr>
            <a:spLocks noGrp="1"/>
          </p:cNvSpPr>
          <p:nvPr>
            <p:ph idx="1"/>
          </p:nvPr>
        </p:nvSpPr>
        <p:spPr>
          <a:xfrm>
            <a:off x="520148" y="1690688"/>
            <a:ext cx="10515600" cy="4351338"/>
          </a:xfrm>
        </p:spPr>
        <p:txBody>
          <a:bodyPr>
            <a:normAutofit fontScale="85000" lnSpcReduction="20000"/>
          </a:bodyPr>
          <a:lstStyle/>
          <a:p>
            <a:pPr algn="just" eaLnBrk="1" hangingPunct="1">
              <a:defRPr/>
            </a:pPr>
            <a:r>
              <a:rPr lang="en-US" sz="2800" b="1" dirty="0">
                <a:effectLst>
                  <a:outerShdw blurRad="38100" dist="38100" dir="2700000" algn="tl">
                    <a:srgbClr val="000000">
                      <a:alpha val="43137"/>
                    </a:srgbClr>
                  </a:outerShdw>
                </a:effectLst>
                <a:latin typeface="Times New Roman" pitchFamily="18" charset="0"/>
                <a:cs typeface="Times New Roman" pitchFamily="18" charset="0"/>
              </a:rPr>
              <a:t>Project cost control includes</a:t>
            </a:r>
            <a:r>
              <a:rPr lang="en-US" sz="2800" b="1" dirty="0">
                <a:latin typeface="Times New Roman" pitchFamily="18" charset="0"/>
                <a:cs typeface="Times New Roman" pitchFamily="18" charset="0"/>
              </a:rPr>
              <a:t>:</a:t>
            </a:r>
          </a:p>
          <a:p>
            <a:pPr algn="just" eaLnBrk="1" hangingPunct="1">
              <a:defRPr/>
            </a:pPr>
            <a:endParaRPr lang="en-US" sz="2800" dirty="0">
              <a:latin typeface="Times New Roman" pitchFamily="18" charset="0"/>
              <a:cs typeface="Times New Roman" pitchFamily="18" charset="0"/>
            </a:endParaRPr>
          </a:p>
          <a:p>
            <a:pPr lvl="1" algn="just" eaLnBrk="1" hangingPunct="1">
              <a:defRPr/>
            </a:pPr>
            <a:r>
              <a:rPr lang="en-US" sz="2800" dirty="0">
                <a:latin typeface="Times New Roman" pitchFamily="18" charset="0"/>
                <a:cs typeface="Times New Roman" pitchFamily="18" charset="0"/>
              </a:rPr>
              <a:t>monitoring cost performance.</a:t>
            </a:r>
          </a:p>
          <a:p>
            <a:pPr lvl="1" algn="just" eaLnBrk="1" hangingPunct="1">
              <a:defRPr/>
            </a:pPr>
            <a:endParaRPr lang="en-US" sz="2800" dirty="0">
              <a:latin typeface="Times New Roman" pitchFamily="18" charset="0"/>
              <a:cs typeface="Times New Roman" pitchFamily="18" charset="0"/>
            </a:endParaRPr>
          </a:p>
          <a:p>
            <a:pPr lvl="1" algn="just" eaLnBrk="1" hangingPunct="1">
              <a:defRPr/>
            </a:pPr>
            <a:r>
              <a:rPr lang="en-US" sz="2800" dirty="0">
                <a:latin typeface="Times New Roman" pitchFamily="18" charset="0"/>
                <a:cs typeface="Times New Roman" pitchFamily="18" charset="0"/>
              </a:rPr>
              <a:t>ensuring that only appropriate project changes are included in a revised cost baseline.</a:t>
            </a:r>
          </a:p>
          <a:p>
            <a:pPr lvl="1" algn="just" eaLnBrk="1" hangingPunct="1">
              <a:defRPr/>
            </a:pPr>
            <a:endParaRPr lang="en-US" sz="2800" dirty="0">
              <a:latin typeface="Times New Roman" pitchFamily="18" charset="0"/>
              <a:cs typeface="Times New Roman" pitchFamily="18" charset="0"/>
            </a:endParaRPr>
          </a:p>
          <a:p>
            <a:pPr lvl="1" algn="just" eaLnBrk="1" hangingPunct="1">
              <a:defRPr/>
            </a:pPr>
            <a:r>
              <a:rPr lang="en-US" sz="2800" dirty="0">
                <a:latin typeface="Times New Roman" pitchFamily="18" charset="0"/>
                <a:cs typeface="Times New Roman" pitchFamily="18" charset="0"/>
              </a:rPr>
              <a:t>informing project stakeholders of authorized changes to the project that will affect costs.</a:t>
            </a:r>
          </a:p>
          <a:p>
            <a:pPr algn="just" eaLnBrk="1" hangingPunct="1">
              <a:defRPr/>
            </a:pPr>
            <a:endParaRPr lang="en-US" dirty="0">
              <a:latin typeface="Times New Roman" pitchFamily="18" charset="0"/>
              <a:cs typeface="Times New Roman" pitchFamily="18" charset="0"/>
            </a:endParaRPr>
          </a:p>
          <a:p>
            <a:pPr algn="just" eaLnBrk="1" hangingPunct="1">
              <a:defRPr/>
            </a:pPr>
            <a:r>
              <a:rPr lang="en-US" sz="2800" dirty="0">
                <a:latin typeface="Times New Roman" pitchFamily="18" charset="0"/>
                <a:cs typeface="Times New Roman" pitchFamily="18" charset="0"/>
              </a:rPr>
              <a:t>Earned value management is an important tool for cost control.</a:t>
            </a:r>
          </a:p>
          <a:p>
            <a:pPr marL="0" indent="0">
              <a:buNone/>
            </a:pPr>
            <a:endParaRPr lang="en-GB" dirty="0"/>
          </a:p>
        </p:txBody>
      </p:sp>
    </p:spTree>
    <p:extLst>
      <p:ext uri="{BB962C8B-B14F-4D97-AF65-F5344CB8AC3E}">
        <p14:creationId xmlns:p14="http://schemas.microsoft.com/office/powerpoint/2010/main" val="2213781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B0524-52E2-41CC-B4AB-4019AA3E16C9}"/>
              </a:ext>
            </a:extLst>
          </p:cNvPr>
          <p:cNvSpPr>
            <a:spLocks noGrp="1"/>
          </p:cNvSpPr>
          <p:nvPr>
            <p:ph type="title"/>
          </p:nvPr>
        </p:nvSpPr>
        <p:spPr/>
        <p:txBody>
          <a:bodyPr/>
          <a:lstStyle/>
          <a:p>
            <a:pPr algn="ctr"/>
            <a:r>
              <a:rPr lang="en-GB" dirty="0"/>
              <a:t>Earning Value Management (EVM)</a:t>
            </a:r>
          </a:p>
        </p:txBody>
      </p:sp>
      <p:sp>
        <p:nvSpPr>
          <p:cNvPr id="3" name="Content Placeholder 2">
            <a:extLst>
              <a:ext uri="{FF2B5EF4-FFF2-40B4-BE49-F238E27FC236}">
                <a16:creationId xmlns:a16="http://schemas.microsoft.com/office/drawing/2014/main" id="{DCD43BD3-C386-4CB4-9409-429A636CA538}"/>
              </a:ext>
            </a:extLst>
          </p:cNvPr>
          <p:cNvSpPr>
            <a:spLocks noGrp="1"/>
          </p:cNvSpPr>
          <p:nvPr>
            <p:ph idx="1"/>
          </p:nvPr>
        </p:nvSpPr>
        <p:spPr/>
        <p:txBody>
          <a:bodyPr/>
          <a:lstStyle/>
          <a:p>
            <a:pPr algn="just">
              <a:buFont typeface="Wingdings" panose="05000000000000000000" pitchFamily="2" charset="2"/>
              <a:buChar char="v"/>
              <a:defRPr/>
            </a:pPr>
            <a:r>
              <a:rPr lang="en-US" dirty="0">
                <a:latin typeface="Times New Roman" pitchFamily="18" charset="0"/>
                <a:cs typeface="Times New Roman" pitchFamily="18" charset="0"/>
              </a:rPr>
              <a:t>The planned value (PV), formerly called the budgeted cost of work scheduled (BCWS), also called the budget, is that portion of the approved total cost estimate planned to be spent on an activity during a given period</a:t>
            </a:r>
          </a:p>
          <a:p>
            <a:pPr algn="just">
              <a:buFont typeface="Wingdings" panose="05000000000000000000" pitchFamily="2" charset="2"/>
              <a:buChar char="v"/>
              <a:defRPr/>
            </a:pPr>
            <a:r>
              <a:rPr lang="en-US" dirty="0">
                <a:latin typeface="Times New Roman" pitchFamily="18" charset="0"/>
                <a:cs typeface="Times New Roman" pitchFamily="18" charset="0"/>
              </a:rPr>
              <a:t>Actual cost (AC), formerly called actual cost of work performed (ACWP), is the total of direct and indirect costs incurred in accomplishing work on an activity during a given period</a:t>
            </a:r>
          </a:p>
          <a:p>
            <a:pPr algn="just">
              <a:buFont typeface="Wingdings" panose="05000000000000000000" pitchFamily="2" charset="2"/>
              <a:buChar char="v"/>
              <a:defRPr/>
            </a:pPr>
            <a:r>
              <a:rPr lang="en-US" dirty="0">
                <a:latin typeface="Times New Roman" pitchFamily="18" charset="0"/>
                <a:cs typeface="Times New Roman" pitchFamily="18" charset="0"/>
              </a:rPr>
              <a:t>The earned value (EV), formerly called the budgeted cost of work performed (BCWP), is an estimate of the value of the physical work actually completed</a:t>
            </a:r>
          </a:p>
          <a:p>
            <a:endParaRPr lang="en-GB" dirty="0"/>
          </a:p>
        </p:txBody>
      </p:sp>
    </p:spTree>
    <p:extLst>
      <p:ext uri="{BB962C8B-B14F-4D97-AF65-F5344CB8AC3E}">
        <p14:creationId xmlns:p14="http://schemas.microsoft.com/office/powerpoint/2010/main" val="784903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175E0-7845-4690-884C-AEEE5029DF2A}"/>
              </a:ext>
            </a:extLst>
          </p:cNvPr>
          <p:cNvSpPr>
            <a:spLocks noGrp="1"/>
          </p:cNvSpPr>
          <p:nvPr>
            <p:ph type="title"/>
          </p:nvPr>
        </p:nvSpPr>
        <p:spPr/>
        <p:txBody>
          <a:bodyPr/>
          <a:lstStyle/>
          <a:p>
            <a:pPr algn="ctr"/>
            <a:r>
              <a:rPr lang="en-US" b="1" dirty="0"/>
              <a:t>Earned Value Formulas</a:t>
            </a:r>
            <a:endParaRPr lang="en-GB" b="1" dirty="0"/>
          </a:p>
        </p:txBody>
      </p:sp>
      <p:graphicFrame>
        <p:nvGraphicFramePr>
          <p:cNvPr id="4" name="Object 4">
            <a:extLst>
              <a:ext uri="{FF2B5EF4-FFF2-40B4-BE49-F238E27FC236}">
                <a16:creationId xmlns:a16="http://schemas.microsoft.com/office/drawing/2014/main" id="{98CC3B46-2F2A-4A50-8D1F-4A1C85F54E65}"/>
              </a:ext>
            </a:extLst>
          </p:cNvPr>
          <p:cNvGraphicFramePr>
            <a:graphicFrameLocks noGrp="1" noChangeAspect="1"/>
          </p:cNvGraphicFramePr>
          <p:nvPr>
            <p:ph idx="1"/>
            <p:extLst>
              <p:ext uri="{D42A27DB-BD31-4B8C-83A1-F6EECF244321}">
                <p14:modId xmlns:p14="http://schemas.microsoft.com/office/powerpoint/2010/main" val="2269160573"/>
              </p:ext>
            </p:extLst>
          </p:nvPr>
        </p:nvGraphicFramePr>
        <p:xfrm>
          <a:off x="3781425" y="2332038"/>
          <a:ext cx="6530975" cy="3379787"/>
        </p:xfrm>
        <a:graphic>
          <a:graphicData uri="http://schemas.openxmlformats.org/presentationml/2006/ole">
            <mc:AlternateContent xmlns:mc="http://schemas.openxmlformats.org/markup-compatibility/2006">
              <mc:Choice xmlns:v="urn:schemas-microsoft-com:vml" Requires="v">
                <p:oleObj spid="_x0000_s2051" name="Image" r:id="rId3" imgW="6531592" imgH="3380162" progId="">
                  <p:embed/>
                </p:oleObj>
              </mc:Choice>
              <mc:Fallback>
                <p:oleObj name="Image" r:id="rId3" imgW="6531592" imgH="3380162" progId="">
                  <p:embed/>
                  <p:pic>
                    <p:nvPicPr>
                      <p:cNvPr id="307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1425" y="2332038"/>
                        <a:ext cx="6530975" cy="337978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265338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7F81068E-246F-4687-A1A7-0D4FAE972E7A}"/>
              </a:ext>
            </a:extLst>
          </p:cNvPr>
          <p:cNvGrpSpPr>
            <a:grpSpLocks/>
          </p:cNvGrpSpPr>
          <p:nvPr/>
        </p:nvGrpSpPr>
        <p:grpSpPr bwMode="auto">
          <a:xfrm>
            <a:off x="331306" y="0"/>
            <a:ext cx="10880033" cy="5181599"/>
            <a:chOff x="144" y="852"/>
            <a:chExt cx="5376" cy="2664"/>
          </a:xfrm>
        </p:grpSpPr>
        <p:pic>
          <p:nvPicPr>
            <p:cNvPr id="5" name="Picture 4">
              <a:extLst>
                <a:ext uri="{FF2B5EF4-FFF2-40B4-BE49-F238E27FC236}">
                  <a16:creationId xmlns:a16="http://schemas.microsoft.com/office/drawing/2014/main" id="{6B65345B-714C-4140-A818-AEEFB2543B97}"/>
                </a:ext>
              </a:extLst>
            </p:cNvPr>
            <p:cNvPicPr>
              <a:picLocks noChangeAspect="1" noChangeArrowheads="1"/>
            </p:cNvPicPr>
            <p:nvPr/>
          </p:nvPicPr>
          <p:blipFill>
            <a:blip r:embed="rId2" cstate="print"/>
            <a:srcRect t="20000" b="18333"/>
            <a:stretch>
              <a:fillRect/>
            </a:stretch>
          </p:blipFill>
          <p:spPr bwMode="auto">
            <a:xfrm>
              <a:off x="192" y="852"/>
              <a:ext cx="5328" cy="2664"/>
            </a:xfrm>
            <a:prstGeom prst="rect">
              <a:avLst/>
            </a:prstGeom>
            <a:noFill/>
            <a:ln w="9525">
              <a:noFill/>
              <a:miter lim="800000"/>
              <a:headEnd/>
              <a:tailEnd/>
            </a:ln>
          </p:spPr>
        </p:pic>
        <p:sp>
          <p:nvSpPr>
            <p:cNvPr id="6" name="Rectangle 5">
              <a:extLst>
                <a:ext uri="{FF2B5EF4-FFF2-40B4-BE49-F238E27FC236}">
                  <a16:creationId xmlns:a16="http://schemas.microsoft.com/office/drawing/2014/main" id="{75423AF2-2EFA-4E79-BDA2-EA63429C1E78}"/>
                </a:ext>
              </a:extLst>
            </p:cNvPr>
            <p:cNvSpPr>
              <a:spLocks noChangeArrowheads="1"/>
            </p:cNvSpPr>
            <p:nvPr/>
          </p:nvSpPr>
          <p:spPr bwMode="auto">
            <a:xfrm>
              <a:off x="144" y="912"/>
              <a:ext cx="768" cy="288"/>
            </a:xfrm>
            <a:prstGeom prst="rect">
              <a:avLst/>
            </a:prstGeom>
            <a:solidFill>
              <a:schemeClr val="bg1"/>
            </a:solidFill>
            <a:ln w="9525">
              <a:noFill/>
              <a:miter lim="800000"/>
              <a:headEnd/>
              <a:tailEnd/>
            </a:ln>
          </p:spPr>
          <p:txBody>
            <a:bodyPr wrap="none" anchor="ctr"/>
            <a:lstStyle/>
            <a:p>
              <a:endParaRPr lang="en-US"/>
            </a:p>
          </p:txBody>
        </p:sp>
      </p:grpSp>
      <p:sp>
        <p:nvSpPr>
          <p:cNvPr id="7" name="Text Box 7">
            <a:extLst>
              <a:ext uri="{FF2B5EF4-FFF2-40B4-BE49-F238E27FC236}">
                <a16:creationId xmlns:a16="http://schemas.microsoft.com/office/drawing/2014/main" id="{8C71CC35-5686-4C80-B1CF-8DFFD7C168A3}"/>
              </a:ext>
            </a:extLst>
          </p:cNvPr>
          <p:cNvSpPr txBox="1">
            <a:spLocks noGrp="1" noChangeArrowheads="1"/>
          </p:cNvSpPr>
          <p:nvPr>
            <p:ph idx="1"/>
          </p:nvPr>
        </p:nvSpPr>
        <p:spPr bwMode="auto">
          <a:xfrm rot="10800000" flipV="1">
            <a:off x="428449" y="4854360"/>
            <a:ext cx="10782890" cy="1348061"/>
          </a:xfrm>
          <a:prstGeom prst="rect">
            <a:avLst/>
          </a:prstGeom>
          <a:noFill/>
          <a:ln w="9525">
            <a:noFill/>
            <a:miter lim="800000"/>
            <a:headEnd/>
            <a:tailEnd/>
          </a:ln>
        </p:spPr>
        <p:txBody>
          <a:bodyPr wrap="square">
            <a:spAutoFit/>
          </a:bodyPr>
          <a:lstStyle/>
          <a:p>
            <a:pPr>
              <a:spcBef>
                <a:spcPct val="50000"/>
              </a:spcBef>
              <a:defRPr/>
            </a:pPr>
            <a:r>
              <a:rPr lang="en-US" sz="1600" b="1" dirty="0">
                <a:effectLst>
                  <a:outerShdw blurRad="38100" dist="38100" dir="2700000" algn="tl">
                    <a:srgbClr val="000000">
                      <a:alpha val="43137"/>
                    </a:srgbClr>
                  </a:outerShdw>
                </a:effectLst>
              </a:rPr>
              <a:t>CV = 7500-15000 = -7500</a:t>
            </a:r>
          </a:p>
          <a:p>
            <a:pPr>
              <a:spcBef>
                <a:spcPct val="50000"/>
              </a:spcBef>
              <a:defRPr/>
            </a:pPr>
            <a:r>
              <a:rPr lang="en-US" sz="1600" b="1" dirty="0">
                <a:effectLst>
                  <a:outerShdw blurRad="38100" dist="38100" dir="2700000" algn="tl">
                    <a:srgbClr val="000000">
                      <a:alpha val="43137"/>
                    </a:srgbClr>
                  </a:outerShdw>
                </a:effectLst>
              </a:rPr>
              <a:t>SV = 7500-10000 = -2500</a:t>
            </a:r>
          </a:p>
          <a:p>
            <a:pPr>
              <a:spcBef>
                <a:spcPct val="50000"/>
              </a:spcBef>
              <a:defRPr/>
            </a:pPr>
            <a:r>
              <a:rPr lang="en-US" sz="1600" b="1" dirty="0">
                <a:effectLst>
                  <a:outerShdw blurRad="38100" dist="38100" dir="2700000" algn="tl">
                    <a:srgbClr val="000000">
                      <a:alpha val="43137"/>
                    </a:srgbClr>
                  </a:outerShdw>
                </a:effectLst>
              </a:rPr>
              <a:t>CPI = 7500/15000 = 50%</a:t>
            </a:r>
          </a:p>
          <a:p>
            <a:pPr>
              <a:spcBef>
                <a:spcPct val="50000"/>
              </a:spcBef>
              <a:defRPr/>
            </a:pPr>
            <a:r>
              <a:rPr lang="en-US" sz="1600" b="1" dirty="0">
                <a:effectLst>
                  <a:outerShdw blurRad="38100" dist="38100" dir="2700000" algn="tl">
                    <a:srgbClr val="000000">
                      <a:alpha val="43137"/>
                    </a:srgbClr>
                  </a:outerShdw>
                </a:effectLst>
              </a:rPr>
              <a:t>SPI = 7500/10000 = 75%</a:t>
            </a:r>
          </a:p>
        </p:txBody>
      </p:sp>
    </p:spTree>
    <p:extLst>
      <p:ext uri="{BB962C8B-B14F-4D97-AF65-F5344CB8AC3E}">
        <p14:creationId xmlns:p14="http://schemas.microsoft.com/office/powerpoint/2010/main" val="2738021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786B8-5804-469C-810C-D38AB5561825}"/>
              </a:ext>
            </a:extLst>
          </p:cNvPr>
          <p:cNvSpPr>
            <a:spLocks noGrp="1"/>
          </p:cNvSpPr>
          <p:nvPr>
            <p:ph type="title"/>
          </p:nvPr>
        </p:nvSpPr>
        <p:spPr/>
        <p:txBody>
          <a:bodyPr/>
          <a:lstStyle/>
          <a:p>
            <a:pPr algn="ctr"/>
            <a:r>
              <a:rPr lang="en-US" sz="4400" b="1" dirty="0"/>
              <a:t>Rules on Earned Value Numbers</a:t>
            </a:r>
            <a:endParaRPr lang="en-GB" b="1" dirty="0"/>
          </a:p>
        </p:txBody>
      </p:sp>
      <p:sp>
        <p:nvSpPr>
          <p:cNvPr id="3" name="Content Placeholder 2">
            <a:extLst>
              <a:ext uri="{FF2B5EF4-FFF2-40B4-BE49-F238E27FC236}">
                <a16:creationId xmlns:a16="http://schemas.microsoft.com/office/drawing/2014/main" id="{AA58BAB6-B4C7-4036-BA25-02B1A7F337C0}"/>
              </a:ext>
            </a:extLst>
          </p:cNvPr>
          <p:cNvSpPr>
            <a:spLocks noGrp="1"/>
          </p:cNvSpPr>
          <p:nvPr>
            <p:ph idx="1"/>
          </p:nvPr>
        </p:nvSpPr>
        <p:spPr/>
        <p:txBody>
          <a:bodyPr/>
          <a:lstStyle/>
          <a:p>
            <a:pPr algn="just" eaLnBrk="1" hangingPunct="1">
              <a:defRPr/>
            </a:pPr>
            <a:r>
              <a:rPr lang="en-US" dirty="0">
                <a:latin typeface="Times New Roman" pitchFamily="18" charset="0"/>
                <a:cs typeface="Times New Roman" pitchFamily="18" charset="0"/>
              </a:rPr>
              <a:t>Negative numbers for cost and schedule variance indicate problems in those areas.  Negative numbers mean the project is costing more than planned or taking longer than planned.</a:t>
            </a:r>
          </a:p>
          <a:p>
            <a:pPr algn="just" eaLnBrk="1" hangingPunct="1">
              <a:defRPr/>
            </a:pPr>
            <a:endParaRPr lang="en-US" dirty="0">
              <a:latin typeface="Times New Roman" pitchFamily="18" charset="0"/>
              <a:cs typeface="Times New Roman" pitchFamily="18" charset="0"/>
            </a:endParaRPr>
          </a:p>
          <a:p>
            <a:pPr algn="just" eaLnBrk="1" hangingPunct="1">
              <a:defRPr/>
            </a:pPr>
            <a:r>
              <a:rPr lang="en-US" dirty="0">
                <a:latin typeface="Times New Roman" pitchFamily="18" charset="0"/>
                <a:cs typeface="Times New Roman" pitchFamily="18" charset="0"/>
              </a:rPr>
              <a:t>CPI and SPI less than 100% indicate problems.</a:t>
            </a:r>
          </a:p>
          <a:p>
            <a:endParaRPr lang="en-GB" dirty="0"/>
          </a:p>
        </p:txBody>
      </p:sp>
    </p:spTree>
    <p:extLst>
      <p:ext uri="{BB962C8B-B14F-4D97-AF65-F5344CB8AC3E}">
        <p14:creationId xmlns:p14="http://schemas.microsoft.com/office/powerpoint/2010/main" val="83738232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1366-A09E-471E-8F06-7D63629ACBB3}"/>
              </a:ext>
            </a:extLst>
          </p:cNvPr>
          <p:cNvSpPr>
            <a:spLocks noGrp="1"/>
          </p:cNvSpPr>
          <p:nvPr>
            <p:ph type="title"/>
          </p:nvPr>
        </p:nvSpPr>
        <p:spPr>
          <a:xfrm>
            <a:off x="559904" y="2766218"/>
            <a:ext cx="10515600" cy="1325563"/>
          </a:xfrm>
        </p:spPr>
        <p:txBody>
          <a:bodyPr/>
          <a:lstStyle/>
          <a:p>
            <a:pPr algn="ctr"/>
            <a:r>
              <a:rPr lang="en-GB" b="1" dirty="0">
                <a:latin typeface="Monotype Corsiva" panose="03010101010201010101" pitchFamily="66" charset="0"/>
              </a:rPr>
              <a:t>THANK YOU</a:t>
            </a:r>
          </a:p>
        </p:txBody>
      </p:sp>
    </p:spTree>
    <p:extLst>
      <p:ext uri="{BB962C8B-B14F-4D97-AF65-F5344CB8AC3E}">
        <p14:creationId xmlns:p14="http://schemas.microsoft.com/office/powerpoint/2010/main" val="280840569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E4CEA-3693-4265-B6F7-89562F026DCA}"/>
              </a:ext>
            </a:extLst>
          </p:cNvPr>
          <p:cNvSpPr>
            <a:spLocks noGrp="1"/>
          </p:cNvSpPr>
          <p:nvPr>
            <p:ph type="title"/>
          </p:nvPr>
        </p:nvSpPr>
        <p:spPr/>
        <p:txBody>
          <a:bodyPr/>
          <a:lstStyle/>
          <a:p>
            <a:r>
              <a:rPr lang="en-GB" dirty="0"/>
              <a:t>CONTENTS</a:t>
            </a:r>
          </a:p>
        </p:txBody>
      </p:sp>
      <p:sp>
        <p:nvSpPr>
          <p:cNvPr id="3" name="Content Placeholder 2">
            <a:extLst>
              <a:ext uri="{FF2B5EF4-FFF2-40B4-BE49-F238E27FC236}">
                <a16:creationId xmlns:a16="http://schemas.microsoft.com/office/drawing/2014/main" id="{59E3D53B-5135-46D3-A373-9BE1E8F5A809}"/>
              </a:ext>
            </a:extLst>
          </p:cNvPr>
          <p:cNvSpPr>
            <a:spLocks noGrp="1"/>
          </p:cNvSpPr>
          <p:nvPr>
            <p:ph idx="1"/>
          </p:nvPr>
        </p:nvSpPr>
        <p:spPr/>
        <p:txBody>
          <a:bodyPr/>
          <a:lstStyle/>
          <a:p>
            <a:r>
              <a:rPr lang="en-GB" sz="3200" b="1" dirty="0"/>
              <a:t>Meaning of Cost &amp; project cost management</a:t>
            </a:r>
          </a:p>
          <a:p>
            <a:r>
              <a:rPr lang="en-GB" sz="3200" b="1" dirty="0"/>
              <a:t>Process of project cost management</a:t>
            </a:r>
          </a:p>
          <a:p>
            <a:pPr lvl="1"/>
            <a:r>
              <a:rPr lang="en-GB" dirty="0"/>
              <a:t>Resources Planning </a:t>
            </a:r>
          </a:p>
          <a:p>
            <a:pPr lvl="1"/>
            <a:r>
              <a:rPr lang="en-GB" dirty="0"/>
              <a:t>Cost Estimating</a:t>
            </a:r>
          </a:p>
          <a:p>
            <a:pPr lvl="1"/>
            <a:r>
              <a:rPr lang="en-GB" dirty="0"/>
              <a:t>Cost Budgeting</a:t>
            </a:r>
          </a:p>
          <a:p>
            <a:pPr lvl="1"/>
            <a:r>
              <a:rPr lang="en-GB" dirty="0"/>
              <a:t>Cost Control</a:t>
            </a:r>
          </a:p>
          <a:p>
            <a:pPr lvl="1"/>
            <a:endParaRPr lang="en-GB" dirty="0"/>
          </a:p>
        </p:txBody>
      </p:sp>
    </p:spTree>
    <p:extLst>
      <p:ext uri="{BB962C8B-B14F-4D97-AF65-F5344CB8AC3E}">
        <p14:creationId xmlns:p14="http://schemas.microsoft.com/office/powerpoint/2010/main" val="409405932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9D87-F538-4078-945D-8B968A4751D2}"/>
              </a:ext>
            </a:extLst>
          </p:cNvPr>
          <p:cNvSpPr>
            <a:spLocks noGrp="1"/>
          </p:cNvSpPr>
          <p:nvPr>
            <p:ph type="title"/>
          </p:nvPr>
        </p:nvSpPr>
        <p:spPr/>
        <p:txBody>
          <a:bodyPr>
            <a:normAutofit/>
          </a:bodyPr>
          <a:lstStyle/>
          <a:p>
            <a:pPr algn="ctr"/>
            <a:r>
              <a:rPr lang="en-GB" b="1" dirty="0"/>
              <a:t>What is cost and </a:t>
            </a:r>
            <a:br>
              <a:rPr lang="en-GB" b="1" dirty="0"/>
            </a:br>
            <a:r>
              <a:rPr lang="en-GB" b="1" dirty="0"/>
              <a:t>project cost management</a:t>
            </a:r>
          </a:p>
        </p:txBody>
      </p:sp>
      <p:sp>
        <p:nvSpPr>
          <p:cNvPr id="3" name="Content Placeholder 2">
            <a:extLst>
              <a:ext uri="{FF2B5EF4-FFF2-40B4-BE49-F238E27FC236}">
                <a16:creationId xmlns:a16="http://schemas.microsoft.com/office/drawing/2014/main" id="{2190EC26-523C-48B5-884D-B82A5268F9BC}"/>
              </a:ext>
            </a:extLst>
          </p:cNvPr>
          <p:cNvSpPr>
            <a:spLocks noGrp="1"/>
          </p:cNvSpPr>
          <p:nvPr>
            <p:ph idx="1"/>
          </p:nvPr>
        </p:nvSpPr>
        <p:spPr>
          <a:xfrm>
            <a:off x="838200" y="2570921"/>
            <a:ext cx="10515600" cy="3606041"/>
          </a:xfrm>
        </p:spPr>
        <p:txBody>
          <a:bodyPr/>
          <a:lstStyle/>
          <a:p>
            <a:r>
              <a:rPr lang="en-GB" dirty="0"/>
              <a:t>Cost Refer the resources used to make a product expressed in monetary term.</a:t>
            </a:r>
          </a:p>
          <a:p>
            <a:r>
              <a:rPr lang="en-US" dirty="0"/>
              <a:t>Project cost management includes the processes required to ensure that the project is completed within an approved budget.</a:t>
            </a:r>
          </a:p>
          <a:p>
            <a:endParaRPr lang="en-GB" dirty="0"/>
          </a:p>
          <a:p>
            <a:endParaRPr lang="en-GB" dirty="0"/>
          </a:p>
        </p:txBody>
      </p:sp>
    </p:spTree>
    <p:extLst>
      <p:ext uri="{BB962C8B-B14F-4D97-AF65-F5344CB8AC3E}">
        <p14:creationId xmlns:p14="http://schemas.microsoft.com/office/powerpoint/2010/main" val="278821461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B7A5A-57D9-44CD-BC6B-EB59FA8C5454}"/>
              </a:ext>
            </a:extLst>
          </p:cNvPr>
          <p:cNvSpPr>
            <a:spLocks noGrp="1"/>
          </p:cNvSpPr>
          <p:nvPr>
            <p:ph type="title"/>
          </p:nvPr>
        </p:nvSpPr>
        <p:spPr/>
        <p:txBody>
          <a:bodyPr/>
          <a:lstStyle/>
          <a:p>
            <a:pPr algn="ctr"/>
            <a:r>
              <a:rPr lang="en-GB" b="1" dirty="0"/>
              <a:t>Project cost management process</a:t>
            </a:r>
          </a:p>
        </p:txBody>
      </p:sp>
      <p:sp>
        <p:nvSpPr>
          <p:cNvPr id="3" name="Content Placeholder 2">
            <a:extLst>
              <a:ext uri="{FF2B5EF4-FFF2-40B4-BE49-F238E27FC236}">
                <a16:creationId xmlns:a16="http://schemas.microsoft.com/office/drawing/2014/main" id="{400E64E4-920F-4397-9218-CEA90C8B87D7}"/>
              </a:ext>
            </a:extLst>
          </p:cNvPr>
          <p:cNvSpPr>
            <a:spLocks noGrp="1"/>
          </p:cNvSpPr>
          <p:nvPr>
            <p:ph idx="1"/>
          </p:nvPr>
        </p:nvSpPr>
        <p:spPr>
          <a:xfrm>
            <a:off x="689113" y="1825625"/>
            <a:ext cx="10664687" cy="3634271"/>
          </a:xfrm>
        </p:spPr>
        <p:txBody>
          <a:bodyPr>
            <a:normAutofit/>
          </a:bodyPr>
          <a:lstStyle/>
          <a:p>
            <a:pPr fontAlgn="auto">
              <a:lnSpc>
                <a:spcPct val="100000"/>
              </a:lnSpc>
              <a:spcAft>
                <a:spcPts val="0"/>
              </a:spcAft>
              <a:buFont typeface="Wingdings" panose="05000000000000000000" pitchFamily="2" charset="2"/>
              <a:buChar char="Ø"/>
              <a:defRPr/>
            </a:pPr>
            <a:r>
              <a:rPr lang="en-US" dirty="0"/>
              <a:t>Resource planning: determining what resources and quantities of them should be used.</a:t>
            </a:r>
          </a:p>
          <a:p>
            <a:pPr fontAlgn="auto">
              <a:lnSpc>
                <a:spcPct val="100000"/>
              </a:lnSpc>
              <a:spcAft>
                <a:spcPts val="0"/>
              </a:spcAft>
              <a:buFont typeface="Wingdings" panose="05000000000000000000" pitchFamily="2" charset="2"/>
              <a:buChar char="Ø"/>
              <a:defRPr/>
            </a:pPr>
            <a:endParaRPr lang="en-US" dirty="0"/>
          </a:p>
          <a:p>
            <a:pPr fontAlgn="auto">
              <a:lnSpc>
                <a:spcPct val="100000"/>
              </a:lnSpc>
              <a:spcAft>
                <a:spcPts val="0"/>
              </a:spcAft>
              <a:buFont typeface="Wingdings" panose="05000000000000000000" pitchFamily="2" charset="2"/>
              <a:buChar char="Ø"/>
              <a:defRPr/>
            </a:pPr>
            <a:r>
              <a:rPr lang="en-US" dirty="0"/>
              <a:t>Cost estimating: developing an estimate of the costs and resources needed to complete a project.</a:t>
            </a:r>
          </a:p>
          <a:p>
            <a:pPr fontAlgn="auto">
              <a:lnSpc>
                <a:spcPct val="100000"/>
              </a:lnSpc>
              <a:spcAft>
                <a:spcPts val="0"/>
              </a:spcAft>
              <a:buFont typeface="Wingdings" panose="05000000000000000000" pitchFamily="2" charset="2"/>
              <a:buChar char="Ø"/>
              <a:defRPr/>
            </a:pPr>
            <a:endParaRPr lang="en-US" dirty="0"/>
          </a:p>
          <a:p>
            <a:pPr fontAlgn="auto">
              <a:lnSpc>
                <a:spcPct val="100000"/>
              </a:lnSpc>
              <a:spcAft>
                <a:spcPts val="0"/>
              </a:spcAft>
              <a:buFont typeface="Wingdings" panose="05000000000000000000" pitchFamily="2" charset="2"/>
              <a:buChar char="Ø"/>
              <a:defRPr/>
            </a:pPr>
            <a:r>
              <a:rPr lang="en-US" dirty="0"/>
              <a:t>Cost budgeting: allocating the overall cost estimate to individual work items to establish a baseline for measuring performance.</a:t>
            </a:r>
          </a:p>
          <a:p>
            <a:pPr fontAlgn="auto">
              <a:lnSpc>
                <a:spcPct val="100000"/>
              </a:lnSpc>
              <a:spcAft>
                <a:spcPts val="0"/>
              </a:spcAft>
              <a:buFont typeface="Wingdings" panose="05000000000000000000" pitchFamily="2" charset="2"/>
              <a:buChar char="Ø"/>
              <a:defRPr/>
            </a:pPr>
            <a:endParaRPr lang="en-US" dirty="0"/>
          </a:p>
          <a:p>
            <a:pPr fontAlgn="auto">
              <a:lnSpc>
                <a:spcPct val="100000"/>
              </a:lnSpc>
              <a:spcAft>
                <a:spcPts val="0"/>
              </a:spcAft>
              <a:buFont typeface="Wingdings" panose="05000000000000000000" pitchFamily="2" charset="2"/>
              <a:buChar char="Ø"/>
              <a:defRPr/>
            </a:pPr>
            <a:r>
              <a:rPr lang="en-US" dirty="0"/>
              <a:t>Cost control: controlling changes to the project budget.</a:t>
            </a:r>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4209404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54612-426B-4CFF-A604-3FF2F1CD9E7D}"/>
              </a:ext>
            </a:extLst>
          </p:cNvPr>
          <p:cNvSpPr>
            <a:spLocks noGrp="1"/>
          </p:cNvSpPr>
          <p:nvPr>
            <p:ph type="title"/>
          </p:nvPr>
        </p:nvSpPr>
        <p:spPr/>
        <p:txBody>
          <a:bodyPr>
            <a:normAutofit fontScale="90000"/>
          </a:bodyPr>
          <a:lstStyle/>
          <a:p>
            <a:r>
              <a:rPr lang="en-US" sz="4400" dirty="0">
                <a:effectLst>
                  <a:outerShdw blurRad="38100" dist="38100" dir="2700000" algn="tl">
                    <a:srgbClr val="000000">
                      <a:alpha val="43137"/>
                    </a:srgbClr>
                  </a:outerShdw>
                </a:effectLst>
              </a:rPr>
              <a:t>Basic Principles of Cost Management</a:t>
            </a:r>
            <a:endParaRPr lang="en-GB" dirty="0"/>
          </a:p>
        </p:txBody>
      </p:sp>
      <p:sp>
        <p:nvSpPr>
          <p:cNvPr id="3" name="Content Placeholder 2">
            <a:extLst>
              <a:ext uri="{FF2B5EF4-FFF2-40B4-BE49-F238E27FC236}">
                <a16:creationId xmlns:a16="http://schemas.microsoft.com/office/drawing/2014/main" id="{FC024850-C189-4BC2-807D-CC0E6338460D}"/>
              </a:ext>
            </a:extLst>
          </p:cNvPr>
          <p:cNvSpPr>
            <a:spLocks noGrp="1"/>
          </p:cNvSpPr>
          <p:nvPr>
            <p:ph idx="1"/>
          </p:nvPr>
        </p:nvSpPr>
        <p:spPr/>
        <p:txBody>
          <a:bodyPr>
            <a:normAutofit fontScale="92500"/>
          </a:bodyPr>
          <a:lstStyle/>
          <a:p>
            <a:pPr eaLnBrk="1" hangingPunct="1">
              <a:lnSpc>
                <a:spcPct val="90000"/>
              </a:lnSpc>
            </a:pPr>
            <a:r>
              <a:rPr lang="en-US" sz="2800" dirty="0">
                <a:latin typeface="Times New Roman" pitchFamily="18" charset="0"/>
                <a:cs typeface="Times New Roman" pitchFamily="18" charset="0"/>
              </a:rPr>
              <a:t>Most CEOs and boards know a lot more about finance than IT, so IT project managers must speak their language</a:t>
            </a:r>
          </a:p>
          <a:p>
            <a:pPr lvl="1" eaLnBrk="1" hangingPunct="1">
              <a:lnSpc>
                <a:spcPct val="90000"/>
              </a:lnSpc>
            </a:pPr>
            <a:r>
              <a:rPr lang="en-US" sz="2600" dirty="0">
                <a:latin typeface="Times New Roman" pitchFamily="18" charset="0"/>
                <a:cs typeface="Times New Roman" pitchFamily="18" charset="0"/>
              </a:rPr>
              <a:t>Profits are revenues minus expenses</a:t>
            </a:r>
          </a:p>
          <a:p>
            <a:pPr lvl="1" eaLnBrk="1" hangingPunct="1">
              <a:lnSpc>
                <a:spcPct val="90000"/>
              </a:lnSpc>
            </a:pPr>
            <a:r>
              <a:rPr lang="en-US" sz="2600" dirty="0">
                <a:latin typeface="Times New Roman" pitchFamily="18" charset="0"/>
                <a:cs typeface="Times New Roman" pitchFamily="18" charset="0"/>
              </a:rPr>
              <a:t>Life cycle costing is estimating the cost of a project plus the maintenance costs of the products it produces</a:t>
            </a:r>
          </a:p>
          <a:p>
            <a:pPr lvl="1" eaLnBrk="1" hangingPunct="1">
              <a:lnSpc>
                <a:spcPct val="90000"/>
              </a:lnSpc>
            </a:pPr>
            <a:r>
              <a:rPr lang="en-US" sz="2600" dirty="0">
                <a:latin typeface="Times New Roman" pitchFamily="18" charset="0"/>
                <a:cs typeface="Times New Roman" pitchFamily="18" charset="0"/>
              </a:rPr>
              <a:t>Cash flow analysis is determining the estimated annual costs and benefits for a project</a:t>
            </a:r>
          </a:p>
          <a:p>
            <a:pPr lvl="1" eaLnBrk="1" hangingPunct="1">
              <a:lnSpc>
                <a:spcPct val="90000"/>
              </a:lnSpc>
            </a:pPr>
            <a:r>
              <a:rPr lang="en-US" sz="2600" dirty="0">
                <a:latin typeface="Times New Roman" pitchFamily="18" charset="0"/>
                <a:cs typeface="Times New Roman" pitchFamily="18" charset="0"/>
              </a:rPr>
              <a:t>Benefits and costs can be tangible or intangible, direct or indirect</a:t>
            </a:r>
          </a:p>
          <a:p>
            <a:pPr lvl="1" eaLnBrk="1" hangingPunct="1">
              <a:lnSpc>
                <a:spcPct val="90000"/>
              </a:lnSpc>
            </a:pPr>
            <a:r>
              <a:rPr lang="en-US" sz="2600" dirty="0">
                <a:latin typeface="Times New Roman" pitchFamily="18" charset="0"/>
                <a:cs typeface="Times New Roman" pitchFamily="18" charset="0"/>
              </a:rPr>
              <a:t>Sunk cost should not be a criteria in project selection</a:t>
            </a:r>
          </a:p>
          <a:p>
            <a:endParaRPr lang="en-GB" dirty="0"/>
          </a:p>
        </p:txBody>
      </p:sp>
    </p:spTree>
    <p:extLst>
      <p:ext uri="{BB962C8B-B14F-4D97-AF65-F5344CB8AC3E}">
        <p14:creationId xmlns:p14="http://schemas.microsoft.com/office/powerpoint/2010/main" val="3389962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887A7-57E6-4779-B5D6-0A3EC2C17B42}"/>
              </a:ext>
            </a:extLst>
          </p:cNvPr>
          <p:cNvSpPr>
            <a:spLocks noGrp="1"/>
          </p:cNvSpPr>
          <p:nvPr>
            <p:ph type="title"/>
          </p:nvPr>
        </p:nvSpPr>
        <p:spPr/>
        <p:txBody>
          <a:bodyPr/>
          <a:lstStyle/>
          <a:p>
            <a:pPr algn="ctr"/>
            <a:r>
              <a:rPr lang="en-GB" dirty="0"/>
              <a:t>Resources planning</a:t>
            </a:r>
          </a:p>
        </p:txBody>
      </p:sp>
      <p:sp>
        <p:nvSpPr>
          <p:cNvPr id="3" name="Content Placeholder 2">
            <a:extLst>
              <a:ext uri="{FF2B5EF4-FFF2-40B4-BE49-F238E27FC236}">
                <a16:creationId xmlns:a16="http://schemas.microsoft.com/office/drawing/2014/main" id="{DCDCB977-5ABF-4946-9440-A55C81AB7DDF}"/>
              </a:ext>
            </a:extLst>
          </p:cNvPr>
          <p:cNvSpPr>
            <a:spLocks noGrp="1"/>
          </p:cNvSpPr>
          <p:nvPr>
            <p:ph idx="1"/>
          </p:nvPr>
        </p:nvSpPr>
        <p:spPr/>
        <p:txBody>
          <a:bodyPr>
            <a:normAutofit fontScale="85000" lnSpcReduction="20000"/>
          </a:bodyPr>
          <a:lstStyle/>
          <a:p>
            <a:pPr algn="just" eaLnBrk="1" hangingPunct="1">
              <a:defRPr/>
            </a:pPr>
            <a:r>
              <a:rPr lang="en-US" sz="3000" dirty="0">
                <a:latin typeface="Times New Roman" pitchFamily="18" charset="0"/>
                <a:cs typeface="Times New Roman" pitchFamily="18" charset="0"/>
              </a:rPr>
              <a:t>The nature of the project and the organization will affect resource planning</a:t>
            </a:r>
          </a:p>
          <a:p>
            <a:pPr algn="just" eaLnBrk="1" hangingPunct="1">
              <a:defRPr/>
            </a:pPr>
            <a:r>
              <a:rPr lang="en-US" sz="2800" b="1" dirty="0">
                <a:latin typeface="Times New Roman" pitchFamily="18" charset="0"/>
                <a:cs typeface="Times New Roman" pitchFamily="18" charset="0"/>
              </a:rPr>
              <a:t>Some questions to consider:</a:t>
            </a:r>
          </a:p>
          <a:p>
            <a:pPr lvl="1" algn="just" eaLnBrk="1" hangingPunct="1">
              <a:defRPr/>
            </a:pPr>
            <a:r>
              <a:rPr lang="en-US" sz="2700" dirty="0">
                <a:latin typeface="Times New Roman" pitchFamily="18" charset="0"/>
                <a:cs typeface="Times New Roman" pitchFamily="18" charset="0"/>
              </a:rPr>
              <a:t>How difficult will it be to do specific tasks on the project?</a:t>
            </a:r>
          </a:p>
          <a:p>
            <a:pPr lvl="1" algn="just" eaLnBrk="1" hangingPunct="1">
              <a:defRPr/>
            </a:pPr>
            <a:r>
              <a:rPr lang="en-US" sz="2700" dirty="0">
                <a:latin typeface="Times New Roman" pitchFamily="18" charset="0"/>
                <a:cs typeface="Times New Roman" pitchFamily="18" charset="0"/>
              </a:rPr>
              <a:t>Is there anything unique in this project’s scope statement that will affect resources?</a:t>
            </a:r>
          </a:p>
          <a:p>
            <a:pPr lvl="1" algn="just" eaLnBrk="1" hangingPunct="1">
              <a:defRPr/>
            </a:pPr>
            <a:r>
              <a:rPr lang="en-US" sz="2700" dirty="0">
                <a:latin typeface="Times New Roman" pitchFamily="18" charset="0"/>
                <a:cs typeface="Times New Roman" pitchFamily="18" charset="0"/>
              </a:rPr>
              <a:t>What is the organization’s history in doing similar tasks?</a:t>
            </a:r>
          </a:p>
          <a:p>
            <a:pPr lvl="1" algn="just" eaLnBrk="1" hangingPunct="1">
              <a:defRPr/>
            </a:pPr>
            <a:r>
              <a:rPr lang="en-US" sz="2700" dirty="0">
                <a:latin typeface="Times New Roman" pitchFamily="18" charset="0"/>
                <a:cs typeface="Times New Roman" pitchFamily="18" charset="0"/>
              </a:rPr>
              <a:t>Does the organization have or can they acquire the people, equipment, and materials that are capable and available for performing the work?</a:t>
            </a:r>
          </a:p>
          <a:p>
            <a:endParaRPr lang="en-GB" dirty="0"/>
          </a:p>
        </p:txBody>
      </p:sp>
    </p:spTree>
    <p:extLst>
      <p:ext uri="{BB962C8B-B14F-4D97-AF65-F5344CB8AC3E}">
        <p14:creationId xmlns:p14="http://schemas.microsoft.com/office/powerpoint/2010/main" val="1753554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3A5CD-EDB9-42D4-9BEC-DC69676E6B20}"/>
              </a:ext>
            </a:extLst>
          </p:cNvPr>
          <p:cNvSpPr>
            <a:spLocks noGrp="1"/>
          </p:cNvSpPr>
          <p:nvPr>
            <p:ph type="title"/>
          </p:nvPr>
        </p:nvSpPr>
        <p:spPr/>
        <p:txBody>
          <a:bodyPr/>
          <a:lstStyle/>
          <a:p>
            <a:pPr algn="ctr"/>
            <a:r>
              <a:rPr lang="en-GB" dirty="0"/>
              <a:t>Cost Estimating</a:t>
            </a:r>
          </a:p>
        </p:txBody>
      </p:sp>
      <p:sp>
        <p:nvSpPr>
          <p:cNvPr id="3" name="Content Placeholder 2">
            <a:extLst>
              <a:ext uri="{FF2B5EF4-FFF2-40B4-BE49-F238E27FC236}">
                <a16:creationId xmlns:a16="http://schemas.microsoft.com/office/drawing/2014/main" id="{9FD3E991-D946-4CAE-BD1D-E0ADF513C3FE}"/>
              </a:ext>
            </a:extLst>
          </p:cNvPr>
          <p:cNvSpPr>
            <a:spLocks noGrp="1"/>
          </p:cNvSpPr>
          <p:nvPr>
            <p:ph idx="1"/>
          </p:nvPr>
        </p:nvSpPr>
        <p:spPr/>
        <p:txBody>
          <a:bodyPr>
            <a:normAutofit fontScale="92500"/>
          </a:bodyPr>
          <a:lstStyle/>
          <a:p>
            <a:pPr algn="just"/>
            <a:r>
              <a:rPr lang="en-US" sz="2800" dirty="0">
                <a:latin typeface="Times New Roman" pitchFamily="18" charset="0"/>
                <a:cs typeface="Times New Roman" pitchFamily="18" charset="0"/>
              </a:rPr>
              <a:t>It is  important to develop a cost management plan that describes how cost variances will be managed on the project.</a:t>
            </a:r>
          </a:p>
          <a:p>
            <a:pPr algn="just"/>
            <a:endParaRPr lang="en-US" sz="2800" dirty="0">
              <a:latin typeface="Times New Roman" pitchFamily="18" charset="0"/>
              <a:cs typeface="Times New Roman" pitchFamily="18" charset="0"/>
            </a:endParaRPr>
          </a:p>
          <a:p>
            <a:pPr algn="just" eaLnBrk="1" hangingPunct="1"/>
            <a:r>
              <a:rPr lang="en-US" sz="2800" dirty="0">
                <a:latin typeface="Times New Roman" pitchFamily="18" charset="0"/>
                <a:cs typeface="Times New Roman" pitchFamily="18" charset="0"/>
              </a:rPr>
              <a:t>An important output of project cost management is a </a:t>
            </a:r>
            <a:r>
              <a:rPr lang="en-US" dirty="0">
                <a:latin typeface="Times New Roman" pitchFamily="18" charset="0"/>
                <a:cs typeface="Times New Roman" pitchFamily="18" charset="0"/>
              </a:rPr>
              <a:t>cost estimate.</a:t>
            </a:r>
          </a:p>
          <a:p>
            <a:pPr algn="just" eaLnBrk="1" hangingPunct="1"/>
            <a:endParaRPr lang="en-US" sz="2800" dirty="0">
              <a:latin typeface="Times New Roman" pitchFamily="18" charset="0"/>
              <a:cs typeface="Times New Roman" pitchFamily="18" charset="0"/>
            </a:endParaRPr>
          </a:p>
          <a:p>
            <a:pPr algn="just" eaLnBrk="1" hangingPunct="1"/>
            <a:r>
              <a:rPr lang="en-US" sz="2800" dirty="0">
                <a:latin typeface="Times New Roman" pitchFamily="18" charset="0"/>
                <a:cs typeface="Times New Roman" pitchFamily="18" charset="0"/>
              </a:rPr>
              <a:t>There are several types of cost estimates, tools and techniques to help create them.</a:t>
            </a:r>
          </a:p>
          <a:p>
            <a:pPr algn="just" eaLnBrk="1" hangingPunct="1"/>
            <a:endParaRPr lang="en-US" sz="2800" dirty="0">
              <a:latin typeface="Times New Roman" pitchFamily="18" charset="0"/>
              <a:cs typeface="Times New Roman" pitchFamily="18" charset="0"/>
            </a:endParaRPr>
          </a:p>
          <a:p>
            <a:endParaRPr lang="en-GB" dirty="0"/>
          </a:p>
        </p:txBody>
      </p:sp>
    </p:spTree>
    <p:extLst>
      <p:ext uri="{BB962C8B-B14F-4D97-AF65-F5344CB8AC3E}">
        <p14:creationId xmlns:p14="http://schemas.microsoft.com/office/powerpoint/2010/main" val="2060326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627C6-8FA5-4A80-99CA-B94D186CC32F}"/>
              </a:ext>
            </a:extLst>
          </p:cNvPr>
          <p:cNvSpPr>
            <a:spLocks noGrp="1"/>
          </p:cNvSpPr>
          <p:nvPr>
            <p:ph type="title"/>
          </p:nvPr>
        </p:nvSpPr>
        <p:spPr/>
        <p:txBody>
          <a:bodyPr/>
          <a:lstStyle/>
          <a:p>
            <a:pPr algn="ctr"/>
            <a:r>
              <a:rPr lang="en-US" b="1" dirty="0"/>
              <a:t>Types of Cost Estimates</a:t>
            </a:r>
            <a:endParaRPr lang="en-GB" b="1" dirty="0"/>
          </a:p>
        </p:txBody>
      </p:sp>
      <p:graphicFrame>
        <p:nvGraphicFramePr>
          <p:cNvPr id="4" name="Content Placeholder 3">
            <a:extLst>
              <a:ext uri="{FF2B5EF4-FFF2-40B4-BE49-F238E27FC236}">
                <a16:creationId xmlns:a16="http://schemas.microsoft.com/office/drawing/2014/main" id="{3ED7E802-CD19-43D8-AAEE-58281BC5477E}"/>
              </a:ext>
            </a:extLst>
          </p:cNvPr>
          <p:cNvGraphicFramePr>
            <a:graphicFrameLocks noGrp="1" noChangeAspect="1"/>
          </p:cNvGraphicFramePr>
          <p:nvPr>
            <p:ph idx="1"/>
            <p:extLst>
              <p:ext uri="{D42A27DB-BD31-4B8C-83A1-F6EECF244321}">
                <p14:modId xmlns:p14="http://schemas.microsoft.com/office/powerpoint/2010/main" val="562156533"/>
              </p:ext>
            </p:extLst>
          </p:nvPr>
        </p:nvGraphicFramePr>
        <p:xfrm>
          <a:off x="4167188" y="2603500"/>
          <a:ext cx="5761037" cy="2836863"/>
        </p:xfrm>
        <a:graphic>
          <a:graphicData uri="http://schemas.openxmlformats.org/presentationml/2006/ole">
            <mc:AlternateContent xmlns:mc="http://schemas.openxmlformats.org/markup-compatibility/2006">
              <mc:Choice xmlns:v="urn:schemas-microsoft-com:vml" Requires="v">
                <p:oleObj spid="_x0000_s1027" name="Document" r:id="rId3" imgW="5761734" imgH="2836580" progId="Word.Document.8">
                  <p:embed/>
                </p:oleObj>
              </mc:Choice>
              <mc:Fallback>
                <p:oleObj name="Document" r:id="rId3" imgW="5761734" imgH="2836580" progId="Word.Document.8">
                  <p:embed/>
                  <p:pic>
                    <p:nvPicPr>
                      <p:cNvPr id="2050" name="Object 3"/>
                      <p:cNvPicPr>
                        <a:picLocks noChangeAspect="1" noChangeArrowheads="1"/>
                      </p:cNvPicPr>
                      <p:nvPr/>
                    </p:nvPicPr>
                    <p:blipFill>
                      <a:blip r:embed="rId4"/>
                      <a:srcRect/>
                      <a:stretch>
                        <a:fillRect/>
                      </a:stretch>
                    </p:blipFill>
                    <p:spPr bwMode="auto">
                      <a:xfrm>
                        <a:off x="4167188" y="2603500"/>
                        <a:ext cx="5761037" cy="283686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077031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ABD0F-18DF-45BA-B125-ABE349549E2F}"/>
              </a:ext>
            </a:extLst>
          </p:cNvPr>
          <p:cNvSpPr>
            <a:spLocks noGrp="1"/>
          </p:cNvSpPr>
          <p:nvPr>
            <p:ph type="title"/>
          </p:nvPr>
        </p:nvSpPr>
        <p:spPr/>
        <p:txBody>
          <a:bodyPr>
            <a:normAutofit fontScale="90000"/>
          </a:bodyPr>
          <a:lstStyle/>
          <a:p>
            <a:pPr algn="ctr"/>
            <a:r>
              <a:rPr lang="en-US" sz="4400" b="1" dirty="0"/>
              <a:t>Cost Estimation Tools and Techniques</a:t>
            </a:r>
            <a:endParaRPr lang="en-GB" b="1" dirty="0"/>
          </a:p>
        </p:txBody>
      </p:sp>
      <p:sp>
        <p:nvSpPr>
          <p:cNvPr id="3" name="Content Placeholder 2">
            <a:extLst>
              <a:ext uri="{FF2B5EF4-FFF2-40B4-BE49-F238E27FC236}">
                <a16:creationId xmlns:a16="http://schemas.microsoft.com/office/drawing/2014/main" id="{C3CCDC3D-A5DA-4FE1-8433-2CF947BFB00C}"/>
              </a:ext>
            </a:extLst>
          </p:cNvPr>
          <p:cNvSpPr>
            <a:spLocks noGrp="1"/>
          </p:cNvSpPr>
          <p:nvPr>
            <p:ph idx="1"/>
          </p:nvPr>
        </p:nvSpPr>
        <p:spPr/>
        <p:txBody>
          <a:bodyPr>
            <a:normAutofit fontScale="85000" lnSpcReduction="10000"/>
          </a:bodyPr>
          <a:lstStyle/>
          <a:p>
            <a:pPr eaLnBrk="1" hangingPunct="1">
              <a:defRPr/>
            </a:pPr>
            <a:r>
              <a:rPr lang="en-US" sz="2800" b="1" dirty="0">
                <a:effectLst>
                  <a:outerShdw blurRad="38100" dist="38100" dir="2700000" algn="tl">
                    <a:srgbClr val="000000">
                      <a:alpha val="43137"/>
                    </a:srgbClr>
                  </a:outerShdw>
                </a:effectLst>
                <a:latin typeface="Times New Roman" pitchFamily="18" charset="0"/>
                <a:cs typeface="Times New Roman" pitchFamily="18" charset="0"/>
              </a:rPr>
              <a:t>There are 3 basic tools and techniques for cost estimates</a:t>
            </a:r>
            <a:r>
              <a:rPr lang="en-US" sz="2800" b="1" dirty="0">
                <a:latin typeface="Times New Roman" pitchFamily="18" charset="0"/>
                <a:cs typeface="Times New Roman" pitchFamily="18" charset="0"/>
              </a:rPr>
              <a:t>:</a:t>
            </a:r>
          </a:p>
          <a:p>
            <a:pPr lvl="1" eaLnBrk="1" hangingPunct="1">
              <a:defRPr/>
            </a:pPr>
            <a:r>
              <a:rPr lang="en-US" sz="2700" b="1" dirty="0">
                <a:latin typeface="Times New Roman" pitchFamily="18" charset="0"/>
                <a:cs typeface="Times New Roman" pitchFamily="18" charset="0"/>
              </a:rPr>
              <a:t>analogous or top-down</a:t>
            </a:r>
            <a:r>
              <a:rPr lang="en-US" sz="2700" dirty="0">
                <a:latin typeface="Times New Roman" pitchFamily="18" charset="0"/>
                <a:cs typeface="Times New Roman" pitchFamily="18" charset="0"/>
              </a:rPr>
              <a:t>: use the actual cost of a previous, similar project as the basis for the new estimate.</a:t>
            </a:r>
          </a:p>
          <a:p>
            <a:pPr lvl="1" eaLnBrk="1" hangingPunct="1">
              <a:defRPr/>
            </a:pPr>
            <a:endParaRPr lang="en-US" sz="2700" dirty="0">
              <a:latin typeface="Times New Roman" pitchFamily="18" charset="0"/>
              <a:cs typeface="Times New Roman" pitchFamily="18" charset="0"/>
            </a:endParaRPr>
          </a:p>
          <a:p>
            <a:pPr lvl="1" eaLnBrk="1" hangingPunct="1">
              <a:defRPr/>
            </a:pPr>
            <a:r>
              <a:rPr lang="en-US" sz="2700" b="1" dirty="0">
                <a:latin typeface="Times New Roman" pitchFamily="18" charset="0"/>
                <a:cs typeface="Times New Roman" pitchFamily="18" charset="0"/>
              </a:rPr>
              <a:t>bottom-up</a:t>
            </a:r>
            <a:r>
              <a:rPr lang="en-US" sz="2700" dirty="0">
                <a:latin typeface="Times New Roman" pitchFamily="18" charset="0"/>
                <a:cs typeface="Times New Roman" pitchFamily="18" charset="0"/>
              </a:rPr>
              <a:t>: estimate individual work items and sum them to get a total estimate.</a:t>
            </a:r>
          </a:p>
          <a:p>
            <a:pPr lvl="1" eaLnBrk="1" hangingPunct="1">
              <a:defRPr/>
            </a:pPr>
            <a:endParaRPr lang="en-US" sz="2700" dirty="0">
              <a:latin typeface="Times New Roman" pitchFamily="18" charset="0"/>
              <a:cs typeface="Times New Roman" pitchFamily="18" charset="0"/>
            </a:endParaRPr>
          </a:p>
          <a:p>
            <a:pPr lvl="1" eaLnBrk="1" hangingPunct="1">
              <a:defRPr/>
            </a:pPr>
            <a:r>
              <a:rPr lang="en-US" sz="2700" b="1" dirty="0">
                <a:latin typeface="Times New Roman" pitchFamily="18" charset="0"/>
                <a:cs typeface="Times New Roman" pitchFamily="18" charset="0"/>
              </a:rPr>
              <a:t>parametric</a:t>
            </a:r>
            <a:r>
              <a:rPr lang="en-US" sz="2700" dirty="0">
                <a:latin typeface="Times New Roman" pitchFamily="18" charset="0"/>
                <a:cs typeface="Times New Roman" pitchFamily="18" charset="0"/>
              </a:rPr>
              <a:t>: use project characteristics in a mathematical model to estimate costs. (e.g. Constructive Cost Model (COCOMO)). </a:t>
            </a:r>
          </a:p>
          <a:p>
            <a:endParaRPr lang="en-GB" dirty="0"/>
          </a:p>
        </p:txBody>
      </p:sp>
    </p:spTree>
    <p:extLst>
      <p:ext uri="{BB962C8B-B14F-4D97-AF65-F5344CB8AC3E}">
        <p14:creationId xmlns:p14="http://schemas.microsoft.com/office/powerpoint/2010/main" val="511726161"/>
      </p:ext>
    </p:extLst>
  </p:cSld>
  <p:clrMapOvr>
    <a:masterClrMapping/>
  </p:clrMapOvr>
</p:sld>
</file>

<file path=ppt/theme/theme1.xml><?xml version="1.0" encoding="utf-8"?>
<a:theme xmlns:a="http://schemas.openxmlformats.org/drawingml/2006/main" name="1_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95</TotalTime>
  <Words>806</Words>
  <Application>Microsoft Office PowerPoint</Application>
  <PresentationFormat>Widescreen</PresentationFormat>
  <Paragraphs>82</Paragraphs>
  <Slides>18</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2</vt:i4>
      </vt:variant>
      <vt:variant>
        <vt:lpstr>Slide Titles</vt:lpstr>
      </vt:variant>
      <vt:variant>
        <vt:i4>18</vt:i4>
      </vt:variant>
    </vt:vector>
  </HeadingPairs>
  <TitlesOfParts>
    <vt:vector size="28" baseType="lpstr">
      <vt:lpstr>Arial</vt:lpstr>
      <vt:lpstr>Century Gothic</vt:lpstr>
      <vt:lpstr>Monotype Corsiva</vt:lpstr>
      <vt:lpstr>Times New Roman</vt:lpstr>
      <vt:lpstr>Wingdings</vt:lpstr>
      <vt:lpstr>Wingdings 3</vt:lpstr>
      <vt:lpstr>1_Wisp</vt:lpstr>
      <vt:lpstr>Wisp</vt:lpstr>
      <vt:lpstr>Microsoft Word 97 - 2003 Document</vt:lpstr>
      <vt:lpstr>Image</vt:lpstr>
      <vt:lpstr>PROJECT MANAGEMENT COST</vt:lpstr>
      <vt:lpstr>CONTENTS</vt:lpstr>
      <vt:lpstr>What is cost and  project cost management</vt:lpstr>
      <vt:lpstr>Project cost management process</vt:lpstr>
      <vt:lpstr>Basic Principles of Cost Management</vt:lpstr>
      <vt:lpstr>Resources planning</vt:lpstr>
      <vt:lpstr>Cost Estimating</vt:lpstr>
      <vt:lpstr>Types of Cost Estimates</vt:lpstr>
      <vt:lpstr>Cost Estimation Tools and Techniques</vt:lpstr>
      <vt:lpstr>Problem facing IT Cost Estimates</vt:lpstr>
      <vt:lpstr>Cost Budgeting</vt:lpstr>
      <vt:lpstr>PowerPoint Presentation</vt:lpstr>
      <vt:lpstr>Cost control</vt:lpstr>
      <vt:lpstr>Earning Value Management (EVM)</vt:lpstr>
      <vt:lpstr>Earned Value Formulas</vt:lpstr>
      <vt:lpstr>PowerPoint Presentation</vt:lpstr>
      <vt:lpstr>Rules on Earned Value Numbers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COST</dc:title>
  <dc:creator>HP</dc:creator>
  <cp:lastModifiedBy>HP</cp:lastModifiedBy>
  <cp:revision>3</cp:revision>
  <dcterms:created xsi:type="dcterms:W3CDTF">2022-12-20T20:02:30Z</dcterms:created>
  <dcterms:modified xsi:type="dcterms:W3CDTF">2022-12-20T21:38:22Z</dcterms:modified>
</cp:coreProperties>
</file>