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81" r:id="rId10"/>
    <p:sldId id="264" r:id="rId11"/>
    <p:sldId id="265" r:id="rId12"/>
    <p:sldId id="266" r:id="rId13"/>
    <p:sldId id="267" r:id="rId14"/>
    <p:sldId id="268" r:id="rId15"/>
    <p:sldId id="282" r:id="rId16"/>
    <p:sldId id="269" r:id="rId17"/>
    <p:sldId id="270" r:id="rId18"/>
    <p:sldId id="271" r:id="rId19"/>
    <p:sldId id="272" r:id="rId20"/>
    <p:sldId id="273" r:id="rId21"/>
    <p:sldId id="283" r:id="rId22"/>
    <p:sldId id="274" r:id="rId23"/>
    <p:sldId id="275" r:id="rId24"/>
    <p:sldId id="276" r:id="rId25"/>
    <p:sldId id="277" r:id="rId26"/>
    <p:sldId id="284" r:id="rId27"/>
    <p:sldId id="278" r:id="rId28"/>
    <p:sldId id="285" r:id="rId29"/>
    <p:sldId id="279" r:id="rId30"/>
    <p:sldId id="280"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Lucida Sans Unicode" panose="020B0602030504020204" pitchFamily="34" charset="0"/>
      <p:regular r:id="rId37"/>
    </p:embeddedFont>
    <p:embeddedFont>
      <p:font typeface="Segoe UI" panose="020B0502040204020203"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custDataLst>
    <p:tags r:id="rId46"/>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07819-172D-43F4-812F-1406931657B0}" type="datetimeFigureOut">
              <a:rPr lang="en-GB" smtClean="0"/>
              <a:t>20/03/2021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01A78-73BE-4B7B-A115-121F41044E14}" type="slidenum">
              <a:rPr lang="en-GB" smtClean="0"/>
              <a:t>‹#›</a:t>
            </a:fld>
            <a:endParaRPr lang="en-GB" dirty="0"/>
          </a:p>
        </p:txBody>
      </p:sp>
    </p:spTree>
    <p:extLst>
      <p:ext uri="{BB962C8B-B14F-4D97-AF65-F5344CB8AC3E}">
        <p14:creationId xmlns:p14="http://schemas.microsoft.com/office/powerpoint/2010/main" val="343075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20761C-MIA-SQL VM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VMs at the beginning of the module so that the services are ready before they start the lab.</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Microsoft Azure Pass</a:t>
            </a:r>
            <a:endParaRPr lang="en-GB" sz="1000" b="1"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demonstrations in this course that require access to Microsoft</a:t>
            </a:r>
            <a:r>
              <a:rPr lang="en-GB" sz="1000" baseline="30000" dirty="0">
                <a:latin typeface="Arial" panose="020B0604020202020204" pitchFamily="34" charset="0"/>
                <a:ea typeface="Calibri" panose="020F0502020204030204" pitchFamily="34" charset="0"/>
                <a:cs typeface="Times New Roman" panose="02020603050405020304" pitchFamily="18" charset="0"/>
              </a:rPr>
              <a:t>®</a:t>
            </a:r>
            <a:r>
              <a:rPr lang="en-GB" sz="1000" dirty="0">
                <a:latin typeface="Arial" panose="020B0604020202020204" pitchFamily="34" charset="0"/>
                <a:ea typeface="Calibri" panose="020F0502020204030204" pitchFamily="34" charset="0"/>
                <a:cs typeface="Times New Roman" panose="02020603050405020304" pitchFamily="18" charset="0"/>
              </a:rPr>
              <a:t> Azure®. Make enough time for the setup and configuration of a Microsoft Azure pass.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Details of how to acquire Microsoft Azure passes are available here: </a:t>
            </a:r>
            <a:r>
              <a:rPr lang="en-GB" sz="1000" u="sng" dirty="0">
                <a:latin typeface="Arial" panose="020B0604020202020204" pitchFamily="34" charset="0"/>
                <a:ea typeface="Calibri" panose="020F0502020204030204" pitchFamily="34" charset="0"/>
                <a:cs typeface="Segoe UI" panose="020B0502040204020203" pitchFamily="34" charset="0"/>
              </a:rPr>
              <a:t>http://go.microsoft.com/fwlink/?LinkId=512034</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demonstration in this module requires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database. For detailed steps on creating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88105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576123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557473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28301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813555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Eliminate Duplicate Rows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company departments in five countries. You have the following query for the Human Resources database: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DeptName, Country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HumanResources.Departments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returns: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DeptName  Country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UK</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USA</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France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542023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Sales     Japan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Marketing USA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Marketing Japan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Research  USA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add a DISTINCT keyword to the SELECT query. How many rows are returned?</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7</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97451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15591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Which of the following statements use correct column aliases? </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AS ProductName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 ProductName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ProductName ==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ProductName =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AS Product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effectLst/>
                <a:latin typeface="Arial" panose="020B0604020202020204" pitchFamily="34" charset="0"/>
                <a:ea typeface="Calibri" panose="020F0502020204030204" pitchFamily="34" charset="0"/>
                <a:cs typeface="Times New Roman" panose="02020603050405020304" pitchFamily="18" charset="0"/>
              </a:rPr>
              <a:t>Statements 1 and 4 are correct.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4276630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32995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Note: The reason why an alias created in a SELECT clause may not be referenced elsewhere in the clause is due to the all-at-once processing implemented by SQL Server.</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363127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510777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Demonstration Steps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Column and Table Aliases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FirstName LastName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are surprised to find that the query returns the following:</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LastName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Fred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Rosalind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Anil</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927750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Linda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What error have you made in the SELECT query?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You have omitted a comma between FirstName and LastName. </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24427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607411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561787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548294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a Simple CASE Expression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D.sql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changes.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SELECT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FirstName, LastName, Sex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returns: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FirstName  LastName  Sex</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Maya       Steele    1</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Adam       Brookes   0</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Naomi      Sharp     1</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Pedro      Fielder   0</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Zachary    Parsons   0</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How could you make these results clearer?</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83075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Use the following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SELECT FirstName, LastName, Gender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CASE Sex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WHEN 1 THEN ‘Female’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WHEN 0 THEN ‘Male’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ELSE ‘Unspecified’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END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FROM HumanResources.Employees; </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582781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to the supplied lab answers. If they want to check results, they can add an ORDER BY clause, both to their solution and the provided solution.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Exercise 1: Writing Simple SELECT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 business analyst, you want a better understanding of your corporate data. Usually, the best approach for an initial project is to get an overview of the main tables and columns, so you can better understand different business requirements. After an initial overview, you will provide a report for the marketing department, whose staff want to send invitation letters for a new campaign. You will use the TSQL sample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Eliminating Duplicates Using DISTINCT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After supplying the marketing department with a list of all customers for a new campaign, you are asked to provide a list of all the countries that the customers come from.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Using Table and Column Aliases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After receiving the initial list of customers, the marketing department would like to have column titles that are more readable and a list of all products in the TSQL database.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Using a Simple CASE Expression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Your company has a long list of products and the members of the marketing department would like to have product category information in their reports. They have supplied you with a document containing the following mapping between the product category IDs and their names:</a:t>
            </a:r>
          </a:p>
          <a:p>
            <a:pPr>
              <a:lnSpc>
                <a:spcPct val="1070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categoryid</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categoryname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1</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Beverages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2</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Condiments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3</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Confections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4</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Dairy Products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5</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Grains/Cereals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6</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107895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Meat/Poultry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Seafood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They have an active marketing campaign, and would like to include product category information in their reports.</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042457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78390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542502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is the use of SELECT * not a recommended practice?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There are two answers: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1) * asks for all columns, which is typically too much.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2) Query is exposed to changes in the underlying table structure and could return unexpected results.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create a column alias without using the AS keyword, something you are likely to see in code samples online, or written by developers you work with. While the T-SQL engine will parse this without issue, there is a problem when a comma is omitted between column names—the first column will take the name of the second column as its alias. Not only will the column have a misleading name, but you will also have one column too few in your result set. Always use the AS keyword to avoid this problem.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Best Practice: </a:t>
            </a:r>
            <a:r>
              <a:rPr lang="en-GB" sz="1000" dirty="0">
                <a:latin typeface="Arial" panose="020B0604020202020204" pitchFamily="34" charset="0"/>
                <a:ea typeface="Calibri" panose="020F0502020204030204" pitchFamily="34" charset="0"/>
                <a:cs typeface="Times New Roman" panose="02020603050405020304" pitchFamily="18" charset="0"/>
              </a:rPr>
              <a:t>Terminate all T-SQL statements with a semicolon. This will make your code more readable, avoid certain parsing errors, and protect your code against changes in future versions of SQL Server.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standardizing your code on the AS keyword for labeling column and table aliases. This will make it easier to read and avoids accidental aliases.</a:t>
            </a:r>
          </a:p>
        </p:txBody>
      </p:sp>
      <p:sp>
        <p:nvSpPr>
          <p:cNvPr id="4" name="Slide Number Placeholder 3"/>
          <p:cNvSpPr>
            <a:spLocks noGrp="1"/>
          </p:cNvSpPr>
          <p:nvPr>
            <p:ph type="sldNum" sz="quarter" idx="10"/>
          </p:nvPr>
        </p:nvSpPr>
        <p:spPr/>
        <p:txBody>
          <a:bodyPr/>
          <a:lstStyle/>
          <a:p>
            <a:fld id="{51301A78-73BE-4B7B-A115-121F41044E14}"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91710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60533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77869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428200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431685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Connect to the AdventureWorksLT database on Azure®.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Simple SELECT Queries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press Enter. When the script has completed,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SQL Server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67601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a table named Sales with the following columns: Country, NumberOfReps, TotalSales.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want to find out the average amount of sales a sales representative makes in each country. What SELECT query could you use?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SELECT Country, (TotalSales / NumberOfReps) AS AverageSalesPerRep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FROM Sales;</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9314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2774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83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327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2933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67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68043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15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06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46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2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1583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5261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757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3</a:t>
            </a:r>
          </a:p>
        </p:txBody>
      </p:sp>
      <p:sp>
        <p:nvSpPr>
          <p:cNvPr id="3" name="Subtitle 2"/>
          <p:cNvSpPr>
            <a:spLocks noGrp="1"/>
          </p:cNvSpPr>
          <p:nvPr>
            <p:ph type="subTitle" sz="quarter" idx="1"/>
          </p:nvPr>
        </p:nvSpPr>
        <p:spPr/>
        <p:txBody>
          <a:bodyPr/>
          <a:lstStyle/>
          <a:p>
            <a:r>
              <a:rPr lang="en-GB" dirty="0"/>
              <a:t>Writing SELECT Queries
</a:t>
            </a:r>
          </a:p>
        </p:txBody>
      </p:sp>
    </p:spTree>
    <p:custDataLst>
      <p:tags r:id="rId1"/>
    </p:custDataLst>
    <p:extLst>
      <p:ext uri="{BB962C8B-B14F-4D97-AF65-F5344CB8AC3E}">
        <p14:creationId xmlns:p14="http://schemas.microsoft.com/office/powerpoint/2010/main" val="229151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Eliminating Duplicates with DISTINCT</a:t>
            </a:r>
          </a:p>
        </p:txBody>
      </p:sp>
      <p:sp>
        <p:nvSpPr>
          <p:cNvPr id="3" name="Text Placeholder 2"/>
          <p:cNvSpPr>
            <a:spLocks noGrp="1"/>
          </p:cNvSpPr>
          <p:nvPr>
            <p:ph type="body" idx="1"/>
          </p:nvPr>
        </p:nvSpPr>
        <p:spPr/>
        <p:txBody>
          <a:bodyPr/>
          <a:lstStyle/>
          <a:p>
            <a:r>
              <a:rPr lang="en-GB" dirty="0"/>
              <a:t>SQL Sets and Duplicate Rows
Understanding DISTINCT
SELECT DISTINCT Syntax
Demonstration: Eliminating Duplicates with DISTINCT</a:t>
            </a:r>
          </a:p>
        </p:txBody>
      </p:sp>
    </p:spTree>
    <p:custDataLst>
      <p:tags r:id="rId1"/>
    </p:custDataLst>
    <p:extLst>
      <p:ext uri="{BB962C8B-B14F-4D97-AF65-F5344CB8AC3E}">
        <p14:creationId xmlns:p14="http://schemas.microsoft.com/office/powerpoint/2010/main" val="25964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Sets and Duplicate Rows</a:t>
            </a:r>
          </a:p>
        </p:txBody>
      </p:sp>
      <p:sp>
        <p:nvSpPr>
          <p:cNvPr id="3" name="Text Placeholder 2"/>
          <p:cNvSpPr>
            <a:spLocks noGrp="1"/>
          </p:cNvSpPr>
          <p:nvPr>
            <p:ph type="body" idx="1"/>
          </p:nvPr>
        </p:nvSpPr>
        <p:spPr/>
        <p:txBody>
          <a:bodyPr/>
          <a:lstStyle/>
          <a:p>
            <a:pPr lvl="0"/>
            <a:r>
              <a:rPr lang="en-US" dirty="0">
                <a:solidFill>
                  <a:srgbClr val="000000"/>
                </a:solidFill>
              </a:rPr>
              <a:t>SQL query results are not truly relational:</a:t>
            </a:r>
          </a:p>
          <a:p>
            <a:pPr lvl="1"/>
            <a:r>
              <a:rPr lang="en-US" dirty="0">
                <a:solidFill>
                  <a:srgbClr val="000000"/>
                </a:solidFill>
              </a:rPr>
              <a:t>Rows are not guaranteed to be unique </a:t>
            </a:r>
          </a:p>
          <a:p>
            <a:pPr lvl="1"/>
            <a:r>
              <a:rPr lang="en-US" dirty="0">
                <a:solidFill>
                  <a:srgbClr val="000000"/>
                </a:solidFill>
              </a:rPr>
              <a:t>No guaranteed order</a:t>
            </a:r>
          </a:p>
          <a:p>
            <a:pPr lvl="0"/>
            <a:r>
              <a:rPr lang="en-US" dirty="0">
                <a:solidFill>
                  <a:srgbClr val="000000"/>
                </a:solidFill>
              </a:rPr>
              <a:t>Even unique rows in a source table can return duplicate values for some columns</a:t>
            </a:r>
          </a:p>
        </p:txBody>
      </p:sp>
      <p:graphicFrame>
        <p:nvGraphicFramePr>
          <p:cNvPr id="5" name="Table 4"/>
          <p:cNvGraphicFramePr>
            <a:graphicFrameLocks noGrp="1"/>
          </p:cNvGraphicFramePr>
          <p:nvPr>
            <p:extLst>
              <p:ext uri="{D42A27DB-BD31-4B8C-83A1-F6EECF244321}">
                <p14:modId xmlns:p14="http://schemas.microsoft.com/office/powerpoint/2010/main" val="1198328560"/>
              </p:ext>
            </p:extLst>
          </p:nvPr>
        </p:nvGraphicFramePr>
        <p:xfrm>
          <a:off x="609600" y="3454361"/>
          <a:ext cx="7678366" cy="899286"/>
        </p:xfrm>
        <a:graphic>
          <a:graphicData uri="http://schemas.openxmlformats.org/drawingml/2006/table">
            <a:tbl>
              <a:tblPr firstRow="1" bandRow="1">
                <a:tableStyleId>{5C22544A-7EE6-4342-B048-85BDC9FD1C3A}</a:tableStyleId>
              </a:tblPr>
              <a:tblGrid>
                <a:gridCol w="7678366">
                  <a:extLst>
                    <a:ext uri="{9D8B030D-6E8A-4147-A177-3AD203B41FA5}">
                      <a16:colId xmlns:a16="http://schemas.microsoft.com/office/drawing/2014/main" val="2017799581"/>
                    </a:ext>
                  </a:extLst>
                </a:gridCol>
              </a:tblGrid>
              <a:tr h="899286">
                <a:tc>
                  <a:txBody>
                    <a:bodyPr/>
                    <a:lstStyle/>
                    <a:p>
                      <a:r>
                        <a:rPr lang="en-GB" sz="2000" b="0" baseline="0" dirty="0">
                          <a:solidFill>
                            <a:srgbClr val="0000FF"/>
                          </a:solidFill>
                          <a:latin typeface="Lucida Sans Unicode" panose="020B0602030504020204" pitchFamily="34" charset="0"/>
                          <a:cs typeface="Lucida Sans Unicode" panose="020B0602030504020204" pitchFamily="34" charset="0"/>
                        </a:rPr>
                        <a:t>SELECT</a:t>
                      </a:r>
                      <a:r>
                        <a:rPr lang="en-GB" sz="2000" b="0" baseline="0" dirty="0">
                          <a:solidFill>
                            <a:schemeClr val="tx1"/>
                          </a:solidFill>
                          <a:latin typeface="Lucida Sans Unicode" panose="020B0602030504020204" pitchFamily="34" charset="0"/>
                          <a:cs typeface="Lucida Sans Unicode" panose="020B0602030504020204" pitchFamily="34" charset="0"/>
                        </a:rPr>
                        <a:t> country</a:t>
                      </a:r>
                    </a:p>
                    <a:p>
                      <a:r>
                        <a:rPr lang="en-GB" sz="2000" b="0" baseline="0" dirty="0">
                          <a:solidFill>
                            <a:srgbClr val="0000FF"/>
                          </a:solidFill>
                          <a:latin typeface="Lucida Sans Unicode" panose="020B0602030504020204" pitchFamily="34" charset="0"/>
                          <a:cs typeface="Lucida Sans Unicode" panose="020B0602030504020204" pitchFamily="34" charset="0"/>
                        </a:rPr>
                        <a:t>FROM</a:t>
                      </a:r>
                      <a:r>
                        <a:rPr lang="en-GB" sz="2000" b="0" baseline="0" dirty="0">
                          <a:solidFill>
                            <a:schemeClr val="tx1"/>
                          </a:solidFill>
                          <a:latin typeface="Lucida Sans Unicode" panose="020B0602030504020204" pitchFamily="34" charset="0"/>
                          <a:cs typeface="Lucida Sans Unicode" panose="020B0602030504020204" pitchFamily="34" charset="0"/>
                        </a:rPr>
                        <a:t> Sales.Customers;</a:t>
                      </a:r>
                    </a:p>
                  </a:txBody>
                  <a:tcPr>
                    <a:solidFill>
                      <a:schemeClr val="bg1">
                        <a:lumMod val="85000"/>
                      </a:schemeClr>
                    </a:solidFill>
                  </a:tcPr>
                </a:tc>
                <a:extLst>
                  <a:ext uri="{0D108BD9-81ED-4DB2-BD59-A6C34878D82A}">
                    <a16:rowId xmlns:a16="http://schemas.microsoft.com/office/drawing/2014/main" val="8247081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09438413"/>
              </p:ext>
            </p:extLst>
          </p:nvPr>
        </p:nvGraphicFramePr>
        <p:xfrm>
          <a:off x="631217" y="4457701"/>
          <a:ext cx="7678366" cy="2225040"/>
        </p:xfrm>
        <a:graphic>
          <a:graphicData uri="http://schemas.openxmlformats.org/drawingml/2006/table">
            <a:tbl>
              <a:tblPr firstRow="1" bandRow="1">
                <a:tableStyleId>{5C22544A-7EE6-4342-B048-85BDC9FD1C3A}</a:tableStyleId>
              </a:tblPr>
              <a:tblGrid>
                <a:gridCol w="7678366">
                  <a:extLst>
                    <a:ext uri="{9D8B030D-6E8A-4147-A177-3AD203B41FA5}">
                      <a16:colId xmlns:a16="http://schemas.microsoft.com/office/drawing/2014/main" val="3397674969"/>
                    </a:ext>
                  </a:extLst>
                </a:gridCol>
              </a:tblGrid>
              <a:tr h="1197668">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country</a:t>
                      </a:r>
                    </a:p>
                    <a:p>
                      <a:r>
                        <a:rPr lang="en-GB" sz="2000" b="0" dirty="0">
                          <a:solidFill>
                            <a:schemeClr val="tx1"/>
                          </a:solidFill>
                          <a:latin typeface="Lucida Sans Unicode" panose="020B0602030504020204" pitchFamily="34" charset="0"/>
                          <a:cs typeface="Lucida Sans Unicode" panose="020B0602030504020204" pitchFamily="34" charset="0"/>
                        </a:rPr>
                        <a:t>-----------</a:t>
                      </a:r>
                    </a:p>
                    <a:p>
                      <a:r>
                        <a:rPr lang="en-GB" sz="2000" b="0" dirty="0">
                          <a:solidFill>
                            <a:schemeClr val="tx1"/>
                          </a:solidFill>
                          <a:latin typeface="Lucida Sans Unicode" panose="020B0602030504020204" pitchFamily="34" charset="0"/>
                          <a:cs typeface="Lucida Sans Unicode" panose="020B0602030504020204" pitchFamily="34" charset="0"/>
                        </a:rPr>
                        <a:t>Argentina</a:t>
                      </a:r>
                    </a:p>
                    <a:p>
                      <a:r>
                        <a:rPr lang="en-GB" sz="2000" b="0" dirty="0">
                          <a:solidFill>
                            <a:schemeClr val="tx1"/>
                          </a:solidFill>
                          <a:latin typeface="Lucida Sans Unicode" panose="020B0602030504020204" pitchFamily="34" charset="0"/>
                          <a:cs typeface="Lucida Sans Unicode" panose="020B0602030504020204" pitchFamily="34" charset="0"/>
                        </a:rPr>
                        <a:t>Argentina</a:t>
                      </a:r>
                    </a:p>
                    <a:p>
                      <a:r>
                        <a:rPr lang="en-GB" sz="2000" b="0" dirty="0">
                          <a:solidFill>
                            <a:schemeClr val="tx1"/>
                          </a:solidFill>
                          <a:latin typeface="Lucida Sans Unicode" panose="020B0602030504020204" pitchFamily="34" charset="0"/>
                          <a:cs typeface="Lucida Sans Unicode" panose="020B0602030504020204" pitchFamily="34" charset="0"/>
                        </a:rPr>
                        <a:t>Belgium</a:t>
                      </a:r>
                    </a:p>
                    <a:p>
                      <a:r>
                        <a:rPr lang="en-GB" sz="2000" b="0" dirty="0">
                          <a:solidFill>
                            <a:schemeClr val="tx1"/>
                          </a:solidFill>
                          <a:latin typeface="Lucida Sans Unicode" panose="020B0602030504020204" pitchFamily="34" charset="0"/>
                          <a:cs typeface="Lucida Sans Unicode" panose="020B0602030504020204" pitchFamily="34" charset="0"/>
                        </a:rPr>
                        <a:t>Austria</a:t>
                      </a:r>
                    </a:p>
                    <a:p>
                      <a:r>
                        <a:rPr lang="en-GB" sz="2000" b="0" dirty="0">
                          <a:solidFill>
                            <a:schemeClr val="tx1"/>
                          </a:solidFill>
                          <a:latin typeface="Lucida Sans Unicode" panose="020B0602030504020204" pitchFamily="34" charset="0"/>
                          <a:cs typeface="Lucida Sans Unicode" panose="020B0602030504020204" pitchFamily="34" charset="0"/>
                        </a:rPr>
                        <a:t>Austria</a:t>
                      </a:r>
                    </a:p>
                  </a:txBody>
                  <a:tcPr>
                    <a:solidFill>
                      <a:schemeClr val="bg1">
                        <a:lumMod val="85000"/>
                      </a:schemeClr>
                    </a:solidFill>
                  </a:tcPr>
                </a:tc>
                <a:extLst>
                  <a:ext uri="{0D108BD9-81ED-4DB2-BD59-A6C34878D82A}">
                    <a16:rowId xmlns:a16="http://schemas.microsoft.com/office/drawing/2014/main" val="1018965011"/>
                  </a:ext>
                </a:extLst>
              </a:tr>
            </a:tbl>
          </a:graphicData>
        </a:graphic>
      </p:graphicFrame>
    </p:spTree>
    <p:custDataLst>
      <p:tags r:id="rId1"/>
    </p:custDataLst>
    <p:extLst>
      <p:ext uri="{BB962C8B-B14F-4D97-AF65-F5344CB8AC3E}">
        <p14:creationId xmlns:p14="http://schemas.microsoft.com/office/powerpoint/2010/main" val="175402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DISTINCT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DISTINCT specifies that only unique rows can appear in the result set</a:t>
            </a:r>
          </a:p>
          <a:p>
            <a:pPr lvl="0"/>
            <a:endParaRPr lang="en-US" b="0" kern="0" dirty="0">
              <a:solidFill>
                <a:srgbClr val="000000"/>
              </a:solidFill>
            </a:endParaRPr>
          </a:p>
          <a:p>
            <a:pPr lvl="0"/>
            <a:r>
              <a:rPr lang="en-US" b="0" kern="0" dirty="0">
                <a:solidFill>
                  <a:srgbClr val="000000"/>
                </a:solidFill>
              </a:rPr>
              <a:t>Removes duplicates based on column list results, not source table</a:t>
            </a:r>
          </a:p>
          <a:p>
            <a:pPr lvl="0"/>
            <a:endParaRPr lang="en-US" b="0" kern="0" dirty="0">
              <a:solidFill>
                <a:srgbClr val="000000"/>
              </a:solidFill>
            </a:endParaRPr>
          </a:p>
          <a:p>
            <a:pPr lvl="0"/>
            <a:r>
              <a:rPr lang="en-US" b="0" kern="0" dirty="0">
                <a:solidFill>
                  <a:srgbClr val="000000"/>
                </a:solidFill>
              </a:rPr>
              <a:t>Provides uniqueness across set of selected columns</a:t>
            </a:r>
          </a:p>
        </p:txBody>
      </p:sp>
    </p:spTree>
    <p:custDataLst>
      <p:tags r:id="rId1"/>
    </p:custDataLst>
    <p:extLst>
      <p:ext uri="{BB962C8B-B14F-4D97-AF65-F5344CB8AC3E}">
        <p14:creationId xmlns:p14="http://schemas.microsoft.com/office/powerpoint/2010/main" val="126689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DISTINCT Syntax</a:t>
            </a:r>
          </a:p>
        </p:txBody>
      </p:sp>
      <p:graphicFrame>
        <p:nvGraphicFramePr>
          <p:cNvPr id="4" name="Content Placeholder 1"/>
          <p:cNvGraphicFramePr>
            <a:graphicFrameLocks/>
          </p:cNvGraphicFramePr>
          <p:nvPr>
            <p:extLst>
              <p:ext uri="{D42A27DB-BD31-4B8C-83A1-F6EECF244321}">
                <p14:modId xmlns:p14="http://schemas.microsoft.com/office/powerpoint/2010/main" val="2642870946"/>
              </p:ext>
            </p:extLst>
          </p:nvPr>
        </p:nvGraphicFramePr>
        <p:xfrm>
          <a:off x="458788" y="1020763"/>
          <a:ext cx="8118475" cy="1005840"/>
        </p:xfrm>
        <a:graphic>
          <a:graphicData uri="http://schemas.openxmlformats.org/drawingml/2006/table">
            <a:tbl>
              <a:tblPr firstRow="1" bandRow="1">
                <a:tableStyleId>{5C22544A-7EE6-4342-B048-85BDC9FD1C3A}</a:tableStyleId>
              </a:tblPr>
              <a:tblGrid>
                <a:gridCol w="8118475">
                  <a:extLst>
                    <a:ext uri="{9D8B030D-6E8A-4147-A177-3AD203B41FA5}">
                      <a16:colId xmlns:a16="http://schemas.microsoft.com/office/drawing/2014/main" val="3843181457"/>
                    </a:ext>
                  </a:extLst>
                </a:gridCol>
              </a:tblGrid>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SELECT</a:t>
                      </a:r>
                      <a:r>
                        <a:rPr lang="en-GB" sz="2000" b="0" baseline="0" dirty="0">
                          <a:solidFill>
                            <a:schemeClr val="tx1"/>
                          </a:solidFill>
                          <a:latin typeface="Lucida Sans Unicode" panose="020B0602030504020204" pitchFamily="34" charset="0"/>
                          <a:cs typeface="Lucida Sans Unicode" panose="020B0602030504020204" pitchFamily="34" charset="0"/>
                        </a:rPr>
                        <a:t> DISTINCT &lt;column list&gt;</a:t>
                      </a:r>
                    </a:p>
                    <a:p>
                      <a:endParaRPr lang="en-GB" sz="2000" b="0" baseline="0" dirty="0">
                        <a:solidFill>
                          <a:schemeClr val="tx1"/>
                        </a:solidFill>
                        <a:latin typeface="Lucida Sans Unicode" panose="020B0602030504020204" pitchFamily="34" charset="0"/>
                        <a:cs typeface="Lucida Sans Unicode" panose="020B0602030504020204" pitchFamily="34" charset="0"/>
                      </a:endParaRPr>
                    </a:p>
                    <a:p>
                      <a:r>
                        <a:rPr lang="en-GB" sz="2000" b="0" baseline="0" dirty="0">
                          <a:solidFill>
                            <a:schemeClr val="tx1"/>
                          </a:solidFill>
                          <a:latin typeface="Lucida Sans Unicode" panose="020B0602030504020204" pitchFamily="34" charset="0"/>
                          <a:cs typeface="Lucida Sans Unicode" panose="020B0602030504020204" pitchFamily="34" charset="0"/>
                        </a:rPr>
                        <a:t>FROM &lt;table or view&gt;</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solidFill>
                      <a:schemeClr val="bg1">
                        <a:lumMod val="85000"/>
                      </a:schemeClr>
                    </a:solidFill>
                  </a:tcPr>
                </a:tc>
                <a:extLst>
                  <a:ext uri="{0D108BD9-81ED-4DB2-BD59-A6C34878D82A}">
                    <a16:rowId xmlns:a16="http://schemas.microsoft.com/office/drawing/2014/main" val="211660747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78693610"/>
              </p:ext>
            </p:extLst>
          </p:nvPr>
        </p:nvGraphicFramePr>
        <p:xfrm>
          <a:off x="458787" y="2389221"/>
          <a:ext cx="8118475" cy="781996"/>
        </p:xfrm>
        <a:graphic>
          <a:graphicData uri="http://schemas.openxmlformats.org/drawingml/2006/table">
            <a:tbl>
              <a:tblPr firstRow="1" bandRow="1">
                <a:tableStyleId>{5C22544A-7EE6-4342-B048-85BDC9FD1C3A}</a:tableStyleId>
              </a:tblPr>
              <a:tblGrid>
                <a:gridCol w="8118475">
                  <a:extLst>
                    <a:ext uri="{9D8B030D-6E8A-4147-A177-3AD203B41FA5}">
                      <a16:colId xmlns:a16="http://schemas.microsoft.com/office/drawing/2014/main" val="1340774884"/>
                    </a:ext>
                  </a:extLst>
                </a:gridCol>
              </a:tblGrid>
              <a:tr h="781996">
                <a:tc>
                  <a:txBody>
                    <a:bodyPr/>
                    <a:lstStyle/>
                    <a:p>
                      <a:r>
                        <a:rPr lang="en-US" sz="2000" b="0" dirty="0">
                          <a:solidFill>
                            <a:srgbClr val="0000FF"/>
                          </a:solidFill>
                          <a:latin typeface="Lucida Sans Unicode" panose="020B0602030504020204" pitchFamily="34" charset="0"/>
                          <a:cs typeface="Lucida Sans Unicode" panose="020B0602030504020204" pitchFamily="34" charset="0"/>
                        </a:rPr>
                        <a:t>SELECT DISTINCT </a:t>
                      </a:r>
                      <a:r>
                        <a:rPr lang="en-US" sz="2000" b="0" dirty="0">
                          <a:solidFill>
                            <a:schemeClr val="tx1"/>
                          </a:solidFill>
                          <a:latin typeface="Lucida Sans Unicode" panose="020B0602030504020204" pitchFamily="34" charset="0"/>
                          <a:cs typeface="Lucida Sans Unicode" panose="020B0602030504020204" pitchFamily="34" charset="0"/>
                        </a:rPr>
                        <a:t>companyname, country</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chemeClr val="tx1"/>
                          </a:solidFill>
                          <a:latin typeface="Lucida Sans Unicode" panose="020B0602030504020204" pitchFamily="34" charset="0"/>
                          <a:cs typeface="Lucida Sans Unicode" panose="020B0602030504020204" pitchFamily="34" charset="0"/>
                        </a:rPr>
                        <a:t> Sales.Customers;</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solidFill>
                      <a:schemeClr val="bg1">
                        <a:lumMod val="85000"/>
                      </a:schemeClr>
                    </a:solidFill>
                  </a:tcPr>
                </a:tc>
                <a:extLst>
                  <a:ext uri="{0D108BD9-81ED-4DB2-BD59-A6C34878D82A}">
                    <a16:rowId xmlns:a16="http://schemas.microsoft.com/office/drawing/2014/main" val="75419969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1167187"/>
              </p:ext>
            </p:extLst>
          </p:nvPr>
        </p:nvGraphicFramePr>
        <p:xfrm>
          <a:off x="458785" y="3533835"/>
          <a:ext cx="8118476" cy="2682240"/>
        </p:xfrm>
        <a:graphic>
          <a:graphicData uri="http://schemas.openxmlformats.org/drawingml/2006/table">
            <a:tbl>
              <a:tblPr firstRow="1" bandRow="1">
                <a:tableStyleId>{5C22544A-7EE6-4342-B048-85BDC9FD1C3A}</a:tableStyleId>
              </a:tblPr>
              <a:tblGrid>
                <a:gridCol w="2809709">
                  <a:extLst>
                    <a:ext uri="{9D8B030D-6E8A-4147-A177-3AD203B41FA5}">
                      <a16:colId xmlns:a16="http://schemas.microsoft.com/office/drawing/2014/main" val="800464763"/>
                    </a:ext>
                  </a:extLst>
                </a:gridCol>
                <a:gridCol w="5308767">
                  <a:extLst>
                    <a:ext uri="{9D8B030D-6E8A-4147-A177-3AD203B41FA5}">
                      <a16:colId xmlns:a16="http://schemas.microsoft.com/office/drawing/2014/main" val="1342524012"/>
                    </a:ext>
                  </a:extLst>
                </a:gridCol>
              </a:tblGrid>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companyname </a:t>
                      </a:r>
                    </a:p>
                    <a:p>
                      <a:r>
                        <a:rPr lang="en-GB" sz="2000" b="0" dirty="0">
                          <a:solidFill>
                            <a:schemeClr val="tx1"/>
                          </a:solidFill>
                          <a:latin typeface="Lucida Sans Unicode" panose="020B0602030504020204" pitchFamily="34" charset="0"/>
                          <a:cs typeface="Lucida Sans Unicode" panose="020B0602030504020204"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country</a:t>
                      </a:r>
                    </a:p>
                    <a:p>
                      <a:r>
                        <a:rPr lang="en-GB" sz="2000" b="0" dirty="0">
                          <a:solidFill>
                            <a:schemeClr val="tx1"/>
                          </a:solidFill>
                          <a:latin typeface="Lucida Sans Unicode" panose="020B0602030504020204" pitchFamily="34" charset="0"/>
                          <a:cs typeface="Lucida Sans Unicode" panose="020B0602030504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96882088"/>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AHPOP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UK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40061395"/>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AHXHT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Mexico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53420136"/>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AZJED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Germany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56297905"/>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BSVAR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France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59759510"/>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CCFIZ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Poland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25359323"/>
                  </a:ext>
                </a:extLst>
              </a:tr>
            </a:tbl>
          </a:graphicData>
        </a:graphic>
      </p:graphicFrame>
    </p:spTree>
    <p:custDataLst>
      <p:tags r:id="rId1"/>
    </p:custDataLst>
    <p:extLst>
      <p:ext uri="{BB962C8B-B14F-4D97-AF65-F5344CB8AC3E}">
        <p14:creationId xmlns:p14="http://schemas.microsoft.com/office/powerpoint/2010/main" val="113658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c8a0a01-1317-44f6-a2b3-58619c0cd3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Eliminating Duplicates with DISTINCT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Eliminate duplicate rows</a:t>
            </a:r>
          </a:p>
        </p:txBody>
      </p:sp>
    </p:spTree>
    <p:custDataLst>
      <p:tags r:id="rId1"/>
    </p:custDataLst>
    <p:extLst>
      <p:ext uri="{BB962C8B-B14F-4D97-AF65-F5344CB8AC3E}">
        <p14:creationId xmlns:p14="http://schemas.microsoft.com/office/powerpoint/2010/main" val="147418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2582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Using Column and Table Aliases</a:t>
            </a:r>
          </a:p>
        </p:txBody>
      </p:sp>
      <p:sp>
        <p:nvSpPr>
          <p:cNvPr id="3" name="Text Placeholder 2"/>
          <p:cNvSpPr>
            <a:spLocks noGrp="1"/>
          </p:cNvSpPr>
          <p:nvPr>
            <p:ph type="body" idx="1"/>
          </p:nvPr>
        </p:nvSpPr>
        <p:spPr/>
        <p:txBody>
          <a:bodyPr/>
          <a:lstStyle/>
          <a:p>
            <a:r>
              <a:rPr lang="en-GB" dirty="0"/>
              <a:t>Use Aliases to Refer to Columns
Use Aliases to Refer to Tables
The Impact of Logical Processing Order on Aliases
Demonstration: Using Column and Table Aliases</a:t>
            </a:r>
          </a:p>
        </p:txBody>
      </p:sp>
    </p:spTree>
    <p:custDataLst>
      <p:tags r:id="rId1"/>
    </p:custDataLst>
    <p:extLst>
      <p:ext uri="{BB962C8B-B14F-4D97-AF65-F5344CB8AC3E}">
        <p14:creationId xmlns:p14="http://schemas.microsoft.com/office/powerpoint/2010/main" val="139260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Aliases to Refer to Columns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Column aliases using AS</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Column aliases using =</a:t>
            </a:r>
          </a:p>
          <a:p>
            <a:pPr lvl="0"/>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Accidental column aliases</a:t>
            </a:r>
          </a:p>
        </p:txBody>
      </p:sp>
      <p:graphicFrame>
        <p:nvGraphicFramePr>
          <p:cNvPr id="5" name="Table 4"/>
          <p:cNvGraphicFramePr>
            <a:graphicFrameLocks noGrp="1"/>
          </p:cNvGraphicFramePr>
          <p:nvPr>
            <p:extLst>
              <p:ext uri="{D42A27DB-BD31-4B8C-83A1-F6EECF244321}">
                <p14:modId xmlns:p14="http://schemas.microsoft.com/office/powerpoint/2010/main" val="2395849206"/>
              </p:ext>
            </p:extLst>
          </p:nvPr>
        </p:nvGraphicFramePr>
        <p:xfrm>
          <a:off x="790833" y="1660612"/>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606027903"/>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baseline="0" dirty="0">
                          <a:solidFill>
                            <a:schemeClr val="tx1"/>
                          </a:solidFill>
                          <a:latin typeface="Segoe UI" panose="020B0502040204020203" pitchFamily="34" charset="0"/>
                          <a:cs typeface="Segoe UI" panose="020B0502040204020203" pitchFamily="34" charset="0"/>
                        </a:rPr>
                        <a:t> orderid, unitprice, qty AS quantity</a:t>
                      </a:r>
                    </a:p>
                    <a:p>
                      <a:r>
                        <a:rPr lang="en-GB" sz="2000" b="0" baseline="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292729547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2251503"/>
              </p:ext>
            </p:extLst>
          </p:nvPr>
        </p:nvGraphicFramePr>
        <p:xfrm>
          <a:off x="724930" y="3192033"/>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803296882"/>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dirty="0">
                          <a:solidFill>
                            <a:schemeClr val="tx1"/>
                          </a:solidFill>
                          <a:latin typeface="Segoe UI" panose="020B0502040204020203" pitchFamily="34" charset="0"/>
                          <a:cs typeface="Segoe UI" panose="020B0502040204020203" pitchFamily="34" charset="0"/>
                        </a:rPr>
                        <a:t> orderid, unitprice,</a:t>
                      </a:r>
                      <a:r>
                        <a:rPr lang="en-GB" sz="2000" b="0" baseline="0" dirty="0">
                          <a:solidFill>
                            <a:schemeClr val="tx1"/>
                          </a:solidFill>
                          <a:latin typeface="Segoe UI" panose="020B0502040204020203" pitchFamily="34" charset="0"/>
                          <a:cs typeface="Segoe UI" panose="020B0502040204020203" pitchFamily="34" charset="0"/>
                        </a:rPr>
                        <a:t> quantity = qty</a:t>
                      </a:r>
                    </a:p>
                    <a:p>
                      <a:r>
                        <a:rPr lang="en-GB" sz="2000" b="0" baseline="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97889796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96037730"/>
              </p:ext>
            </p:extLst>
          </p:nvPr>
        </p:nvGraphicFramePr>
        <p:xfrm>
          <a:off x="724930" y="4680302"/>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109323674"/>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dirty="0">
                          <a:solidFill>
                            <a:schemeClr val="tx1"/>
                          </a:solidFill>
                          <a:latin typeface="Segoe UI" panose="020B0502040204020203" pitchFamily="34" charset="0"/>
                          <a:cs typeface="Segoe UI" panose="020B0502040204020203" pitchFamily="34" charset="0"/>
                        </a:rPr>
                        <a:t> orderid, unitprice quantity</a:t>
                      </a:r>
                    </a:p>
                    <a:p>
                      <a:r>
                        <a:rPr lang="en-GB" sz="2000" b="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4182239341"/>
                  </a:ext>
                </a:extLst>
              </a:tr>
            </a:tbl>
          </a:graphicData>
        </a:graphic>
      </p:graphicFrame>
    </p:spTree>
    <p:custDataLst>
      <p:tags r:id="rId1"/>
    </p:custDataLst>
    <p:extLst>
      <p:ext uri="{BB962C8B-B14F-4D97-AF65-F5344CB8AC3E}">
        <p14:creationId xmlns:p14="http://schemas.microsoft.com/office/powerpoint/2010/main" val="4236120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Aliases to Refer to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table aliases in the FROM clause</a:t>
            </a:r>
          </a:p>
          <a:p>
            <a:pPr lvl="0"/>
            <a:r>
              <a:rPr lang="en-US" b="0" kern="0" dirty="0">
                <a:solidFill>
                  <a:srgbClr val="000000"/>
                </a:solidFill>
              </a:rPr>
              <a:t>Create table aliases with AS</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Create table aliases without AS</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Using table aliases in the SELECT clause</a:t>
            </a:r>
          </a:p>
        </p:txBody>
      </p:sp>
      <p:graphicFrame>
        <p:nvGraphicFramePr>
          <p:cNvPr id="5" name="Table 4"/>
          <p:cNvGraphicFramePr>
            <a:graphicFrameLocks noGrp="1"/>
          </p:cNvGraphicFramePr>
          <p:nvPr>
            <p:extLst>
              <p:ext uri="{D42A27DB-BD31-4B8C-83A1-F6EECF244321}">
                <p14:modId xmlns:p14="http://schemas.microsoft.com/office/powerpoint/2010/main" val="2735550726"/>
              </p:ext>
            </p:extLst>
          </p:nvPr>
        </p:nvGraphicFramePr>
        <p:xfrm>
          <a:off x="784698" y="2058481"/>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59634995"/>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dirty="0">
                          <a:solidFill>
                            <a:schemeClr val="tx1"/>
                          </a:solidFill>
                          <a:latin typeface="Segoe UI" panose="020B0502040204020203" pitchFamily="34" charset="0"/>
                          <a:cs typeface="Segoe UI" panose="020B0502040204020203" pitchFamily="34" charset="0"/>
                        </a:rPr>
                        <a:t> custid, orderdate</a:t>
                      </a:r>
                    </a:p>
                    <a:p>
                      <a:r>
                        <a:rPr lang="en-GB" sz="2000" b="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SalesOrders AS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57517114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03075403"/>
              </p:ext>
            </p:extLst>
          </p:nvPr>
        </p:nvGraphicFramePr>
        <p:xfrm>
          <a:off x="784698" y="3618689"/>
          <a:ext cx="5940358" cy="701040"/>
        </p:xfrm>
        <a:graphic>
          <a:graphicData uri="http://schemas.openxmlformats.org/drawingml/2006/table">
            <a:tbl>
              <a:tblPr firstRow="1" bandRow="1">
                <a:tableStyleId>{5C22544A-7EE6-4342-B048-85BDC9FD1C3A}</a:tableStyleId>
              </a:tblPr>
              <a:tblGrid>
                <a:gridCol w="5940358">
                  <a:extLst>
                    <a:ext uri="{9D8B030D-6E8A-4147-A177-3AD203B41FA5}">
                      <a16:colId xmlns:a16="http://schemas.microsoft.com/office/drawing/2014/main" val="1807952897"/>
                    </a:ext>
                  </a:extLst>
                </a:gridCol>
              </a:tblGrid>
              <a:tr h="486383">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dirty="0">
                          <a:solidFill>
                            <a:schemeClr val="tx1"/>
                          </a:solidFill>
                          <a:latin typeface="Segoe UI" panose="020B0502040204020203" pitchFamily="34" charset="0"/>
                          <a:cs typeface="Segoe UI" panose="020B0502040204020203" pitchFamily="34" charset="0"/>
                        </a:rPr>
                        <a:t> custid,</a:t>
                      </a:r>
                      <a:r>
                        <a:rPr lang="en-GB" sz="2000" b="0" baseline="0" dirty="0">
                          <a:solidFill>
                            <a:schemeClr val="tx1"/>
                          </a:solidFill>
                          <a:latin typeface="Segoe UI" panose="020B0502040204020203" pitchFamily="34" charset="0"/>
                          <a:cs typeface="Segoe UI" panose="020B0502040204020203" pitchFamily="34" charset="0"/>
                        </a:rPr>
                        <a:t> orderdate</a:t>
                      </a:r>
                    </a:p>
                    <a:p>
                      <a:r>
                        <a:rPr lang="en-GB" sz="2000" b="0" baseline="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84141211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47952974"/>
              </p:ext>
            </p:extLst>
          </p:nvPr>
        </p:nvGraphicFramePr>
        <p:xfrm>
          <a:off x="784698" y="5178897"/>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119166244"/>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 </a:t>
                      </a:r>
                      <a:r>
                        <a:rPr lang="en-GB" sz="2000" b="0" dirty="0">
                          <a:solidFill>
                            <a:schemeClr val="tx1"/>
                          </a:solidFill>
                          <a:latin typeface="Segoe UI" panose="020B0502040204020203" pitchFamily="34" charset="0"/>
                          <a:cs typeface="Segoe UI" panose="020B0502040204020203" pitchFamily="34" charset="0"/>
                        </a:rPr>
                        <a:t>SO.custid,</a:t>
                      </a:r>
                      <a:r>
                        <a:rPr lang="en-GB" sz="2000" b="0" baseline="0" dirty="0">
                          <a:solidFill>
                            <a:schemeClr val="tx1"/>
                          </a:solidFill>
                          <a:latin typeface="Segoe UI" panose="020B0502040204020203" pitchFamily="34" charset="0"/>
                          <a:cs typeface="Segoe UI" panose="020B0502040204020203" pitchFamily="34" charset="0"/>
                        </a:rPr>
                        <a:t> SO.orderdate</a:t>
                      </a:r>
                    </a:p>
                    <a:p>
                      <a:r>
                        <a:rPr lang="en-GB" sz="2000" b="0" baseline="0" dirty="0">
                          <a:solidFill>
                            <a:srgbClr val="0000FF"/>
                          </a:solidFill>
                          <a:latin typeface="Segoe UI" panose="020B0502040204020203" pitchFamily="34" charset="0"/>
                          <a:cs typeface="Segoe UI" panose="020B0502040204020203" pitchFamily="34" charset="0"/>
                        </a:rPr>
                        <a:t>FROM </a:t>
                      </a:r>
                      <a:r>
                        <a:rPr lang="en-GB" sz="2000" b="0" baseline="0" dirty="0">
                          <a:solidFill>
                            <a:schemeClr val="tx1"/>
                          </a:solidFill>
                          <a:latin typeface="Segoe UI" panose="020B0502040204020203" pitchFamily="34" charset="0"/>
                          <a:cs typeface="Segoe UI" panose="020B0502040204020203" pitchFamily="34" charset="0"/>
                        </a:rPr>
                        <a:t>SalesOrders AS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3501433880"/>
                  </a:ext>
                </a:extLst>
              </a:tr>
            </a:tbl>
          </a:graphicData>
        </a:graphic>
      </p:graphicFrame>
    </p:spTree>
    <p:custDataLst>
      <p:tags r:id="rId1"/>
    </p:custDataLst>
    <p:extLst>
      <p:ext uri="{BB962C8B-B14F-4D97-AF65-F5344CB8AC3E}">
        <p14:creationId xmlns:p14="http://schemas.microsoft.com/office/powerpoint/2010/main" val="276817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Impact of Logical Processing Order on Aliases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FROM, WHERE, and HAVING clauses processed before SELECT</a:t>
            </a:r>
          </a:p>
          <a:p>
            <a:pPr lvl="0"/>
            <a:endParaRPr lang="en-US" b="0" kern="0" dirty="0">
              <a:solidFill>
                <a:srgbClr val="000000"/>
              </a:solidFill>
            </a:endParaRPr>
          </a:p>
          <a:p>
            <a:pPr lvl="0"/>
            <a:r>
              <a:rPr lang="en-US" b="0" kern="0" dirty="0">
                <a:solidFill>
                  <a:srgbClr val="000000"/>
                </a:solidFill>
              </a:rPr>
              <a:t>Aliases created in SELECT clause only visible to ORDER BY</a:t>
            </a:r>
          </a:p>
        </p:txBody>
      </p:sp>
    </p:spTree>
    <p:custDataLst>
      <p:tags r:id="rId1"/>
    </p:custDataLst>
    <p:extLst>
      <p:ext uri="{BB962C8B-B14F-4D97-AF65-F5344CB8AC3E}">
        <p14:creationId xmlns:p14="http://schemas.microsoft.com/office/powerpoint/2010/main" val="86725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Writing Simple SELECT Statements
Eliminating Duplicates with DISTINCT
Using Column and </a:t>
            </a:r>
            <a:r>
              <a:rPr lang="en-GB"/>
              <a:t>Table Aliases</a:t>
            </a:r>
            <a:endParaRPr lang="en-GB" dirty="0"/>
          </a:p>
        </p:txBody>
      </p:sp>
    </p:spTree>
    <p:custDataLst>
      <p:tags r:id="rId1"/>
    </p:custDataLst>
    <p:extLst>
      <p:ext uri="{BB962C8B-B14F-4D97-AF65-F5344CB8AC3E}">
        <p14:creationId xmlns:p14="http://schemas.microsoft.com/office/powerpoint/2010/main" val="221354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5bd715d-10c1-41b9-97a3-0a78d7d02d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Column and Table Aliases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column and table aliases</a:t>
            </a:r>
          </a:p>
        </p:txBody>
      </p:sp>
    </p:spTree>
    <p:custDataLst>
      <p:tags r:id="rId1"/>
    </p:custDataLst>
    <p:extLst>
      <p:ext uri="{BB962C8B-B14F-4D97-AF65-F5344CB8AC3E}">
        <p14:creationId xmlns:p14="http://schemas.microsoft.com/office/powerpoint/2010/main" val="95476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98991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name="01119a06-14b9-476c-aa78-4490f935ef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Writing Simple CASE Expressions</a:t>
            </a:r>
          </a:p>
        </p:txBody>
      </p:sp>
      <p:sp>
        <p:nvSpPr>
          <p:cNvPr id="3" name="Text Placeholder 2"/>
          <p:cNvSpPr>
            <a:spLocks noGrp="1"/>
          </p:cNvSpPr>
          <p:nvPr>
            <p:ph type="body" idx="1"/>
          </p:nvPr>
        </p:nvSpPr>
        <p:spPr/>
        <p:txBody>
          <a:bodyPr/>
          <a:lstStyle/>
          <a:p>
            <a:r>
              <a:rPr lang="en-GB" dirty="0"/>
              <a:t>Using CASE Expressions in SELECT Clauses
Forms of CASE Expressions
Demonstration: Simple CASE Expressions</a:t>
            </a:r>
          </a:p>
        </p:txBody>
      </p:sp>
    </p:spTree>
    <p:custDataLst>
      <p:tags r:id="rId1"/>
    </p:custDataLst>
    <p:extLst>
      <p:ext uri="{BB962C8B-B14F-4D97-AF65-F5344CB8AC3E}">
        <p14:creationId xmlns:p14="http://schemas.microsoft.com/office/powerpoint/2010/main" val="3395203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name="85f164f6-a56a-41b9-ac68-1003243731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CASE Expressions in SELECT Clauses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CASE expressions return a single (scalar) value</a:t>
            </a:r>
          </a:p>
          <a:p>
            <a:pPr lvl="0"/>
            <a:r>
              <a:rPr lang="en-US" b="0" kern="0" dirty="0">
                <a:solidFill>
                  <a:srgbClr val="000000"/>
                </a:solidFill>
              </a:rPr>
              <a:t>CASE expressions may be used in: </a:t>
            </a:r>
          </a:p>
          <a:p>
            <a:pPr lvl="1"/>
            <a:r>
              <a:rPr lang="en-US" b="0" kern="0" dirty="0">
                <a:solidFill>
                  <a:srgbClr val="000000"/>
                </a:solidFill>
              </a:rPr>
              <a:t>SELECT column list</a:t>
            </a:r>
          </a:p>
          <a:p>
            <a:pPr lvl="1"/>
            <a:r>
              <a:rPr lang="en-US" b="0" kern="0" dirty="0">
                <a:solidFill>
                  <a:srgbClr val="000000"/>
                </a:solidFill>
              </a:rPr>
              <a:t>WHERE or HAVING clauses</a:t>
            </a:r>
          </a:p>
          <a:p>
            <a:pPr lvl="1"/>
            <a:r>
              <a:rPr lang="en-US" b="0" kern="0" dirty="0">
                <a:solidFill>
                  <a:srgbClr val="000000"/>
                </a:solidFill>
              </a:rPr>
              <a:t>ORDER BY clause</a:t>
            </a:r>
          </a:p>
          <a:p>
            <a:pPr lvl="0"/>
            <a:r>
              <a:rPr lang="en-US" b="0" kern="0" dirty="0">
                <a:solidFill>
                  <a:srgbClr val="000000"/>
                </a:solidFill>
              </a:rPr>
              <a:t>CASE returns result of expression</a:t>
            </a:r>
          </a:p>
          <a:p>
            <a:pPr lvl="1"/>
            <a:r>
              <a:rPr lang="en-US" b="0" kern="0" dirty="0">
                <a:solidFill>
                  <a:srgbClr val="000000"/>
                </a:solidFill>
              </a:rPr>
              <a:t>Not a control-of-flow mechanism</a:t>
            </a:r>
          </a:p>
          <a:p>
            <a:pPr lvl="0"/>
            <a:r>
              <a:rPr lang="en-US" b="0" kern="0" dirty="0">
                <a:solidFill>
                  <a:srgbClr val="000000"/>
                </a:solidFill>
              </a:rPr>
              <a:t>In SELECT clause, CASE behaves as calculated column requiring an alias</a:t>
            </a:r>
          </a:p>
        </p:txBody>
      </p:sp>
    </p:spTree>
    <p:custDataLst>
      <p:tags r:id="rId1"/>
    </p:custDataLst>
    <p:extLst>
      <p:ext uri="{BB962C8B-B14F-4D97-AF65-F5344CB8AC3E}">
        <p14:creationId xmlns:p14="http://schemas.microsoft.com/office/powerpoint/2010/main" val="268612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name="46b7c0e1-78f2-44ba-b324-2f6def3289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Forms of CASE Expressions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Two forms of T-SQL CASE expressions:</a:t>
            </a:r>
          </a:p>
          <a:p>
            <a:pPr lvl="0"/>
            <a:r>
              <a:rPr lang="en-US" b="0" kern="0" dirty="0">
                <a:solidFill>
                  <a:srgbClr val="000000"/>
                </a:solidFill>
              </a:rPr>
              <a:t>Simple CASE</a:t>
            </a:r>
          </a:p>
          <a:p>
            <a:pPr lvl="1"/>
            <a:r>
              <a:rPr lang="en-US" b="0" kern="0" dirty="0">
                <a:solidFill>
                  <a:srgbClr val="000000"/>
                </a:solidFill>
              </a:rPr>
              <a:t>Compares one value to a list of possible values</a:t>
            </a:r>
          </a:p>
          <a:p>
            <a:pPr lvl="1"/>
            <a:r>
              <a:rPr lang="en-US" b="0" kern="0" dirty="0">
                <a:solidFill>
                  <a:srgbClr val="000000"/>
                </a:solidFill>
              </a:rPr>
              <a:t>Returns first match</a:t>
            </a:r>
          </a:p>
          <a:p>
            <a:pPr lvl="1"/>
            <a:r>
              <a:rPr lang="en-US" b="0" kern="0" dirty="0">
                <a:solidFill>
                  <a:srgbClr val="000000"/>
                </a:solidFill>
              </a:rPr>
              <a:t>If no match, returns value found in optional ELSE clause</a:t>
            </a:r>
          </a:p>
          <a:p>
            <a:pPr lvl="1"/>
            <a:r>
              <a:rPr lang="en-US" b="0" kern="0" dirty="0">
                <a:solidFill>
                  <a:srgbClr val="000000"/>
                </a:solidFill>
              </a:rPr>
              <a:t>If no match and no ELSE, returns NULL</a:t>
            </a:r>
          </a:p>
          <a:p>
            <a:pPr lvl="0"/>
            <a:r>
              <a:rPr lang="en-US" b="0" kern="0" dirty="0">
                <a:solidFill>
                  <a:srgbClr val="000000"/>
                </a:solidFill>
              </a:rPr>
              <a:t>Searched CASE</a:t>
            </a:r>
          </a:p>
          <a:p>
            <a:pPr lvl="1"/>
            <a:r>
              <a:rPr lang="en-US" b="0" kern="0" dirty="0">
                <a:solidFill>
                  <a:srgbClr val="000000"/>
                </a:solidFill>
              </a:rPr>
              <a:t>Evaluates a set of predicates, or logical expressions</a:t>
            </a:r>
          </a:p>
          <a:p>
            <a:pPr lvl="1"/>
            <a:r>
              <a:rPr lang="en-US" b="0" kern="0" dirty="0">
                <a:solidFill>
                  <a:srgbClr val="000000"/>
                </a:solidFill>
              </a:rPr>
              <a:t>Returns value found in THEN clause matching first expression that evaluates to TRUE</a:t>
            </a:r>
          </a:p>
        </p:txBody>
      </p:sp>
    </p:spTree>
    <p:custDataLst>
      <p:tags r:id="rId1"/>
    </p:custDataLst>
    <p:extLst>
      <p:ext uri="{BB962C8B-B14F-4D97-AF65-F5344CB8AC3E}">
        <p14:creationId xmlns:p14="http://schemas.microsoft.com/office/powerpoint/2010/main" val="3125980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5c9796d-4ee2-4b85-91cf-8f2c202c46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Simple CASE Expressions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a simple CASE expression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837185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27140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Writing Basic SELECT Statements</a:t>
            </a:r>
          </a:p>
        </p:txBody>
      </p:sp>
      <p:sp>
        <p:nvSpPr>
          <p:cNvPr id="3" name="Text Placeholder 2"/>
          <p:cNvSpPr>
            <a:spLocks noGrp="1"/>
          </p:cNvSpPr>
          <p:nvPr>
            <p:ph type="body" idx="1"/>
          </p:nvPr>
        </p:nvSpPr>
        <p:spPr/>
        <p:txBody>
          <a:bodyPr/>
          <a:lstStyle/>
          <a:p>
            <a:r>
              <a:rPr lang="en-GB" dirty="0"/>
              <a:t>Exercise 1: Writing Simple SELECT Statements
Exercise 2: Eliminating Duplicates Using DISTINCT
Exercise 3: Using Table and Column Aliases
Exercise 4: Using a Simple CASE Expression</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 </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40 minutes</a:t>
            </a:r>
          </a:p>
        </p:txBody>
      </p:sp>
    </p:spTree>
    <p:custDataLst>
      <p:tags r:id="rId1"/>
    </p:custDataLst>
    <p:extLst>
      <p:ext uri="{BB962C8B-B14F-4D97-AF65-F5344CB8AC3E}">
        <p14:creationId xmlns:p14="http://schemas.microsoft.com/office/powerpoint/2010/main" val="250289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55985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can use your set of business requirements for data to write basic T-SQL queries to retrieve the specified data from the databases.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480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Writing Simple SELECT Statements</a:t>
            </a:r>
          </a:p>
        </p:txBody>
      </p:sp>
      <p:sp>
        <p:nvSpPr>
          <p:cNvPr id="3" name="Text Placeholder 2"/>
          <p:cNvSpPr>
            <a:spLocks noGrp="1"/>
          </p:cNvSpPr>
          <p:nvPr>
            <p:ph type="body" idx="1"/>
          </p:nvPr>
        </p:nvSpPr>
        <p:spPr/>
        <p:txBody>
          <a:bodyPr/>
          <a:lstStyle/>
          <a:p>
            <a:r>
              <a:rPr lang="en-GB" dirty="0"/>
              <a:t>Elements of the SELECT Statement
Retrieving Columns from a Table or View
Displaying Columns
Using Calculations in the SELECT Clause
Demonstration: Writing Simple SELECT Statements</a:t>
            </a:r>
          </a:p>
        </p:txBody>
      </p:sp>
    </p:spTree>
    <p:custDataLst>
      <p:tags r:id="rId1"/>
    </p:custDataLst>
    <p:extLst>
      <p:ext uri="{BB962C8B-B14F-4D97-AF65-F5344CB8AC3E}">
        <p14:creationId xmlns:p14="http://schemas.microsoft.com/office/powerpoint/2010/main" val="1377264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
Real-world Issues and Scenarios
Best Practice</a:t>
            </a:r>
          </a:p>
        </p:txBody>
      </p:sp>
    </p:spTree>
    <p:custDataLst>
      <p:tags r:id="rId1"/>
    </p:custDataLst>
    <p:extLst>
      <p:ext uri="{BB962C8B-B14F-4D97-AF65-F5344CB8AC3E}">
        <p14:creationId xmlns:p14="http://schemas.microsoft.com/office/powerpoint/2010/main" val="201463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Elements of the SELECT Statement</a:t>
            </a:r>
          </a:p>
        </p:txBody>
      </p:sp>
      <p:graphicFrame>
        <p:nvGraphicFramePr>
          <p:cNvPr id="4" name="Content Placeholder 1"/>
          <p:cNvGraphicFramePr>
            <a:graphicFrameLocks/>
          </p:cNvGraphicFramePr>
          <p:nvPr>
            <p:extLst>
              <p:ext uri="{D42A27DB-BD31-4B8C-83A1-F6EECF244321}">
                <p14:modId xmlns:p14="http://schemas.microsoft.com/office/powerpoint/2010/main" val="3154746780"/>
              </p:ext>
            </p:extLst>
          </p:nvPr>
        </p:nvGraphicFramePr>
        <p:xfrm>
          <a:off x="1811338" y="1439863"/>
          <a:ext cx="5389562" cy="2377440"/>
        </p:xfrm>
        <a:graphic>
          <a:graphicData uri="http://schemas.openxmlformats.org/drawingml/2006/table">
            <a:tbl>
              <a:tblPr firstRow="1" bandRow="1">
                <a:tableStyleId>{5C22544A-7EE6-4342-B048-85BDC9FD1C3A}</a:tableStyleId>
              </a:tblPr>
              <a:tblGrid>
                <a:gridCol w="1770062">
                  <a:extLst>
                    <a:ext uri="{9D8B030D-6E8A-4147-A177-3AD203B41FA5}">
                      <a16:colId xmlns:a16="http://schemas.microsoft.com/office/drawing/2014/main" val="2858867909"/>
                    </a:ext>
                  </a:extLst>
                </a:gridCol>
                <a:gridCol w="3619500">
                  <a:extLst>
                    <a:ext uri="{9D8B030D-6E8A-4147-A177-3AD203B41FA5}">
                      <a16:colId xmlns:a16="http://schemas.microsoft.com/office/drawing/2014/main" val="2344616907"/>
                    </a:ext>
                  </a:extLst>
                </a:gridCol>
              </a:tblGrid>
              <a:tr h="370840">
                <a:tc>
                  <a:txBody>
                    <a:bodyPr/>
                    <a:lstStyle/>
                    <a:p>
                      <a:pPr algn="ctr"/>
                      <a:r>
                        <a:rPr lang="en-GB" sz="2000" dirty="0">
                          <a:solidFill>
                            <a:srgbClr val="0070C0"/>
                          </a:solidFill>
                          <a:latin typeface="Segoe UI" panose="020B0502040204020203" pitchFamily="34" charset="0"/>
                          <a:cs typeface="Segoe UI" panose="020B0502040204020203" pitchFamily="34" charset="0"/>
                        </a:rPr>
                        <a:t>Clause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000" dirty="0">
                          <a:solidFill>
                            <a:srgbClr val="0070C0"/>
                          </a:solidFill>
                          <a:latin typeface="Segoe UI" panose="020B0502040204020203" pitchFamily="34" charset="0"/>
                          <a:cs typeface="Segoe UI" panose="020B0502040204020203" pitchFamily="34" charset="0"/>
                        </a:rPr>
                        <a:t>Expression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2700203"/>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SELECT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&lt;select list&gt;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5831279"/>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FROM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&lt;table or view&gt;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5927730"/>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WHERE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&lt;search</a:t>
                      </a:r>
                      <a:r>
                        <a:rPr lang="en-GB" sz="2000" baseline="0" dirty="0">
                          <a:solidFill>
                            <a:schemeClr val="tx1"/>
                          </a:solidFill>
                          <a:latin typeface="Segoe UI" panose="020B0502040204020203" pitchFamily="34" charset="0"/>
                          <a:cs typeface="Segoe UI" panose="020B0502040204020203" pitchFamily="34" charset="0"/>
                        </a:rPr>
                        <a:t> condition</a:t>
                      </a:r>
                      <a:r>
                        <a:rPr lang="en-GB" sz="2000" dirty="0">
                          <a:solidFill>
                            <a:schemeClr val="tx1"/>
                          </a:solidFill>
                          <a:latin typeface="Segoe UI" panose="020B0502040204020203" pitchFamily="34" charset="0"/>
                          <a:cs typeface="Segoe UI" panose="020B0502040204020203" pitchFamily="34" charset="0"/>
                        </a:rPr>
                        <a:t>&gt;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9841931"/>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GROUP BY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&lt;group by list&gt;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454463"/>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ORDER BY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&lt;order by list&gt;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972814"/>
                  </a:ext>
                </a:extLst>
              </a:tr>
            </a:tbl>
          </a:graphicData>
        </a:graphic>
      </p:graphicFrame>
    </p:spTree>
    <p:custDataLst>
      <p:tags r:id="rId1"/>
    </p:custDataLst>
    <p:extLst>
      <p:ext uri="{BB962C8B-B14F-4D97-AF65-F5344CB8AC3E}">
        <p14:creationId xmlns:p14="http://schemas.microsoft.com/office/powerpoint/2010/main" val="157697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Retrieving Columns from a Table or View</a:t>
            </a:r>
          </a:p>
        </p:txBody>
      </p:sp>
      <p:sp>
        <p:nvSpPr>
          <p:cNvPr id="4" name="Content Placeholder 2"/>
          <p:cNvSpPr txBox="1">
            <a:spLocks/>
          </p:cNvSpPr>
          <p:nvPr/>
        </p:nvSpPr>
        <p:spPr>
          <a:xfrm>
            <a:off x="106531" y="740662"/>
            <a:ext cx="8913181" cy="599748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SELECT with column list to show columns</a:t>
            </a:r>
          </a:p>
          <a:p>
            <a:pPr lvl="0"/>
            <a:endParaRPr lang="en-US" b="0" kern="0" dirty="0">
              <a:solidFill>
                <a:srgbClr val="000000"/>
              </a:solidFill>
            </a:endParaRPr>
          </a:p>
          <a:p>
            <a:pPr lvl="0"/>
            <a:r>
              <a:rPr lang="en-US" b="0" kern="0" dirty="0">
                <a:solidFill>
                  <a:srgbClr val="000000"/>
                </a:solidFill>
              </a:rPr>
              <a:t>Use FROM to specify the source table or view</a:t>
            </a:r>
          </a:p>
          <a:p>
            <a:pPr lvl="1"/>
            <a:r>
              <a:rPr lang="en-US" b="0" kern="0" dirty="0">
                <a:solidFill>
                  <a:srgbClr val="000000"/>
                </a:solidFill>
              </a:rPr>
              <a:t>Specify both schema and object names</a:t>
            </a:r>
          </a:p>
          <a:p>
            <a:pPr lvl="1"/>
            <a:endParaRPr lang="en-US" b="0" kern="0" dirty="0">
              <a:solidFill>
                <a:srgbClr val="000000"/>
              </a:solidFill>
            </a:endParaRPr>
          </a:p>
          <a:p>
            <a:pPr lvl="0"/>
            <a:r>
              <a:rPr lang="en-US" b="0" kern="0" dirty="0">
                <a:solidFill>
                  <a:srgbClr val="000000"/>
                </a:solidFill>
              </a:rPr>
              <a:t>Delimit names if necessary</a:t>
            </a:r>
          </a:p>
          <a:p>
            <a:pPr lvl="0"/>
            <a:r>
              <a:rPr lang="en-US" b="0" kern="0" dirty="0">
                <a:solidFill>
                  <a:srgbClr val="000000"/>
                </a:solidFill>
              </a:rPr>
              <a:t>End all statements with a semicolon</a:t>
            </a:r>
          </a:p>
        </p:txBody>
      </p:sp>
      <p:sp>
        <p:nvSpPr>
          <p:cNvPr id="5" name="Rectangle 4"/>
          <p:cNvSpPr/>
          <p:nvPr/>
        </p:nvSpPr>
        <p:spPr bwMode="auto">
          <a:xfrm>
            <a:off x="997879" y="5699351"/>
            <a:ext cx="6642403" cy="1055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companyname, country</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graphicFrame>
        <p:nvGraphicFramePr>
          <p:cNvPr id="6" name="Table 5"/>
          <p:cNvGraphicFramePr>
            <a:graphicFrameLocks noGrp="1"/>
          </p:cNvGraphicFramePr>
          <p:nvPr>
            <p:extLst>
              <p:ext uri="{D42A27DB-BD31-4B8C-83A1-F6EECF244321}">
                <p14:modId xmlns:p14="http://schemas.microsoft.com/office/powerpoint/2010/main" val="4134862849"/>
              </p:ext>
            </p:extLst>
          </p:nvPr>
        </p:nvGraphicFramePr>
        <p:xfrm>
          <a:off x="1809344" y="4500417"/>
          <a:ext cx="5019474" cy="1188720"/>
        </p:xfrm>
        <a:graphic>
          <a:graphicData uri="http://schemas.openxmlformats.org/drawingml/2006/table">
            <a:tbl>
              <a:tblPr firstRow="1" bandRow="1">
                <a:tableStyleId>{5C22544A-7EE6-4342-B048-85BDC9FD1C3A}</a:tableStyleId>
              </a:tblPr>
              <a:tblGrid>
                <a:gridCol w="2509737">
                  <a:extLst>
                    <a:ext uri="{9D8B030D-6E8A-4147-A177-3AD203B41FA5}">
                      <a16:colId xmlns:a16="http://schemas.microsoft.com/office/drawing/2014/main" val="4099397705"/>
                    </a:ext>
                  </a:extLst>
                </a:gridCol>
                <a:gridCol w="2509737">
                  <a:extLst>
                    <a:ext uri="{9D8B030D-6E8A-4147-A177-3AD203B41FA5}">
                      <a16:colId xmlns:a16="http://schemas.microsoft.com/office/drawing/2014/main" val="1019228412"/>
                    </a:ext>
                  </a:extLst>
                </a:gridCol>
              </a:tblGrid>
              <a:tr h="313194">
                <a:tc>
                  <a:txBody>
                    <a:bodyPr/>
                    <a:lstStyle/>
                    <a:p>
                      <a:pPr algn="ctr"/>
                      <a:r>
                        <a:rPr lang="en-GB" sz="2000" dirty="0">
                          <a:solidFill>
                            <a:srgbClr val="0070C0"/>
                          </a:solidFill>
                          <a:latin typeface="Segoe UI" panose="020B0502040204020203" pitchFamily="34" charset="0"/>
                          <a:cs typeface="Segoe UI" panose="020B0502040204020203" pitchFamily="34" charset="0"/>
                        </a:rPr>
                        <a:t>Keyword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2000" dirty="0">
                          <a:solidFill>
                            <a:srgbClr val="0070C0"/>
                          </a:solidFill>
                          <a:latin typeface="Segoe UI" panose="020B0502040204020203" pitchFamily="34" charset="0"/>
                          <a:cs typeface="Segoe UI" panose="020B0502040204020203" pitchFamily="34" charset="0"/>
                        </a:rPr>
                        <a:t>Expression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83907"/>
                  </a:ext>
                </a:extLst>
              </a:tr>
              <a:tr h="313194">
                <a:tc>
                  <a:txBody>
                    <a:bodyPr/>
                    <a:lstStyle/>
                    <a:p>
                      <a:r>
                        <a:rPr lang="en-GB" sz="2000" dirty="0">
                          <a:solidFill>
                            <a:schemeClr val="tx1"/>
                          </a:solidFill>
                          <a:latin typeface="Segoe UI" panose="020B0502040204020203" pitchFamily="34" charset="0"/>
                          <a:cs typeface="Segoe UI" panose="020B0502040204020203" pitchFamily="34" charset="0"/>
                        </a:rPr>
                        <a:t>SELECT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tx1"/>
                          </a:solidFill>
                          <a:latin typeface="Segoe UI" panose="020B0502040204020203" pitchFamily="34" charset="0"/>
                          <a:cs typeface="Segoe UI" panose="020B0502040204020203" pitchFamily="34" charset="0"/>
                        </a:rPr>
                        <a:t>&lt;select</a:t>
                      </a:r>
                      <a:r>
                        <a:rPr lang="en-GB" sz="2000" baseline="0" dirty="0">
                          <a:solidFill>
                            <a:schemeClr val="tx1"/>
                          </a:solidFill>
                          <a:latin typeface="Segoe UI" panose="020B0502040204020203" pitchFamily="34" charset="0"/>
                          <a:cs typeface="Segoe UI" panose="020B0502040204020203" pitchFamily="34" charset="0"/>
                        </a:rPr>
                        <a:t> list</a:t>
                      </a:r>
                      <a:r>
                        <a:rPr lang="en-GB" sz="2000" dirty="0">
                          <a:solidFill>
                            <a:schemeClr val="tx1"/>
                          </a:solidFill>
                          <a:latin typeface="Segoe UI" panose="020B0502040204020203" pitchFamily="34" charset="0"/>
                          <a:cs typeface="Segoe UI" panose="020B0502040204020203" pitchFamily="34" charset="0"/>
                        </a:rPr>
                        <a:t>&gt;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283740"/>
                  </a:ext>
                </a:extLst>
              </a:tr>
              <a:tr h="313194">
                <a:tc>
                  <a:txBody>
                    <a:bodyPr/>
                    <a:lstStyle/>
                    <a:p>
                      <a:r>
                        <a:rPr lang="en-GB" sz="2000" dirty="0">
                          <a:solidFill>
                            <a:schemeClr val="tx1"/>
                          </a:solidFill>
                          <a:latin typeface="Segoe UI" panose="020B0502040204020203" pitchFamily="34" charset="0"/>
                          <a:cs typeface="Segoe UI" panose="020B0502040204020203" pitchFamily="34" charset="0"/>
                        </a:rPr>
                        <a:t>FROM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tx1"/>
                          </a:solidFill>
                          <a:latin typeface="Segoe UI" panose="020B0502040204020203" pitchFamily="34" charset="0"/>
                          <a:cs typeface="Segoe UI" panose="020B0502040204020203" pitchFamily="34" charset="0"/>
                        </a:rPr>
                        <a:t>&lt;table or view&gt;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72958"/>
                  </a:ext>
                </a:extLst>
              </a:tr>
            </a:tbl>
          </a:graphicData>
        </a:graphic>
      </p:graphicFrame>
    </p:spTree>
    <p:custDataLst>
      <p:tags r:id="rId1"/>
    </p:custDataLst>
    <p:extLst>
      <p:ext uri="{BB962C8B-B14F-4D97-AF65-F5344CB8AC3E}">
        <p14:creationId xmlns:p14="http://schemas.microsoft.com/office/powerpoint/2010/main" val="74102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Displaying Columns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Displaying all columns</a:t>
            </a:r>
          </a:p>
          <a:p>
            <a:pPr lvl="1"/>
            <a:r>
              <a:rPr lang="en-US" b="0" kern="0" dirty="0">
                <a:solidFill>
                  <a:srgbClr val="000000"/>
                </a:solidFill>
              </a:rPr>
              <a:t>This is not best practice in production code!</a:t>
            </a:r>
          </a:p>
          <a:p>
            <a:pPr marL="288925" lvl="1" indent="0">
              <a:buNone/>
            </a:pPr>
            <a:r>
              <a:rPr lang="en-US" b="0" kern="0" dirty="0">
                <a:solidFill>
                  <a:srgbClr val="000000"/>
                </a:solidFill>
              </a:rPr>
              <a:t>	</a:t>
            </a: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pPr lvl="0"/>
            <a:r>
              <a:rPr lang="en-US" b="0" kern="0" dirty="0">
                <a:solidFill>
                  <a:srgbClr val="000000"/>
                </a:solidFill>
              </a:rPr>
              <a:t>Displaying only specified columns</a:t>
            </a:r>
          </a:p>
          <a:p>
            <a:pPr lvl="0"/>
            <a:endParaRPr lang="en-US" b="0" kern="0" dirty="0">
              <a:solidFill>
                <a:srgbClr val="000000"/>
              </a:solidFill>
            </a:endParaRPr>
          </a:p>
        </p:txBody>
      </p:sp>
      <p:sp>
        <p:nvSpPr>
          <p:cNvPr id="5" name="Rectangle 4"/>
          <p:cNvSpPr/>
          <p:nvPr/>
        </p:nvSpPr>
        <p:spPr bwMode="auto">
          <a:xfrm>
            <a:off x="926432" y="2117558"/>
            <a:ext cx="7218947" cy="108284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 </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sp>
        <p:nvSpPr>
          <p:cNvPr id="6" name="Rectangle 5"/>
          <p:cNvSpPr/>
          <p:nvPr/>
        </p:nvSpPr>
        <p:spPr bwMode="auto">
          <a:xfrm>
            <a:off x="926432" y="4507832"/>
            <a:ext cx="7218947" cy="108284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companyname, country</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spTree>
    <p:custDataLst>
      <p:tags r:id="rId1"/>
    </p:custDataLst>
    <p:extLst>
      <p:ext uri="{BB962C8B-B14F-4D97-AF65-F5344CB8AC3E}">
        <p14:creationId xmlns:p14="http://schemas.microsoft.com/office/powerpoint/2010/main" val="51195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0c6d4af-92d7-482a-a6ed-a53895ab84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Calculations in the SELECT Clause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Calculations are scalar, returning one value per row</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marL="0" lvl="0" indent="0">
              <a:buNone/>
            </a:pPr>
            <a:endParaRPr lang="en-US" b="0" kern="0" dirty="0">
              <a:solidFill>
                <a:srgbClr val="000000"/>
              </a:solidFill>
            </a:endParaRPr>
          </a:p>
        </p:txBody>
      </p:sp>
      <p:sp>
        <p:nvSpPr>
          <p:cNvPr id="5" name="Rectangle 4"/>
          <p:cNvSpPr/>
          <p:nvPr/>
        </p:nvSpPr>
        <p:spPr bwMode="auto">
          <a:xfrm>
            <a:off x="702243" y="5195805"/>
            <a:ext cx="6984459" cy="97276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unitprice, qty, (qty * unitprice)</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Sales.OrderDetails; </a:t>
            </a:r>
          </a:p>
        </p:txBody>
      </p:sp>
      <p:graphicFrame>
        <p:nvGraphicFramePr>
          <p:cNvPr id="6" name="Table 5"/>
          <p:cNvGraphicFramePr>
            <a:graphicFrameLocks noGrp="1"/>
          </p:cNvGraphicFramePr>
          <p:nvPr>
            <p:extLst>
              <p:ext uri="{D42A27DB-BD31-4B8C-83A1-F6EECF244321}">
                <p14:modId xmlns:p14="http://schemas.microsoft.com/office/powerpoint/2010/main" val="2247330252"/>
              </p:ext>
            </p:extLst>
          </p:nvPr>
        </p:nvGraphicFramePr>
        <p:xfrm>
          <a:off x="702243" y="2029807"/>
          <a:ext cx="6686146" cy="2377440"/>
        </p:xfrm>
        <a:graphic>
          <a:graphicData uri="http://schemas.openxmlformats.org/drawingml/2006/table">
            <a:tbl>
              <a:tblPr firstRow="1" bandRow="1">
                <a:tableStyleId>{5C22544A-7EE6-4342-B048-85BDC9FD1C3A}</a:tableStyleId>
              </a:tblPr>
              <a:tblGrid>
                <a:gridCol w="2079868">
                  <a:extLst>
                    <a:ext uri="{9D8B030D-6E8A-4147-A177-3AD203B41FA5}">
                      <a16:colId xmlns:a16="http://schemas.microsoft.com/office/drawing/2014/main" val="80159765"/>
                    </a:ext>
                  </a:extLst>
                </a:gridCol>
                <a:gridCol w="4606278">
                  <a:extLst>
                    <a:ext uri="{9D8B030D-6E8A-4147-A177-3AD203B41FA5}">
                      <a16:colId xmlns:a16="http://schemas.microsoft.com/office/drawing/2014/main" val="810825962"/>
                    </a:ext>
                  </a:extLst>
                </a:gridCol>
              </a:tblGrid>
              <a:tr h="357239">
                <a:tc>
                  <a:txBody>
                    <a:bodyPr/>
                    <a:lstStyle/>
                    <a:p>
                      <a:pPr algn="l"/>
                      <a:r>
                        <a:rPr lang="en-GB" sz="2000" dirty="0">
                          <a:solidFill>
                            <a:srgbClr val="0070C0"/>
                          </a:solidFill>
                          <a:latin typeface="Segoe UI" panose="020B0502040204020203" pitchFamily="34" charset="0"/>
                          <a:cs typeface="Segoe UI" panose="020B0502040204020203" pitchFamily="34" charset="0"/>
                        </a:rPr>
                        <a:t>Operator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rgbClr val="0070C0"/>
                          </a:solidFill>
                          <a:latin typeface="Segoe UI" panose="020B0502040204020203" pitchFamily="34" charset="0"/>
                          <a:cs typeface="Segoe UI" panose="020B0502040204020203" pitchFamily="34" charset="0"/>
                        </a:rPr>
                        <a:t>Description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642615"/>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Add or concatenate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906382"/>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Subtract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003476"/>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Multiply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055089"/>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Divide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6612897"/>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Modulo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556143"/>
                  </a:ext>
                </a:extLst>
              </a:tr>
            </a:tbl>
          </a:graphicData>
        </a:graphic>
      </p:graphicFrame>
    </p:spTree>
    <p:custDataLst>
      <p:tags r:id="rId1"/>
    </p:custDataLst>
    <p:extLst>
      <p:ext uri="{BB962C8B-B14F-4D97-AF65-F5344CB8AC3E}">
        <p14:creationId xmlns:p14="http://schemas.microsoft.com/office/powerpoint/2010/main" val="199534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15336d5-e19e-4ac9-ab35-1c39b0b015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Writing Simple SELECT Statements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simple SELECT queries</a:t>
            </a:r>
          </a:p>
        </p:txBody>
      </p:sp>
    </p:spTree>
    <p:custDataLst>
      <p:tags r:id="rId1"/>
    </p:custDataLst>
    <p:extLst>
      <p:ext uri="{BB962C8B-B14F-4D97-AF65-F5344CB8AC3E}">
        <p14:creationId xmlns:p14="http://schemas.microsoft.com/office/powerpoint/2010/main" val="204359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596517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 name="ARTICULATE_DESIGN_ID_NG_MOC_CORE_MODULENEW2" val="x8J3gEPm"/>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11</TotalTime>
  <Words>2856</Words>
  <Application>Microsoft Office PowerPoint</Application>
  <PresentationFormat>On-screen Show (4:3)</PresentationFormat>
  <Paragraphs>462</Paragraphs>
  <Slides>30</Slides>
  <Notes>30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Segoe UI</vt:lpstr>
      <vt:lpstr>Arial</vt:lpstr>
      <vt:lpstr>Verdana</vt:lpstr>
      <vt:lpstr>Wingdings</vt:lpstr>
      <vt:lpstr>Calibri</vt:lpstr>
      <vt:lpstr>Lucida Sans Unicode</vt:lpstr>
      <vt:lpstr>NG_MOC_Core_ModuleNew2</vt:lpstr>
      <vt:lpstr>Module 3</vt:lpstr>
      <vt:lpstr>Module Overview</vt:lpstr>
      <vt:lpstr>Lesson 1: Writing Simple SELECT Statements</vt:lpstr>
      <vt:lpstr>Elements of the SELECT Statement</vt:lpstr>
      <vt:lpstr>Retrieving Columns from a Table or View</vt:lpstr>
      <vt:lpstr>Displaying Columns</vt:lpstr>
      <vt:lpstr>Using Calculations in the SELECT Clause</vt:lpstr>
      <vt:lpstr>Demonstration: Writing Simple SELECT Statements</vt:lpstr>
      <vt:lpstr>PowerPoint Presentation</vt:lpstr>
      <vt:lpstr>Lesson 2: Eliminating Duplicates with DISTINCT</vt:lpstr>
      <vt:lpstr>SQL Sets and Duplicate Rows</vt:lpstr>
      <vt:lpstr>Understanding DISTINCT</vt:lpstr>
      <vt:lpstr>SELECT DISTINCT Syntax</vt:lpstr>
      <vt:lpstr>Demonstration: Eliminating Duplicates with DISTINCT</vt:lpstr>
      <vt:lpstr>PowerPoint Presentation</vt:lpstr>
      <vt:lpstr>Lesson 3: Using Column and Table Aliases</vt:lpstr>
      <vt:lpstr>Use Aliases to Refer to Columns</vt:lpstr>
      <vt:lpstr>Use Aliases to Refer to Tables</vt:lpstr>
      <vt:lpstr>The Impact of Logical Processing Order on Aliases</vt:lpstr>
      <vt:lpstr>Demonstration: Using Column and Table Aliases</vt:lpstr>
      <vt:lpstr>PowerPoint Presentation</vt:lpstr>
      <vt:lpstr>Lesson 4: Writing Simple CASE Expressions</vt:lpstr>
      <vt:lpstr>Using CASE Expressions in SELECT Clauses</vt:lpstr>
      <vt:lpstr>Forms of CASE Expressions</vt:lpstr>
      <vt:lpstr>Demonstration: Simple CASE Expressions</vt:lpstr>
      <vt:lpstr>PowerPoint Presentation</vt:lpstr>
      <vt:lpstr>Lab: Writing Basic SELECT Statements</vt:lpstr>
      <vt:lpstr>PowerPoint Presentation</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Richard Strange</dc:creator>
  <cp:lastModifiedBy>Nilkant Jagtap</cp:lastModifiedBy>
  <cp:revision>4</cp:revision>
  <dcterms:created xsi:type="dcterms:W3CDTF">2017-11-17T09:45:16Z</dcterms:created>
  <dcterms:modified xsi:type="dcterms:W3CDTF">2021-03-20T17:56:03Z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4CFF96A6-14F0-419B-A5DD-18D2221F7BEE</vt:lpwstr>
  </property>
  <property fmtid="{D5CDD505-2E9C-101B-9397-08002B2CF9AE}" pid="3" name="ArticulatePath">
    <vt:lpwstr>20761C_03</vt:lpwstr>
  </property>
</Properties>
</file>