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3"/>
  </p:notesMasterIdLst>
  <p:sldIdLst>
    <p:sldId id="256" r:id="rId2"/>
    <p:sldId id="257" r:id="rId3"/>
    <p:sldId id="258" r:id="rId4"/>
    <p:sldId id="259" r:id="rId5"/>
    <p:sldId id="260" r:id="rId6"/>
    <p:sldId id="261" r:id="rId7"/>
    <p:sldId id="262" r:id="rId8"/>
    <p:sldId id="263" r:id="rId9"/>
    <p:sldId id="284" r:id="rId10"/>
    <p:sldId id="264" r:id="rId11"/>
    <p:sldId id="265" r:id="rId12"/>
    <p:sldId id="266" r:id="rId13"/>
    <p:sldId id="267" r:id="rId14"/>
    <p:sldId id="268" r:id="rId15"/>
    <p:sldId id="269" r:id="rId16"/>
    <p:sldId id="270" r:id="rId17"/>
    <p:sldId id="271" r:id="rId18"/>
    <p:sldId id="272" r:id="rId19"/>
    <p:sldId id="273" r:id="rId20"/>
    <p:sldId id="285" r:id="rId21"/>
    <p:sldId id="274" r:id="rId22"/>
    <p:sldId id="275" r:id="rId23"/>
    <p:sldId id="276" r:id="rId24"/>
    <p:sldId id="277" r:id="rId25"/>
    <p:sldId id="278" r:id="rId26"/>
    <p:sldId id="279" r:id="rId27"/>
    <p:sldId id="280" r:id="rId28"/>
    <p:sldId id="281" r:id="rId29"/>
    <p:sldId id="286" r:id="rId30"/>
    <p:sldId id="282" r:id="rId31"/>
    <p:sldId id="283" r:id="rId32"/>
  </p:sldIdLst>
  <p:sldSz cx="9144000" cy="6858000" type="screen4x3"/>
  <p:notesSz cx="6858000" cy="9144000"/>
  <p:embeddedFontLst>
    <p:embeddedFont>
      <p:font typeface="Calibri" panose="020F0502020204030204" pitchFamily="34" charset="0"/>
      <p:regular r:id="rId34"/>
      <p:bold r:id="rId35"/>
      <p:italic r:id="rId36"/>
      <p:boldItalic r:id="rId37"/>
    </p:embeddedFont>
    <p:embeddedFont>
      <p:font typeface="Lucida Sans Unicode" panose="020B0602030504020204" pitchFamily="34" charset="0"/>
      <p:regular r:id="rId38"/>
    </p:embeddedFont>
    <p:embeddedFont>
      <p:font typeface="Segoe UI" panose="020B0502040204020203" pitchFamily="34" charset="0"/>
      <p:regular r:id="rId39"/>
      <p:bold r:id="rId40"/>
      <p:italic r:id="rId41"/>
      <p:boldItalic r:id="rId42"/>
    </p:embeddedFont>
    <p:embeddedFont>
      <p:font typeface="Verdana" panose="020B0604030504040204" pitchFamily="34" charset="0"/>
      <p:regular r:id="rId43"/>
      <p:bold r:id="rId44"/>
      <p:italic r:id="rId45"/>
      <p:boldItalic r:id="rId46"/>
    </p:embeddedFont>
  </p:embeddedFontLst>
  <p:custDataLst>
    <p:tags r:id="rId47"/>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62"/>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D7F3D-EAB0-4561-A6D8-99F3B0E2F8D9}" type="datetimeFigureOut">
              <a:rPr lang="en-GB" smtClean="0"/>
              <a:t>12/07/2021</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6F522B-B0A6-40C2-BD61-CE84BB5ECD0E}" type="slidenum">
              <a:rPr lang="en-GB" smtClean="0"/>
              <a:t>‹#›</a:t>
            </a:fld>
            <a:endParaRPr lang="en-GB" dirty="0"/>
          </a:p>
        </p:txBody>
      </p:sp>
    </p:spTree>
    <p:extLst>
      <p:ext uri="{BB962C8B-B14F-4D97-AF65-F5344CB8AC3E}">
        <p14:creationId xmlns:p14="http://schemas.microsoft.com/office/powerpoint/2010/main" val="591224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Consider reminding students how to use Object Explorer to browse the list of tables and their columns—they can then identify common columns to be used to join tables.</a:t>
            </a:r>
          </a:p>
        </p:txBody>
      </p:sp>
      <p:sp>
        <p:nvSpPr>
          <p:cNvPr id="4" name="Slide Number Placeholder 3"/>
          <p:cNvSpPr>
            <a:spLocks noGrp="1"/>
          </p:cNvSpPr>
          <p:nvPr>
            <p:ph type="sldNum" sz="quarter" idx="10"/>
          </p:nvPr>
        </p:nvSpPr>
        <p:spPr/>
        <p:txBody>
          <a:bodyPr/>
          <a:lstStyle/>
          <a:p>
            <a:fld id="{716F522B-B0A6-40C2-BD61-CE84BB5ECD0E}"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4: Querying Multiple Tables</a:t>
            </a:r>
          </a:p>
        </p:txBody>
      </p:sp>
    </p:spTree>
    <p:extLst>
      <p:ext uri="{BB962C8B-B14F-4D97-AF65-F5344CB8AC3E}">
        <p14:creationId xmlns:p14="http://schemas.microsoft.com/office/powerpoint/2010/main" val="53696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16F522B-B0A6-40C2-BD61-CE84BB5ECD0E}"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4: Querying Multiple Tables</a:t>
            </a:r>
          </a:p>
        </p:txBody>
      </p:sp>
    </p:spTree>
    <p:extLst>
      <p:ext uri="{BB962C8B-B14F-4D97-AF65-F5344CB8AC3E}">
        <p14:creationId xmlns:p14="http://schemas.microsoft.com/office/powerpoint/2010/main" val="3668598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Mention that an inner join is logically a Cartesian product followed by the application of a filter.</a:t>
            </a:r>
          </a:p>
        </p:txBody>
      </p:sp>
      <p:sp>
        <p:nvSpPr>
          <p:cNvPr id="4" name="Slide Number Placeholder 3"/>
          <p:cNvSpPr>
            <a:spLocks noGrp="1"/>
          </p:cNvSpPr>
          <p:nvPr>
            <p:ph type="sldNum" sz="quarter" idx="10"/>
          </p:nvPr>
        </p:nvSpPr>
        <p:spPr/>
        <p:txBody>
          <a:bodyPr/>
          <a:lstStyle/>
          <a:p>
            <a:fld id="{716F522B-B0A6-40C2-BD61-CE84BB5ECD0E}"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4: Querying Multiple Tables</a:t>
            </a:r>
          </a:p>
        </p:txBody>
      </p:sp>
    </p:spTree>
    <p:extLst>
      <p:ext uri="{BB962C8B-B14F-4D97-AF65-F5344CB8AC3E}">
        <p14:creationId xmlns:p14="http://schemas.microsoft.com/office/powerpoint/2010/main" val="2727933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16F522B-B0A6-40C2-BD61-CE84BB5ECD0E}"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4: Querying Multiple Tables</a:t>
            </a:r>
          </a:p>
        </p:txBody>
      </p:sp>
    </p:spTree>
    <p:extLst>
      <p:ext uri="{BB962C8B-B14F-4D97-AF65-F5344CB8AC3E}">
        <p14:creationId xmlns:p14="http://schemas.microsoft.com/office/powerpoint/2010/main" val="2437627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16F522B-B0A6-40C2-BD61-CE84BB5ECD0E}"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4: Querying Multiple Tables</a:t>
            </a:r>
          </a:p>
        </p:txBody>
      </p:sp>
    </p:spTree>
    <p:extLst>
      <p:ext uri="{BB962C8B-B14F-4D97-AF65-F5344CB8AC3E}">
        <p14:creationId xmlns:p14="http://schemas.microsoft.com/office/powerpoint/2010/main" val="3134490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Use Inner Joins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21 - Demonstration B.sql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5</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6</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You have the following T-SQL query:</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SELECT HumanResources.Employees.ID, HumanResources.Employers.ID AS CompanyID,</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HumanResources.Employees.Name, HumanResources.Employers.Name AS CompanyName</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FROM HumanResources.Employees</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JOIN HumanResources.Employers</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ON HumanResources.Employees.EmployerID = HumanResources.Employers.ID;</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How can you improve the readability of this query?</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Use AS to create more readable aliases for the Employees and Employers tables.</a:t>
            </a:r>
          </a:p>
        </p:txBody>
      </p:sp>
      <p:sp>
        <p:nvSpPr>
          <p:cNvPr id="4" name="Slide Number Placeholder 3"/>
          <p:cNvSpPr>
            <a:spLocks noGrp="1"/>
          </p:cNvSpPr>
          <p:nvPr>
            <p:ph type="sldNum" sz="quarter" idx="10"/>
          </p:nvPr>
        </p:nvSpPr>
        <p:spPr/>
        <p:txBody>
          <a:bodyPr/>
          <a:lstStyle/>
          <a:p>
            <a:fld id="{716F522B-B0A6-40C2-BD61-CE84BB5ECD0E}"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4: Querying Multiple Tables</a:t>
            </a:r>
          </a:p>
        </p:txBody>
      </p:sp>
    </p:spTree>
    <p:extLst>
      <p:ext uri="{BB962C8B-B14F-4D97-AF65-F5344CB8AC3E}">
        <p14:creationId xmlns:p14="http://schemas.microsoft.com/office/powerpoint/2010/main" val="2226322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16F522B-B0A6-40C2-BD61-CE84BB5ECD0E}"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4: Querying Multiple Tables</a:t>
            </a:r>
          </a:p>
        </p:txBody>
      </p:sp>
    </p:spTree>
    <p:extLst>
      <p:ext uri="{BB962C8B-B14F-4D97-AF65-F5344CB8AC3E}">
        <p14:creationId xmlns:p14="http://schemas.microsoft.com/office/powerpoint/2010/main" val="1647142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Consider explaining this as answering the "whether or not" question—all customers and their orders, whether or not they have an order.</a:t>
            </a:r>
          </a:p>
        </p:txBody>
      </p:sp>
      <p:sp>
        <p:nvSpPr>
          <p:cNvPr id="4" name="Slide Number Placeholder 3"/>
          <p:cNvSpPr>
            <a:spLocks noGrp="1"/>
          </p:cNvSpPr>
          <p:nvPr>
            <p:ph type="sldNum" sz="quarter" idx="10"/>
          </p:nvPr>
        </p:nvSpPr>
        <p:spPr/>
        <p:txBody>
          <a:bodyPr/>
          <a:lstStyle/>
          <a:p>
            <a:fld id="{716F522B-B0A6-40C2-BD61-CE84BB5ECD0E}"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4: Querying Multiple Tables</a:t>
            </a:r>
          </a:p>
        </p:txBody>
      </p:sp>
    </p:spTree>
    <p:extLst>
      <p:ext uri="{BB962C8B-B14F-4D97-AF65-F5344CB8AC3E}">
        <p14:creationId xmlns:p14="http://schemas.microsoft.com/office/powerpoint/2010/main" val="2922979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these are code fragments only, and cannot be run against the sample databases in this form.</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the use of the NULL test in a WHERE clause (in the third example) to display only rows where no match exists.</a:t>
            </a:r>
          </a:p>
        </p:txBody>
      </p:sp>
      <p:sp>
        <p:nvSpPr>
          <p:cNvPr id="4" name="Slide Number Placeholder 3"/>
          <p:cNvSpPr>
            <a:spLocks noGrp="1"/>
          </p:cNvSpPr>
          <p:nvPr>
            <p:ph type="sldNum" sz="quarter" idx="10"/>
          </p:nvPr>
        </p:nvSpPr>
        <p:spPr/>
        <p:txBody>
          <a:bodyPr/>
          <a:lstStyle/>
          <a:p>
            <a:fld id="{716F522B-B0A6-40C2-BD61-CE84BB5ECD0E}"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4: Querying Multiple Tables</a:t>
            </a:r>
          </a:p>
        </p:txBody>
      </p:sp>
    </p:spTree>
    <p:extLst>
      <p:ext uri="{BB962C8B-B14F-4D97-AF65-F5344CB8AC3E}">
        <p14:creationId xmlns:p14="http://schemas.microsoft.com/office/powerpoint/2010/main" val="2230673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16F522B-B0A6-40C2-BD61-CE84BB5ECD0E}"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4: Querying Multiple Tables</a:t>
            </a:r>
          </a:p>
        </p:txBody>
      </p:sp>
    </p:spTree>
    <p:extLst>
      <p:ext uri="{BB962C8B-B14F-4D97-AF65-F5344CB8AC3E}">
        <p14:creationId xmlns:p14="http://schemas.microsoft.com/office/powerpoint/2010/main" val="1321624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Use Outer Joins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31 - Demonstration C.sql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5</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6</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7</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16F522B-B0A6-40C2-BD61-CE84BB5ECD0E}"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4: Querying Multiple Tables</a:t>
            </a: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Tree>
    <p:extLst>
      <p:ext uri="{BB962C8B-B14F-4D97-AF65-F5344CB8AC3E}">
        <p14:creationId xmlns:p14="http://schemas.microsoft.com/office/powerpoint/2010/main" val="223111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16F522B-B0A6-40C2-BD61-CE84BB5ECD0E}"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4: Querying Multiple Tables</a:t>
            </a:r>
          </a:p>
        </p:txBody>
      </p:sp>
    </p:spTree>
    <p:extLst>
      <p:ext uri="{BB962C8B-B14F-4D97-AF65-F5344CB8AC3E}">
        <p14:creationId xmlns:p14="http://schemas.microsoft.com/office/powerpoint/2010/main" val="1504135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have a table named PoolCars and a table named Bookings in your ResourcesScheduling database. You want to return all the pool cars for which there are zero bookings. Which of the following queries should you use?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1: SELECT pc.ID, pc.Make, pc.Model, pc.LicensePlate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FROM ResourcesScheduling.PoolCars AS pc, ResourcesScheduling.Bookings AS b</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WHERE pc.ID = b.CarID;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2: SELECT pc.ID, pc.Make, pc.Model, pc.LicensePlate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FROM ResourcesScheduling.PoolCars AS pc</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RIGHT OUTER JOIN ResourcesScheduling.Bookings AS b</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ON pc.ID = b.CarID;</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3: SELECT pc.ID, pc.Make, pc.Model, pc.LicensePlate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FROM ResourcesScheduling.PoolCars AS pc</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JOIN ResourcesScheduling.Bookings AS b</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ON pc.ID = b.CarID;</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4: SELECT pc.ID, pc.Make, pc.Model, pc.LicensePlate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FROM ResourcesScheduling.PoolCars AS pc</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LEFT OUTER JOIN ResourcesScheduling.Bookings AS b</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ON pc.ID = b.CarID</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WHERE b.BookingID IS NULL;</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4: SELECT pc.ID, pc.Make, pc.Model, pc.LicensePlate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FROM ResourcesScheduling.PoolCars AS pc</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LEFT OUTER JOIN ResourcesScheduling.Bookings AS b</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ON pc.ID = b.CarID</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WHERE b.BookingID IS NULL;</a:t>
            </a:r>
            <a:endParaRPr lang="en-GB" dirty="0"/>
          </a:p>
        </p:txBody>
      </p:sp>
      <p:sp>
        <p:nvSpPr>
          <p:cNvPr id="4" name="Slide Number Placeholder 3"/>
          <p:cNvSpPr>
            <a:spLocks noGrp="1"/>
          </p:cNvSpPr>
          <p:nvPr>
            <p:ph type="sldNum" sz="quarter" idx="10"/>
          </p:nvPr>
        </p:nvSpPr>
        <p:spPr/>
        <p:txBody>
          <a:bodyPr/>
          <a:lstStyle/>
          <a:p>
            <a:fld id="{716F522B-B0A6-40C2-BD61-CE84BB5ECD0E}" type="slidenum">
              <a:rPr lang="en-GB" smtClean="0"/>
              <a:t>20</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4: Querying Multiple Tables</a:t>
            </a:r>
          </a:p>
        </p:txBody>
      </p:sp>
    </p:spTree>
    <p:extLst>
      <p:ext uri="{BB962C8B-B14F-4D97-AF65-F5344CB8AC3E}">
        <p14:creationId xmlns:p14="http://schemas.microsoft.com/office/powerpoint/2010/main" val="4029160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16F522B-B0A6-40C2-BD61-CE84BB5ECD0E}"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4: Querying Multiple Tables</a:t>
            </a:r>
          </a:p>
        </p:txBody>
      </p:sp>
    </p:spTree>
    <p:extLst>
      <p:ext uri="{BB962C8B-B14F-4D97-AF65-F5344CB8AC3E}">
        <p14:creationId xmlns:p14="http://schemas.microsoft.com/office/powerpoint/2010/main" val="35848383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16F522B-B0A6-40C2-BD61-CE84BB5ECD0E}"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4: Querying Multiple Tables</a:t>
            </a:r>
          </a:p>
        </p:txBody>
      </p:sp>
    </p:spTree>
    <p:extLst>
      <p:ext uri="{BB962C8B-B14F-4D97-AF65-F5344CB8AC3E}">
        <p14:creationId xmlns:p14="http://schemas.microsoft.com/office/powerpoint/2010/main" val="11283695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16F522B-B0A6-40C2-BD61-CE84BB5ECD0E}"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4: Querying Multiple Tables</a:t>
            </a:r>
          </a:p>
        </p:txBody>
      </p:sp>
    </p:spTree>
    <p:extLst>
      <p:ext uri="{BB962C8B-B14F-4D97-AF65-F5344CB8AC3E}">
        <p14:creationId xmlns:p14="http://schemas.microsoft.com/office/powerpoint/2010/main" val="27723571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16F522B-B0A6-40C2-BD61-CE84BB5ECD0E}"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4: Querying Multiple Tables</a:t>
            </a:r>
          </a:p>
        </p:txBody>
      </p:sp>
    </p:spTree>
    <p:extLst>
      <p:ext uri="{BB962C8B-B14F-4D97-AF65-F5344CB8AC3E}">
        <p14:creationId xmlns:p14="http://schemas.microsoft.com/office/powerpoint/2010/main" val="26103677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While only one alias is required, it is useful to alias both tables in the join when demonstrating.</a:t>
            </a:r>
          </a:p>
        </p:txBody>
      </p:sp>
      <p:sp>
        <p:nvSpPr>
          <p:cNvPr id="4" name="Slide Number Placeholder 3"/>
          <p:cNvSpPr>
            <a:spLocks noGrp="1"/>
          </p:cNvSpPr>
          <p:nvPr>
            <p:ph type="sldNum" sz="quarter" idx="10"/>
          </p:nvPr>
        </p:nvSpPr>
        <p:spPr/>
        <p:txBody>
          <a:bodyPr/>
          <a:lstStyle/>
          <a:p>
            <a:fld id="{716F522B-B0A6-40C2-BD61-CE84BB5ECD0E}"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4: Querying Multiple Tables</a:t>
            </a:r>
          </a:p>
        </p:txBody>
      </p:sp>
    </p:spTree>
    <p:extLst>
      <p:ext uri="{BB962C8B-B14F-4D97-AF65-F5344CB8AC3E}">
        <p14:creationId xmlns:p14="http://schemas.microsoft.com/office/powerpoint/2010/main" val="26464695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16F522B-B0A6-40C2-BD61-CE84BB5ECD0E}"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4: Querying Multiple Tables</a:t>
            </a:r>
          </a:p>
        </p:txBody>
      </p:sp>
    </p:spTree>
    <p:extLst>
      <p:ext uri="{BB962C8B-B14F-4D97-AF65-F5344CB8AC3E}">
        <p14:creationId xmlns:p14="http://schemas.microsoft.com/office/powerpoint/2010/main" val="20839488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Use Self Joins and Cross Joins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41 - Demonstration D.sql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any files.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You have two tables named FirstNames and LastNames. You want to generate a set of fictitious full names from this data. There are 150 entries in the FirstNames table and 250 entries in the LastNames table. You use the following query:</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SELECT (f.Name + ' ' + l.Name) AS FullName</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FROM FirstNames AS f</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CROSS JOIN LastNames AS l</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How many fictitious full names will be returned by this query?</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37,500 names</a:t>
            </a:r>
          </a:p>
        </p:txBody>
      </p:sp>
      <p:sp>
        <p:nvSpPr>
          <p:cNvPr id="4" name="Slide Number Placeholder 3"/>
          <p:cNvSpPr>
            <a:spLocks noGrp="1"/>
          </p:cNvSpPr>
          <p:nvPr>
            <p:ph type="sldNum" sz="quarter" idx="10"/>
          </p:nvPr>
        </p:nvSpPr>
        <p:spPr/>
        <p:txBody>
          <a:bodyPr/>
          <a:lstStyle/>
          <a:p>
            <a:fld id="{716F522B-B0A6-40C2-BD61-CE84BB5ECD0E}" type="slidenum">
              <a:rPr lang="en-GB" smtClean="0"/>
              <a:t>27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4: Querying Multiple Tables</a:t>
            </a:r>
          </a:p>
        </p:txBody>
      </p:sp>
    </p:spTree>
    <p:extLst>
      <p:ext uri="{BB962C8B-B14F-4D97-AF65-F5344CB8AC3E}">
        <p14:creationId xmlns:p14="http://schemas.microsoft.com/office/powerpoint/2010/main" val="29116895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Text files containing the expected results for each exercise are provided in the lab solution. Point them out to the students so they can compare their results.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Remind students that without an ORDER BY, the lab exercises might return results in a different order from the supplied lab answers. If they want to check results, they can add an ORDER BY clause, both to their solution and the provided solution. This will affect all labs!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Writing Queries That Use Inner Joins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no longer need the supplied mapping information between categoryid and categoryname because you now have the Production.Categories table with the needed mapping rows. Write a SELECT statement using an inner join to retrieve the productname column from the Production.Products table and the categoryname column from the Production.Categories table.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Instructor Note: Students will write a SELECT statement using an inner join to retrieve the productname column from the Production.Products table and the categoryname column from the Production.Categories table.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Writing Queries That Use Multiple-Table Inner Joins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sales department would like a report of all customers who placed at least one order, with detailed information about each one. A developer prepared an initial SELECT statement that retrieves the custid and contactname columns from the Sales.Customers table and the orderid column from the Sales.Orders table. You should observe the supplied statement and add additional information from the Sales.OrderDetails table.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Instructor Note: Students will:</a:t>
            </a:r>
          </a:p>
          <a:p>
            <a:pPr marL="342900" lvl="0"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Analyze and correct a query.</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Add the product.id, qty, and unitprice columns from the Sales.OrderDetails table.</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3: Writing Queries That Use Self Joins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HR department would like a report showing employees and their managers. They want to see the lastname, firstname, and title columns from the HR.Employees table for each employee, and the same columns for the employee’s manager.</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Instructor Note: Students will write a SELECT statement using a self join to retrieve the needed columns.</a:t>
            </a:r>
          </a:p>
          <a:p>
            <a:pPr>
              <a:lnSpc>
                <a:spcPct val="107000"/>
              </a:lnSpc>
              <a:spcAft>
                <a:spcPts val="800"/>
              </a:spcAft>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16F522B-B0A6-40C2-BD61-CE84BB5ECD0E}" type="slidenum">
              <a:rPr lang="en-GB" smtClean="0"/>
              <a:t>28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4: Querying Multiple Tables</a:t>
            </a: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Tree>
    <p:extLst>
      <p:ext uri="{BB962C8B-B14F-4D97-AF65-F5344CB8AC3E}">
        <p14:creationId xmlns:p14="http://schemas.microsoft.com/office/powerpoint/2010/main" val="21636173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4: Writing Queries That Use Outer Joins</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sales department was satisfied with the report you produced in exercise 2. Now sales staff would like to change the report to show all customers, even if they did not have any orders, and still include order information for the customers who did. You need to write a SELECT statement to retrieve all rows from Sales.Customers (columns custid and contactname) and the orderid column from the table Sales.Orders.</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Instructor Note: Students will write a SELECT statement using an outer join to retrieve the needed columns.</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Exercise 5: Writing Queries That Use Cross Joins</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HR department would like to prepare a personalized calendar for each employee. The IT department supplied you with T-SQL code that will generate a table with all dates for the current year. Your job is to write a SELECT statement that would return all rows in this new calendar date table for each row in the HR.Employees table.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Instructor Note: Students will:</a:t>
            </a:r>
          </a:p>
          <a:p>
            <a:pPr marL="342900" lvl="0" indent="-342900">
              <a:lnSpc>
                <a:spcPct val="115000"/>
              </a:lnSpc>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Execute the provided T-SQL statement to generate the HR.Calendar table—which includes the calendardate column—and to populate the table with date information.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Write a SELECT statement that uses a cross join to retrieve the needed columns.</a:t>
            </a:r>
            <a:endParaRPr lang="en-GB" dirty="0"/>
          </a:p>
        </p:txBody>
      </p:sp>
      <p:sp>
        <p:nvSpPr>
          <p:cNvPr id="4" name="Slide Number Placeholder 3"/>
          <p:cNvSpPr>
            <a:spLocks noGrp="1"/>
          </p:cNvSpPr>
          <p:nvPr>
            <p:ph type="sldNum" sz="quarter" idx="10"/>
          </p:nvPr>
        </p:nvSpPr>
        <p:spPr/>
        <p:txBody>
          <a:bodyPr/>
          <a:lstStyle/>
          <a:p>
            <a:fld id="{716F522B-B0A6-40C2-BD61-CE84BB5ECD0E}" type="slidenum">
              <a:rPr lang="en-GB" smtClean="0"/>
              <a:t>29</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4: Querying Multiple Tables</a:t>
            </a:r>
          </a:p>
        </p:txBody>
      </p:sp>
    </p:spTree>
    <p:extLst>
      <p:ext uri="{BB962C8B-B14F-4D97-AF65-F5344CB8AC3E}">
        <p14:creationId xmlns:p14="http://schemas.microsoft.com/office/powerpoint/2010/main" val="3703430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16F522B-B0A6-40C2-BD61-CE84BB5ECD0E}"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4: Querying Multiple Tables</a:t>
            </a:r>
          </a:p>
        </p:txBody>
      </p:sp>
    </p:spTree>
    <p:extLst>
      <p:ext uri="{BB962C8B-B14F-4D97-AF65-F5344CB8AC3E}">
        <p14:creationId xmlns:p14="http://schemas.microsoft.com/office/powerpoint/2010/main" val="2931642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716F522B-B0A6-40C2-BD61-CE84BB5ECD0E}" type="slidenum">
              <a:rPr lang="en-GB" smtClean="0"/>
              <a:t>30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4: Querying Multiple Tables</a:t>
            </a:r>
          </a:p>
        </p:txBody>
      </p:sp>
    </p:spTree>
    <p:extLst>
      <p:ext uri="{BB962C8B-B14F-4D97-AF65-F5344CB8AC3E}">
        <p14:creationId xmlns:p14="http://schemas.microsoft.com/office/powerpoint/2010/main" val="29254594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How does an inner join differ from an outer join?</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An inner join filters out rows that do not satisfy the predicate in the ON clause. An outer join includes all rows from both tables and includes NULLs for attributes where no match is found.</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join types include a logical Cartesian product?</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CROSS, INNER and OUTER</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Can a table be joined to itself?</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Yes, as a self join. An alias to at least one table is required in the FROM clause.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Best Practice: </a:t>
            </a:r>
            <a:r>
              <a:rPr lang="en-GB" sz="1000" dirty="0">
                <a:latin typeface="Arial" panose="020B0604020202020204" pitchFamily="34" charset="0"/>
                <a:ea typeface="Calibri" panose="020F0502020204030204" pitchFamily="34" charset="0"/>
                <a:cs typeface="Times New Roman" panose="02020603050405020304" pitchFamily="18" charset="0"/>
              </a:rPr>
              <a:t>Table aliases should always be defined when joining tables.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Joins should be expressed using SQL-92 syntax, with JOIN and ON keywords.</a:t>
            </a:r>
          </a:p>
        </p:txBody>
      </p:sp>
      <p:sp>
        <p:nvSpPr>
          <p:cNvPr id="4" name="Slide Number Placeholder 3"/>
          <p:cNvSpPr>
            <a:spLocks noGrp="1"/>
          </p:cNvSpPr>
          <p:nvPr>
            <p:ph type="sldNum" sz="quarter" idx="10"/>
          </p:nvPr>
        </p:nvSpPr>
        <p:spPr/>
        <p:txBody>
          <a:bodyPr/>
          <a:lstStyle/>
          <a:p>
            <a:fld id="{716F522B-B0A6-40C2-BD61-CE84BB5ECD0E}" type="slidenum">
              <a:rPr lang="en-GB" smtClean="0"/>
              <a:t>31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4: Querying Multiple Tables</a:t>
            </a:r>
          </a:p>
        </p:txBody>
      </p:sp>
    </p:spTree>
    <p:extLst>
      <p:ext uri="{BB962C8B-B14F-4D97-AF65-F5344CB8AC3E}">
        <p14:creationId xmlns:p14="http://schemas.microsoft.com/office/powerpoint/2010/main" val="3349286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On the whiteboard, consider drawing the relationship between input tables and the output virtual table.</a:t>
            </a:r>
          </a:p>
        </p:txBody>
      </p:sp>
      <p:sp>
        <p:nvSpPr>
          <p:cNvPr id="4" name="Slide Number Placeholder 3"/>
          <p:cNvSpPr>
            <a:spLocks noGrp="1"/>
          </p:cNvSpPr>
          <p:nvPr>
            <p:ph type="sldNum" sz="quarter" idx="10"/>
          </p:nvPr>
        </p:nvSpPr>
        <p:spPr/>
        <p:txBody>
          <a:bodyPr/>
          <a:lstStyle/>
          <a:p>
            <a:fld id="{716F522B-B0A6-40C2-BD61-CE84BB5ECD0E}"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4: Querying Multiple Tables</a:t>
            </a:r>
          </a:p>
        </p:txBody>
      </p:sp>
    </p:spTree>
    <p:extLst>
      <p:ext uri="{BB962C8B-B14F-4D97-AF65-F5344CB8AC3E}">
        <p14:creationId xmlns:p14="http://schemas.microsoft.com/office/powerpoint/2010/main" val="3475552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For this topic, focus on the idea that a Cartesian product comes from joining two tables together without any regard to the relationships between them. Later in this module, we will cover the concept of a Cartesian product as the output of the first logical step in any join.</a:t>
            </a:r>
          </a:p>
        </p:txBody>
      </p:sp>
      <p:sp>
        <p:nvSpPr>
          <p:cNvPr id="4" name="Slide Number Placeholder 3"/>
          <p:cNvSpPr>
            <a:spLocks noGrp="1"/>
          </p:cNvSpPr>
          <p:nvPr>
            <p:ph type="sldNum" sz="quarter" idx="10"/>
          </p:nvPr>
        </p:nvSpPr>
        <p:spPr/>
        <p:txBody>
          <a:bodyPr/>
          <a:lstStyle/>
          <a:p>
            <a:fld id="{716F522B-B0A6-40C2-BD61-CE84BB5ECD0E}"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4: Querying Multiple Tables</a:t>
            </a:r>
          </a:p>
        </p:txBody>
      </p:sp>
    </p:spTree>
    <p:extLst>
      <p:ext uri="{BB962C8B-B14F-4D97-AF65-F5344CB8AC3E}">
        <p14:creationId xmlns:p14="http://schemas.microsoft.com/office/powerpoint/2010/main" val="635488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These join types will be explored in more detail in subsequent lessons in this module. Present this at overview level.</a:t>
            </a:r>
          </a:p>
        </p:txBody>
      </p:sp>
      <p:sp>
        <p:nvSpPr>
          <p:cNvPr id="4" name="Slide Number Placeholder 3"/>
          <p:cNvSpPr>
            <a:spLocks noGrp="1"/>
          </p:cNvSpPr>
          <p:nvPr>
            <p:ph type="sldNum" sz="quarter" idx="10"/>
          </p:nvPr>
        </p:nvSpPr>
        <p:spPr/>
        <p:txBody>
          <a:bodyPr/>
          <a:lstStyle/>
          <a:p>
            <a:fld id="{716F522B-B0A6-40C2-BD61-CE84BB5ECD0E}"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4: Querying Multiple Tables</a:t>
            </a:r>
          </a:p>
        </p:txBody>
      </p:sp>
    </p:spTree>
    <p:extLst>
      <p:ext uri="{BB962C8B-B14F-4D97-AF65-F5344CB8AC3E}">
        <p14:creationId xmlns:p14="http://schemas.microsoft.com/office/powerpoint/2010/main" val="3914110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16F522B-B0A6-40C2-BD61-CE84BB5ECD0E}"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4: Querying Multiple Tables</a:t>
            </a:r>
          </a:p>
        </p:txBody>
      </p:sp>
    </p:spTree>
    <p:extLst>
      <p:ext uri="{BB962C8B-B14F-4D97-AF65-F5344CB8AC3E}">
        <p14:creationId xmlns:p14="http://schemas.microsoft.com/office/powerpoint/2010/main" val="538422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Start the </a:t>
            </a:r>
            <a:r>
              <a:rPr lang="en-GB" sz="1000" b="1" dirty="0">
                <a:effectLst/>
                <a:latin typeface="Arial" panose="020B0604020202020204" pitchFamily="34" charset="0"/>
                <a:ea typeface="Calibri" panose="020F0502020204030204" pitchFamily="34" charset="0"/>
                <a:cs typeface="Times New Roman" panose="02020603050405020304" pitchFamily="18" charset="0"/>
              </a:rPr>
              <a:t>20761C-MIA-DC</a:t>
            </a:r>
            <a:r>
              <a:rPr lang="en-GB" sz="1000" dirty="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a:effectLst/>
                <a:latin typeface="Arial" panose="020B0604020202020204" pitchFamily="34" charset="0"/>
                <a:ea typeface="Calibri" panose="020F0502020204030204" pitchFamily="34" charset="0"/>
                <a:cs typeface="Times New Roman" panose="02020603050405020304" pitchFamily="18" charset="0"/>
              </a:rPr>
              <a:t>20761C-MIA-SQL</a:t>
            </a:r>
            <a:r>
              <a:rPr lang="en-GB" sz="1000" dirty="0">
                <a:effectLst/>
                <a:latin typeface="Arial" panose="020B0604020202020204" pitchFamily="34" charset="0"/>
                <a:ea typeface="Calibri" panose="020F0502020204030204" pitchFamily="34" charset="0"/>
                <a:cs typeface="Times New Roman" panose="02020603050405020304" pitchFamily="18" charset="0"/>
              </a:rPr>
              <a:t> virtual machines.</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Use Joins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20761C-MIA-DC</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machines are both running, and then log on to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Run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D:\Demofiles\Mod04\Setup.cmd</a:t>
            </a:r>
            <a:r>
              <a:rPr lang="en-US" sz="1000" dirty="0">
                <a:latin typeface="Arial" panose="020B0604020202020204" pitchFamily="34" charset="0"/>
                <a:ea typeface="Times New Roman" panose="02020603050405020304" pitchFamily="18" charset="0"/>
                <a:cs typeface="Times New Roman" panose="02020603050405020304" pitchFamily="18" charset="0"/>
              </a:rPr>
              <a:t> as an administrator.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Yes</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At the command prompt,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y</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press Enter. When the script has completed, press any key.</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MIA-SQL </a:t>
            </a:r>
            <a:r>
              <a:rPr lang="en-US" sz="1000" dirty="0">
                <a:latin typeface="Arial" panose="020B0604020202020204" pitchFamily="34" charset="0"/>
                <a:ea typeface="Times New Roman" panose="02020603050405020304" pitchFamily="18" charset="0"/>
                <a:cs typeface="Times New Roman" panose="02020603050405020304" pitchFamily="18" charset="0"/>
              </a:rPr>
              <a:t>database engine instance using Windows authentication.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Demo.ssmssln</a:t>
            </a:r>
            <a:r>
              <a:rPr lang="en-US" sz="1000" dirty="0">
                <a:latin typeface="Arial" panose="020B0604020202020204" pitchFamily="34" charset="0"/>
                <a:ea typeface="Times New Roman" panose="02020603050405020304" pitchFamily="18" charset="0"/>
                <a:cs typeface="Times New Roman" panose="02020603050405020304" pitchFamily="18" charset="0"/>
              </a:rPr>
              <a:t> solution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D:\Demofiles\Mod04\Demo</a:t>
            </a:r>
            <a:r>
              <a:rPr lang="en-US" sz="1000" dirty="0">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Queries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double-click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11 - Demonstration A.sql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5</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Note the error message.</a:t>
            </a:r>
          </a:p>
          <a:p>
            <a:pPr marL="342900" lvl="0" indent="-342900">
              <a:lnSpc>
                <a:spcPct val="115000"/>
              </a:lnSpc>
              <a:spcAft>
                <a:spcPts val="995"/>
              </a:spcAft>
              <a:buFont typeface="+mj-lt"/>
              <a:buAutoNum type="arabicPeriod"/>
            </a:pPr>
            <a:r>
              <a:rPr lang="en-GB" sz="1000" dirty="0">
                <a:effectLst/>
                <a:latin typeface="Arial" panose="020B0604020202020204" pitchFamily="34" charset="0"/>
                <a:ea typeface="Calibri" panose="020F0502020204030204" pitchFamily="34" charset="0"/>
                <a:cs typeface="Times New Roman" panose="02020603050405020304" pitchFamily="18" charset="0"/>
              </a:rPr>
              <a:t>Keep SQL Server Management Studio open for the next demonstration.</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16F522B-B0A6-40C2-BD61-CE84BB5ECD0E}"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4: Querying Multiple Tables</a:t>
            </a: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Tree>
    <p:extLst>
      <p:ext uri="{BB962C8B-B14F-4D97-AF65-F5344CB8AC3E}">
        <p14:creationId xmlns:p14="http://schemas.microsoft.com/office/powerpoint/2010/main" val="382351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have the following T-SQL query:</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SELECT o.ID AS OrderID, o.CustomerName, p.ProductName, p.ModelNumber,</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FROM Sales.Orders AS o</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JOIN Sales.Products AS p</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ON o.ProductID = p.ID;</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Which of the following types of join will the query perform?</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1: A cross join</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2: An inner join</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3: An outer left join</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4: An outer right join</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2: An inner join</a:t>
            </a:r>
            <a:endParaRPr lang="en-GB" dirty="0"/>
          </a:p>
        </p:txBody>
      </p:sp>
      <p:sp>
        <p:nvSpPr>
          <p:cNvPr id="4" name="Slide Number Placeholder 3"/>
          <p:cNvSpPr>
            <a:spLocks noGrp="1"/>
          </p:cNvSpPr>
          <p:nvPr>
            <p:ph type="sldNum" sz="quarter" idx="10"/>
          </p:nvPr>
        </p:nvSpPr>
        <p:spPr/>
        <p:txBody>
          <a:bodyPr/>
          <a:lstStyle/>
          <a:p>
            <a:fld id="{716F522B-B0A6-40C2-BD61-CE84BB5ECD0E}" type="slidenum">
              <a:rPr lang="en-GB" smtClean="0"/>
              <a:t>9</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4: Querying Multiple Tables</a:t>
            </a:r>
          </a:p>
        </p:txBody>
      </p:sp>
    </p:spTree>
    <p:extLst>
      <p:ext uri="{BB962C8B-B14F-4D97-AF65-F5344CB8AC3E}">
        <p14:creationId xmlns:p14="http://schemas.microsoft.com/office/powerpoint/2010/main" val="771038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93781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56777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206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92544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9905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113139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4628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18402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0872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1525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035670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239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8524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6.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tags" Target="../tags/tag3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a:t>Module 4</a:t>
            </a:r>
          </a:p>
        </p:txBody>
      </p:sp>
      <p:sp>
        <p:nvSpPr>
          <p:cNvPr id="3" name="Subtitle 2"/>
          <p:cNvSpPr>
            <a:spLocks noGrp="1"/>
          </p:cNvSpPr>
          <p:nvPr>
            <p:ph type="subTitle" sz="quarter" idx="1"/>
          </p:nvPr>
        </p:nvSpPr>
        <p:spPr/>
        <p:txBody>
          <a:bodyPr/>
          <a:lstStyle/>
          <a:p>
            <a:r>
              <a:rPr lang="en-GB" dirty="0"/>
              <a:t>Querying Multiple Tables
</a:t>
            </a:r>
          </a:p>
        </p:txBody>
      </p:sp>
    </p:spTree>
    <p:custDataLst>
      <p:tags r:id="rId1"/>
    </p:custDataLst>
    <p:extLst>
      <p:ext uri="{BB962C8B-B14F-4D97-AF65-F5344CB8AC3E}">
        <p14:creationId xmlns:p14="http://schemas.microsoft.com/office/powerpoint/2010/main" val="3886586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Querying with Inner Joins</a:t>
            </a:r>
          </a:p>
        </p:txBody>
      </p:sp>
      <p:sp>
        <p:nvSpPr>
          <p:cNvPr id="3" name="Text Placeholder 2"/>
          <p:cNvSpPr>
            <a:spLocks noGrp="1"/>
          </p:cNvSpPr>
          <p:nvPr>
            <p:ph type="body" idx="1"/>
          </p:nvPr>
        </p:nvSpPr>
        <p:spPr/>
        <p:txBody>
          <a:bodyPr/>
          <a:lstStyle/>
          <a:p>
            <a:r>
              <a:rPr lang="en-GB" dirty="0"/>
              <a:t>Understanding Inner Joins
Inner Join Syntax
Inner Join Examples
Demonstration: Querying with Inner Joins</a:t>
            </a:r>
          </a:p>
        </p:txBody>
      </p:sp>
    </p:spTree>
    <p:custDataLst>
      <p:tags r:id="rId1"/>
    </p:custDataLst>
    <p:extLst>
      <p:ext uri="{BB962C8B-B14F-4D97-AF65-F5344CB8AC3E}">
        <p14:creationId xmlns:p14="http://schemas.microsoft.com/office/powerpoint/2010/main" val="1815031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Understanding Inner Joins</a:t>
            </a:r>
          </a:p>
        </p:txBody>
      </p:sp>
      <p:sp>
        <p:nvSpPr>
          <p:cNvPr id="4" name="Content Placeholder 2"/>
          <p:cNvSpPr txBox="1">
            <a:spLocks/>
          </p:cNvSpPr>
          <p:nvPr/>
        </p:nvSpPr>
        <p:spPr>
          <a:xfrm>
            <a:off x="142043" y="740662"/>
            <a:ext cx="8435901" cy="542790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Returns only rows where a match is found in both input tables</a:t>
            </a:r>
          </a:p>
          <a:p>
            <a:pPr lvl="0"/>
            <a:endParaRPr lang="en-GB" b="0" kern="0" dirty="0">
              <a:solidFill>
                <a:srgbClr val="000000"/>
              </a:solidFill>
            </a:endParaRPr>
          </a:p>
          <a:p>
            <a:pPr lvl="0"/>
            <a:r>
              <a:rPr lang="en-GB" b="0" kern="0" dirty="0">
                <a:solidFill>
                  <a:srgbClr val="000000"/>
                </a:solidFill>
              </a:rPr>
              <a:t>Matches rows based on attributes supplied in predicate</a:t>
            </a:r>
          </a:p>
          <a:p>
            <a:pPr lvl="1"/>
            <a:r>
              <a:rPr lang="en-GB" b="0" kern="0" dirty="0">
                <a:solidFill>
                  <a:srgbClr val="000000"/>
                </a:solidFill>
              </a:rPr>
              <a:t>ON clause in SQL-92 syntax (preferred)</a:t>
            </a:r>
          </a:p>
          <a:p>
            <a:pPr lvl="1"/>
            <a:r>
              <a:rPr lang="en-GB" b="0" kern="0" dirty="0">
                <a:solidFill>
                  <a:srgbClr val="000000"/>
                </a:solidFill>
              </a:rPr>
              <a:t>WHERE clause in SQL-89 syntax</a:t>
            </a:r>
          </a:p>
        </p:txBody>
      </p:sp>
    </p:spTree>
    <p:custDataLst>
      <p:tags r:id="rId1"/>
    </p:custDataLst>
    <p:extLst>
      <p:ext uri="{BB962C8B-B14F-4D97-AF65-F5344CB8AC3E}">
        <p14:creationId xmlns:p14="http://schemas.microsoft.com/office/powerpoint/2010/main" val="3258487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Inner Join Syntax</a:t>
            </a:r>
          </a:p>
        </p:txBody>
      </p:sp>
      <p:sp>
        <p:nvSpPr>
          <p:cNvPr id="4" name="Content Placeholder 2"/>
          <p:cNvSpPr txBox="1">
            <a:spLocks/>
          </p:cNvSpPr>
          <p:nvPr/>
        </p:nvSpPr>
        <p:spPr>
          <a:xfrm>
            <a:off x="159797" y="740662"/>
            <a:ext cx="8842159" cy="581993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List tables in FROM Clause separated by JOIN operator</a:t>
            </a:r>
          </a:p>
          <a:p>
            <a:pPr lvl="0"/>
            <a:r>
              <a:rPr lang="en-US" sz="2400" b="0" kern="0" dirty="0">
                <a:solidFill>
                  <a:srgbClr val="000000"/>
                </a:solidFill>
              </a:rPr>
              <a:t>Table aliases preferred</a:t>
            </a:r>
          </a:p>
          <a:p>
            <a:pPr lvl="0"/>
            <a:r>
              <a:rPr lang="en-US" sz="2400" b="0" kern="0" dirty="0">
                <a:solidFill>
                  <a:srgbClr val="000000"/>
                </a:solidFill>
              </a:rPr>
              <a:t>Table order does not matter</a:t>
            </a:r>
          </a:p>
          <a:p>
            <a:pPr lvl="0"/>
            <a:endParaRPr lang="en-US" b="0" kern="0" dirty="0">
              <a:solidFill>
                <a:srgbClr val="000000"/>
              </a:solidFill>
            </a:endParaRPr>
          </a:p>
        </p:txBody>
      </p:sp>
      <p:sp>
        <p:nvSpPr>
          <p:cNvPr id="5" name="AutoShape 3"/>
          <p:cNvSpPr>
            <a:spLocks noChangeArrowheads="1"/>
          </p:cNvSpPr>
          <p:nvPr/>
        </p:nvSpPr>
        <p:spPr bwMode="auto">
          <a:xfrm>
            <a:off x="1288289" y="2550644"/>
            <a:ext cx="6256338" cy="728877"/>
          </a:xfrm>
          <a:prstGeom prst="roundRect">
            <a:avLst>
              <a:gd name="adj" fmla="val 0"/>
            </a:avLst>
          </a:prstGeom>
          <a:solidFill>
            <a:srgbClr val="D2D2D2"/>
          </a:solidFill>
          <a:ln w="9525" algn="ctr">
            <a:noFill/>
            <a:round/>
            <a:headEnd/>
            <a:tailEnd/>
          </a:ln>
          <a:effectLst/>
        </p:spPr>
        <p:txBody>
          <a:bodyPr anchor="ctr">
            <a:spAutoFit/>
          </a:bodyPr>
          <a:lstStyle/>
          <a:p>
            <a:pPr lvl="0" defTabSz="457200">
              <a:lnSpc>
                <a:spcPct val="90000"/>
              </a:lnSpc>
              <a:tabLst>
                <a:tab pos="457200" algn="l"/>
              </a:tabLst>
              <a:defRPr/>
            </a:pPr>
            <a:r>
              <a:rPr lang="en-US" sz="2200" b="0" dirty="0">
                <a:solidFill>
                  <a:srgbClr val="0000FF"/>
                </a:solidFill>
                <a:latin typeface="Lucida Sans Unicode" panose="020B0602030504020204" pitchFamily="34" charset="0"/>
                <a:cs typeface="Lucida Sans Unicode" panose="020B0602030504020204" pitchFamily="34" charset="0"/>
              </a:rPr>
              <a:t>FROM</a:t>
            </a:r>
            <a:r>
              <a:rPr lang="en-US" sz="2200" b="0" dirty="0">
                <a:solidFill>
                  <a:srgbClr val="000000"/>
                </a:solidFill>
                <a:latin typeface="Lucida Sans Unicode" panose="020B0602030504020204" pitchFamily="34" charset="0"/>
                <a:cs typeface="Lucida Sans Unicode" panose="020B0602030504020204" pitchFamily="34" charset="0"/>
              </a:rPr>
              <a:t> t1 JOIN t2 </a:t>
            </a:r>
          </a:p>
          <a:p>
            <a:pPr lvl="0" defTabSz="457200">
              <a:lnSpc>
                <a:spcPct val="90000"/>
              </a:lnSpc>
              <a:tabLst>
                <a:tab pos="457200" algn="l"/>
              </a:tabLst>
              <a:defRPr/>
            </a:pPr>
            <a:r>
              <a:rPr lang="en-US" sz="2200" b="0" dirty="0">
                <a:solidFill>
                  <a:srgbClr val="000000"/>
                </a:solidFill>
                <a:latin typeface="Lucida Sans Unicode" panose="020B0602030504020204" pitchFamily="34" charset="0"/>
                <a:cs typeface="Lucida Sans Unicode" panose="020B0602030504020204" pitchFamily="34" charset="0"/>
              </a:rPr>
              <a:t>	</a:t>
            </a:r>
            <a:r>
              <a:rPr lang="en-US" sz="2200" b="0" dirty="0">
                <a:solidFill>
                  <a:srgbClr val="0000FF"/>
                </a:solidFill>
                <a:latin typeface="Lucida Sans Unicode" panose="020B0602030504020204" pitchFamily="34" charset="0"/>
                <a:cs typeface="Lucida Sans Unicode" panose="020B0602030504020204" pitchFamily="34" charset="0"/>
              </a:rPr>
              <a:t>ON</a:t>
            </a:r>
            <a:r>
              <a:rPr lang="en-US" sz="2200" b="0" dirty="0">
                <a:solidFill>
                  <a:srgbClr val="000000"/>
                </a:solidFill>
                <a:latin typeface="Lucida Sans Unicode" panose="020B0602030504020204" pitchFamily="34" charset="0"/>
                <a:cs typeface="Lucida Sans Unicode" panose="020B0602030504020204" pitchFamily="34" charset="0"/>
              </a:rPr>
              <a:t> t1.column = t2.column</a:t>
            </a:r>
          </a:p>
        </p:txBody>
      </p:sp>
      <p:sp>
        <p:nvSpPr>
          <p:cNvPr id="6" name="AutoShape 3"/>
          <p:cNvSpPr>
            <a:spLocks noChangeArrowheads="1"/>
          </p:cNvSpPr>
          <p:nvPr/>
        </p:nvSpPr>
        <p:spPr bwMode="auto">
          <a:xfrm>
            <a:off x="1288289" y="3500662"/>
            <a:ext cx="6256338" cy="2909114"/>
          </a:xfrm>
          <a:prstGeom prst="roundRect">
            <a:avLst>
              <a:gd name="adj" fmla="val 0"/>
            </a:avLst>
          </a:prstGeom>
          <a:solidFill>
            <a:srgbClr val="D2D2D2"/>
          </a:solidFill>
          <a:ln w="9525" algn="ctr">
            <a:noFill/>
            <a:round/>
            <a:headEnd/>
            <a:tailEnd/>
          </a:ln>
          <a:effectLst/>
        </p:spPr>
        <p:txBody>
          <a:bodyPr anchor="ctr">
            <a:spAutoFit/>
          </a:bodyPr>
          <a:lstStyle/>
          <a:p>
            <a:pPr lvl="0"/>
            <a:r>
              <a:rPr lang="en-US" sz="2200" b="0" dirty="0">
                <a:solidFill>
                  <a:srgbClr val="0000FF"/>
                </a:solidFill>
                <a:latin typeface="Lucida Sans Unicode" panose="020B0602030504020204" pitchFamily="34" charset="0"/>
                <a:cs typeface="Lucida Sans Unicode" panose="020B0602030504020204" pitchFamily="34" charset="0"/>
              </a:rPr>
              <a:t>SELECT</a:t>
            </a:r>
            <a:r>
              <a:rPr lang="en-US" sz="2200" b="0" dirty="0">
                <a:solidFill>
                  <a:prstClr val="black"/>
                </a:solidFill>
                <a:latin typeface="Lucida Sans Unicode" panose="020B0602030504020204" pitchFamily="34" charset="0"/>
                <a:cs typeface="Lucida Sans Unicode" panose="020B0602030504020204" pitchFamily="34" charset="0"/>
              </a:rPr>
              <a:t> o</a:t>
            </a:r>
            <a:r>
              <a:rPr lang="en-US" sz="2200" b="0" dirty="0">
                <a:solidFill>
                  <a:srgbClr val="808080"/>
                </a:solidFill>
                <a:latin typeface="Lucida Sans Unicode" panose="020B0602030504020204" pitchFamily="34" charset="0"/>
                <a:cs typeface="Lucida Sans Unicode" panose="020B0602030504020204" pitchFamily="34" charset="0"/>
              </a:rPr>
              <a:t>.</a:t>
            </a:r>
            <a:r>
              <a:rPr lang="en-US" sz="2200" b="0" dirty="0">
                <a:solidFill>
                  <a:prstClr val="black"/>
                </a:solidFill>
                <a:latin typeface="Lucida Sans Unicode" panose="020B0602030504020204" pitchFamily="34" charset="0"/>
                <a:cs typeface="Lucida Sans Unicode" panose="020B0602030504020204" pitchFamily="34" charset="0"/>
              </a:rPr>
              <a:t>orderid</a:t>
            </a:r>
            <a:r>
              <a:rPr lang="en-US" sz="2200" b="0" dirty="0">
                <a:solidFill>
                  <a:srgbClr val="808080"/>
                </a:solidFill>
                <a:latin typeface="Lucida Sans Unicode" panose="020B0602030504020204" pitchFamily="34" charset="0"/>
                <a:cs typeface="Lucida Sans Unicode" panose="020B0602030504020204" pitchFamily="34" charset="0"/>
              </a:rPr>
              <a:t>,</a:t>
            </a:r>
            <a:r>
              <a:rPr lang="en-US" sz="2200" b="0" dirty="0">
                <a:solidFill>
                  <a:prstClr val="black"/>
                </a:solidFill>
                <a:latin typeface="Lucida Sans Unicode" panose="020B0602030504020204" pitchFamily="34" charset="0"/>
                <a:cs typeface="Lucida Sans Unicode" panose="020B0602030504020204" pitchFamily="34" charset="0"/>
              </a:rPr>
              <a:t> </a:t>
            </a:r>
          </a:p>
          <a:p>
            <a:pPr lvl="0"/>
            <a:r>
              <a:rPr lang="en-US" sz="2200" b="0" dirty="0">
                <a:solidFill>
                  <a:prstClr val="black"/>
                </a:solidFill>
                <a:latin typeface="Lucida Sans Unicode" panose="020B0602030504020204" pitchFamily="34" charset="0"/>
                <a:cs typeface="Lucida Sans Unicode" panose="020B0602030504020204" pitchFamily="34" charset="0"/>
              </a:rPr>
              <a:t>	  o</a:t>
            </a:r>
            <a:r>
              <a:rPr lang="en-US" sz="2200" b="0" dirty="0">
                <a:solidFill>
                  <a:srgbClr val="808080"/>
                </a:solidFill>
                <a:latin typeface="Lucida Sans Unicode" panose="020B0602030504020204" pitchFamily="34" charset="0"/>
                <a:cs typeface="Lucida Sans Unicode" panose="020B0602030504020204" pitchFamily="34" charset="0"/>
              </a:rPr>
              <a:t>.</a:t>
            </a:r>
            <a:r>
              <a:rPr lang="en-US" sz="2200" b="0" dirty="0">
                <a:solidFill>
                  <a:prstClr val="black"/>
                </a:solidFill>
                <a:latin typeface="Lucida Sans Unicode" panose="020B0602030504020204" pitchFamily="34" charset="0"/>
                <a:cs typeface="Lucida Sans Unicode" panose="020B0602030504020204" pitchFamily="34" charset="0"/>
              </a:rPr>
              <a:t>orderdate</a:t>
            </a:r>
            <a:r>
              <a:rPr lang="en-US" sz="2200" b="0" dirty="0">
                <a:solidFill>
                  <a:srgbClr val="808080"/>
                </a:solidFill>
                <a:latin typeface="Lucida Sans Unicode" panose="020B0602030504020204" pitchFamily="34" charset="0"/>
                <a:cs typeface="Lucida Sans Unicode" panose="020B0602030504020204" pitchFamily="34" charset="0"/>
              </a:rPr>
              <a:t>,</a:t>
            </a:r>
            <a:r>
              <a:rPr lang="en-US" sz="2200" b="0" dirty="0">
                <a:solidFill>
                  <a:prstClr val="black"/>
                </a:solidFill>
                <a:latin typeface="Lucida Sans Unicode" panose="020B0602030504020204" pitchFamily="34" charset="0"/>
                <a:cs typeface="Lucida Sans Unicode" panose="020B0602030504020204" pitchFamily="34" charset="0"/>
              </a:rPr>
              <a:t> </a:t>
            </a:r>
          </a:p>
          <a:p>
            <a:pPr lvl="0"/>
            <a:r>
              <a:rPr lang="en-US" sz="2200" b="0" dirty="0">
                <a:solidFill>
                  <a:prstClr val="black"/>
                </a:solidFill>
                <a:latin typeface="Lucida Sans Unicode" panose="020B0602030504020204" pitchFamily="34" charset="0"/>
                <a:cs typeface="Lucida Sans Unicode" panose="020B0602030504020204" pitchFamily="34" charset="0"/>
              </a:rPr>
              <a:t>	  od</a:t>
            </a:r>
            <a:r>
              <a:rPr lang="en-US" sz="2200" b="0" dirty="0">
                <a:solidFill>
                  <a:srgbClr val="808080"/>
                </a:solidFill>
                <a:latin typeface="Lucida Sans Unicode" panose="020B0602030504020204" pitchFamily="34" charset="0"/>
                <a:cs typeface="Lucida Sans Unicode" panose="020B0602030504020204" pitchFamily="34" charset="0"/>
              </a:rPr>
              <a:t>.</a:t>
            </a:r>
            <a:r>
              <a:rPr lang="en-US" sz="2200" b="0" dirty="0">
                <a:solidFill>
                  <a:prstClr val="black"/>
                </a:solidFill>
                <a:latin typeface="Lucida Sans Unicode" panose="020B0602030504020204" pitchFamily="34" charset="0"/>
                <a:cs typeface="Lucida Sans Unicode" panose="020B0602030504020204" pitchFamily="34" charset="0"/>
              </a:rPr>
              <a:t>productid</a:t>
            </a:r>
            <a:r>
              <a:rPr lang="en-US" sz="2200" b="0" dirty="0">
                <a:solidFill>
                  <a:srgbClr val="808080"/>
                </a:solidFill>
                <a:latin typeface="Lucida Sans Unicode" panose="020B0602030504020204" pitchFamily="34" charset="0"/>
                <a:cs typeface="Lucida Sans Unicode" panose="020B0602030504020204" pitchFamily="34" charset="0"/>
              </a:rPr>
              <a:t>,</a:t>
            </a:r>
            <a:r>
              <a:rPr lang="en-US" sz="2200" b="0" dirty="0">
                <a:solidFill>
                  <a:prstClr val="black"/>
                </a:solidFill>
                <a:latin typeface="Lucida Sans Unicode" panose="020B0602030504020204" pitchFamily="34" charset="0"/>
                <a:cs typeface="Lucida Sans Unicode" panose="020B0602030504020204" pitchFamily="34" charset="0"/>
              </a:rPr>
              <a:t> </a:t>
            </a:r>
          </a:p>
          <a:p>
            <a:pPr lvl="0"/>
            <a:r>
              <a:rPr lang="en-US" sz="2200" b="0" dirty="0">
                <a:solidFill>
                  <a:prstClr val="black"/>
                </a:solidFill>
                <a:latin typeface="Lucida Sans Unicode" panose="020B0602030504020204" pitchFamily="34" charset="0"/>
                <a:cs typeface="Lucida Sans Unicode" panose="020B0602030504020204" pitchFamily="34" charset="0"/>
              </a:rPr>
              <a:t>	  od</a:t>
            </a:r>
            <a:r>
              <a:rPr lang="en-US" sz="2200" b="0" dirty="0">
                <a:solidFill>
                  <a:srgbClr val="808080"/>
                </a:solidFill>
                <a:latin typeface="Lucida Sans Unicode" panose="020B0602030504020204" pitchFamily="34" charset="0"/>
                <a:cs typeface="Lucida Sans Unicode" panose="020B0602030504020204" pitchFamily="34" charset="0"/>
              </a:rPr>
              <a:t>.</a:t>
            </a:r>
            <a:r>
              <a:rPr lang="en-US" sz="2200" b="0" dirty="0">
                <a:solidFill>
                  <a:prstClr val="black"/>
                </a:solidFill>
                <a:latin typeface="Lucida Sans Unicode" panose="020B0602030504020204" pitchFamily="34" charset="0"/>
                <a:cs typeface="Lucida Sans Unicode" panose="020B0602030504020204" pitchFamily="34" charset="0"/>
              </a:rPr>
              <a:t>unitprice</a:t>
            </a:r>
            <a:r>
              <a:rPr lang="en-US" sz="2200" b="0" dirty="0">
                <a:solidFill>
                  <a:srgbClr val="808080"/>
                </a:solidFill>
                <a:latin typeface="Lucida Sans Unicode" panose="020B0602030504020204" pitchFamily="34" charset="0"/>
                <a:cs typeface="Lucida Sans Unicode" panose="020B0602030504020204" pitchFamily="34" charset="0"/>
              </a:rPr>
              <a:t>,</a:t>
            </a:r>
            <a:r>
              <a:rPr lang="en-US" sz="2200" b="0" dirty="0">
                <a:solidFill>
                  <a:prstClr val="black"/>
                </a:solidFill>
                <a:latin typeface="Lucida Sans Unicode" panose="020B0602030504020204" pitchFamily="34" charset="0"/>
                <a:cs typeface="Lucida Sans Unicode" panose="020B0602030504020204" pitchFamily="34" charset="0"/>
              </a:rPr>
              <a:t> </a:t>
            </a:r>
          </a:p>
          <a:p>
            <a:pPr lvl="0"/>
            <a:r>
              <a:rPr lang="en-US" sz="2200" b="0" dirty="0">
                <a:solidFill>
                  <a:prstClr val="black"/>
                </a:solidFill>
                <a:latin typeface="Lucida Sans Unicode" panose="020B0602030504020204" pitchFamily="34" charset="0"/>
                <a:cs typeface="Lucida Sans Unicode" panose="020B0602030504020204" pitchFamily="34" charset="0"/>
              </a:rPr>
              <a:t>	  od</a:t>
            </a:r>
            <a:r>
              <a:rPr lang="en-US" sz="2200" b="0" dirty="0">
                <a:solidFill>
                  <a:srgbClr val="808080"/>
                </a:solidFill>
                <a:latin typeface="Lucida Sans Unicode" panose="020B0602030504020204" pitchFamily="34" charset="0"/>
                <a:cs typeface="Lucida Sans Unicode" panose="020B0602030504020204" pitchFamily="34" charset="0"/>
              </a:rPr>
              <a:t>.</a:t>
            </a:r>
            <a:r>
              <a:rPr lang="en-US" sz="2200" b="0" dirty="0">
                <a:solidFill>
                  <a:prstClr val="black"/>
                </a:solidFill>
                <a:latin typeface="Lucida Sans Unicode" panose="020B0602030504020204" pitchFamily="34" charset="0"/>
                <a:cs typeface="Lucida Sans Unicode" panose="020B0602030504020204" pitchFamily="34" charset="0"/>
              </a:rPr>
              <a:t>qty</a:t>
            </a:r>
          </a:p>
          <a:p>
            <a:pPr lvl="0"/>
            <a:r>
              <a:rPr lang="en-US" sz="2200" b="0" dirty="0">
                <a:solidFill>
                  <a:srgbClr val="0000FF"/>
                </a:solidFill>
                <a:latin typeface="Lucida Sans Unicode" panose="020B0602030504020204" pitchFamily="34" charset="0"/>
                <a:cs typeface="Lucida Sans Unicode" panose="020B0602030504020204" pitchFamily="34" charset="0"/>
              </a:rPr>
              <a:t>FROM</a:t>
            </a:r>
            <a:r>
              <a:rPr lang="en-US" sz="2200" b="0" dirty="0">
                <a:solidFill>
                  <a:prstClr val="black"/>
                </a:solidFill>
                <a:latin typeface="Lucida Sans Unicode" panose="020B0602030504020204" pitchFamily="34" charset="0"/>
                <a:cs typeface="Lucida Sans Unicode" panose="020B0602030504020204" pitchFamily="34" charset="0"/>
              </a:rPr>
              <a:t> Sales</a:t>
            </a:r>
            <a:r>
              <a:rPr lang="en-US" sz="2200" b="0" dirty="0">
                <a:solidFill>
                  <a:srgbClr val="808080"/>
                </a:solidFill>
                <a:latin typeface="Lucida Sans Unicode" panose="020B0602030504020204" pitchFamily="34" charset="0"/>
                <a:cs typeface="Lucida Sans Unicode" panose="020B0602030504020204" pitchFamily="34" charset="0"/>
              </a:rPr>
              <a:t>.</a:t>
            </a:r>
            <a:r>
              <a:rPr lang="en-US" sz="2200" b="0" dirty="0">
                <a:solidFill>
                  <a:prstClr val="black"/>
                </a:solidFill>
                <a:latin typeface="Lucida Sans Unicode" panose="020B0602030504020204" pitchFamily="34" charset="0"/>
                <a:cs typeface="Lucida Sans Unicode" panose="020B0602030504020204" pitchFamily="34" charset="0"/>
              </a:rPr>
              <a:t>Orders </a:t>
            </a:r>
            <a:r>
              <a:rPr lang="en-US" sz="2200" b="0" dirty="0">
                <a:solidFill>
                  <a:srgbClr val="0000FF"/>
                </a:solidFill>
                <a:latin typeface="Lucida Sans Unicode" panose="020B0602030504020204" pitchFamily="34" charset="0"/>
                <a:cs typeface="Lucida Sans Unicode" panose="020B0602030504020204" pitchFamily="34" charset="0"/>
              </a:rPr>
              <a:t>AS</a:t>
            </a:r>
            <a:r>
              <a:rPr lang="en-US" sz="2200" b="0" dirty="0">
                <a:solidFill>
                  <a:prstClr val="black"/>
                </a:solidFill>
                <a:latin typeface="Lucida Sans Unicode" panose="020B0602030504020204" pitchFamily="34" charset="0"/>
                <a:cs typeface="Lucida Sans Unicode" panose="020B0602030504020204" pitchFamily="34" charset="0"/>
              </a:rPr>
              <a:t> o </a:t>
            </a:r>
          </a:p>
          <a:p>
            <a:pPr lvl="0"/>
            <a:r>
              <a:rPr lang="en-US" sz="2200" b="0" dirty="0">
                <a:solidFill>
                  <a:prstClr val="black"/>
                </a:solidFill>
                <a:latin typeface="Lucida Sans Unicode" panose="020B0602030504020204" pitchFamily="34" charset="0"/>
                <a:cs typeface="Lucida Sans Unicode" panose="020B0602030504020204" pitchFamily="34" charset="0"/>
              </a:rPr>
              <a:t>	</a:t>
            </a:r>
            <a:r>
              <a:rPr lang="en-US" sz="2200" b="0" dirty="0">
                <a:solidFill>
                  <a:srgbClr val="808080"/>
                </a:solidFill>
                <a:latin typeface="Lucida Sans Unicode" panose="020B0602030504020204" pitchFamily="34" charset="0"/>
                <a:cs typeface="Lucida Sans Unicode" panose="020B0602030504020204" pitchFamily="34" charset="0"/>
              </a:rPr>
              <a:t>JOIN</a:t>
            </a:r>
            <a:r>
              <a:rPr lang="en-US" sz="2200" b="0" dirty="0">
                <a:solidFill>
                  <a:prstClr val="black"/>
                </a:solidFill>
                <a:latin typeface="Lucida Sans Unicode" panose="020B0602030504020204" pitchFamily="34" charset="0"/>
                <a:cs typeface="Lucida Sans Unicode" panose="020B0602030504020204" pitchFamily="34" charset="0"/>
              </a:rPr>
              <a:t> Sales</a:t>
            </a:r>
            <a:r>
              <a:rPr lang="en-US" sz="2200" b="0" dirty="0">
                <a:solidFill>
                  <a:srgbClr val="808080"/>
                </a:solidFill>
                <a:latin typeface="Lucida Sans Unicode" panose="020B0602030504020204" pitchFamily="34" charset="0"/>
                <a:cs typeface="Lucida Sans Unicode" panose="020B0602030504020204" pitchFamily="34" charset="0"/>
              </a:rPr>
              <a:t>.</a:t>
            </a:r>
            <a:r>
              <a:rPr lang="en-US" sz="2200" b="0" dirty="0">
                <a:solidFill>
                  <a:prstClr val="black"/>
                </a:solidFill>
                <a:latin typeface="Lucida Sans Unicode" panose="020B0602030504020204" pitchFamily="34" charset="0"/>
                <a:cs typeface="Lucida Sans Unicode" panose="020B0602030504020204" pitchFamily="34" charset="0"/>
              </a:rPr>
              <a:t>OrderDetails </a:t>
            </a:r>
            <a:r>
              <a:rPr lang="en-US" sz="2200" b="0" dirty="0">
                <a:solidFill>
                  <a:srgbClr val="0000FF"/>
                </a:solidFill>
                <a:latin typeface="Lucida Sans Unicode" panose="020B0602030504020204" pitchFamily="34" charset="0"/>
                <a:cs typeface="Lucida Sans Unicode" panose="020B0602030504020204" pitchFamily="34" charset="0"/>
              </a:rPr>
              <a:t>AS</a:t>
            </a:r>
            <a:r>
              <a:rPr lang="en-US" sz="2200" b="0" dirty="0">
                <a:solidFill>
                  <a:prstClr val="black"/>
                </a:solidFill>
                <a:latin typeface="Lucida Sans Unicode" panose="020B0602030504020204" pitchFamily="34" charset="0"/>
                <a:cs typeface="Lucida Sans Unicode" panose="020B0602030504020204" pitchFamily="34" charset="0"/>
              </a:rPr>
              <a:t> od </a:t>
            </a:r>
          </a:p>
          <a:p>
            <a:pPr lvl="0"/>
            <a:r>
              <a:rPr lang="en-US" sz="2200" b="0" dirty="0">
                <a:solidFill>
                  <a:prstClr val="black"/>
                </a:solidFill>
                <a:latin typeface="Lucida Sans Unicode" panose="020B0602030504020204" pitchFamily="34" charset="0"/>
                <a:cs typeface="Lucida Sans Unicode" panose="020B0602030504020204" pitchFamily="34" charset="0"/>
              </a:rPr>
              <a:t>	</a:t>
            </a:r>
            <a:r>
              <a:rPr lang="en-US" sz="2200" b="0" dirty="0">
                <a:solidFill>
                  <a:srgbClr val="0000FF"/>
                </a:solidFill>
                <a:latin typeface="Lucida Sans Unicode" panose="020B0602030504020204" pitchFamily="34" charset="0"/>
                <a:cs typeface="Lucida Sans Unicode" panose="020B0602030504020204" pitchFamily="34" charset="0"/>
              </a:rPr>
              <a:t>ON</a:t>
            </a:r>
            <a:r>
              <a:rPr lang="en-US" sz="2200" b="0" dirty="0">
                <a:solidFill>
                  <a:prstClr val="black"/>
                </a:solidFill>
                <a:latin typeface="Lucida Sans Unicode" panose="020B0602030504020204" pitchFamily="34" charset="0"/>
                <a:cs typeface="Lucida Sans Unicode" panose="020B0602030504020204" pitchFamily="34" charset="0"/>
              </a:rPr>
              <a:t> o</a:t>
            </a:r>
            <a:r>
              <a:rPr lang="en-US" sz="2200" b="0" dirty="0">
                <a:solidFill>
                  <a:srgbClr val="808080"/>
                </a:solidFill>
                <a:latin typeface="Lucida Sans Unicode" panose="020B0602030504020204" pitchFamily="34" charset="0"/>
                <a:cs typeface="Lucida Sans Unicode" panose="020B0602030504020204" pitchFamily="34" charset="0"/>
              </a:rPr>
              <a:t>.</a:t>
            </a:r>
            <a:r>
              <a:rPr lang="en-US" sz="2200" b="0" dirty="0">
                <a:solidFill>
                  <a:prstClr val="black"/>
                </a:solidFill>
                <a:latin typeface="Lucida Sans Unicode" panose="020B0602030504020204" pitchFamily="34" charset="0"/>
                <a:cs typeface="Lucida Sans Unicode" panose="020B0602030504020204" pitchFamily="34" charset="0"/>
              </a:rPr>
              <a:t>orderid </a:t>
            </a:r>
            <a:r>
              <a:rPr lang="en-US" sz="2200" b="0" dirty="0">
                <a:solidFill>
                  <a:srgbClr val="808080"/>
                </a:solidFill>
                <a:latin typeface="Lucida Sans Unicode" panose="020B0602030504020204" pitchFamily="34" charset="0"/>
                <a:cs typeface="Lucida Sans Unicode" panose="020B0602030504020204" pitchFamily="34" charset="0"/>
              </a:rPr>
              <a:t>=</a:t>
            </a:r>
            <a:r>
              <a:rPr lang="en-US" sz="2200" b="0" dirty="0">
                <a:solidFill>
                  <a:prstClr val="black"/>
                </a:solidFill>
                <a:latin typeface="Lucida Sans Unicode" panose="020B0602030504020204" pitchFamily="34" charset="0"/>
                <a:cs typeface="Lucida Sans Unicode" panose="020B0602030504020204" pitchFamily="34" charset="0"/>
              </a:rPr>
              <a:t> od</a:t>
            </a:r>
            <a:r>
              <a:rPr lang="en-US" sz="2200" b="0" dirty="0">
                <a:solidFill>
                  <a:srgbClr val="808080"/>
                </a:solidFill>
                <a:latin typeface="Lucida Sans Unicode" panose="020B0602030504020204" pitchFamily="34" charset="0"/>
                <a:cs typeface="Lucida Sans Unicode" panose="020B0602030504020204" pitchFamily="34" charset="0"/>
              </a:rPr>
              <a:t>.</a:t>
            </a:r>
            <a:r>
              <a:rPr lang="en-US" sz="2200" b="0" dirty="0">
                <a:solidFill>
                  <a:prstClr val="black"/>
                </a:solidFill>
                <a:latin typeface="Lucida Sans Unicode" panose="020B0602030504020204" pitchFamily="34" charset="0"/>
                <a:cs typeface="Lucida Sans Unicode" panose="020B0602030504020204" pitchFamily="34" charset="0"/>
              </a:rPr>
              <a:t>orderid</a:t>
            </a:r>
            <a:r>
              <a:rPr lang="en-US" sz="2200" b="0" dirty="0">
                <a:solidFill>
                  <a:srgbClr val="808080"/>
                </a:solidFill>
                <a:latin typeface="Lucida Sans Unicode" panose="020B0602030504020204" pitchFamily="34" charset="0"/>
                <a:cs typeface="Lucida Sans Unicode" panose="020B0602030504020204" pitchFamily="34" charset="0"/>
              </a:rPr>
              <a:t>;</a:t>
            </a:r>
          </a:p>
        </p:txBody>
      </p:sp>
    </p:spTree>
    <p:custDataLst>
      <p:tags r:id="rId1"/>
    </p:custDataLst>
    <p:extLst>
      <p:ext uri="{BB962C8B-B14F-4D97-AF65-F5344CB8AC3E}">
        <p14:creationId xmlns:p14="http://schemas.microsoft.com/office/powerpoint/2010/main" val="3913606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Inner Join Examples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Join based on single matching attribute</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r>
              <a:rPr lang="en-US" b="0" kern="0" dirty="0">
                <a:solidFill>
                  <a:srgbClr val="000000"/>
                </a:solidFill>
              </a:rPr>
              <a:t>Join based on multiple matching attributes </a:t>
            </a:r>
            <a:br>
              <a:rPr lang="en-US" b="0" kern="0" dirty="0">
                <a:solidFill>
                  <a:srgbClr val="000000"/>
                </a:solidFill>
              </a:rPr>
            </a:br>
            <a:r>
              <a:rPr lang="en-US" b="0" kern="0" dirty="0">
                <a:solidFill>
                  <a:srgbClr val="000000"/>
                </a:solidFill>
              </a:rPr>
              <a:t>(composite join)</a:t>
            </a:r>
          </a:p>
          <a:p>
            <a:pPr lvl="0"/>
            <a:endParaRPr lang="en-US" b="0" kern="0" dirty="0">
              <a:solidFill>
                <a:srgbClr val="000000"/>
              </a:solidFill>
            </a:endParaRPr>
          </a:p>
        </p:txBody>
      </p:sp>
      <p:sp>
        <p:nvSpPr>
          <p:cNvPr id="5" name="AutoShape 3"/>
          <p:cNvSpPr>
            <a:spLocks noChangeArrowheads="1"/>
          </p:cNvSpPr>
          <p:nvPr/>
        </p:nvSpPr>
        <p:spPr bwMode="auto">
          <a:xfrm>
            <a:off x="1405715" y="1674260"/>
            <a:ext cx="6256338" cy="1246763"/>
          </a:xfrm>
          <a:prstGeom prst="roundRect">
            <a:avLst>
              <a:gd name="adj" fmla="val 0"/>
            </a:avLst>
          </a:prstGeom>
          <a:solidFill>
            <a:srgbClr val="D2D2D2"/>
          </a:solidFill>
          <a:ln w="9525" algn="ctr">
            <a:noFill/>
            <a:round/>
            <a:headEnd/>
            <a:tailEnd/>
          </a:ln>
          <a:effectLst/>
        </p:spPr>
        <p:txBody>
          <a:bodyPr anchor="ctr">
            <a:spAutoFit/>
          </a:bodyPr>
          <a:lstStyle/>
          <a:p>
            <a:pPr lvl="0"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srgbClr val="000000"/>
                </a:solidFill>
                <a:latin typeface="Lucida Sans Unicode" panose="020B0602030504020204" pitchFamily="34" charset="0"/>
                <a:cs typeface="Lucida Sans Unicode" panose="020B0602030504020204" pitchFamily="34" charset="0"/>
              </a:rPr>
              <a:t> ...</a:t>
            </a:r>
          </a:p>
          <a:p>
            <a:pPr lvl="0"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srgbClr val="000000"/>
                </a:solidFill>
                <a:latin typeface="Lucida Sans Unicode" panose="020B0602030504020204" pitchFamily="34" charset="0"/>
                <a:cs typeface="Lucida Sans Unicode" panose="020B0602030504020204" pitchFamily="34" charset="0"/>
              </a:rPr>
              <a:t> Production.Categories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srgbClr val="000000"/>
                </a:solidFill>
                <a:latin typeface="Lucida Sans Unicode" panose="020B0602030504020204" pitchFamily="34" charset="0"/>
                <a:cs typeface="Lucida Sans Unicode" panose="020B0602030504020204" pitchFamily="34" charset="0"/>
              </a:rPr>
              <a:t> C </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	</a:t>
            </a:r>
            <a:r>
              <a:rPr lang="en-US" sz="2000" b="0" dirty="0">
                <a:solidFill>
                  <a:srgbClr val="FFFFFF">
                    <a:lumMod val="50000"/>
                  </a:srgbClr>
                </a:solidFill>
                <a:latin typeface="Lucida Sans Unicode" panose="020B0602030504020204" pitchFamily="34" charset="0"/>
                <a:cs typeface="Lucida Sans Unicode" panose="020B0602030504020204" pitchFamily="34" charset="0"/>
              </a:rPr>
              <a:t>JOIN</a:t>
            </a:r>
            <a:r>
              <a:rPr lang="en-US" sz="2000" b="0" dirty="0">
                <a:solidFill>
                  <a:srgbClr val="000000"/>
                </a:solidFill>
                <a:latin typeface="Lucida Sans Unicode" panose="020B0602030504020204" pitchFamily="34" charset="0"/>
                <a:cs typeface="Lucida Sans Unicode" panose="020B0602030504020204" pitchFamily="34" charset="0"/>
              </a:rPr>
              <a:t> Production.Products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srgbClr val="000000"/>
                </a:solidFill>
                <a:latin typeface="Lucida Sans Unicode" panose="020B0602030504020204" pitchFamily="34" charset="0"/>
                <a:cs typeface="Lucida Sans Unicode" panose="020B0602030504020204" pitchFamily="34" charset="0"/>
              </a:rPr>
              <a:t> P</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ON</a:t>
            </a:r>
            <a:r>
              <a:rPr lang="en-US" sz="2000" b="0" dirty="0">
                <a:solidFill>
                  <a:srgbClr val="000000"/>
                </a:solidFill>
                <a:latin typeface="Lucida Sans Unicode" panose="020B0602030504020204" pitchFamily="34" charset="0"/>
                <a:cs typeface="Lucida Sans Unicode" panose="020B0602030504020204" pitchFamily="34" charset="0"/>
              </a:rPr>
              <a:t> C.categoryid = P.categoryid;</a:t>
            </a:r>
          </a:p>
        </p:txBody>
      </p:sp>
      <p:sp>
        <p:nvSpPr>
          <p:cNvPr id="6" name="AutoShape 3"/>
          <p:cNvSpPr>
            <a:spLocks noChangeArrowheads="1"/>
          </p:cNvSpPr>
          <p:nvPr/>
        </p:nvSpPr>
        <p:spPr bwMode="auto">
          <a:xfrm>
            <a:off x="1405715" y="4492121"/>
            <a:ext cx="6256338" cy="2109907"/>
          </a:xfrm>
          <a:prstGeom prst="roundRect">
            <a:avLst>
              <a:gd name="adj" fmla="val 0"/>
            </a:avLst>
          </a:prstGeom>
          <a:solidFill>
            <a:srgbClr val="D2D2D2"/>
          </a:solidFill>
          <a:ln w="9525" algn="ctr">
            <a:noFill/>
            <a:round/>
            <a:headEnd/>
            <a:tailEnd/>
          </a:ln>
          <a:effectLst/>
        </p:spPr>
        <p:txBody>
          <a:bodyPr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 List cities and countries where both -- customers and employees live</a:t>
            </a:r>
          </a:p>
          <a:p>
            <a:pPr lvl="0"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SELECT DISTINCT</a:t>
            </a:r>
            <a:r>
              <a:rPr lang="en-US" sz="2000" b="0" dirty="0">
                <a:solidFill>
                  <a:srgbClr val="000000"/>
                </a:solidFill>
                <a:latin typeface="Lucida Sans Unicode" panose="020B0602030504020204" pitchFamily="34" charset="0"/>
                <a:cs typeface="Lucida Sans Unicode" panose="020B0602030504020204" pitchFamily="34" charset="0"/>
              </a:rPr>
              <a:t> e.city, e.country</a:t>
            </a:r>
          </a:p>
          <a:p>
            <a:pPr lvl="0"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srgbClr val="000000"/>
                </a:solidFill>
                <a:latin typeface="Lucida Sans Unicode" panose="020B0602030504020204" pitchFamily="34" charset="0"/>
                <a:cs typeface="Lucida Sans Unicode" panose="020B0602030504020204" pitchFamily="34" charset="0"/>
              </a:rPr>
              <a:t> Sales.Customers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srgbClr val="000000"/>
                </a:solidFill>
                <a:latin typeface="Lucida Sans Unicode" panose="020B0602030504020204" pitchFamily="34" charset="0"/>
                <a:cs typeface="Lucida Sans Unicode" panose="020B0602030504020204" pitchFamily="34" charset="0"/>
              </a:rPr>
              <a:t> c 	</a:t>
            </a:r>
          </a:p>
          <a:p>
            <a:pPr lvl="0" defTabSz="457200">
              <a:lnSpc>
                <a:spcPct val="90000"/>
              </a:lnSpc>
              <a:tabLst>
                <a:tab pos="457200" algn="l"/>
              </a:tabLst>
              <a:defRPr/>
            </a:pPr>
            <a:r>
              <a:rPr lang="en-US" sz="2000" b="0" dirty="0">
                <a:solidFill>
                  <a:srgbClr val="FFFFFF">
                    <a:lumMod val="50000"/>
                  </a:srgbClr>
                </a:solidFill>
                <a:latin typeface="Lucida Sans Unicode" panose="020B0602030504020204" pitchFamily="34" charset="0"/>
                <a:cs typeface="Lucida Sans Unicode" panose="020B0602030504020204" pitchFamily="34" charset="0"/>
              </a:rPr>
              <a:t>JOIN</a:t>
            </a:r>
            <a:r>
              <a:rPr lang="en-US" sz="2000" b="0" dirty="0">
                <a:solidFill>
                  <a:srgbClr val="000000"/>
                </a:solidFill>
                <a:latin typeface="Lucida Sans Unicode" panose="020B0602030504020204" pitchFamily="34" charset="0"/>
                <a:cs typeface="Lucida Sans Unicode" panose="020B0602030504020204" pitchFamily="34" charset="0"/>
              </a:rPr>
              <a:t> 	HR.Employees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srgbClr val="000000"/>
                </a:solidFill>
                <a:latin typeface="Lucida Sans Unicode" panose="020B0602030504020204" pitchFamily="34" charset="0"/>
                <a:cs typeface="Lucida Sans Unicode" panose="020B0602030504020204" pitchFamily="34" charset="0"/>
              </a:rPr>
              <a:t> e </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ON</a:t>
            </a:r>
            <a:r>
              <a:rPr lang="en-US" sz="2000" b="0" dirty="0">
                <a:solidFill>
                  <a:srgbClr val="000000"/>
                </a:solidFill>
                <a:latin typeface="Lucida Sans Unicode" panose="020B0602030504020204" pitchFamily="34" charset="0"/>
                <a:cs typeface="Lucida Sans Unicode" panose="020B0602030504020204" pitchFamily="34" charset="0"/>
              </a:rPr>
              <a:t>	c.city = e.city </a:t>
            </a:r>
            <a:r>
              <a:rPr lang="en-US" sz="2000" b="0" dirty="0">
                <a:solidFill>
                  <a:srgbClr val="0000FF"/>
                </a:solidFill>
                <a:latin typeface="Lucida Sans Unicode" panose="020B0602030504020204" pitchFamily="34" charset="0"/>
                <a:cs typeface="Lucida Sans Unicode" panose="020B0602030504020204" pitchFamily="34" charset="0"/>
              </a:rPr>
              <a:t>AND</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	c.country = e.country;</a:t>
            </a:r>
          </a:p>
        </p:txBody>
      </p:sp>
    </p:spTree>
    <p:custDataLst>
      <p:tags r:id="rId1"/>
    </p:custDataLst>
    <p:extLst>
      <p:ext uri="{BB962C8B-B14F-4D97-AF65-F5344CB8AC3E}">
        <p14:creationId xmlns:p14="http://schemas.microsoft.com/office/powerpoint/2010/main" val="1614151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77d20e90-bb7d-4947-9a17-3344f58835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Querying with Inner Joins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Use inner joins</a:t>
            </a:r>
          </a:p>
        </p:txBody>
      </p:sp>
    </p:spTree>
    <p:custDataLst>
      <p:tags r:id="rId1"/>
    </p:custDataLst>
    <p:extLst>
      <p:ext uri="{BB962C8B-B14F-4D97-AF65-F5344CB8AC3E}">
        <p14:creationId xmlns:p14="http://schemas.microsoft.com/office/powerpoint/2010/main" val="2070312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Querying with Outer Joins</a:t>
            </a:r>
          </a:p>
        </p:txBody>
      </p:sp>
      <p:sp>
        <p:nvSpPr>
          <p:cNvPr id="3" name="Text Placeholder 2"/>
          <p:cNvSpPr>
            <a:spLocks noGrp="1"/>
          </p:cNvSpPr>
          <p:nvPr>
            <p:ph type="body" idx="1"/>
          </p:nvPr>
        </p:nvSpPr>
        <p:spPr/>
        <p:txBody>
          <a:bodyPr/>
          <a:lstStyle/>
          <a:p>
            <a:r>
              <a:rPr lang="en-GB" dirty="0"/>
              <a:t>Understanding Outer Joins
Outer Join Syntax
Outer Join Examples
Demonstration: Querying with Outer Joins</a:t>
            </a:r>
          </a:p>
        </p:txBody>
      </p:sp>
    </p:spTree>
    <p:custDataLst>
      <p:tags r:id="rId1"/>
    </p:custDataLst>
    <p:extLst>
      <p:ext uri="{BB962C8B-B14F-4D97-AF65-F5344CB8AC3E}">
        <p14:creationId xmlns:p14="http://schemas.microsoft.com/office/powerpoint/2010/main" val="2465531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Understanding Outer Joins</a:t>
            </a:r>
          </a:p>
        </p:txBody>
      </p:sp>
      <p:sp>
        <p:nvSpPr>
          <p:cNvPr id="4" name="Content Placeholder 2"/>
          <p:cNvSpPr txBox="1">
            <a:spLocks/>
          </p:cNvSpPr>
          <p:nvPr/>
        </p:nvSpPr>
        <p:spPr>
          <a:xfrm>
            <a:off x="142043" y="740662"/>
            <a:ext cx="8877670" cy="594422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Returns all rows from one table and any matching rows from second table</a:t>
            </a:r>
          </a:p>
          <a:p>
            <a:pPr lvl="0"/>
            <a:endParaRPr lang="en-US" sz="2400" b="0" kern="0" dirty="0">
              <a:solidFill>
                <a:srgbClr val="000000"/>
              </a:solidFill>
            </a:endParaRPr>
          </a:p>
          <a:p>
            <a:pPr lvl="0"/>
            <a:r>
              <a:rPr lang="en-US" sz="2400" b="0" kern="0" dirty="0">
                <a:solidFill>
                  <a:srgbClr val="000000"/>
                </a:solidFill>
              </a:rPr>
              <a:t>One table’s rows are “preserved”</a:t>
            </a:r>
          </a:p>
          <a:p>
            <a:pPr lvl="1"/>
            <a:r>
              <a:rPr lang="en-US" sz="2000" b="0" kern="0" dirty="0">
                <a:solidFill>
                  <a:srgbClr val="000000"/>
                </a:solidFill>
              </a:rPr>
              <a:t>Designated with LEFT, RIGHT keyword</a:t>
            </a:r>
          </a:p>
          <a:p>
            <a:pPr lvl="1"/>
            <a:r>
              <a:rPr lang="en-US" sz="2000" b="0" kern="0" dirty="0">
                <a:solidFill>
                  <a:srgbClr val="000000"/>
                </a:solidFill>
              </a:rPr>
              <a:t>All rows from preserved table output to result set</a:t>
            </a:r>
          </a:p>
          <a:p>
            <a:pPr lvl="1"/>
            <a:endParaRPr lang="en-US" sz="2000" b="0" kern="0" dirty="0">
              <a:solidFill>
                <a:srgbClr val="000000"/>
              </a:solidFill>
            </a:endParaRPr>
          </a:p>
          <a:p>
            <a:pPr lvl="0"/>
            <a:r>
              <a:rPr lang="en-US" sz="2400" b="0" kern="0" dirty="0">
                <a:solidFill>
                  <a:srgbClr val="000000"/>
                </a:solidFill>
              </a:rPr>
              <a:t>Matches from other table retrieved</a:t>
            </a:r>
          </a:p>
          <a:p>
            <a:pPr lvl="0"/>
            <a:r>
              <a:rPr lang="en-US" sz="2400" b="0" kern="0" dirty="0">
                <a:solidFill>
                  <a:srgbClr val="000000"/>
                </a:solidFill>
              </a:rPr>
              <a:t>Additional rows added to results for nonmatched rows</a:t>
            </a:r>
          </a:p>
          <a:p>
            <a:pPr lvl="1"/>
            <a:r>
              <a:rPr lang="en-US" sz="2000" b="0" kern="0" dirty="0">
                <a:solidFill>
                  <a:srgbClr val="000000"/>
                </a:solidFill>
              </a:rPr>
              <a:t>NULLs added in places where attributes do not match</a:t>
            </a:r>
          </a:p>
          <a:p>
            <a:pPr lvl="0"/>
            <a:endParaRPr lang="en-US" sz="2400" b="0" kern="0" dirty="0">
              <a:solidFill>
                <a:srgbClr val="000000"/>
              </a:solidFill>
            </a:endParaRPr>
          </a:p>
          <a:p>
            <a:pPr lvl="0"/>
            <a:r>
              <a:rPr lang="en-US" sz="2400" b="0" kern="0" dirty="0">
                <a:solidFill>
                  <a:srgbClr val="000000"/>
                </a:solidFill>
              </a:rPr>
              <a:t>Example: return all customers and, for those who have placed orders, return order information; customers without matching orders will display NULL for order details</a:t>
            </a:r>
          </a:p>
        </p:txBody>
      </p:sp>
    </p:spTree>
    <p:custDataLst>
      <p:tags r:id="rId1"/>
    </p:custDataLst>
    <p:extLst>
      <p:ext uri="{BB962C8B-B14F-4D97-AF65-F5344CB8AC3E}">
        <p14:creationId xmlns:p14="http://schemas.microsoft.com/office/powerpoint/2010/main" val="2017481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Outer Join Syntax</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Return all rows from first table, only matches from second:</a:t>
            </a:r>
          </a:p>
          <a:p>
            <a:pPr lvl="0"/>
            <a:endParaRPr lang="en-US" sz="2400" b="0" kern="0" dirty="0">
              <a:solidFill>
                <a:srgbClr val="000000"/>
              </a:solidFill>
            </a:endParaRPr>
          </a:p>
          <a:p>
            <a:pPr lvl="0"/>
            <a:endParaRPr lang="en-US" sz="2400" b="0" kern="0" dirty="0">
              <a:solidFill>
                <a:srgbClr val="000000"/>
              </a:solidFill>
            </a:endParaRPr>
          </a:p>
          <a:p>
            <a:pPr lvl="0"/>
            <a:r>
              <a:rPr lang="en-US" sz="2400" b="0" kern="0" dirty="0">
                <a:solidFill>
                  <a:srgbClr val="000000"/>
                </a:solidFill>
              </a:rPr>
              <a:t>Return all rows from second table, only matches from first:</a:t>
            </a:r>
          </a:p>
          <a:p>
            <a:pPr lvl="0"/>
            <a:endParaRPr lang="en-US" sz="2400" b="0" kern="0" dirty="0">
              <a:solidFill>
                <a:srgbClr val="000000"/>
              </a:solidFill>
            </a:endParaRPr>
          </a:p>
          <a:p>
            <a:pPr lvl="0"/>
            <a:endParaRPr lang="en-US" sz="2400" b="0" kern="0" dirty="0">
              <a:solidFill>
                <a:srgbClr val="000000"/>
              </a:solidFill>
            </a:endParaRPr>
          </a:p>
          <a:p>
            <a:pPr lvl="0"/>
            <a:r>
              <a:rPr lang="en-US" sz="2400" b="0" kern="0" dirty="0">
                <a:solidFill>
                  <a:srgbClr val="000000"/>
                </a:solidFill>
              </a:rPr>
              <a:t>Return only rows from first table, with no match in second:</a:t>
            </a:r>
          </a:p>
          <a:p>
            <a:pPr lvl="0"/>
            <a:endParaRPr lang="en-US" b="0" kern="0" dirty="0">
              <a:solidFill>
                <a:srgbClr val="000000"/>
              </a:solidFill>
            </a:endParaRPr>
          </a:p>
        </p:txBody>
      </p:sp>
      <p:sp>
        <p:nvSpPr>
          <p:cNvPr id="5" name="AutoShape 3"/>
          <p:cNvSpPr>
            <a:spLocks noChangeArrowheads="1"/>
          </p:cNvSpPr>
          <p:nvPr/>
        </p:nvSpPr>
        <p:spPr bwMode="auto">
          <a:xfrm>
            <a:off x="1853180" y="1901801"/>
            <a:ext cx="6256338" cy="654025"/>
          </a:xfrm>
          <a:prstGeom prst="roundRect">
            <a:avLst>
              <a:gd name="adj" fmla="val 0"/>
            </a:avLst>
          </a:prstGeom>
          <a:solidFill>
            <a:srgbClr val="D2D2D2"/>
          </a:solidFill>
          <a:ln w="9525" algn="ctr">
            <a:noFill/>
            <a:round/>
            <a:headEnd/>
            <a:tailEnd/>
          </a:ln>
          <a:effectLst/>
        </p:spPr>
        <p:txBody>
          <a:bodyPr anchor="ctr">
            <a:spAutoFit/>
          </a:bodyPr>
          <a:lstStyle/>
          <a:p>
            <a:pPr lvl="0"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srgbClr val="000000"/>
                </a:solidFill>
                <a:latin typeface="Lucida Sans Unicode" panose="020B0602030504020204" pitchFamily="34" charset="0"/>
                <a:cs typeface="Lucida Sans Unicode" panose="020B0602030504020204" pitchFamily="34" charset="0"/>
              </a:rPr>
              <a:t> t1 </a:t>
            </a:r>
            <a:r>
              <a:rPr lang="en-US" sz="2000" b="0" dirty="0">
                <a:solidFill>
                  <a:srgbClr val="FFFFFF">
                    <a:lumMod val="50000"/>
                  </a:srgbClr>
                </a:solidFill>
                <a:latin typeface="Lucida Sans Unicode" panose="020B0602030504020204" pitchFamily="34" charset="0"/>
                <a:cs typeface="Lucida Sans Unicode" panose="020B0602030504020204" pitchFamily="34" charset="0"/>
              </a:rPr>
              <a:t>LEFT OUTER JOIN</a:t>
            </a:r>
            <a:r>
              <a:rPr lang="en-US" sz="2000" b="0" dirty="0">
                <a:solidFill>
                  <a:srgbClr val="000000"/>
                </a:solidFill>
                <a:latin typeface="Lucida Sans Unicode" panose="020B0602030504020204" pitchFamily="34" charset="0"/>
                <a:cs typeface="Lucida Sans Unicode" panose="020B0602030504020204" pitchFamily="34" charset="0"/>
              </a:rPr>
              <a:t> t2 </a:t>
            </a:r>
            <a:r>
              <a:rPr lang="en-US" sz="2000" b="0" dirty="0">
                <a:solidFill>
                  <a:srgbClr val="0000FF"/>
                </a:solidFill>
                <a:latin typeface="Lucida Sans Unicode" panose="020B0602030504020204" pitchFamily="34" charset="0"/>
                <a:cs typeface="Lucida Sans Unicode" panose="020B0602030504020204" pitchFamily="34" charset="0"/>
              </a:rPr>
              <a:t>ON</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	t1.col = t2.col	</a:t>
            </a:r>
          </a:p>
        </p:txBody>
      </p:sp>
      <p:sp>
        <p:nvSpPr>
          <p:cNvPr id="6" name="AutoShape 3"/>
          <p:cNvSpPr>
            <a:spLocks noChangeArrowheads="1"/>
          </p:cNvSpPr>
          <p:nvPr/>
        </p:nvSpPr>
        <p:spPr bwMode="auto">
          <a:xfrm>
            <a:off x="1853180" y="3472680"/>
            <a:ext cx="6256338" cy="654025"/>
          </a:xfrm>
          <a:prstGeom prst="roundRect">
            <a:avLst>
              <a:gd name="adj" fmla="val 0"/>
            </a:avLst>
          </a:prstGeom>
          <a:solidFill>
            <a:srgbClr val="D2D2D2"/>
          </a:solidFill>
          <a:ln w="9525" algn="ctr">
            <a:noFill/>
            <a:round/>
            <a:headEnd/>
            <a:tailEnd/>
          </a:ln>
          <a:effectLst/>
        </p:spPr>
        <p:txBody>
          <a:bodyPr anchor="ctr">
            <a:spAutoFit/>
          </a:bodyPr>
          <a:lstStyle/>
          <a:p>
            <a:pPr lvl="0"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srgbClr val="000000"/>
                </a:solidFill>
                <a:latin typeface="Lucida Sans Unicode" panose="020B0602030504020204" pitchFamily="34" charset="0"/>
                <a:cs typeface="Lucida Sans Unicode" panose="020B0602030504020204" pitchFamily="34" charset="0"/>
              </a:rPr>
              <a:t> t1 </a:t>
            </a:r>
            <a:r>
              <a:rPr lang="en-US" sz="2000" b="0" dirty="0">
                <a:solidFill>
                  <a:srgbClr val="FFFFFF">
                    <a:lumMod val="50000"/>
                  </a:srgbClr>
                </a:solidFill>
                <a:latin typeface="Lucida Sans Unicode" panose="020B0602030504020204" pitchFamily="34" charset="0"/>
                <a:cs typeface="Lucida Sans Unicode" panose="020B0602030504020204" pitchFamily="34" charset="0"/>
              </a:rPr>
              <a:t>RIGHT OUTER JOIN</a:t>
            </a:r>
            <a:r>
              <a:rPr lang="en-US" sz="2000" b="0" dirty="0">
                <a:solidFill>
                  <a:srgbClr val="000000"/>
                </a:solidFill>
                <a:latin typeface="Lucida Sans Unicode" panose="020B0602030504020204" pitchFamily="34" charset="0"/>
                <a:cs typeface="Lucida Sans Unicode" panose="020B0602030504020204" pitchFamily="34" charset="0"/>
              </a:rPr>
              <a:t> t2 </a:t>
            </a:r>
            <a:r>
              <a:rPr lang="en-US" sz="2000" b="0" dirty="0">
                <a:solidFill>
                  <a:srgbClr val="0000FF"/>
                </a:solidFill>
                <a:latin typeface="Lucida Sans Unicode" panose="020B0602030504020204" pitchFamily="34" charset="0"/>
                <a:cs typeface="Lucida Sans Unicode" panose="020B0602030504020204" pitchFamily="34" charset="0"/>
              </a:rPr>
              <a:t>ON</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	t1.col = t2.col</a:t>
            </a:r>
          </a:p>
        </p:txBody>
      </p:sp>
      <p:sp>
        <p:nvSpPr>
          <p:cNvPr id="7" name="AutoShape 3"/>
          <p:cNvSpPr>
            <a:spLocks noChangeArrowheads="1"/>
          </p:cNvSpPr>
          <p:nvPr/>
        </p:nvSpPr>
        <p:spPr bwMode="auto">
          <a:xfrm>
            <a:off x="1853180" y="5187091"/>
            <a:ext cx="6256338" cy="923330"/>
          </a:xfrm>
          <a:prstGeom prst="roundRect">
            <a:avLst>
              <a:gd name="adj" fmla="val 0"/>
            </a:avLst>
          </a:prstGeom>
          <a:solidFill>
            <a:srgbClr val="D2D2D2"/>
          </a:solidFill>
          <a:ln w="9525" algn="ctr">
            <a:noFill/>
            <a:round/>
            <a:headEnd/>
            <a:tailEnd/>
          </a:ln>
          <a:effectLst/>
        </p:spPr>
        <p:txBody>
          <a:bodyPr anchor="ctr">
            <a:spAutoFit/>
          </a:bodyPr>
          <a:lstStyle/>
          <a:p>
            <a:pPr lvl="0"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srgbClr val="000000"/>
                </a:solidFill>
                <a:latin typeface="Lucida Sans Unicode" panose="020B0602030504020204" pitchFamily="34" charset="0"/>
                <a:cs typeface="Lucida Sans Unicode" panose="020B0602030504020204" pitchFamily="34" charset="0"/>
              </a:rPr>
              <a:t> t1 </a:t>
            </a:r>
            <a:r>
              <a:rPr lang="en-US" sz="2000" b="0" dirty="0">
                <a:solidFill>
                  <a:srgbClr val="FFFFFF">
                    <a:lumMod val="50000"/>
                  </a:srgbClr>
                </a:solidFill>
                <a:latin typeface="Lucida Sans Unicode" panose="020B0602030504020204" pitchFamily="34" charset="0"/>
                <a:cs typeface="Lucida Sans Unicode" panose="020B0602030504020204" pitchFamily="34" charset="0"/>
              </a:rPr>
              <a:t>LEFT OUTER JOIN</a:t>
            </a:r>
            <a:r>
              <a:rPr lang="en-US" sz="2000" b="0" dirty="0">
                <a:solidFill>
                  <a:srgbClr val="000000"/>
                </a:solidFill>
                <a:latin typeface="Lucida Sans Unicode" panose="020B0602030504020204" pitchFamily="34" charset="0"/>
                <a:cs typeface="Lucida Sans Unicode" panose="020B0602030504020204" pitchFamily="34" charset="0"/>
              </a:rPr>
              <a:t> t2 </a:t>
            </a:r>
            <a:r>
              <a:rPr lang="en-US" sz="2000" b="0" dirty="0">
                <a:solidFill>
                  <a:srgbClr val="0000FF"/>
                </a:solidFill>
                <a:latin typeface="Lucida Sans Unicode" panose="020B0602030504020204" pitchFamily="34" charset="0"/>
                <a:cs typeface="Lucida Sans Unicode" panose="020B0602030504020204" pitchFamily="34" charset="0"/>
              </a:rPr>
              <a:t>ON</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	t1.col = t2.col	</a:t>
            </a:r>
          </a:p>
          <a:p>
            <a:pPr lvl="0"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WHERE</a:t>
            </a:r>
            <a:r>
              <a:rPr lang="en-US" sz="2000" b="0" dirty="0">
                <a:solidFill>
                  <a:srgbClr val="000000"/>
                </a:solidFill>
                <a:latin typeface="Lucida Sans Unicode" panose="020B0602030504020204" pitchFamily="34" charset="0"/>
                <a:cs typeface="Lucida Sans Unicode" panose="020B0602030504020204" pitchFamily="34" charset="0"/>
              </a:rPr>
              <a:t> 	t2.col </a:t>
            </a:r>
            <a:r>
              <a:rPr lang="en-US" sz="2000" b="0" dirty="0">
                <a:solidFill>
                  <a:srgbClr val="FFFFFF">
                    <a:lumMod val="50000"/>
                  </a:srgbClr>
                </a:solidFill>
                <a:latin typeface="Lucida Sans Unicode" panose="020B0602030504020204" pitchFamily="34" charset="0"/>
                <a:cs typeface="Lucida Sans Unicode" panose="020B0602030504020204" pitchFamily="34" charset="0"/>
              </a:rPr>
              <a:t>IS NULL</a:t>
            </a:r>
          </a:p>
        </p:txBody>
      </p:sp>
    </p:spTree>
    <p:custDataLst>
      <p:tags r:id="rId1"/>
    </p:custDataLst>
    <p:extLst>
      <p:ext uri="{BB962C8B-B14F-4D97-AF65-F5344CB8AC3E}">
        <p14:creationId xmlns:p14="http://schemas.microsoft.com/office/powerpoint/2010/main" val="1871907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Outer Join Examples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All customers with order details if present:</a:t>
            </a:r>
          </a:p>
          <a:p>
            <a:pPr lvl="0"/>
            <a:endParaRPr lang="en-US" sz="2400" b="0" kern="0" dirty="0">
              <a:solidFill>
                <a:srgbClr val="000000"/>
              </a:solidFill>
            </a:endParaRPr>
          </a:p>
          <a:p>
            <a:pPr lvl="0"/>
            <a:endParaRPr lang="en-US" sz="2400" b="0" kern="0" dirty="0">
              <a:solidFill>
                <a:srgbClr val="000000"/>
              </a:solidFill>
            </a:endParaRPr>
          </a:p>
          <a:p>
            <a:pPr lvl="0"/>
            <a:endParaRPr lang="en-US" sz="2400" b="0" kern="0" dirty="0">
              <a:solidFill>
                <a:srgbClr val="000000"/>
              </a:solidFill>
            </a:endParaRPr>
          </a:p>
          <a:p>
            <a:pPr lvl="0"/>
            <a:endParaRPr lang="en-US" sz="2400" b="0" kern="0" dirty="0">
              <a:solidFill>
                <a:srgbClr val="000000"/>
              </a:solidFill>
            </a:endParaRPr>
          </a:p>
          <a:p>
            <a:pPr lvl="0"/>
            <a:r>
              <a:rPr lang="en-US" sz="2400" b="0" kern="0" dirty="0">
                <a:solidFill>
                  <a:srgbClr val="000000"/>
                </a:solidFill>
              </a:rPr>
              <a:t>Customers who did not place orders:</a:t>
            </a:r>
          </a:p>
          <a:p>
            <a:pPr lvl="0"/>
            <a:endParaRPr lang="en-US" sz="2400" b="0" kern="0" dirty="0">
              <a:solidFill>
                <a:srgbClr val="000000"/>
              </a:solidFill>
            </a:endParaRPr>
          </a:p>
        </p:txBody>
      </p:sp>
      <p:sp>
        <p:nvSpPr>
          <p:cNvPr id="5" name="AutoShape 3"/>
          <p:cNvSpPr>
            <a:spLocks noChangeArrowheads="1"/>
          </p:cNvSpPr>
          <p:nvPr/>
        </p:nvSpPr>
        <p:spPr bwMode="auto">
          <a:xfrm>
            <a:off x="1444625" y="1563354"/>
            <a:ext cx="6256338" cy="1534478"/>
          </a:xfrm>
          <a:prstGeom prst="roundRect">
            <a:avLst>
              <a:gd name="adj" fmla="val 0"/>
            </a:avLst>
          </a:prstGeom>
          <a:solidFill>
            <a:srgbClr val="D2D2D2"/>
          </a:solidFill>
          <a:ln w="9525" algn="ctr">
            <a:noFill/>
            <a:round/>
            <a:headEnd/>
            <a:tailEnd/>
          </a:ln>
          <a:effectLst/>
        </p:spPr>
        <p:txBody>
          <a:bodyPr anchor="ctr">
            <a:spAutoFit/>
          </a:bodyPr>
          <a:lstStyle/>
          <a:p>
            <a:pPr lvl="0"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srgbClr val="000000"/>
                </a:solidFill>
                <a:latin typeface="Lucida Sans Unicode" panose="020B0602030504020204" pitchFamily="34" charset="0"/>
                <a:cs typeface="Lucida Sans Unicode" panose="020B0602030504020204" pitchFamily="34" charset="0"/>
              </a:rPr>
              <a:t> c.custid, c.contactname, o.orderid, o.orderdate</a:t>
            </a:r>
          </a:p>
          <a:p>
            <a:pPr lvl="0"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srgbClr val="000000"/>
                </a:solidFill>
                <a:latin typeface="Lucida Sans Unicode" panose="020B0602030504020204" pitchFamily="34" charset="0"/>
                <a:cs typeface="Lucida Sans Unicode" panose="020B0602030504020204" pitchFamily="34" charset="0"/>
              </a:rPr>
              <a:t> Sales.Customers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srgbClr val="000000"/>
                </a:solidFill>
                <a:latin typeface="Lucida Sans Unicode" panose="020B0602030504020204" pitchFamily="34" charset="0"/>
                <a:cs typeface="Lucida Sans Unicode" panose="020B0602030504020204" pitchFamily="34" charset="0"/>
              </a:rPr>
              <a:t> C </a:t>
            </a:r>
          </a:p>
          <a:p>
            <a:pPr lvl="0" defTabSz="457200">
              <a:lnSpc>
                <a:spcPct val="90000"/>
              </a:lnSpc>
              <a:tabLst>
                <a:tab pos="457200" algn="l"/>
              </a:tabLst>
              <a:defRPr/>
            </a:pPr>
            <a:r>
              <a:rPr lang="en-US" sz="2000" b="0" dirty="0">
                <a:solidFill>
                  <a:srgbClr val="FFFFFF">
                    <a:lumMod val="50000"/>
                  </a:srgbClr>
                </a:solidFill>
                <a:latin typeface="Lucida Sans Unicode" panose="020B0602030504020204" pitchFamily="34" charset="0"/>
                <a:cs typeface="Lucida Sans Unicode" panose="020B0602030504020204" pitchFamily="34" charset="0"/>
              </a:rPr>
              <a:t>LEFT OUTER JOIN</a:t>
            </a:r>
            <a:r>
              <a:rPr lang="en-US" sz="2000" b="0" dirty="0">
                <a:solidFill>
                  <a:srgbClr val="000000"/>
                </a:solidFill>
                <a:latin typeface="Lucida Sans Unicode" panose="020B0602030504020204" pitchFamily="34" charset="0"/>
                <a:cs typeface="Lucida Sans Unicode" panose="020B0602030504020204" pitchFamily="34" charset="0"/>
              </a:rPr>
              <a:t> Sales.Orders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srgbClr val="000000"/>
                </a:solidFill>
                <a:latin typeface="Lucida Sans Unicode" panose="020B0602030504020204" pitchFamily="34" charset="0"/>
                <a:cs typeface="Lucida Sans Unicode" panose="020B0602030504020204" pitchFamily="34" charset="0"/>
              </a:rPr>
              <a:t> O</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ON</a:t>
            </a:r>
            <a:r>
              <a:rPr lang="en-US" sz="2000" b="0" dirty="0">
                <a:solidFill>
                  <a:srgbClr val="000000"/>
                </a:solidFill>
                <a:latin typeface="Lucida Sans Unicode" panose="020B0602030504020204" pitchFamily="34" charset="0"/>
                <a:cs typeface="Lucida Sans Unicode" panose="020B0602030504020204" pitchFamily="34" charset="0"/>
              </a:rPr>
              <a:t> c.custid = o.custid;</a:t>
            </a:r>
          </a:p>
        </p:txBody>
      </p:sp>
      <p:sp>
        <p:nvSpPr>
          <p:cNvPr id="6" name="AutoShape 3"/>
          <p:cNvSpPr>
            <a:spLocks noChangeArrowheads="1"/>
          </p:cNvSpPr>
          <p:nvPr/>
        </p:nvSpPr>
        <p:spPr bwMode="auto">
          <a:xfrm>
            <a:off x="1444625" y="3807015"/>
            <a:ext cx="6256338" cy="1822192"/>
          </a:xfrm>
          <a:prstGeom prst="roundRect">
            <a:avLst>
              <a:gd name="adj" fmla="val 0"/>
            </a:avLst>
          </a:prstGeom>
          <a:solidFill>
            <a:srgbClr val="D2D2D2"/>
          </a:solidFill>
          <a:ln w="9525" algn="ctr">
            <a:noFill/>
            <a:round/>
            <a:headEnd/>
            <a:tailEnd/>
          </a:ln>
          <a:effectLst/>
        </p:spPr>
        <p:txBody>
          <a:bodyPr anchor="ctr">
            <a:spAutoFit/>
          </a:bodyPr>
          <a:lstStyle/>
          <a:p>
            <a:pPr lvl="0"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srgbClr val="000000"/>
                </a:solidFill>
                <a:latin typeface="Lucida Sans Unicode" panose="020B0602030504020204" pitchFamily="34" charset="0"/>
                <a:cs typeface="Lucida Sans Unicode" panose="020B0602030504020204" pitchFamily="34" charset="0"/>
              </a:rPr>
              <a:t> c.custid, c.contactname, o.orderid, o.orderdate</a:t>
            </a:r>
          </a:p>
          <a:p>
            <a:pPr lvl="0"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srgbClr val="000000"/>
                </a:solidFill>
                <a:latin typeface="Lucida Sans Unicode" panose="020B0602030504020204" pitchFamily="34" charset="0"/>
                <a:cs typeface="Lucida Sans Unicode" panose="020B0602030504020204" pitchFamily="34" charset="0"/>
              </a:rPr>
              <a:t> Sales.Customers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srgbClr val="000000"/>
                </a:solidFill>
                <a:latin typeface="Lucida Sans Unicode" panose="020B0602030504020204" pitchFamily="34" charset="0"/>
                <a:cs typeface="Lucida Sans Unicode" panose="020B0602030504020204" pitchFamily="34" charset="0"/>
              </a:rPr>
              <a:t> C LEFT OUTER JOIN Sales.Orders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srgbClr val="000000"/>
                </a:solidFill>
                <a:latin typeface="Lucida Sans Unicode" panose="020B0602030504020204" pitchFamily="34" charset="0"/>
                <a:cs typeface="Lucida Sans Unicode" panose="020B0602030504020204" pitchFamily="34" charset="0"/>
              </a:rPr>
              <a:t> O</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ON</a:t>
            </a:r>
            <a:r>
              <a:rPr lang="en-US" sz="2000" b="0" dirty="0">
                <a:solidFill>
                  <a:srgbClr val="000000"/>
                </a:solidFill>
                <a:latin typeface="Lucida Sans Unicode" panose="020B0602030504020204" pitchFamily="34" charset="0"/>
                <a:cs typeface="Lucida Sans Unicode" panose="020B0602030504020204" pitchFamily="34" charset="0"/>
              </a:rPr>
              <a:t> c.custid = o.custid</a:t>
            </a:r>
          </a:p>
          <a:p>
            <a:pPr lvl="0"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WHERE</a:t>
            </a:r>
            <a:r>
              <a:rPr lang="en-US" sz="2000" b="0" dirty="0">
                <a:solidFill>
                  <a:srgbClr val="000000"/>
                </a:solidFill>
                <a:latin typeface="Lucida Sans Unicode" panose="020B0602030504020204" pitchFamily="34" charset="0"/>
                <a:cs typeface="Lucida Sans Unicode" panose="020B0602030504020204" pitchFamily="34" charset="0"/>
              </a:rPr>
              <a:t> o.orderid IS </a:t>
            </a:r>
            <a:r>
              <a:rPr lang="en-US" sz="2000" b="0" dirty="0">
                <a:solidFill>
                  <a:srgbClr val="FFFFFF">
                    <a:lumMod val="50000"/>
                  </a:srgbClr>
                </a:solidFill>
                <a:latin typeface="Lucida Sans Unicode" panose="020B0602030504020204" pitchFamily="34" charset="0"/>
                <a:cs typeface="Lucida Sans Unicode" panose="020B0602030504020204" pitchFamily="34" charset="0"/>
              </a:rPr>
              <a:t>NULL</a:t>
            </a:r>
            <a:r>
              <a:rPr lang="en-US" sz="2000" b="0" dirty="0">
                <a:solidFill>
                  <a:srgbClr val="000000"/>
                </a:solidFill>
                <a:latin typeface="Lucida Sans Unicode" panose="020B0602030504020204" pitchFamily="34" charset="0"/>
                <a:cs typeface="Lucida Sans Unicode" panose="020B0602030504020204" pitchFamily="34" charset="0"/>
              </a:rPr>
              <a:t>;</a:t>
            </a:r>
          </a:p>
        </p:txBody>
      </p:sp>
    </p:spTree>
    <p:custDataLst>
      <p:tags r:id="rId1"/>
    </p:custDataLst>
    <p:extLst>
      <p:ext uri="{BB962C8B-B14F-4D97-AF65-F5344CB8AC3E}">
        <p14:creationId xmlns:p14="http://schemas.microsoft.com/office/powerpoint/2010/main" val="1957089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e15e4da3-1626-46ee-acb4-32e91638be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Querying with Outer Joins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Use outer joins</a:t>
            </a:r>
          </a:p>
        </p:txBody>
      </p:sp>
    </p:spTree>
    <p:custDataLst>
      <p:tags r:id="rId1"/>
    </p:custDataLst>
    <p:extLst>
      <p:ext uri="{BB962C8B-B14F-4D97-AF65-F5344CB8AC3E}">
        <p14:creationId xmlns:p14="http://schemas.microsoft.com/office/powerpoint/2010/main" val="1755433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Overview</a:t>
            </a:r>
          </a:p>
        </p:txBody>
      </p:sp>
      <p:sp>
        <p:nvSpPr>
          <p:cNvPr id="3" name="Text Placeholder 2"/>
          <p:cNvSpPr>
            <a:spLocks noGrp="1"/>
          </p:cNvSpPr>
          <p:nvPr>
            <p:ph type="body" idx="1"/>
          </p:nvPr>
        </p:nvSpPr>
        <p:spPr/>
        <p:txBody>
          <a:bodyPr/>
          <a:lstStyle/>
          <a:p>
            <a:r>
              <a:rPr lang="en-GB" dirty="0"/>
              <a:t>Understanding Joins
Querying with Inner Joins
Querying with Outer Joins
Querying with Cross Joins and Self Joins</a:t>
            </a:r>
          </a:p>
        </p:txBody>
      </p:sp>
    </p:spTree>
    <p:custDataLst>
      <p:tags r:id="rId1"/>
    </p:custDataLst>
    <p:extLst>
      <p:ext uri="{BB962C8B-B14F-4D97-AF65-F5344CB8AC3E}">
        <p14:creationId xmlns:p14="http://schemas.microsoft.com/office/powerpoint/2010/main" val="1895000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874723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8bb9c1e1-786a-4734-9033-e2753923b10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Querying with Cross Joins and Self Joins</a:t>
            </a:r>
          </a:p>
        </p:txBody>
      </p:sp>
      <p:sp>
        <p:nvSpPr>
          <p:cNvPr id="3" name="Text Placeholder 2"/>
          <p:cNvSpPr>
            <a:spLocks noGrp="1"/>
          </p:cNvSpPr>
          <p:nvPr>
            <p:ph type="body" idx="1"/>
          </p:nvPr>
        </p:nvSpPr>
        <p:spPr/>
        <p:txBody>
          <a:bodyPr/>
          <a:lstStyle/>
          <a:p>
            <a:r>
              <a:rPr lang="en-GB" dirty="0"/>
              <a:t>Understanding Cross Joins
Cross Join Syntax
Cross Join Examples
Understanding Self Joins
Self Join Examples
Demonstration: Querying with Cross Joins and Self Joins</a:t>
            </a:r>
          </a:p>
        </p:txBody>
      </p:sp>
    </p:spTree>
    <p:custDataLst>
      <p:tags r:id="rId1"/>
    </p:custDataLst>
    <p:extLst>
      <p:ext uri="{BB962C8B-B14F-4D97-AF65-F5344CB8AC3E}">
        <p14:creationId xmlns:p14="http://schemas.microsoft.com/office/powerpoint/2010/main" val="2291918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56e72342-0960-43b5-be88-7b7db726b2f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Understanding Cross Joins</a:t>
            </a:r>
          </a:p>
        </p:txBody>
      </p:sp>
      <p:sp>
        <p:nvSpPr>
          <p:cNvPr id="4" name="Content Placeholder 2"/>
          <p:cNvSpPr txBox="1">
            <a:spLocks/>
          </p:cNvSpPr>
          <p:nvPr/>
        </p:nvSpPr>
        <p:spPr>
          <a:xfrm>
            <a:off x="159797" y="816746"/>
            <a:ext cx="8806649" cy="581487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Combine each row from first table with each row from second table</a:t>
            </a:r>
          </a:p>
          <a:p>
            <a:pPr lvl="0"/>
            <a:endParaRPr lang="en-GB" b="0" kern="0" dirty="0">
              <a:solidFill>
                <a:srgbClr val="000000"/>
              </a:solidFill>
            </a:endParaRPr>
          </a:p>
          <a:p>
            <a:pPr lvl="0"/>
            <a:r>
              <a:rPr lang="en-US" b="0" kern="0" dirty="0">
                <a:solidFill>
                  <a:srgbClr val="000000"/>
                </a:solidFill>
              </a:rPr>
              <a:t>All possible combinations output</a:t>
            </a:r>
          </a:p>
          <a:p>
            <a:pPr lvl="0"/>
            <a:endParaRPr lang="en-US" b="0" kern="0" dirty="0">
              <a:solidFill>
                <a:srgbClr val="000000"/>
              </a:solidFill>
            </a:endParaRPr>
          </a:p>
          <a:p>
            <a:pPr lvl="0"/>
            <a:r>
              <a:rPr lang="en-US" b="0" kern="0" dirty="0">
                <a:solidFill>
                  <a:srgbClr val="000000"/>
                </a:solidFill>
              </a:rPr>
              <a:t>Logical foundation for inner and outer joins</a:t>
            </a:r>
          </a:p>
          <a:p>
            <a:pPr lvl="1"/>
            <a:r>
              <a:rPr lang="en-US" b="0" kern="0" dirty="0">
                <a:solidFill>
                  <a:srgbClr val="000000"/>
                </a:solidFill>
              </a:rPr>
              <a:t>Inner join starts with Cartesian product, adds filter</a:t>
            </a:r>
          </a:p>
          <a:p>
            <a:pPr lvl="0"/>
            <a:endParaRPr lang="en-US" b="0" kern="0" dirty="0">
              <a:solidFill>
                <a:srgbClr val="000000"/>
              </a:solidFill>
            </a:endParaRPr>
          </a:p>
          <a:p>
            <a:pPr lvl="0"/>
            <a:r>
              <a:rPr lang="en-US" b="0" kern="0" dirty="0">
                <a:solidFill>
                  <a:srgbClr val="000000"/>
                </a:solidFill>
              </a:rPr>
              <a:t>Due to Cartesian product output, not typically a desired form of join</a:t>
            </a:r>
          </a:p>
          <a:p>
            <a:pPr lvl="0"/>
            <a:r>
              <a:rPr lang="en-US" b="0" kern="0" dirty="0">
                <a:solidFill>
                  <a:srgbClr val="000000"/>
                </a:solidFill>
              </a:rPr>
              <a:t>Some useful exceptions:</a:t>
            </a:r>
          </a:p>
          <a:p>
            <a:pPr lvl="1"/>
            <a:r>
              <a:rPr lang="en-US" b="0" kern="0" dirty="0">
                <a:solidFill>
                  <a:srgbClr val="000000"/>
                </a:solidFill>
              </a:rPr>
              <a:t>Table of numbers, generating data for testing</a:t>
            </a:r>
            <a:endParaRPr lang="en-GB" b="0" kern="0" dirty="0">
              <a:solidFill>
                <a:srgbClr val="000000"/>
              </a:solidFill>
            </a:endParaRPr>
          </a:p>
          <a:p>
            <a:pPr lvl="1"/>
            <a:endParaRPr lang="en-GB" b="0" kern="0" dirty="0">
              <a:solidFill>
                <a:srgbClr val="000000"/>
              </a:solidFill>
            </a:endParaRPr>
          </a:p>
          <a:p>
            <a:pPr lvl="1"/>
            <a:endParaRPr lang="en-GB" b="0" kern="0" dirty="0">
              <a:solidFill>
                <a:srgbClr val="000000"/>
              </a:solidFill>
            </a:endParaRPr>
          </a:p>
          <a:p>
            <a:pPr lvl="1"/>
            <a:endParaRPr lang="en-GB" b="0" kern="0" dirty="0">
              <a:solidFill>
                <a:srgbClr val="000000"/>
              </a:solidFill>
            </a:endParaRPr>
          </a:p>
          <a:p>
            <a:pPr lvl="0"/>
            <a:endParaRPr lang="en-GB" b="0" kern="0" dirty="0">
              <a:solidFill>
                <a:srgbClr val="000000"/>
              </a:solidFill>
            </a:endParaRPr>
          </a:p>
          <a:p>
            <a:pPr lvl="0"/>
            <a:endParaRPr lang="en-GB" b="0" kern="0" dirty="0">
              <a:solidFill>
                <a:srgbClr val="000000"/>
              </a:solidFill>
            </a:endParaRP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3432415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414498c5-9b0a-43a5-874f-199c62aaf1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Cross Join Syntax</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No matching performed, no ON clause used</a:t>
            </a:r>
          </a:p>
          <a:p>
            <a:pPr lvl="0"/>
            <a:r>
              <a:rPr lang="en-US" b="0" kern="0" dirty="0">
                <a:solidFill>
                  <a:srgbClr val="000000"/>
                </a:solidFill>
              </a:rPr>
              <a:t>Return all rows from left table combined with each row from right table (ANSI SQL-92 syntax):</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r>
              <a:rPr lang="en-US" b="0" kern="0" dirty="0">
                <a:solidFill>
                  <a:srgbClr val="000000"/>
                </a:solidFill>
              </a:rPr>
              <a:t>Return all rows from left table combined with each row from right table (ANSI SQL-89 syntax):</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p:txBody>
      </p:sp>
      <p:sp>
        <p:nvSpPr>
          <p:cNvPr id="5" name="AutoShape 3"/>
          <p:cNvSpPr>
            <a:spLocks noChangeArrowheads="1"/>
          </p:cNvSpPr>
          <p:nvPr/>
        </p:nvSpPr>
        <p:spPr bwMode="auto">
          <a:xfrm>
            <a:off x="1444625" y="2816023"/>
            <a:ext cx="6256338" cy="654025"/>
          </a:xfrm>
          <a:prstGeom prst="roundRect">
            <a:avLst>
              <a:gd name="adj" fmla="val 0"/>
            </a:avLst>
          </a:prstGeom>
          <a:solidFill>
            <a:srgbClr val="D2D2D2"/>
          </a:solidFill>
          <a:ln w="9525" algn="ctr">
            <a:noFill/>
            <a:round/>
            <a:headEnd/>
            <a:tailEnd/>
          </a:ln>
          <a:effectLst/>
        </p:spPr>
        <p:txBody>
          <a:bodyPr anchor="ctr">
            <a:spAutoFit/>
          </a:bodyPr>
          <a:lstStyle/>
          <a:p>
            <a:pPr lvl="0"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srgbClr val="000000"/>
                </a:solidFill>
                <a:latin typeface="Lucida Sans Unicode" panose="020B0602030504020204" pitchFamily="34" charset="0"/>
                <a:cs typeface="Lucida Sans Unicode" panose="020B0602030504020204" pitchFamily="34" charset="0"/>
              </a:rPr>
              <a:t>  ...</a:t>
            </a:r>
          </a:p>
          <a:p>
            <a:pPr lvl="0"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srgbClr val="000000"/>
                </a:solidFill>
                <a:latin typeface="Lucida Sans Unicode" panose="020B0602030504020204" pitchFamily="34" charset="0"/>
                <a:cs typeface="Lucida Sans Unicode" panose="020B0602030504020204" pitchFamily="34" charset="0"/>
              </a:rPr>
              <a:t> t1 </a:t>
            </a:r>
            <a:r>
              <a:rPr lang="en-US" sz="2000" b="0" dirty="0">
                <a:solidFill>
                  <a:srgbClr val="FFFFFF">
                    <a:lumMod val="50000"/>
                  </a:srgbClr>
                </a:solidFill>
                <a:latin typeface="Lucida Sans Unicode" panose="020B0602030504020204" pitchFamily="34" charset="0"/>
                <a:cs typeface="Lucida Sans Unicode" panose="020B0602030504020204" pitchFamily="34" charset="0"/>
              </a:rPr>
              <a:t>CROSS JOIN</a:t>
            </a:r>
            <a:r>
              <a:rPr lang="en-US" sz="2000" b="0" dirty="0">
                <a:solidFill>
                  <a:srgbClr val="000000"/>
                </a:solidFill>
                <a:latin typeface="Lucida Sans Unicode" panose="020B0602030504020204" pitchFamily="34" charset="0"/>
                <a:cs typeface="Lucida Sans Unicode" panose="020B0602030504020204" pitchFamily="34" charset="0"/>
              </a:rPr>
              <a:t> t2 	</a:t>
            </a:r>
          </a:p>
        </p:txBody>
      </p:sp>
      <p:sp>
        <p:nvSpPr>
          <p:cNvPr id="6" name="AutoShape 3"/>
          <p:cNvSpPr>
            <a:spLocks noChangeArrowheads="1"/>
          </p:cNvSpPr>
          <p:nvPr/>
        </p:nvSpPr>
        <p:spPr bwMode="auto">
          <a:xfrm>
            <a:off x="1466393" y="5047649"/>
            <a:ext cx="6256338" cy="654025"/>
          </a:xfrm>
          <a:prstGeom prst="roundRect">
            <a:avLst>
              <a:gd name="adj" fmla="val 0"/>
            </a:avLst>
          </a:prstGeom>
          <a:solidFill>
            <a:srgbClr val="D2D2D2"/>
          </a:solidFill>
          <a:ln w="9525" algn="ctr">
            <a:noFill/>
            <a:round/>
            <a:headEnd/>
            <a:tailEnd/>
          </a:ln>
          <a:effectLst/>
        </p:spPr>
        <p:txBody>
          <a:bodyPr anchor="ctr">
            <a:spAutoFit/>
          </a:bodyPr>
          <a:lstStyle/>
          <a:p>
            <a:pPr lvl="0"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srgbClr val="000000"/>
                </a:solidFill>
                <a:latin typeface="Lucida Sans Unicode" panose="020B0602030504020204" pitchFamily="34" charset="0"/>
                <a:cs typeface="Lucida Sans Unicode" panose="020B0602030504020204" pitchFamily="34" charset="0"/>
              </a:rPr>
              <a:t>  ...</a:t>
            </a:r>
          </a:p>
          <a:p>
            <a:pPr lvl="0"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srgbClr val="000000"/>
                </a:solidFill>
                <a:latin typeface="Lucida Sans Unicode" panose="020B0602030504020204" pitchFamily="34" charset="0"/>
                <a:cs typeface="Lucida Sans Unicode" panose="020B0602030504020204" pitchFamily="34" charset="0"/>
              </a:rPr>
              <a:t> t1, t2 	</a:t>
            </a:r>
          </a:p>
        </p:txBody>
      </p:sp>
    </p:spTree>
    <p:custDataLst>
      <p:tags r:id="rId1"/>
    </p:custDataLst>
    <p:extLst>
      <p:ext uri="{BB962C8B-B14F-4D97-AF65-F5344CB8AC3E}">
        <p14:creationId xmlns:p14="http://schemas.microsoft.com/office/powerpoint/2010/main" val="2094533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194caa6d-bfdb-4c93-af76-43d0fd160b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Cross Join Examples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Create test data by returning all combinations of two inputs:</a:t>
            </a:r>
          </a:p>
          <a:p>
            <a:pPr lvl="0"/>
            <a:endParaRPr lang="en-US" b="0" kern="0" dirty="0">
              <a:solidFill>
                <a:srgbClr val="000000"/>
              </a:solidFill>
            </a:endParaRPr>
          </a:p>
        </p:txBody>
      </p:sp>
      <p:sp>
        <p:nvSpPr>
          <p:cNvPr id="5" name="AutoShape 3"/>
          <p:cNvSpPr>
            <a:spLocks noChangeArrowheads="1"/>
          </p:cNvSpPr>
          <p:nvPr/>
        </p:nvSpPr>
        <p:spPr bwMode="auto">
          <a:xfrm>
            <a:off x="1444625" y="2175541"/>
            <a:ext cx="6256338" cy="923330"/>
          </a:xfrm>
          <a:prstGeom prst="roundRect">
            <a:avLst>
              <a:gd name="adj" fmla="val 0"/>
            </a:avLst>
          </a:prstGeom>
          <a:solidFill>
            <a:srgbClr val="D2D2D2"/>
          </a:solidFill>
          <a:ln w="9525" algn="ctr">
            <a:noFill/>
            <a:round/>
            <a:headEnd/>
            <a:tailEnd/>
          </a:ln>
          <a:effectLst/>
        </p:spPr>
        <p:txBody>
          <a:bodyPr anchor="ctr">
            <a:spAutoFit/>
          </a:bodyPr>
          <a:lstStyle/>
          <a:p>
            <a:pPr lvl="0"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srgbClr val="000000"/>
                </a:solidFill>
                <a:latin typeface="Lucida Sans Unicode" panose="020B0602030504020204" pitchFamily="34" charset="0"/>
                <a:cs typeface="Lucida Sans Unicode" panose="020B0602030504020204" pitchFamily="34" charset="0"/>
              </a:rPr>
              <a:t> e1.firstname, e2.lastname</a:t>
            </a:r>
          </a:p>
          <a:p>
            <a:pPr lvl="0"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srgbClr val="000000"/>
                </a:solidFill>
                <a:latin typeface="Lucida Sans Unicode" panose="020B0602030504020204" pitchFamily="34" charset="0"/>
                <a:cs typeface="Lucida Sans Unicode" panose="020B0602030504020204" pitchFamily="34" charset="0"/>
              </a:rPr>
              <a:t> HR.Employees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srgbClr val="000000"/>
                </a:solidFill>
                <a:latin typeface="Lucida Sans Unicode" panose="020B0602030504020204" pitchFamily="34" charset="0"/>
                <a:cs typeface="Lucida Sans Unicode" panose="020B0602030504020204" pitchFamily="34" charset="0"/>
              </a:rPr>
              <a:t> e1 </a:t>
            </a:r>
          </a:p>
          <a:p>
            <a:pPr lvl="0" defTabSz="457200">
              <a:lnSpc>
                <a:spcPct val="90000"/>
              </a:lnSpc>
              <a:tabLst>
                <a:tab pos="457200" algn="l"/>
              </a:tabLst>
              <a:defRPr/>
            </a:pPr>
            <a:r>
              <a:rPr lang="en-US" sz="2000" b="0" dirty="0">
                <a:solidFill>
                  <a:srgbClr val="FFFFFF">
                    <a:lumMod val="50000"/>
                  </a:srgbClr>
                </a:solidFill>
                <a:latin typeface="Lucida Sans Unicode" panose="020B0602030504020204" pitchFamily="34" charset="0"/>
                <a:cs typeface="Lucida Sans Unicode" panose="020B0602030504020204" pitchFamily="34" charset="0"/>
              </a:rPr>
              <a:t>CROSS JOIN</a:t>
            </a:r>
            <a:r>
              <a:rPr lang="en-US" sz="2000" b="0" dirty="0">
                <a:solidFill>
                  <a:srgbClr val="000000"/>
                </a:solidFill>
                <a:latin typeface="Lucida Sans Unicode" panose="020B0602030504020204" pitchFamily="34" charset="0"/>
                <a:cs typeface="Lucida Sans Unicode" panose="020B0602030504020204" pitchFamily="34" charset="0"/>
              </a:rPr>
              <a:t> HR.Employees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srgbClr val="000000"/>
                </a:solidFill>
                <a:latin typeface="Lucida Sans Unicode" panose="020B0602030504020204" pitchFamily="34" charset="0"/>
                <a:cs typeface="Lucida Sans Unicode" panose="020B0602030504020204" pitchFamily="34" charset="0"/>
              </a:rPr>
              <a:t> e2;</a:t>
            </a:r>
          </a:p>
        </p:txBody>
      </p:sp>
    </p:spTree>
    <p:custDataLst>
      <p:tags r:id="rId1"/>
    </p:custDataLst>
    <p:extLst>
      <p:ext uri="{BB962C8B-B14F-4D97-AF65-F5344CB8AC3E}">
        <p14:creationId xmlns:p14="http://schemas.microsoft.com/office/powerpoint/2010/main" val="497973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90b6d4d5-bc94-4933-ba49-0bb3cab771b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Understanding Self Joins</a:t>
            </a:r>
          </a:p>
        </p:txBody>
      </p:sp>
      <p:pic>
        <p:nvPicPr>
          <p:cNvPr id="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02724" y="2660565"/>
            <a:ext cx="2809875"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Why use self joins?</a:t>
            </a:r>
          </a:p>
          <a:p>
            <a:pPr lvl="1"/>
            <a:r>
              <a:rPr lang="en-US" b="0" kern="0" dirty="0">
                <a:solidFill>
                  <a:srgbClr val="000000"/>
                </a:solidFill>
              </a:rPr>
              <a:t>Compare rows in same table to each other</a:t>
            </a:r>
          </a:p>
          <a:p>
            <a:pPr lvl="0"/>
            <a:r>
              <a:rPr lang="en-US" b="0" kern="0" dirty="0">
                <a:solidFill>
                  <a:srgbClr val="000000"/>
                </a:solidFill>
              </a:rPr>
              <a:t>Create two instances of same table in FROM clause</a:t>
            </a:r>
          </a:p>
          <a:p>
            <a:pPr lvl="1"/>
            <a:r>
              <a:rPr lang="en-US" b="0" kern="0" dirty="0">
                <a:solidFill>
                  <a:srgbClr val="000000"/>
                </a:solidFill>
              </a:rPr>
              <a:t>At least one alias required</a:t>
            </a:r>
          </a:p>
          <a:p>
            <a:pPr lvl="0"/>
            <a:r>
              <a:rPr lang="en-US" b="0" kern="0" dirty="0">
                <a:solidFill>
                  <a:srgbClr val="000000"/>
                </a:solidFill>
              </a:rPr>
              <a:t>Example: Return all employees and </a:t>
            </a:r>
            <a:br>
              <a:rPr lang="en-US" b="0" kern="0" dirty="0">
                <a:solidFill>
                  <a:srgbClr val="000000"/>
                </a:solidFill>
              </a:rPr>
            </a:br>
            <a:r>
              <a:rPr lang="en-US" b="0" kern="0" dirty="0">
                <a:solidFill>
                  <a:srgbClr val="000000"/>
                </a:solidFill>
              </a:rPr>
              <a:t>the name of the employee’s manager</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3825350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1c637a91-a1f1-4e17-97ba-96ed490738f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Self Join Examples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Return all employees with ID of employee’s manager when a manager exists (inner join):</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r>
              <a:rPr lang="en-US" b="0" kern="0" dirty="0">
                <a:solidFill>
                  <a:srgbClr val="000000"/>
                </a:solidFill>
              </a:rPr>
              <a:t>Return all employees with ID of manager (outer join). This will return NULL for the CEO:</a:t>
            </a:r>
          </a:p>
          <a:p>
            <a:pPr lvl="0"/>
            <a:endParaRPr lang="en-US" b="0" kern="0" dirty="0">
              <a:solidFill>
                <a:srgbClr val="000000"/>
              </a:solidFill>
            </a:endParaRPr>
          </a:p>
        </p:txBody>
      </p:sp>
      <p:sp>
        <p:nvSpPr>
          <p:cNvPr id="5" name="AutoShape 3"/>
          <p:cNvSpPr>
            <a:spLocks noChangeArrowheads="1"/>
          </p:cNvSpPr>
          <p:nvPr/>
        </p:nvSpPr>
        <p:spPr bwMode="auto">
          <a:xfrm>
            <a:off x="1444625" y="2150383"/>
            <a:ext cx="6256338" cy="1614398"/>
          </a:xfrm>
          <a:prstGeom prst="roundRect">
            <a:avLst>
              <a:gd name="adj" fmla="val 0"/>
            </a:avLst>
          </a:prstGeom>
          <a:solidFill>
            <a:srgbClr val="D2D2D2"/>
          </a:solidFill>
          <a:ln w="9525" algn="ctr">
            <a:noFill/>
            <a:round/>
            <a:headEnd/>
            <a:tailEnd/>
          </a:ln>
          <a:effectLst/>
        </p:spPr>
        <p:txBody>
          <a:bodyPr anchor="ctr">
            <a:spAutoFit/>
          </a:bodyPr>
          <a:lstStyle/>
          <a:p>
            <a:pPr lvl="0"/>
            <a:r>
              <a:rPr lang="en-US" sz="1900" b="0" dirty="0">
                <a:solidFill>
                  <a:srgbClr val="0000FF"/>
                </a:solidFill>
                <a:latin typeface="Lucida Sans Unicode" panose="020B0602030504020204" pitchFamily="34" charset="0"/>
                <a:cs typeface="Lucida Sans Unicode" panose="020B0602030504020204" pitchFamily="34" charset="0"/>
              </a:rPr>
              <a:t>SELECT</a:t>
            </a:r>
            <a:r>
              <a:rPr lang="en-US" sz="1900" b="0" dirty="0">
                <a:solidFill>
                  <a:prstClr val="black"/>
                </a:solidFill>
                <a:latin typeface="Lucida Sans Unicode" panose="020B0602030504020204" pitchFamily="34" charset="0"/>
                <a:cs typeface="Lucida Sans Unicode" panose="020B0602030504020204" pitchFamily="34" charset="0"/>
              </a:rPr>
              <a:t>  e</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empid</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 e</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lastname</a:t>
            </a:r>
            <a:r>
              <a:rPr lang="en-US" sz="1900" b="0" dirty="0">
                <a:solidFill>
                  <a:srgbClr val="808080"/>
                </a:solidFill>
                <a:latin typeface="Lucida Sans Unicode" panose="020B0602030504020204" pitchFamily="34" charset="0"/>
                <a:cs typeface="Lucida Sans Unicode" panose="020B0602030504020204" pitchFamily="34" charset="0"/>
              </a:rPr>
              <a:t>,</a:t>
            </a:r>
          </a:p>
          <a:p>
            <a:pPr lvl="0"/>
            <a:r>
              <a:rPr lang="en-US" sz="1900" b="0" dirty="0">
                <a:solidFill>
                  <a:prstClr val="black"/>
                </a:solidFill>
                <a:latin typeface="Lucida Sans Unicode" panose="020B0602030504020204" pitchFamily="34" charset="0"/>
                <a:cs typeface="Lucida Sans Unicode" panose="020B0602030504020204" pitchFamily="34" charset="0"/>
              </a:rPr>
              <a:t>        e</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title</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 e</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mgrid</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 m</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lastname</a:t>
            </a:r>
          </a:p>
          <a:p>
            <a:pPr lvl="0"/>
            <a:r>
              <a:rPr lang="en-US" sz="1900" b="0" dirty="0">
                <a:solidFill>
                  <a:srgbClr val="0000FF"/>
                </a:solidFill>
                <a:latin typeface="Lucida Sans Unicode" panose="020B0602030504020204" pitchFamily="34" charset="0"/>
                <a:cs typeface="Lucida Sans Unicode" panose="020B0602030504020204" pitchFamily="34" charset="0"/>
              </a:rPr>
              <a:t>FROM</a:t>
            </a:r>
            <a:r>
              <a:rPr lang="en-US" sz="1900" b="0" dirty="0">
                <a:solidFill>
                  <a:prstClr val="black"/>
                </a:solidFill>
                <a:latin typeface="Lucida Sans Unicode" panose="020B0602030504020204" pitchFamily="34" charset="0"/>
                <a:cs typeface="Lucida Sans Unicode" panose="020B0602030504020204" pitchFamily="34" charset="0"/>
              </a:rPr>
              <a:t>    HR</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Employees </a:t>
            </a:r>
            <a:r>
              <a:rPr lang="en-US" sz="1900" b="0" dirty="0">
                <a:solidFill>
                  <a:srgbClr val="0000FF"/>
                </a:solidFill>
                <a:latin typeface="Lucida Sans Unicode" panose="020B0602030504020204" pitchFamily="34" charset="0"/>
                <a:cs typeface="Lucida Sans Unicode" panose="020B0602030504020204" pitchFamily="34" charset="0"/>
              </a:rPr>
              <a:t>AS</a:t>
            </a:r>
            <a:r>
              <a:rPr lang="en-US" sz="1900" b="0" dirty="0">
                <a:solidFill>
                  <a:prstClr val="black"/>
                </a:solidFill>
                <a:latin typeface="Lucida Sans Unicode" panose="020B0602030504020204" pitchFamily="34" charset="0"/>
                <a:cs typeface="Lucida Sans Unicode" panose="020B0602030504020204" pitchFamily="34" charset="0"/>
              </a:rPr>
              <a:t> e</a:t>
            </a:r>
          </a:p>
          <a:p>
            <a:pPr lvl="0"/>
            <a:r>
              <a:rPr lang="en-US" sz="1900" b="0" dirty="0">
                <a:solidFill>
                  <a:srgbClr val="808080"/>
                </a:solidFill>
                <a:latin typeface="Lucida Sans Unicode" panose="020B0602030504020204" pitchFamily="34" charset="0"/>
                <a:cs typeface="Lucida Sans Unicode" panose="020B0602030504020204" pitchFamily="34" charset="0"/>
              </a:rPr>
              <a:t>JOIN</a:t>
            </a:r>
            <a:r>
              <a:rPr lang="en-US" sz="1900" b="0" dirty="0">
                <a:solidFill>
                  <a:prstClr val="black"/>
                </a:solidFill>
                <a:latin typeface="Lucida Sans Unicode" panose="020B0602030504020204" pitchFamily="34" charset="0"/>
                <a:cs typeface="Lucida Sans Unicode" panose="020B0602030504020204" pitchFamily="34" charset="0"/>
              </a:rPr>
              <a:t> HR</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Employees </a:t>
            </a:r>
            <a:r>
              <a:rPr lang="en-US" sz="1900" b="0" dirty="0">
                <a:solidFill>
                  <a:srgbClr val="0000FF"/>
                </a:solidFill>
                <a:latin typeface="Lucida Sans Unicode" panose="020B0602030504020204" pitchFamily="34" charset="0"/>
                <a:cs typeface="Lucida Sans Unicode" panose="020B0602030504020204" pitchFamily="34" charset="0"/>
              </a:rPr>
              <a:t>AS</a:t>
            </a:r>
            <a:r>
              <a:rPr lang="en-US" sz="1900" b="0" dirty="0">
                <a:solidFill>
                  <a:prstClr val="black"/>
                </a:solidFill>
                <a:latin typeface="Lucida Sans Unicode" panose="020B0602030504020204" pitchFamily="34" charset="0"/>
                <a:cs typeface="Lucida Sans Unicode" panose="020B0602030504020204" pitchFamily="34" charset="0"/>
              </a:rPr>
              <a:t> m </a:t>
            </a:r>
          </a:p>
          <a:p>
            <a:pPr lvl="0"/>
            <a:r>
              <a:rPr lang="en-US" sz="1900" b="0" dirty="0">
                <a:solidFill>
                  <a:srgbClr val="0000FF"/>
                </a:solidFill>
                <a:latin typeface="Lucida Sans Unicode" panose="020B0602030504020204" pitchFamily="34" charset="0"/>
                <a:cs typeface="Lucida Sans Unicode" panose="020B0602030504020204" pitchFamily="34" charset="0"/>
              </a:rPr>
              <a:t>ON</a:t>
            </a:r>
            <a:r>
              <a:rPr lang="en-US" sz="1900" b="0" dirty="0">
                <a:solidFill>
                  <a:prstClr val="black"/>
                </a:solidFill>
                <a:latin typeface="Lucida Sans Unicode" panose="020B0602030504020204" pitchFamily="34" charset="0"/>
                <a:cs typeface="Lucida Sans Unicode" panose="020B0602030504020204" pitchFamily="34" charset="0"/>
              </a:rPr>
              <a:t> e</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mgrid</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m</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empid</a:t>
            </a:r>
            <a:r>
              <a:rPr lang="en-US" sz="1900" b="0" dirty="0">
                <a:solidFill>
                  <a:srgbClr val="808080"/>
                </a:solidFill>
                <a:latin typeface="Lucida Sans Unicode" panose="020B0602030504020204" pitchFamily="34" charset="0"/>
                <a:cs typeface="Lucida Sans Unicode" panose="020B0602030504020204" pitchFamily="34" charset="0"/>
              </a:rPr>
              <a:t>;</a:t>
            </a:r>
            <a:endParaRPr lang="en-US" sz="1900" b="0" dirty="0">
              <a:solidFill>
                <a:srgbClr val="000000"/>
              </a:solidFill>
              <a:latin typeface="Lucida Sans Unicode" panose="020B0602030504020204" pitchFamily="34" charset="0"/>
              <a:cs typeface="Lucida Sans Unicode" panose="020B0602030504020204" pitchFamily="34" charset="0"/>
            </a:endParaRPr>
          </a:p>
        </p:txBody>
      </p:sp>
      <p:sp>
        <p:nvSpPr>
          <p:cNvPr id="6" name="AutoShape 3"/>
          <p:cNvSpPr>
            <a:spLocks noChangeArrowheads="1"/>
          </p:cNvSpPr>
          <p:nvPr/>
        </p:nvSpPr>
        <p:spPr bwMode="auto">
          <a:xfrm>
            <a:off x="1480295" y="4946949"/>
            <a:ext cx="6256338" cy="1614398"/>
          </a:xfrm>
          <a:prstGeom prst="roundRect">
            <a:avLst>
              <a:gd name="adj" fmla="val 0"/>
            </a:avLst>
          </a:prstGeom>
          <a:solidFill>
            <a:srgbClr val="D2D2D2"/>
          </a:solidFill>
          <a:ln w="9525" algn="ctr">
            <a:noFill/>
            <a:round/>
            <a:headEnd/>
            <a:tailEnd/>
          </a:ln>
          <a:effectLst/>
        </p:spPr>
        <p:txBody>
          <a:bodyPr anchor="ctr">
            <a:spAutoFit/>
          </a:bodyPr>
          <a:lstStyle/>
          <a:p>
            <a:pPr lvl="0"/>
            <a:r>
              <a:rPr lang="en-US" sz="1900" b="0" dirty="0">
                <a:solidFill>
                  <a:srgbClr val="0000FF"/>
                </a:solidFill>
                <a:latin typeface="Lucida Sans Unicode" panose="020B0602030504020204" pitchFamily="34" charset="0"/>
                <a:cs typeface="Lucida Sans Unicode" panose="020B0602030504020204" pitchFamily="34" charset="0"/>
              </a:rPr>
              <a:t>SELECT</a:t>
            </a:r>
            <a:r>
              <a:rPr lang="en-US" sz="1900" b="0" dirty="0">
                <a:solidFill>
                  <a:prstClr val="black"/>
                </a:solidFill>
                <a:latin typeface="Lucida Sans Unicode" panose="020B0602030504020204" pitchFamily="34" charset="0"/>
                <a:cs typeface="Lucida Sans Unicode" panose="020B0602030504020204" pitchFamily="34" charset="0"/>
              </a:rPr>
              <a:t>  e</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 empid</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 e</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lastname</a:t>
            </a:r>
            <a:r>
              <a:rPr lang="en-US" sz="1900" b="0" dirty="0">
                <a:solidFill>
                  <a:srgbClr val="808080"/>
                </a:solidFill>
                <a:latin typeface="Lucida Sans Unicode" panose="020B0602030504020204" pitchFamily="34" charset="0"/>
                <a:cs typeface="Lucida Sans Unicode" panose="020B0602030504020204" pitchFamily="34" charset="0"/>
              </a:rPr>
              <a:t>,</a:t>
            </a:r>
          </a:p>
          <a:p>
            <a:pPr lvl="0"/>
            <a:r>
              <a:rPr lang="en-US" sz="1900" b="0" dirty="0">
                <a:solidFill>
                  <a:prstClr val="black"/>
                </a:solidFill>
                <a:latin typeface="Lucida Sans Unicode" panose="020B0602030504020204" pitchFamily="34" charset="0"/>
                <a:cs typeface="Lucida Sans Unicode" panose="020B0602030504020204" pitchFamily="34" charset="0"/>
              </a:rPr>
              <a:t>	  e</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title</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 m</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mgrid</a:t>
            </a:r>
          </a:p>
          <a:p>
            <a:pPr lvl="0"/>
            <a:r>
              <a:rPr lang="en-US" sz="1900" b="0" dirty="0">
                <a:solidFill>
                  <a:srgbClr val="0000FF"/>
                </a:solidFill>
                <a:latin typeface="Lucida Sans Unicode" panose="020B0602030504020204" pitchFamily="34" charset="0"/>
                <a:cs typeface="Lucida Sans Unicode" panose="020B0602030504020204" pitchFamily="34" charset="0"/>
              </a:rPr>
              <a:t>FROM</a:t>
            </a:r>
            <a:r>
              <a:rPr lang="en-US" sz="1900" b="0" dirty="0">
                <a:solidFill>
                  <a:prstClr val="black"/>
                </a:solidFill>
                <a:latin typeface="Lucida Sans Unicode" panose="020B0602030504020204" pitchFamily="34" charset="0"/>
                <a:cs typeface="Lucida Sans Unicode" panose="020B0602030504020204" pitchFamily="34" charset="0"/>
              </a:rPr>
              <a:t> HR</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Employees </a:t>
            </a:r>
            <a:r>
              <a:rPr lang="en-US" sz="1900" b="0" dirty="0">
                <a:solidFill>
                  <a:srgbClr val="0000FF"/>
                </a:solidFill>
                <a:latin typeface="Lucida Sans Unicode" panose="020B0602030504020204" pitchFamily="34" charset="0"/>
                <a:cs typeface="Lucida Sans Unicode" panose="020B0602030504020204" pitchFamily="34" charset="0"/>
              </a:rPr>
              <a:t>AS</a:t>
            </a:r>
            <a:r>
              <a:rPr lang="en-US" sz="1900" b="0" dirty="0">
                <a:solidFill>
                  <a:prstClr val="black"/>
                </a:solidFill>
                <a:latin typeface="Lucida Sans Unicode" panose="020B0602030504020204" pitchFamily="34" charset="0"/>
                <a:cs typeface="Lucida Sans Unicode" panose="020B0602030504020204" pitchFamily="34" charset="0"/>
              </a:rPr>
              <a:t> e</a:t>
            </a:r>
          </a:p>
          <a:p>
            <a:pPr lvl="0"/>
            <a:r>
              <a:rPr lang="en-US" sz="1900" b="0" dirty="0">
                <a:solidFill>
                  <a:srgbClr val="808080"/>
                </a:solidFill>
                <a:latin typeface="Lucida Sans Unicode" panose="020B0602030504020204" pitchFamily="34" charset="0"/>
                <a:cs typeface="Lucida Sans Unicode" panose="020B0602030504020204" pitchFamily="34" charset="0"/>
              </a:rPr>
              <a:t>LEFT</a:t>
            </a:r>
            <a:r>
              <a:rPr lang="en-US" sz="1900" b="0" dirty="0">
                <a:solidFill>
                  <a:prstClr val="black"/>
                </a:solidFill>
                <a:latin typeface="Lucida Sans Unicode" panose="020B0602030504020204" pitchFamily="34" charset="0"/>
                <a:cs typeface="Lucida Sans Unicode" panose="020B0602030504020204" pitchFamily="34" charset="0"/>
              </a:rPr>
              <a:t> </a:t>
            </a:r>
            <a:r>
              <a:rPr lang="en-US" sz="1900" b="0" dirty="0">
                <a:solidFill>
                  <a:srgbClr val="808080"/>
                </a:solidFill>
                <a:latin typeface="Lucida Sans Unicode" panose="020B0602030504020204" pitchFamily="34" charset="0"/>
                <a:cs typeface="Lucida Sans Unicode" panose="020B0602030504020204" pitchFamily="34" charset="0"/>
              </a:rPr>
              <a:t>OUTER</a:t>
            </a:r>
            <a:r>
              <a:rPr lang="en-US" sz="1900" b="0" dirty="0">
                <a:solidFill>
                  <a:prstClr val="black"/>
                </a:solidFill>
                <a:latin typeface="Lucida Sans Unicode" panose="020B0602030504020204" pitchFamily="34" charset="0"/>
                <a:cs typeface="Lucida Sans Unicode" panose="020B0602030504020204" pitchFamily="34" charset="0"/>
              </a:rPr>
              <a:t> </a:t>
            </a:r>
            <a:r>
              <a:rPr lang="en-US" sz="1900" b="0" dirty="0">
                <a:solidFill>
                  <a:srgbClr val="808080"/>
                </a:solidFill>
                <a:latin typeface="Lucida Sans Unicode" panose="020B0602030504020204" pitchFamily="34" charset="0"/>
                <a:cs typeface="Lucida Sans Unicode" panose="020B0602030504020204" pitchFamily="34" charset="0"/>
              </a:rPr>
              <a:t>JOIN</a:t>
            </a:r>
            <a:r>
              <a:rPr lang="en-US" sz="1900" b="0" dirty="0">
                <a:solidFill>
                  <a:prstClr val="black"/>
                </a:solidFill>
                <a:latin typeface="Lucida Sans Unicode" panose="020B0602030504020204" pitchFamily="34" charset="0"/>
                <a:cs typeface="Lucida Sans Unicode" panose="020B0602030504020204" pitchFamily="34" charset="0"/>
              </a:rPr>
              <a:t> HR</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Employees </a:t>
            </a:r>
            <a:r>
              <a:rPr lang="en-US" sz="1900" b="0" dirty="0">
                <a:solidFill>
                  <a:srgbClr val="0000FF"/>
                </a:solidFill>
                <a:latin typeface="Lucida Sans Unicode" panose="020B0602030504020204" pitchFamily="34" charset="0"/>
                <a:cs typeface="Lucida Sans Unicode" panose="020B0602030504020204" pitchFamily="34" charset="0"/>
              </a:rPr>
              <a:t>AS</a:t>
            </a:r>
            <a:r>
              <a:rPr lang="en-US" sz="1900" b="0" dirty="0">
                <a:solidFill>
                  <a:prstClr val="black"/>
                </a:solidFill>
                <a:latin typeface="Lucida Sans Unicode" panose="020B0602030504020204" pitchFamily="34" charset="0"/>
                <a:cs typeface="Lucida Sans Unicode" panose="020B0602030504020204" pitchFamily="34" charset="0"/>
              </a:rPr>
              <a:t> m</a:t>
            </a:r>
          </a:p>
          <a:p>
            <a:pPr lvl="0"/>
            <a:r>
              <a:rPr lang="en-US" sz="1900" b="0" dirty="0">
                <a:solidFill>
                  <a:srgbClr val="0000FF"/>
                </a:solidFill>
                <a:latin typeface="Lucida Sans Unicode" panose="020B0602030504020204" pitchFamily="34" charset="0"/>
                <a:cs typeface="Lucida Sans Unicode" panose="020B0602030504020204" pitchFamily="34" charset="0"/>
              </a:rPr>
              <a:t>ON</a:t>
            </a:r>
            <a:r>
              <a:rPr lang="en-US" sz="1900" b="0" dirty="0">
                <a:solidFill>
                  <a:prstClr val="black"/>
                </a:solidFill>
                <a:latin typeface="Lucida Sans Unicode" panose="020B0602030504020204" pitchFamily="34" charset="0"/>
                <a:cs typeface="Lucida Sans Unicode" panose="020B0602030504020204" pitchFamily="34" charset="0"/>
              </a:rPr>
              <a:t> e</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mgrid</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m</a:t>
            </a:r>
            <a:r>
              <a:rPr lang="en-US" sz="1900" b="0" dirty="0">
                <a:solidFill>
                  <a:srgbClr val="808080"/>
                </a:solidFill>
                <a:latin typeface="Lucida Sans Unicode" panose="020B0602030504020204" pitchFamily="34" charset="0"/>
                <a:cs typeface="Lucida Sans Unicode" panose="020B0602030504020204" pitchFamily="34" charset="0"/>
              </a:rPr>
              <a:t>.</a:t>
            </a:r>
            <a:r>
              <a:rPr lang="en-US" sz="1900" b="0" dirty="0">
                <a:solidFill>
                  <a:prstClr val="black"/>
                </a:solidFill>
                <a:latin typeface="Lucida Sans Unicode" panose="020B0602030504020204" pitchFamily="34" charset="0"/>
                <a:cs typeface="Lucida Sans Unicode" panose="020B0602030504020204" pitchFamily="34" charset="0"/>
              </a:rPr>
              <a:t>empid</a:t>
            </a:r>
            <a:r>
              <a:rPr lang="en-US" sz="1900" b="0" dirty="0">
                <a:solidFill>
                  <a:srgbClr val="808080"/>
                </a:solidFill>
                <a:latin typeface="Lucida Sans Unicode" panose="020B0602030504020204" pitchFamily="34" charset="0"/>
                <a:cs typeface="Lucida Sans Unicode" panose="020B0602030504020204" pitchFamily="34" charset="0"/>
              </a:rPr>
              <a:t>;</a:t>
            </a:r>
            <a:endParaRPr lang="en-US" sz="1900" b="0" dirty="0">
              <a:solidFill>
                <a:srgbClr val="000000"/>
              </a:solidFill>
              <a:latin typeface="Lucida Sans Unicode" panose="020B0602030504020204" pitchFamily="34" charset="0"/>
              <a:cs typeface="Lucida Sans Unicode" panose="020B0602030504020204" pitchFamily="34" charset="0"/>
            </a:endParaRPr>
          </a:p>
        </p:txBody>
      </p:sp>
    </p:spTree>
    <p:custDataLst>
      <p:tags r:id="rId1"/>
    </p:custDataLst>
    <p:extLst>
      <p:ext uri="{BB962C8B-B14F-4D97-AF65-F5344CB8AC3E}">
        <p14:creationId xmlns:p14="http://schemas.microsoft.com/office/powerpoint/2010/main" val="3148829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53a78be1-95dc-43d4-b37e-a4b66c4a299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Querying with Cross Joins and Self Joins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Use self joins and cross joins</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1974720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Querying Multiple Tables</a:t>
            </a:r>
          </a:p>
        </p:txBody>
      </p:sp>
      <p:sp>
        <p:nvSpPr>
          <p:cNvPr id="3" name="Text Placeholder 2"/>
          <p:cNvSpPr>
            <a:spLocks noGrp="1"/>
          </p:cNvSpPr>
          <p:nvPr>
            <p:ph type="body" idx="1"/>
          </p:nvPr>
        </p:nvSpPr>
        <p:spPr/>
        <p:txBody>
          <a:bodyPr/>
          <a:lstStyle/>
          <a:p>
            <a:r>
              <a:rPr lang="en-GB" dirty="0"/>
              <a:t>Exercise 1: Writing Queries That Use Inner Joins
Exercise 2: Writing Queries That Use Multiple-Table Inner Joins
Exercise 3: Writing Queries That Use Self Joins
Exercise 4: Writing Queries That Use Outer Joins
Exercise 5: Writing Queries That Use Cross Joins</a:t>
            </a:r>
          </a:p>
        </p:txBody>
      </p:sp>
      <p:sp>
        <p:nvSpPr>
          <p:cNvPr id="4" name="TextBox 3"/>
          <p:cNvSpPr txBox="1"/>
          <p:nvPr/>
        </p:nvSpPr>
        <p:spPr>
          <a:xfrm>
            <a:off x="458788" y="4092275"/>
            <a:ext cx="3383683" cy="523220"/>
          </a:xfrm>
          <a:prstGeom prst="rect">
            <a:avLst/>
          </a:prstGeom>
          <a:noFill/>
        </p:spPr>
        <p:txBody>
          <a:bodyPr vert="horz" wrap="none" rtlCol="0">
            <a:spAutoFit/>
          </a:bodyPr>
          <a:lstStyle/>
          <a:p>
            <a:r>
              <a:rPr lang="en-GB" sz="2800" dirty="0">
                <a:latin typeface="Segoe UI" panose="020B0502040204020203" pitchFamily="34" charset="0"/>
              </a:rPr>
              <a:t>Logon Information</a:t>
            </a:r>
          </a:p>
        </p:txBody>
      </p:sp>
      <p:sp>
        <p:nvSpPr>
          <p:cNvPr id="5" name="TextBox 4"/>
          <p:cNvSpPr txBox="1"/>
          <p:nvPr/>
        </p:nvSpPr>
        <p:spPr>
          <a:xfrm>
            <a:off x="458788" y="4473275"/>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20761C-MIA-SQL</a:t>
            </a:r>
            <a:r>
              <a:rPr lang="en-GB" sz="2800" b="0" dirty="0">
                <a:latin typeface="Segoe UI" panose="020B0502040204020203" pitchFamily="34" charset="0"/>
              </a:rPr>
              <a:t> </a:t>
            </a: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endParaRPr lang="en-GB" sz="2800" b="0" dirty="0">
              <a:solidFill>
                <a:srgbClr val="000000"/>
              </a:solidFill>
              <a:latin typeface="Segoe UI" panose="020B0502040204020203" pitchFamily="34" charset="0"/>
            </a:endParaRP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a:latin typeface="Segoe UI" panose="020B0502040204020203" pitchFamily="34" charset="0"/>
              </a:rPr>
              <a:t>Estimated Time: 50 minutes</a:t>
            </a:r>
          </a:p>
        </p:txBody>
      </p:sp>
    </p:spTree>
    <p:custDataLst>
      <p:tags r:id="rId1"/>
    </p:custDataLst>
    <p:extLst>
      <p:ext uri="{BB962C8B-B14F-4D97-AF65-F5344CB8AC3E}">
        <p14:creationId xmlns:p14="http://schemas.microsoft.com/office/powerpoint/2010/main" val="21147964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4124869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Understanding Joins</a:t>
            </a:r>
          </a:p>
        </p:txBody>
      </p:sp>
      <p:sp>
        <p:nvSpPr>
          <p:cNvPr id="3" name="Text Placeholder 2"/>
          <p:cNvSpPr>
            <a:spLocks noGrp="1"/>
          </p:cNvSpPr>
          <p:nvPr>
            <p:ph type="body" idx="1"/>
          </p:nvPr>
        </p:nvSpPr>
        <p:spPr/>
        <p:txBody>
          <a:bodyPr/>
          <a:lstStyle/>
          <a:p>
            <a:r>
              <a:rPr lang="en-GB" dirty="0"/>
              <a:t>The FROM Clause and Virtual Tables
Join Terminology: Cartesian Product
Overview of Join Types
T-SQL Syntax Choices
Demonstration: Understanding Joins</a:t>
            </a:r>
          </a:p>
        </p:txBody>
      </p:sp>
    </p:spTree>
    <p:custDataLst>
      <p:tags r:id="rId1"/>
    </p:custDataLst>
    <p:extLst>
      <p:ext uri="{BB962C8B-B14F-4D97-AF65-F5344CB8AC3E}">
        <p14:creationId xmlns:p14="http://schemas.microsoft.com/office/powerpoint/2010/main" val="41371367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Scenario</a:t>
            </a:r>
          </a:p>
        </p:txBody>
      </p:sp>
      <p:sp>
        <p:nvSpPr>
          <p:cNvPr id="4" name="TextBox 3"/>
          <p:cNvSpPr txBox="1"/>
          <p:nvPr/>
        </p:nvSpPr>
        <p:spPr>
          <a:xfrm>
            <a:off x="458788" y="1021215"/>
            <a:ext cx="8119156" cy="3539430"/>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You are an Adventure Works business analyst who will be writing reports using corporate databases stored in SQL Server. You have been given a set of business requirements for data and you will write T-SQL queries to retrieve the specified data from the databases. You notice that the data is stored in separate tables, so you will need to write queries using various join operations.</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834312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Review and Takeaways</a:t>
            </a:r>
          </a:p>
        </p:txBody>
      </p:sp>
      <p:sp>
        <p:nvSpPr>
          <p:cNvPr id="3" name="Text Placeholder 2"/>
          <p:cNvSpPr>
            <a:spLocks noGrp="1"/>
          </p:cNvSpPr>
          <p:nvPr>
            <p:ph type="body" idx="1"/>
          </p:nvPr>
        </p:nvSpPr>
        <p:spPr/>
        <p:txBody>
          <a:bodyPr/>
          <a:lstStyle/>
          <a:p>
            <a:r>
              <a:rPr lang="en-GB" dirty="0"/>
              <a:t>Review Question(s)
Best Practice</a:t>
            </a:r>
          </a:p>
        </p:txBody>
      </p:sp>
    </p:spTree>
    <p:custDataLst>
      <p:tags r:id="rId1"/>
    </p:custDataLst>
    <p:extLst>
      <p:ext uri="{BB962C8B-B14F-4D97-AF65-F5344CB8AC3E}">
        <p14:creationId xmlns:p14="http://schemas.microsoft.com/office/powerpoint/2010/main" val="1750317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FROM Clause and Virtual Tables</a:t>
            </a:r>
          </a:p>
        </p:txBody>
      </p:sp>
      <p:sp>
        <p:nvSpPr>
          <p:cNvPr id="4" name="Content Placeholder 2"/>
          <p:cNvSpPr txBox="1">
            <a:spLocks/>
          </p:cNvSpPr>
          <p:nvPr/>
        </p:nvSpPr>
        <p:spPr>
          <a:xfrm>
            <a:off x="115409" y="825624"/>
            <a:ext cx="8842159" cy="5619564"/>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FROM clause determines source tables to be used in SELECT statement</a:t>
            </a:r>
          </a:p>
          <a:p>
            <a:pPr lvl="0"/>
            <a:endParaRPr lang="en-US" b="0" kern="0" dirty="0">
              <a:solidFill>
                <a:srgbClr val="000000"/>
              </a:solidFill>
            </a:endParaRPr>
          </a:p>
          <a:p>
            <a:pPr lvl="0"/>
            <a:r>
              <a:rPr lang="en-US" b="0" kern="0" dirty="0">
                <a:solidFill>
                  <a:srgbClr val="000000"/>
                </a:solidFill>
              </a:rPr>
              <a:t>FROM clause can contain tables</a:t>
            </a:r>
          </a:p>
          <a:p>
            <a:pPr lvl="0"/>
            <a:endParaRPr lang="en-US" b="0" kern="0" dirty="0">
              <a:solidFill>
                <a:srgbClr val="000000"/>
              </a:solidFill>
            </a:endParaRPr>
          </a:p>
          <a:p>
            <a:pPr lvl="0"/>
            <a:r>
              <a:rPr lang="en-US" b="0" kern="0" dirty="0">
                <a:solidFill>
                  <a:srgbClr val="000000"/>
                </a:solidFill>
              </a:rPr>
              <a:t>Result set of FROM clause is virtual table</a:t>
            </a:r>
          </a:p>
          <a:p>
            <a:pPr lvl="1"/>
            <a:r>
              <a:rPr lang="en-US" b="0" kern="0" dirty="0">
                <a:solidFill>
                  <a:srgbClr val="000000"/>
                </a:solidFill>
              </a:rPr>
              <a:t>Subsequent logical operations in SELECT statement consume this virtual table</a:t>
            </a:r>
          </a:p>
          <a:p>
            <a:pPr lvl="1"/>
            <a:endParaRPr lang="en-US" b="0" kern="0" dirty="0">
              <a:solidFill>
                <a:srgbClr val="000000"/>
              </a:solidFill>
            </a:endParaRPr>
          </a:p>
          <a:p>
            <a:pPr lvl="0"/>
            <a:r>
              <a:rPr lang="en-US" b="0" kern="0" dirty="0">
                <a:solidFill>
                  <a:srgbClr val="000000"/>
                </a:solidFill>
              </a:rPr>
              <a:t>FROM clause can establish table aliases for use by subsequent phases of query</a:t>
            </a:r>
          </a:p>
        </p:txBody>
      </p:sp>
    </p:spTree>
    <p:custDataLst>
      <p:tags r:id="rId1"/>
    </p:custDataLst>
    <p:extLst>
      <p:ext uri="{BB962C8B-B14F-4D97-AF65-F5344CB8AC3E}">
        <p14:creationId xmlns:p14="http://schemas.microsoft.com/office/powerpoint/2010/main" val="3285172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Join Terminology: Cartesian Product</a:t>
            </a:r>
          </a:p>
        </p:txBody>
      </p:sp>
      <p:sp>
        <p:nvSpPr>
          <p:cNvPr id="4" name="Content Placeholder 2"/>
          <p:cNvSpPr txBox="1">
            <a:spLocks/>
          </p:cNvSpPr>
          <p:nvPr/>
        </p:nvSpPr>
        <p:spPr>
          <a:xfrm>
            <a:off x="133165" y="740662"/>
            <a:ext cx="8904303" cy="604187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Characteristics of a Cartesian product</a:t>
            </a:r>
          </a:p>
          <a:p>
            <a:pPr lvl="1"/>
            <a:r>
              <a:rPr lang="en-US" b="0" kern="0" dirty="0">
                <a:solidFill>
                  <a:srgbClr val="000000"/>
                </a:solidFill>
              </a:rPr>
              <a:t>Combine all possible combinations of two sets</a:t>
            </a:r>
          </a:p>
          <a:p>
            <a:pPr lvl="1"/>
            <a:endParaRPr lang="en-US" b="0" kern="0" dirty="0">
              <a:solidFill>
                <a:srgbClr val="000000"/>
              </a:solidFill>
            </a:endParaRPr>
          </a:p>
          <a:p>
            <a:pPr lvl="1"/>
            <a:r>
              <a:rPr lang="en-US" b="0" kern="0" dirty="0">
                <a:solidFill>
                  <a:srgbClr val="000000"/>
                </a:solidFill>
              </a:rPr>
              <a:t>In T-SQL queries, usually not desired</a:t>
            </a:r>
          </a:p>
          <a:p>
            <a:pPr lvl="2"/>
            <a:r>
              <a:rPr lang="en-US" b="0" kern="0" dirty="0">
                <a:solidFill>
                  <a:srgbClr val="000000"/>
                </a:solidFill>
              </a:rPr>
              <a:t>Special case: table of numbers</a:t>
            </a:r>
          </a:p>
          <a:p>
            <a:pPr lvl="2"/>
            <a:endParaRPr lang="en-US" b="0" kern="0" dirty="0">
              <a:solidFill>
                <a:srgbClr val="000000"/>
              </a:solidFill>
            </a:endParaRPr>
          </a:p>
          <a:p>
            <a:pPr lvl="2"/>
            <a:endParaRPr lang="en-US" b="0" kern="0"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6142715"/>
              </p:ext>
            </p:extLst>
          </p:nvPr>
        </p:nvGraphicFramePr>
        <p:xfrm>
          <a:off x="2355425" y="3922412"/>
          <a:ext cx="1774385" cy="1509185"/>
        </p:xfrm>
        <a:graphic>
          <a:graphicData uri="http://schemas.openxmlformats.org/drawingml/2006/table">
            <a:tbl>
              <a:tblPr firstRow="1" bandRow="1">
                <a:tableStyleId>{5C22544A-7EE6-4342-B048-85BDC9FD1C3A}</a:tableStyleId>
              </a:tblPr>
              <a:tblGrid>
                <a:gridCol w="1774385">
                  <a:extLst>
                    <a:ext uri="{9D8B030D-6E8A-4147-A177-3AD203B41FA5}">
                      <a16:colId xmlns:a16="http://schemas.microsoft.com/office/drawing/2014/main" val="20000"/>
                    </a:ext>
                  </a:extLst>
                </a:gridCol>
              </a:tblGrid>
              <a:tr h="411905">
                <a:tc>
                  <a:txBody>
                    <a:bodyPr/>
                    <a:lstStyle/>
                    <a:p>
                      <a:r>
                        <a:rPr lang="en-US" sz="1800" dirty="0">
                          <a:solidFill>
                            <a:srgbClr val="0072C6"/>
                          </a:solidFill>
                          <a:latin typeface="Segoe UI" panose="020B0502040204020203" pitchFamily="34" charset="0"/>
                          <a:cs typeface="Segoe UI" panose="020B0502040204020203" pitchFamily="34" charset="0"/>
                        </a:rPr>
                        <a:t>Product</a:t>
                      </a:r>
                    </a:p>
                  </a:txBody>
                  <a:tcPr>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0"/>
                  </a:ext>
                </a:extLst>
              </a:tr>
              <a:tr h="358762">
                <a:tc>
                  <a:txBody>
                    <a:bodyPr/>
                    <a:lstStyle/>
                    <a:p>
                      <a:r>
                        <a:rPr lang="en-US" sz="1800" dirty="0">
                          <a:latin typeface="Segoe UI" panose="020B0502040204020203" pitchFamily="34" charset="0"/>
                          <a:cs typeface="Segoe UI" panose="020B0502040204020203" pitchFamily="34" charset="0"/>
                        </a:rPr>
                        <a:t>Alice Mutton</a:t>
                      </a:r>
                    </a:p>
                  </a:txBody>
                  <a:tcP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1"/>
                  </a:ext>
                </a:extLst>
              </a:tr>
              <a:tr h="358762">
                <a:tc>
                  <a:txBody>
                    <a:bodyPr/>
                    <a:lstStyle/>
                    <a:p>
                      <a:r>
                        <a:rPr lang="en-US" sz="1800" dirty="0">
                          <a:latin typeface="Segoe UI" panose="020B0502040204020203" pitchFamily="34" charset="0"/>
                          <a:cs typeface="Segoe UI" panose="020B0502040204020203" pitchFamily="34" charset="0"/>
                        </a:rPr>
                        <a:t>Crab Meat</a:t>
                      </a:r>
                    </a:p>
                  </a:txBody>
                  <a:tcP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2"/>
                  </a:ext>
                </a:extLst>
              </a:tr>
              <a:tr h="358762">
                <a:tc>
                  <a:txBody>
                    <a:bodyPr/>
                    <a:lstStyle/>
                    <a:p>
                      <a:r>
                        <a:rPr lang="en-US" sz="1800" dirty="0">
                          <a:latin typeface="Segoe UI" panose="020B0502040204020203" pitchFamily="34" charset="0"/>
                          <a:cs typeface="Segoe UI" panose="020B0502040204020203" pitchFamily="34" charset="0"/>
                        </a:rPr>
                        <a:t>Ipoh Coffee</a:t>
                      </a:r>
                    </a:p>
                  </a:txBody>
                  <a:tcPr>
                    <a:lnT w="12700" cap="flat" cmpd="sng" algn="ctr">
                      <a:solidFill>
                        <a:srgbClr val="569AD2"/>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70582001"/>
              </p:ext>
            </p:extLst>
          </p:nvPr>
        </p:nvGraphicFramePr>
        <p:xfrm>
          <a:off x="4928577" y="2967182"/>
          <a:ext cx="3769177" cy="3708400"/>
        </p:xfrm>
        <a:graphic>
          <a:graphicData uri="http://schemas.openxmlformats.org/drawingml/2006/table">
            <a:tbl>
              <a:tblPr firstRow="1" bandRow="1">
                <a:tableStyleId>{5C22544A-7EE6-4342-B048-85BDC9FD1C3A}</a:tableStyleId>
              </a:tblPr>
              <a:tblGrid>
                <a:gridCol w="1936843">
                  <a:extLst>
                    <a:ext uri="{9D8B030D-6E8A-4147-A177-3AD203B41FA5}">
                      <a16:colId xmlns:a16="http://schemas.microsoft.com/office/drawing/2014/main" val="20000"/>
                    </a:ext>
                  </a:extLst>
                </a:gridCol>
                <a:gridCol w="1832334">
                  <a:extLst>
                    <a:ext uri="{9D8B030D-6E8A-4147-A177-3AD203B41FA5}">
                      <a16:colId xmlns:a16="http://schemas.microsoft.com/office/drawing/2014/main" val="20001"/>
                    </a:ext>
                  </a:extLst>
                </a:gridCol>
              </a:tblGrid>
              <a:tr h="370840">
                <a:tc>
                  <a:txBody>
                    <a:bodyPr/>
                    <a:lstStyle/>
                    <a:p>
                      <a:r>
                        <a:rPr lang="en-US" sz="1800" dirty="0">
                          <a:solidFill>
                            <a:srgbClr val="0072C6"/>
                          </a:solidFill>
                          <a:latin typeface="Segoe UI" panose="020B0502040204020203" pitchFamily="34" charset="0"/>
                          <a:cs typeface="Segoe UI" panose="020B0502040204020203" pitchFamily="34" charset="0"/>
                        </a:rPr>
                        <a:t>Name</a:t>
                      </a:r>
                    </a:p>
                  </a:txBody>
                  <a:tcPr>
                    <a:lnL w="12700" cmpd="sng">
                      <a:noFill/>
                    </a:lnL>
                    <a:lnR w="12700" cap="flat" cmpd="sng" algn="ctr">
                      <a:solidFill>
                        <a:srgbClr val="569AD2"/>
                      </a:solidFill>
                      <a:prstDash val="solid"/>
                      <a:round/>
                      <a:headEnd type="none" w="med" len="med"/>
                      <a:tailEnd type="none" w="med" len="med"/>
                    </a:lnR>
                    <a:lnT w="12700" cmpd="sng">
                      <a:noFill/>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rgbClr val="0072C6"/>
                          </a:solidFill>
                          <a:latin typeface="Segoe UI" panose="020B0502040204020203" pitchFamily="34" charset="0"/>
                          <a:cs typeface="Segoe UI" panose="020B0502040204020203" pitchFamily="34" charset="0"/>
                        </a:rPr>
                        <a:t>Product</a:t>
                      </a:r>
                    </a:p>
                  </a:txBody>
                  <a:tcPr>
                    <a:lnL w="12700" cap="flat" cmpd="sng" algn="ctr">
                      <a:solidFill>
                        <a:srgbClr val="569AD2"/>
                      </a:solidFill>
                      <a:prstDash val="solid"/>
                      <a:round/>
                      <a:headEnd type="none" w="med" len="med"/>
                      <a:tailEnd type="none" w="med" len="med"/>
                    </a:lnL>
                    <a:lnR w="12700" cmpd="sng">
                      <a:noFill/>
                    </a:lnR>
                    <a:lnT w="12700" cmpd="sng">
                      <a:noFill/>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n-US" sz="1800" dirty="0">
                          <a:latin typeface="Segoe UI" panose="020B0502040204020203" pitchFamily="34" charset="0"/>
                          <a:cs typeface="Segoe UI" panose="020B0502040204020203" pitchFamily="34" charset="0"/>
                        </a:rPr>
                        <a:t>Davis</a:t>
                      </a:r>
                    </a:p>
                  </a:txBody>
                  <a:tcPr>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latin typeface="Segoe UI" panose="020B0502040204020203" pitchFamily="34" charset="0"/>
                          <a:cs typeface="Segoe UI" panose="020B0502040204020203" pitchFamily="34" charset="0"/>
                        </a:rPr>
                        <a:t>Alice Mutton</a:t>
                      </a:r>
                    </a:p>
                  </a:txBody>
                  <a:tcPr>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sz="1800" dirty="0">
                          <a:latin typeface="Segoe UI" panose="020B0502040204020203" pitchFamily="34" charset="0"/>
                          <a:cs typeface="Segoe UI" panose="020B0502040204020203" pitchFamily="34" charset="0"/>
                        </a:rPr>
                        <a:t>Davis</a:t>
                      </a:r>
                    </a:p>
                  </a:txBody>
                  <a:tcPr>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latin typeface="Segoe UI" panose="020B0502040204020203" pitchFamily="34" charset="0"/>
                          <a:cs typeface="Segoe UI" panose="020B0502040204020203" pitchFamily="34" charset="0"/>
                        </a:rPr>
                        <a:t>Crab Meat</a:t>
                      </a:r>
                    </a:p>
                  </a:txBody>
                  <a:tcPr>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US" sz="1800" dirty="0">
                          <a:latin typeface="Segoe UI" panose="020B0502040204020203" pitchFamily="34" charset="0"/>
                          <a:cs typeface="Segoe UI" panose="020B0502040204020203" pitchFamily="34" charset="0"/>
                        </a:rPr>
                        <a:t>Davis</a:t>
                      </a:r>
                    </a:p>
                  </a:txBody>
                  <a:tcPr>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latin typeface="Segoe UI" panose="020B0502040204020203" pitchFamily="34" charset="0"/>
                          <a:cs typeface="Segoe UI" panose="020B0502040204020203" pitchFamily="34" charset="0"/>
                        </a:rPr>
                        <a:t>Ipoh Coffee</a:t>
                      </a:r>
                    </a:p>
                  </a:txBody>
                  <a:tcPr>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r>
                        <a:rPr lang="en-US" sz="1800" dirty="0">
                          <a:latin typeface="Segoe UI" panose="020B0502040204020203" pitchFamily="34" charset="0"/>
                          <a:cs typeface="Segoe UI" panose="020B0502040204020203" pitchFamily="34" charset="0"/>
                        </a:rPr>
                        <a:t>Funk</a:t>
                      </a:r>
                    </a:p>
                  </a:txBody>
                  <a:tcPr>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latin typeface="Segoe UI" panose="020B0502040204020203" pitchFamily="34" charset="0"/>
                          <a:cs typeface="Segoe UI" panose="020B0502040204020203" pitchFamily="34" charset="0"/>
                        </a:rPr>
                        <a:t>Alice Mutton</a:t>
                      </a:r>
                    </a:p>
                  </a:txBody>
                  <a:tcPr>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r>
                        <a:rPr lang="en-US" sz="1800" dirty="0">
                          <a:latin typeface="Segoe UI" panose="020B0502040204020203" pitchFamily="34" charset="0"/>
                          <a:cs typeface="Segoe UI" panose="020B0502040204020203" pitchFamily="34" charset="0"/>
                        </a:rPr>
                        <a:t>Funk</a:t>
                      </a:r>
                    </a:p>
                  </a:txBody>
                  <a:tcPr>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latin typeface="Segoe UI" panose="020B0502040204020203" pitchFamily="34" charset="0"/>
                          <a:cs typeface="Segoe UI" panose="020B0502040204020203" pitchFamily="34" charset="0"/>
                        </a:rPr>
                        <a:t>Crab Meat</a:t>
                      </a:r>
                    </a:p>
                  </a:txBody>
                  <a:tcPr>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a:txBody>
                    <a:bodyPr/>
                    <a:lstStyle/>
                    <a:p>
                      <a:r>
                        <a:rPr lang="en-US" sz="1800" dirty="0">
                          <a:latin typeface="Segoe UI" panose="020B0502040204020203" pitchFamily="34" charset="0"/>
                          <a:cs typeface="Segoe UI" panose="020B0502040204020203" pitchFamily="34" charset="0"/>
                        </a:rPr>
                        <a:t>Funk</a:t>
                      </a:r>
                    </a:p>
                  </a:txBody>
                  <a:tcPr>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latin typeface="Segoe UI" panose="020B0502040204020203" pitchFamily="34" charset="0"/>
                          <a:cs typeface="Segoe UI" panose="020B0502040204020203" pitchFamily="34" charset="0"/>
                        </a:rPr>
                        <a:t>Ipoh Coffee</a:t>
                      </a:r>
                    </a:p>
                  </a:txBody>
                  <a:tcPr>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a:txBody>
                    <a:bodyPr/>
                    <a:lstStyle/>
                    <a:p>
                      <a:r>
                        <a:rPr lang="en-US" sz="1800" dirty="0">
                          <a:latin typeface="Segoe UI" panose="020B0502040204020203" pitchFamily="34" charset="0"/>
                          <a:cs typeface="Segoe UI" panose="020B0502040204020203" pitchFamily="34" charset="0"/>
                        </a:rPr>
                        <a:t>King</a:t>
                      </a:r>
                    </a:p>
                  </a:txBody>
                  <a:tcPr>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latin typeface="Segoe UI" panose="020B0502040204020203" pitchFamily="34" charset="0"/>
                          <a:cs typeface="Segoe UI" panose="020B0502040204020203" pitchFamily="34" charset="0"/>
                        </a:rPr>
                        <a:t>Alice Mutton</a:t>
                      </a:r>
                    </a:p>
                  </a:txBody>
                  <a:tcPr>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Segoe UI" panose="020B0502040204020203" pitchFamily="34" charset="0"/>
                          <a:cs typeface="Segoe UI" panose="020B0502040204020203" pitchFamily="34" charset="0"/>
                        </a:rPr>
                        <a:t>King</a:t>
                      </a:r>
                    </a:p>
                  </a:txBody>
                  <a:tcPr>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latin typeface="Segoe UI" panose="020B0502040204020203" pitchFamily="34" charset="0"/>
                          <a:cs typeface="Segoe UI" panose="020B0502040204020203" pitchFamily="34" charset="0"/>
                        </a:rPr>
                        <a:t>Crab Meat</a:t>
                      </a:r>
                    </a:p>
                  </a:txBody>
                  <a:tcPr>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Segoe UI" panose="020B0502040204020203" pitchFamily="34" charset="0"/>
                          <a:cs typeface="Segoe UI" panose="020B0502040204020203" pitchFamily="34" charset="0"/>
                        </a:rPr>
                        <a:t>King</a:t>
                      </a:r>
                    </a:p>
                  </a:txBody>
                  <a:tcPr>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sz="1800" dirty="0">
                          <a:latin typeface="Segoe UI" panose="020B0502040204020203" pitchFamily="34" charset="0"/>
                          <a:cs typeface="Segoe UI" panose="020B0502040204020203" pitchFamily="34" charset="0"/>
                        </a:rPr>
                        <a:t>Ipoh Coffee</a:t>
                      </a:r>
                    </a:p>
                  </a:txBody>
                  <a:tcPr>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94441188"/>
              </p:ext>
            </p:extLst>
          </p:nvPr>
        </p:nvGraphicFramePr>
        <p:xfrm>
          <a:off x="402773" y="3934075"/>
          <a:ext cx="1153885" cy="1483360"/>
        </p:xfrm>
        <a:graphic>
          <a:graphicData uri="http://schemas.openxmlformats.org/drawingml/2006/table">
            <a:tbl>
              <a:tblPr firstRow="1" bandRow="1">
                <a:tableStyleId>{5C22544A-7EE6-4342-B048-85BDC9FD1C3A}</a:tableStyleId>
              </a:tblPr>
              <a:tblGrid>
                <a:gridCol w="1153885">
                  <a:extLst>
                    <a:ext uri="{9D8B030D-6E8A-4147-A177-3AD203B41FA5}">
                      <a16:colId xmlns:a16="http://schemas.microsoft.com/office/drawing/2014/main" val="20000"/>
                    </a:ext>
                  </a:extLst>
                </a:gridCol>
              </a:tblGrid>
              <a:tr h="370840">
                <a:tc>
                  <a:txBody>
                    <a:bodyPr/>
                    <a:lstStyle/>
                    <a:p>
                      <a:r>
                        <a:rPr lang="en-US" sz="1800" dirty="0">
                          <a:solidFill>
                            <a:srgbClr val="0072C6"/>
                          </a:solidFill>
                          <a:latin typeface="Segoe UI" panose="020B0502040204020203" pitchFamily="34" charset="0"/>
                          <a:cs typeface="Segoe UI" panose="020B0502040204020203" pitchFamily="34" charset="0"/>
                        </a:rPr>
                        <a:t>Name</a:t>
                      </a:r>
                    </a:p>
                  </a:txBody>
                  <a:tcPr>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1800" dirty="0">
                          <a:latin typeface="Segoe UI" panose="020B0502040204020203" pitchFamily="34" charset="0"/>
                          <a:cs typeface="Segoe UI" panose="020B0502040204020203" pitchFamily="34" charset="0"/>
                        </a:rPr>
                        <a:t>Davis</a:t>
                      </a:r>
                    </a:p>
                  </a:txBody>
                  <a:tcP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1800" dirty="0">
                          <a:latin typeface="Segoe UI" panose="020B0502040204020203" pitchFamily="34" charset="0"/>
                          <a:cs typeface="Segoe UI" panose="020B0502040204020203" pitchFamily="34" charset="0"/>
                        </a:rPr>
                        <a:t>Funk</a:t>
                      </a:r>
                    </a:p>
                  </a:txBody>
                  <a:tcP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1800" dirty="0">
                          <a:latin typeface="Segoe UI" panose="020B0502040204020203" pitchFamily="34" charset="0"/>
                          <a:cs typeface="Segoe UI" panose="020B0502040204020203" pitchFamily="34" charset="0"/>
                        </a:rPr>
                        <a:t>King</a:t>
                      </a:r>
                    </a:p>
                  </a:txBody>
                  <a:tcPr>
                    <a:lnT w="12700" cap="flat" cmpd="sng" algn="ctr">
                      <a:solidFill>
                        <a:srgbClr val="569AD2"/>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grpSp>
        <p:nvGrpSpPr>
          <p:cNvPr id="8" name="Alt Text Group" descr="Multiplication and equals sign that show that the results from one table in a cartesian product with the results from another table return every possible combination of the two tables"/>
          <p:cNvGrpSpPr/>
          <p:nvPr/>
        </p:nvGrpSpPr>
        <p:grpSpPr>
          <a:xfrm>
            <a:off x="1654628" y="4218555"/>
            <a:ext cx="3175979" cy="602827"/>
            <a:chOff x="1654628" y="4218555"/>
            <a:chExt cx="3175979" cy="602827"/>
          </a:xfrm>
          <a:effectLst/>
        </p:grpSpPr>
        <p:sp>
          <p:nvSpPr>
            <p:cNvPr id="9" name="Multiply 8"/>
            <p:cNvSpPr/>
            <p:nvPr/>
          </p:nvSpPr>
          <p:spPr bwMode="auto">
            <a:xfrm>
              <a:off x="1654628" y="4218555"/>
              <a:ext cx="602827" cy="602827"/>
            </a:xfrm>
            <a:prstGeom prst="mathMultiply">
              <a:avLst/>
            </a:prstGeom>
            <a:solidFill>
              <a:schemeClr val="accent2"/>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Segoe UI "/>
              </a:endParaRPr>
            </a:p>
          </p:txBody>
        </p:sp>
        <p:sp>
          <p:nvSpPr>
            <p:cNvPr id="10" name="Equal 9"/>
            <p:cNvSpPr/>
            <p:nvPr/>
          </p:nvSpPr>
          <p:spPr bwMode="auto">
            <a:xfrm>
              <a:off x="4227780" y="4218555"/>
              <a:ext cx="602827" cy="602827"/>
            </a:xfrm>
            <a:prstGeom prst="mathEqual">
              <a:avLst/>
            </a:prstGeom>
            <a:solidFill>
              <a:schemeClr val="accent2"/>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Segoe UI "/>
              </a:endParaRPr>
            </a:p>
          </p:txBody>
        </p:sp>
      </p:grpSp>
    </p:spTree>
    <p:custDataLst>
      <p:tags r:id="rId1"/>
    </p:custDataLst>
    <p:extLst>
      <p:ext uri="{BB962C8B-B14F-4D97-AF65-F5344CB8AC3E}">
        <p14:creationId xmlns:p14="http://schemas.microsoft.com/office/powerpoint/2010/main" val="3863695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 of Join Types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Join types in FROM clauses specify the operations performed on the virtual table:</a:t>
            </a:r>
          </a:p>
          <a:p>
            <a:pPr lvl="0"/>
            <a:endParaRPr lang="en-US" b="0" kern="0" dirty="0">
              <a:solidFill>
                <a:srgbClr val="000000"/>
              </a:solidFill>
            </a:endParaRPr>
          </a:p>
        </p:txBody>
      </p:sp>
      <p:graphicFrame>
        <p:nvGraphicFramePr>
          <p:cNvPr id="5" name="Content Placeholder 5"/>
          <p:cNvGraphicFramePr>
            <a:graphicFrameLocks/>
          </p:cNvGraphicFramePr>
          <p:nvPr>
            <p:extLst>
              <p:ext uri="{D42A27DB-BD31-4B8C-83A1-F6EECF244321}">
                <p14:modId xmlns:p14="http://schemas.microsoft.com/office/powerpoint/2010/main" val="563778332"/>
              </p:ext>
            </p:extLst>
          </p:nvPr>
        </p:nvGraphicFramePr>
        <p:xfrm>
          <a:off x="557642" y="2375088"/>
          <a:ext cx="7751762" cy="3718560"/>
        </p:xfrm>
        <a:graphic>
          <a:graphicData uri="http://schemas.openxmlformats.org/drawingml/2006/table">
            <a:tbl>
              <a:tblPr firstRow="1" bandRow="1">
                <a:tableStyleId>{B301B821-A1FF-4177-AEE7-76D212191A09}</a:tableStyleId>
              </a:tblPr>
              <a:tblGrid>
                <a:gridCol w="2160844">
                  <a:extLst>
                    <a:ext uri="{9D8B030D-6E8A-4147-A177-3AD203B41FA5}">
                      <a16:colId xmlns:a16="http://schemas.microsoft.com/office/drawing/2014/main" val="20000"/>
                    </a:ext>
                  </a:extLst>
                </a:gridCol>
                <a:gridCol w="5590918">
                  <a:extLst>
                    <a:ext uri="{9D8B030D-6E8A-4147-A177-3AD203B41FA5}">
                      <a16:colId xmlns:a16="http://schemas.microsoft.com/office/drawing/2014/main" val="20001"/>
                    </a:ext>
                  </a:extLst>
                </a:gridCol>
              </a:tblGrid>
              <a:tr h="370840">
                <a:tc>
                  <a:txBody>
                    <a:bodyPr/>
                    <a:lstStyle/>
                    <a:p>
                      <a:r>
                        <a:rPr lang="en-US" sz="2200" dirty="0">
                          <a:solidFill>
                            <a:srgbClr val="0072C6"/>
                          </a:solidFill>
                          <a:latin typeface="Segoe UI" panose="020B0502040204020203" pitchFamily="34" charset="0"/>
                          <a:cs typeface="Segoe UI" panose="020B0502040204020203" pitchFamily="34" charset="0"/>
                        </a:rPr>
                        <a:t>Join Type</a:t>
                      </a:r>
                    </a:p>
                  </a:txBody>
                  <a:tcPr>
                    <a:lnR w="12700" cap="flat" cmpd="sng" algn="ctr">
                      <a:solidFill>
                        <a:srgbClr val="569AD2"/>
                      </a:solidFill>
                      <a:prstDash val="solid"/>
                      <a:round/>
                      <a:headEnd type="none" w="med" len="med"/>
                      <a:tailEnd type="none" w="med" len="med"/>
                    </a:lnR>
                    <a:lnB w="12700" cap="flat" cmpd="sng" algn="ctr">
                      <a:solidFill>
                        <a:srgbClr val="569AD2"/>
                      </a:solidFill>
                      <a:prstDash val="solid"/>
                      <a:round/>
                      <a:headEnd type="none" w="med" len="med"/>
                      <a:tailEnd type="none" w="med" len="med"/>
                    </a:lnB>
                  </a:tcPr>
                </a:tc>
                <a:tc>
                  <a:txBody>
                    <a:bodyPr/>
                    <a:lstStyle/>
                    <a:p>
                      <a:r>
                        <a:rPr lang="en-US" sz="2200" dirty="0">
                          <a:solidFill>
                            <a:srgbClr val="0072C6"/>
                          </a:solidFill>
                          <a:latin typeface="Segoe UI" panose="020B0502040204020203" pitchFamily="34" charset="0"/>
                          <a:cs typeface="Segoe UI" panose="020B0502040204020203" pitchFamily="34" charset="0"/>
                        </a:rPr>
                        <a:t>Description</a:t>
                      </a:r>
                    </a:p>
                  </a:txBody>
                  <a:tcPr>
                    <a:lnL w="12700" cap="flat" cmpd="sng" algn="ctr">
                      <a:solidFill>
                        <a:srgbClr val="569AD2"/>
                      </a:solidFill>
                      <a:prstDash val="solid"/>
                      <a:round/>
                      <a:headEnd type="none" w="med" len="med"/>
                      <a:tailEnd type="none" w="med" len="med"/>
                    </a:lnL>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2200" dirty="0">
                          <a:latin typeface="Segoe UI" panose="020B0502040204020203" pitchFamily="34" charset="0"/>
                          <a:cs typeface="Segoe UI" panose="020B0502040204020203" pitchFamily="34" charset="0"/>
                        </a:rPr>
                        <a:t>Cross</a:t>
                      </a: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200" dirty="0">
                          <a:latin typeface="Segoe UI" panose="020B0502040204020203" pitchFamily="34" charset="0"/>
                          <a:cs typeface="Segoe UI" panose="020B0502040204020203" pitchFamily="34" charset="0"/>
                        </a:rPr>
                        <a:t>Combines all rows in both tables (creates Cartesian product)</a:t>
                      </a: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200" dirty="0">
                          <a:latin typeface="Segoe UI" panose="020B0502040204020203" pitchFamily="34" charset="0"/>
                          <a:cs typeface="Segoe UI" panose="020B0502040204020203" pitchFamily="34" charset="0"/>
                        </a:rPr>
                        <a:t>Inner</a:t>
                      </a: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2200" dirty="0">
                          <a:latin typeface="Segoe UI" panose="020B0502040204020203" pitchFamily="34" charset="0"/>
                          <a:cs typeface="Segoe UI" panose="020B0502040204020203" pitchFamily="34" charset="0"/>
                        </a:rPr>
                        <a:t>Starts with Cartesian</a:t>
                      </a:r>
                      <a:r>
                        <a:rPr lang="en-US" sz="2200" baseline="0" dirty="0">
                          <a:latin typeface="Segoe UI" panose="020B0502040204020203" pitchFamily="34" charset="0"/>
                          <a:cs typeface="Segoe UI" panose="020B0502040204020203" pitchFamily="34" charset="0"/>
                        </a:rPr>
                        <a:t> product; applies filter to match rows between tables based on predicate</a:t>
                      </a:r>
                      <a:endParaRPr lang="en-US" sz="2200" dirty="0">
                        <a:latin typeface="Segoe UI" panose="020B0502040204020203" pitchFamily="34" charset="0"/>
                        <a:cs typeface="Segoe UI"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200" dirty="0">
                          <a:latin typeface="Segoe UI" panose="020B0502040204020203" pitchFamily="34" charset="0"/>
                          <a:cs typeface="Segoe UI" panose="020B0502040204020203" pitchFamily="34" charset="0"/>
                        </a:rPr>
                        <a:t>Outer</a:t>
                      </a: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tcPr>
                </a:tc>
                <a:tc>
                  <a:txBody>
                    <a:bodyPr/>
                    <a:lstStyle/>
                    <a:p>
                      <a:r>
                        <a:rPr lang="en-US" sz="2200" dirty="0">
                          <a:latin typeface="Segoe UI" panose="020B0502040204020203" pitchFamily="34" charset="0"/>
                          <a:cs typeface="Segoe UI" panose="020B0502040204020203" pitchFamily="34" charset="0"/>
                        </a:rPr>
                        <a:t>Starts with Cartesian</a:t>
                      </a:r>
                      <a:r>
                        <a:rPr lang="en-US" sz="2200" baseline="0" dirty="0">
                          <a:latin typeface="Segoe UI" panose="020B0502040204020203" pitchFamily="34" charset="0"/>
                          <a:cs typeface="Segoe UI" panose="020B0502040204020203" pitchFamily="34" charset="0"/>
                        </a:rPr>
                        <a:t> product; all rows from designated table preserved, matching rows from other table retrieved. Additional NULLs inserted as placeholders</a:t>
                      </a:r>
                      <a:endParaRPr lang="en-US" sz="2200" dirty="0">
                        <a:latin typeface="Segoe UI" panose="020B0502040204020203" pitchFamily="34" charset="0"/>
                        <a:cs typeface="Segoe UI"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3550002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7af34d86-331e-4454-907f-03cfe0eb80f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T-SQL Syntax Choices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ANSI SQL-92</a:t>
            </a:r>
          </a:p>
          <a:p>
            <a:pPr lvl="1"/>
            <a:r>
              <a:rPr lang="en-US" b="0" kern="0" dirty="0">
                <a:solidFill>
                  <a:srgbClr val="000000"/>
                </a:solidFill>
              </a:rPr>
              <a:t>Tables joined by JOIN operator in FROM Clause</a:t>
            </a:r>
          </a:p>
          <a:p>
            <a:pPr lvl="1"/>
            <a:endParaRPr lang="en-US" b="0" kern="0" dirty="0">
              <a:solidFill>
                <a:srgbClr val="000000"/>
              </a:solidFill>
            </a:endParaRPr>
          </a:p>
          <a:p>
            <a:pPr lvl="1"/>
            <a:endParaRPr lang="en-US" b="0" kern="0" dirty="0">
              <a:solidFill>
                <a:srgbClr val="000000"/>
              </a:solidFill>
            </a:endParaRPr>
          </a:p>
          <a:p>
            <a:pPr lvl="1"/>
            <a:endParaRPr lang="en-US" b="0" kern="0" dirty="0">
              <a:solidFill>
                <a:srgbClr val="000000"/>
              </a:solidFill>
            </a:endParaRPr>
          </a:p>
          <a:p>
            <a:pPr lvl="0"/>
            <a:r>
              <a:rPr lang="en-US" b="0" kern="0" dirty="0">
                <a:solidFill>
                  <a:srgbClr val="000000"/>
                </a:solidFill>
              </a:rPr>
              <a:t>ANSI SQL-89</a:t>
            </a:r>
          </a:p>
          <a:p>
            <a:pPr lvl="1"/>
            <a:r>
              <a:rPr lang="en-US" b="0" kern="0" dirty="0">
                <a:solidFill>
                  <a:srgbClr val="000000"/>
                </a:solidFill>
              </a:rPr>
              <a:t>Tables joined by commas in FROM Clause</a:t>
            </a:r>
          </a:p>
          <a:p>
            <a:pPr lvl="2"/>
            <a:r>
              <a:rPr lang="en-US" b="0" kern="0" dirty="0">
                <a:solidFill>
                  <a:srgbClr val="000000"/>
                </a:solidFill>
              </a:rPr>
              <a:t>Not recommended: accidental Cartesian products!</a:t>
            </a:r>
          </a:p>
          <a:p>
            <a:pPr lvl="2"/>
            <a:endParaRPr lang="en-US" b="0" kern="0" dirty="0">
              <a:solidFill>
                <a:srgbClr val="000000"/>
              </a:solidFill>
            </a:endParaRPr>
          </a:p>
        </p:txBody>
      </p:sp>
      <p:sp>
        <p:nvSpPr>
          <p:cNvPr id="5" name="AutoShape 3"/>
          <p:cNvSpPr>
            <a:spLocks noChangeArrowheads="1"/>
          </p:cNvSpPr>
          <p:nvPr/>
        </p:nvSpPr>
        <p:spPr bwMode="auto">
          <a:xfrm>
            <a:off x="859254" y="2099831"/>
            <a:ext cx="6256338" cy="1006429"/>
          </a:xfrm>
          <a:prstGeom prst="roundRect">
            <a:avLst>
              <a:gd name="adj" fmla="val 0"/>
            </a:avLst>
          </a:prstGeom>
          <a:solidFill>
            <a:srgbClr val="D2D2D2"/>
          </a:solidFill>
          <a:ln w="9525" algn="ctr">
            <a:noFill/>
            <a:round/>
            <a:headEnd/>
            <a:tailEnd/>
          </a:ln>
          <a:effectLst/>
        </p:spPr>
        <p:txBody>
          <a:bodyPr anchor="ctr">
            <a:spAutoFit/>
          </a:bodyPr>
          <a:lstStyle/>
          <a:p>
            <a:pPr lvl="0" defTabSz="457200">
              <a:lnSpc>
                <a:spcPct val="90000"/>
              </a:lnSpc>
              <a:tabLst>
                <a:tab pos="457200" algn="l"/>
              </a:tabLst>
              <a:defRPr/>
            </a:pPr>
            <a:r>
              <a:rPr lang="en-US" sz="2200" b="0" dirty="0">
                <a:solidFill>
                  <a:srgbClr val="0000FF"/>
                </a:solidFill>
                <a:latin typeface="Lucida Sans Unicode" panose="020B0602030504020204" pitchFamily="34" charset="0"/>
                <a:cs typeface="Lucida Sans Unicode" panose="020B0602030504020204" pitchFamily="34" charset="0"/>
              </a:rPr>
              <a:t>SELECT</a:t>
            </a:r>
            <a:r>
              <a:rPr lang="en-US" sz="2200" b="0" dirty="0">
                <a:solidFill>
                  <a:srgbClr val="000000"/>
                </a:solidFill>
                <a:latin typeface="Lucida Sans Unicode" panose="020B0602030504020204" pitchFamily="34" charset="0"/>
                <a:cs typeface="Lucida Sans Unicode" panose="020B0602030504020204" pitchFamily="34" charset="0"/>
              </a:rPr>
              <a:t> ...</a:t>
            </a:r>
          </a:p>
          <a:p>
            <a:pPr lvl="0" defTabSz="457200">
              <a:lnSpc>
                <a:spcPct val="90000"/>
              </a:lnSpc>
              <a:tabLst>
                <a:tab pos="457200" algn="l"/>
              </a:tabLst>
              <a:defRPr/>
            </a:pPr>
            <a:r>
              <a:rPr lang="en-US" sz="2200" b="0" dirty="0">
                <a:solidFill>
                  <a:srgbClr val="0000FF"/>
                </a:solidFill>
                <a:latin typeface="Lucida Sans Unicode" panose="020B0602030504020204" pitchFamily="34" charset="0"/>
                <a:cs typeface="Lucida Sans Unicode" panose="020B0602030504020204" pitchFamily="34" charset="0"/>
              </a:rPr>
              <a:t>FROM</a:t>
            </a:r>
            <a:r>
              <a:rPr lang="en-US" sz="2200" b="0" dirty="0">
                <a:solidFill>
                  <a:srgbClr val="000000"/>
                </a:solidFill>
                <a:latin typeface="Lucida Sans Unicode" panose="020B0602030504020204" pitchFamily="34" charset="0"/>
                <a:cs typeface="Lucida Sans Unicode" panose="020B0602030504020204" pitchFamily="34" charset="0"/>
              </a:rPr>
              <a:t>   Table1 JOIN Table2</a:t>
            </a:r>
          </a:p>
          <a:p>
            <a:pPr lvl="0" defTabSz="457200">
              <a:lnSpc>
                <a:spcPct val="90000"/>
              </a:lnSpc>
              <a:tabLst>
                <a:tab pos="457200" algn="l"/>
              </a:tabLst>
              <a:defRPr/>
            </a:pPr>
            <a:r>
              <a:rPr lang="en-US" sz="2200" b="0" dirty="0">
                <a:solidFill>
                  <a:srgbClr val="000000"/>
                </a:solidFill>
                <a:latin typeface="Lucida Sans Unicode" panose="020B0602030504020204" pitchFamily="34" charset="0"/>
                <a:cs typeface="Lucida Sans Unicode" panose="020B0602030504020204" pitchFamily="34" charset="0"/>
              </a:rPr>
              <a:t>       </a:t>
            </a:r>
            <a:r>
              <a:rPr lang="en-US" sz="2200" b="0" dirty="0">
                <a:solidFill>
                  <a:srgbClr val="0000FF"/>
                </a:solidFill>
                <a:latin typeface="Lucida Sans Unicode" panose="020B0602030504020204" pitchFamily="34" charset="0"/>
                <a:cs typeface="Lucida Sans Unicode" panose="020B0602030504020204" pitchFamily="34" charset="0"/>
              </a:rPr>
              <a:t>ON</a:t>
            </a:r>
            <a:r>
              <a:rPr lang="en-US" sz="2200" b="0" dirty="0">
                <a:solidFill>
                  <a:srgbClr val="000000"/>
                </a:solidFill>
                <a:latin typeface="Lucida Sans Unicode" panose="020B0602030504020204" pitchFamily="34" charset="0"/>
                <a:cs typeface="Lucida Sans Unicode" panose="020B0602030504020204" pitchFamily="34" charset="0"/>
              </a:rPr>
              <a:t> &lt;on_predicate&gt;</a:t>
            </a:r>
          </a:p>
        </p:txBody>
      </p:sp>
      <p:sp>
        <p:nvSpPr>
          <p:cNvPr id="6" name="AutoShape 3"/>
          <p:cNvSpPr>
            <a:spLocks noChangeArrowheads="1"/>
          </p:cNvSpPr>
          <p:nvPr/>
        </p:nvSpPr>
        <p:spPr bwMode="auto">
          <a:xfrm>
            <a:off x="859254" y="4792379"/>
            <a:ext cx="6256338" cy="1014893"/>
          </a:xfrm>
          <a:prstGeom prst="roundRect">
            <a:avLst>
              <a:gd name="adj" fmla="val 0"/>
            </a:avLst>
          </a:prstGeom>
          <a:solidFill>
            <a:srgbClr val="D2D2D2"/>
          </a:solidFill>
          <a:ln w="9525" algn="ctr">
            <a:noFill/>
            <a:round/>
            <a:headEnd/>
            <a:tailEnd/>
          </a:ln>
          <a:effectLst/>
        </p:spPr>
        <p:txBody>
          <a:bodyPr anchor="ctr">
            <a:spAutoFit/>
          </a:bodyPr>
          <a:lstStyle/>
          <a:p>
            <a:pPr lvl="0" defTabSz="457200">
              <a:lnSpc>
                <a:spcPct val="90000"/>
              </a:lnSpc>
              <a:tabLst>
                <a:tab pos="457200" algn="l"/>
              </a:tabLst>
              <a:defRPr/>
            </a:pPr>
            <a:r>
              <a:rPr lang="en-US" sz="2200" b="0" dirty="0">
                <a:solidFill>
                  <a:srgbClr val="0000FF"/>
                </a:solidFill>
                <a:latin typeface="Lucida Sans Unicode" panose="020B0602030504020204" pitchFamily="34" charset="0"/>
                <a:cs typeface="Lucida Sans Unicode" panose="020B0602030504020204" pitchFamily="34" charset="0"/>
              </a:rPr>
              <a:t>SELECT</a:t>
            </a:r>
            <a:r>
              <a:rPr lang="en-US" sz="2200" b="0" dirty="0">
                <a:solidFill>
                  <a:srgbClr val="000000"/>
                </a:solidFill>
                <a:latin typeface="Lucida Sans Unicode" panose="020B0602030504020204" pitchFamily="34" charset="0"/>
                <a:cs typeface="Lucida Sans Unicode" panose="020B0602030504020204" pitchFamily="34" charset="0"/>
              </a:rPr>
              <a:t> ...</a:t>
            </a:r>
          </a:p>
          <a:p>
            <a:pPr lvl="0" defTabSz="457200">
              <a:lnSpc>
                <a:spcPct val="90000"/>
              </a:lnSpc>
              <a:tabLst>
                <a:tab pos="457200" algn="l"/>
              </a:tabLst>
              <a:defRPr/>
            </a:pPr>
            <a:r>
              <a:rPr lang="en-US" sz="2200" b="0" dirty="0">
                <a:solidFill>
                  <a:srgbClr val="0000FF"/>
                </a:solidFill>
                <a:latin typeface="Lucida Sans Unicode" panose="020B0602030504020204" pitchFamily="34" charset="0"/>
                <a:cs typeface="Lucida Sans Unicode" panose="020B0602030504020204" pitchFamily="34" charset="0"/>
              </a:rPr>
              <a:t>FROM</a:t>
            </a:r>
            <a:r>
              <a:rPr lang="en-US" sz="2200" b="0" dirty="0">
                <a:solidFill>
                  <a:srgbClr val="000000"/>
                </a:solidFill>
                <a:latin typeface="Lucida Sans Unicode" panose="020B0602030504020204" pitchFamily="34" charset="0"/>
                <a:cs typeface="Lucida Sans Unicode" panose="020B0602030504020204" pitchFamily="34" charset="0"/>
              </a:rPr>
              <a:t>   Table1, Table2</a:t>
            </a:r>
          </a:p>
          <a:p>
            <a:pPr lvl="0" defTabSz="457200">
              <a:lnSpc>
                <a:spcPct val="90000"/>
              </a:lnSpc>
              <a:tabLst>
                <a:tab pos="457200" algn="l"/>
              </a:tabLst>
              <a:defRPr/>
            </a:pPr>
            <a:r>
              <a:rPr lang="en-US" sz="2200" b="0" dirty="0">
                <a:solidFill>
                  <a:srgbClr val="0000FF"/>
                </a:solidFill>
                <a:latin typeface="Lucida Sans Unicode" panose="020B0602030504020204" pitchFamily="34" charset="0"/>
                <a:cs typeface="Lucida Sans Unicode" panose="020B0602030504020204" pitchFamily="34" charset="0"/>
              </a:rPr>
              <a:t>WHERE</a:t>
            </a:r>
            <a:r>
              <a:rPr lang="en-US" sz="2200" b="0" dirty="0">
                <a:solidFill>
                  <a:srgbClr val="000000"/>
                </a:solidFill>
                <a:latin typeface="Lucida Sans Unicode" panose="020B0602030504020204" pitchFamily="34" charset="0"/>
                <a:cs typeface="Lucida Sans Unicode" panose="020B0602030504020204" pitchFamily="34" charset="0"/>
              </a:rPr>
              <a:t>  &lt;where_predicate&gt;</a:t>
            </a:r>
          </a:p>
        </p:txBody>
      </p:sp>
    </p:spTree>
    <p:custDataLst>
      <p:tags r:id="rId1"/>
    </p:custDataLst>
    <p:extLst>
      <p:ext uri="{BB962C8B-B14F-4D97-AF65-F5344CB8AC3E}">
        <p14:creationId xmlns:p14="http://schemas.microsoft.com/office/powerpoint/2010/main" val="4022612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02372543-2346-4c72-9ae8-eee1a5b27dc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Understanding Joins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Use joins</a:t>
            </a:r>
          </a:p>
        </p:txBody>
      </p:sp>
    </p:spTree>
    <p:custDataLst>
      <p:tags r:id="rId1"/>
    </p:custDataLst>
    <p:extLst>
      <p:ext uri="{BB962C8B-B14F-4D97-AF65-F5344CB8AC3E}">
        <p14:creationId xmlns:p14="http://schemas.microsoft.com/office/powerpoint/2010/main" val="3093064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018860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90</TotalTime>
  <Words>3820</Words>
  <Application>Microsoft Office PowerPoint</Application>
  <PresentationFormat>On-screen Show (4:3)</PresentationFormat>
  <Paragraphs>498</Paragraphs>
  <Slides>31</Slides>
  <Notes>31</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Segoe UI</vt:lpstr>
      <vt:lpstr>Arial</vt:lpstr>
      <vt:lpstr>Calibri</vt:lpstr>
      <vt:lpstr>Wingdings</vt:lpstr>
      <vt:lpstr>Verdana</vt:lpstr>
      <vt:lpstr>Segoe UI </vt:lpstr>
      <vt:lpstr>Lucida Sans Unicode</vt:lpstr>
      <vt:lpstr>Symbol</vt:lpstr>
      <vt:lpstr>NG_MOC_Core_ModuleNew2</vt:lpstr>
      <vt:lpstr>Module 4</vt:lpstr>
      <vt:lpstr>Module Overview</vt:lpstr>
      <vt:lpstr>Lesson 1: Understanding Joins</vt:lpstr>
      <vt:lpstr>The FROM Clause and Virtual Tables</vt:lpstr>
      <vt:lpstr>Join Terminology: Cartesian Product</vt:lpstr>
      <vt:lpstr>Overview of Join Types</vt:lpstr>
      <vt:lpstr>T-SQL Syntax Choices</vt:lpstr>
      <vt:lpstr>Demonstration: Understanding Joins</vt:lpstr>
      <vt:lpstr>PowerPoint Presentation</vt:lpstr>
      <vt:lpstr>Lesson 2: Querying with Inner Joins</vt:lpstr>
      <vt:lpstr>Understanding Inner Joins</vt:lpstr>
      <vt:lpstr>Inner Join Syntax</vt:lpstr>
      <vt:lpstr>Inner Join Examples</vt:lpstr>
      <vt:lpstr>Demonstration: Querying with Inner Joins</vt:lpstr>
      <vt:lpstr>Lesson 3: Querying with Outer Joins</vt:lpstr>
      <vt:lpstr>Understanding Outer Joins</vt:lpstr>
      <vt:lpstr>Outer Join Syntax</vt:lpstr>
      <vt:lpstr>Outer Join Examples</vt:lpstr>
      <vt:lpstr>Demonstration: Querying with Outer Joins</vt:lpstr>
      <vt:lpstr>PowerPoint Presentation</vt:lpstr>
      <vt:lpstr>Lesson 4: Querying with Cross Joins and Self Joins</vt:lpstr>
      <vt:lpstr>Understanding Cross Joins</vt:lpstr>
      <vt:lpstr>Cross Join Syntax</vt:lpstr>
      <vt:lpstr>Cross Join Examples</vt:lpstr>
      <vt:lpstr>Understanding Self Joins</vt:lpstr>
      <vt:lpstr>Self Join Examples</vt:lpstr>
      <vt:lpstr>Demonstration: Querying with Cross Joins and Self Joins</vt:lpstr>
      <vt:lpstr>Lab: Querying Multiple Tables</vt:lpstr>
      <vt:lpstr>PowerPoint Presentation</vt:lpstr>
      <vt:lpstr>Lab Scenario</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dc:title>
  <dc:creator>Richard Strange</dc:creator>
  <cp:lastModifiedBy>Nilkant Jagtap</cp:lastModifiedBy>
  <cp:revision>4</cp:revision>
  <dcterms:created xsi:type="dcterms:W3CDTF">2017-11-17T10:06:21Z</dcterms:created>
  <dcterms:modified xsi:type="dcterms:W3CDTF">2021-07-12T05:27:14Z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545BECBF-40A5-451D-98A9-970EFDB7E553</vt:lpwstr>
  </property>
  <property fmtid="{D5CDD505-2E9C-101B-9397-08002B2CF9AE}" pid="3" name="ArticulatePath">
    <vt:lpwstr>20761C_04</vt:lpwstr>
  </property>
</Properties>
</file>