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83"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Lucida Sans Unicode" panose="020B0602030504020204" pitchFamily="34" charset="0"/>
      <p:regular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
      <p:font typeface="Verdana" panose="020B0604030504040204" pitchFamily="34" charset="0"/>
      <p:regular r:id="rId46"/>
      <p:bold r:id="rId47"/>
      <p:italic r:id="rId48"/>
      <p:boldItalic r:id="rId49"/>
    </p:embeddedFont>
  </p:embeddedFontLst>
  <p:custDataLst>
    <p:tags r:id="rId50"/>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EA739-EF47-4FBC-8275-264EFFFAFC3F}" type="datetimeFigureOut">
              <a:rPr lang="en-GB" smtClean="0"/>
              <a:t>21/03/2021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0A90A-C312-4D75-9483-D6DE1F154E77}" type="slidenum">
              <a:rPr lang="en-GB" smtClean="0"/>
              <a:t>‹#›</a:t>
            </a:fld>
            <a:endParaRPr lang="en-GB" dirty="0"/>
          </a:p>
        </p:txBody>
      </p:sp>
    </p:spTree>
    <p:extLst>
      <p:ext uri="{BB962C8B-B14F-4D97-AF65-F5344CB8AC3E}">
        <p14:creationId xmlns:p14="http://schemas.microsoft.com/office/powerpoint/2010/main" val="362500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aka.ms/fq5fo6"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ka.ms/ccrjv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420A90A-C312-4D75-9483-D6DE1F154E7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664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to students that this functionality is identical between Azure SQL Server and a locally-installed version.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Convert Data Types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your Azure instance of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D:\Demofiles\Mod06\Demo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424028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Place each item into the appropriate category. Indicate your answer by writing the category number to the right of each item.</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Exact Numeric Data Types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(1)tinyint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(3)bigint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(4)decimal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(5)money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(6)bit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Approximate Numeric Data Types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(1)float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(2)real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Binary Data Types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(1)binary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(2)varbinary</a:t>
            </a:r>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11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49086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90672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 detailed discussion of Unicode character support, including a discussion on Unicode characters occupying more than two bytes (the </a:t>
            </a:r>
            <a:r>
              <a:rPr lang="en-GB" sz="1000" i="1" dirty="0">
                <a:latin typeface="Arial" panose="020B0604020202020204" pitchFamily="34" charset="0"/>
                <a:ea typeface="Calibri" panose="020F0502020204030204" pitchFamily="34" charset="0"/>
                <a:cs typeface="Times New Roman" panose="02020603050405020304" pitchFamily="18" charset="0"/>
              </a:rPr>
              <a:t>Supplementary Characters</a:t>
            </a:r>
            <a:r>
              <a:rPr lang="en-GB" sz="1000" dirty="0">
                <a:latin typeface="Arial" panose="020B0604020202020204" pitchFamily="34" charset="0"/>
                <a:ea typeface="Calibri" panose="020F0502020204030204" pitchFamily="34" charset="0"/>
                <a:cs typeface="Times New Roman" panose="02020603050405020304" pitchFamily="18" charset="0"/>
              </a:rPr>
              <a:t> section), see </a:t>
            </a:r>
            <a:r>
              <a:rPr lang="en-GB" sz="1000" i="1" dirty="0">
                <a:latin typeface="Arial" panose="020B0604020202020204" pitchFamily="34" charset="0"/>
                <a:ea typeface="Calibri" panose="020F0502020204030204" pitchFamily="34" charset="0"/>
                <a:cs typeface="Times New Roman" panose="02020603050405020304" pitchFamily="18" charset="0"/>
              </a:rPr>
              <a:t>Collation and Unicode Support</a:t>
            </a:r>
            <a:r>
              <a:rPr lang="en-GB" sz="1000" dirty="0">
                <a:latin typeface="Arial" panose="020B0604020202020204" pitchFamily="34" charset="0"/>
                <a:ea typeface="Calibri" panose="020F0502020204030204" pitchFamily="34" charset="0"/>
                <a:cs typeface="Times New Roman" panose="02020603050405020304" pitchFamily="18" charset="0"/>
              </a:rPr>
              <a:t> in the SQL Server 2016 Technical Documentation.</a:t>
            </a:r>
          </a:p>
        </p:txBody>
      </p:sp>
      <p:sp>
        <p:nvSpPr>
          <p:cNvPr id="4" name="Slide Number Placeholder 3"/>
          <p:cNvSpPr>
            <a:spLocks noGrp="1"/>
          </p:cNvSpPr>
          <p:nvPr>
            <p:ph type="sldNum" sz="quarter" idx="10"/>
          </p:nvPr>
        </p:nvSpPr>
        <p:spPr/>
        <p:txBody>
          <a:bodyPr/>
          <a:lstStyle/>
          <a:p>
            <a:fld id="{C420A90A-C312-4D75-9483-D6DE1F154E7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63293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custid, city, region, 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CONCAT(city, ', ' + region, ', ' + country) AS location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Sales.Customers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might be helpful to students to discuss how the example CONCAT query takes advantage of the different NULL handling behavior of CONCAT and + to eliminate redundant commas in the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ISNULL and COALESCE functions, covered later in the course, were often previously used to convert NULLs to empty strings. CONCAT now handles that.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that the behavior of + when concatenating NULL values is actually dependent on the session parameter CONCAT_NULL_YIELDS_NULL (ON by default). However, setting CONCAT_NULL_YIELDS_NULL to any value other than ON is marked for deprecation, so this will become less important in future.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336292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time permits, also introduce LTRIM, RTRIM, REPLICATE and STUFF.</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FORMAT function is mentioned in the workbook, though not on this slide.</a:t>
            </a:r>
          </a:p>
        </p:txBody>
      </p:sp>
      <p:sp>
        <p:nvSpPr>
          <p:cNvPr id="4" name="Slide Number Placeholder 3"/>
          <p:cNvSpPr>
            <a:spLocks noGrp="1"/>
          </p:cNvSpPr>
          <p:nvPr>
            <p:ph type="sldNum" sz="quarter" idx="10"/>
          </p:nvPr>
        </p:nvSpPr>
        <p:spPr/>
        <p:txBody>
          <a:bodyPr/>
          <a:lstStyle/>
          <a:p>
            <a:fld id="{C420A90A-C312-4D75-9483-D6DE1F154E7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268492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SQL Server does not natively provide support for more complex pattern-matching tools such as regular expressions.</a:t>
            </a:r>
          </a:p>
        </p:txBody>
      </p:sp>
      <p:sp>
        <p:nvSpPr>
          <p:cNvPr id="4" name="Slide Number Placeholder 3"/>
          <p:cNvSpPr>
            <a:spLocks noGrp="1"/>
          </p:cNvSpPr>
          <p:nvPr>
            <p:ph type="sldNum" sz="quarter" idx="10"/>
          </p:nvPr>
        </p:nvSpPr>
        <p:spPr/>
        <p:txBody>
          <a:bodyPr/>
          <a:lstStyle/>
          <a:p>
            <a:fld id="{C420A90A-C312-4D75-9483-D6DE1F154E7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581604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Manipulate Character 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all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FirstName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WHERE FirstName LIKE N'[^MA]%'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Will the query return an employee with the first name ‘Matthew’?</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a:t>
            </a:r>
          </a:p>
        </p:txBody>
      </p:sp>
      <p:sp>
        <p:nvSpPr>
          <p:cNvPr id="4" name="Slide Number Placeholder 3"/>
          <p:cNvSpPr>
            <a:spLocks noGrp="1"/>
          </p:cNvSpPr>
          <p:nvPr>
            <p:ph type="sldNum" sz="quarter" idx="10"/>
          </p:nvPr>
        </p:nvSpPr>
        <p:spPr/>
        <p:txBody>
          <a:bodyPr/>
          <a:lstStyle/>
          <a:p>
            <a:fld id="{C420A90A-C312-4D75-9483-D6DE1F154E7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855744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7852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a:t>
            </a:r>
            <a:r>
              <a:rPr lang="en-GB" sz="1000" b="1" dirty="0">
                <a:latin typeface="Arial" panose="020B0604020202020204" pitchFamily="34" charset="0"/>
                <a:ea typeface="Calibri" panose="020F0502020204030204" pitchFamily="34" charset="0"/>
                <a:cs typeface="Times New Roman" panose="02020603050405020304" pitchFamily="18" charset="0"/>
              </a:rPr>
              <a:t>datetime2, date, time</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 </a:t>
            </a:r>
            <a:r>
              <a:rPr lang="en-GB" sz="1000" dirty="0">
                <a:latin typeface="Arial" panose="020B0604020202020204" pitchFamily="34" charset="0"/>
                <a:ea typeface="Calibri" panose="020F0502020204030204" pitchFamily="34" charset="0"/>
                <a:cs typeface="Times New Roman" panose="02020603050405020304" pitchFamily="18" charset="0"/>
              </a:rPr>
              <a:t>are recommended for new development because they are compliant with the ANSI SQL standard, offer better accuracy, and support a wider range of dates.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storage size for </a:t>
            </a:r>
            <a:r>
              <a:rPr lang="en-GB" sz="1000" b="1" dirty="0">
                <a:latin typeface="Arial" panose="020B0604020202020204" pitchFamily="34" charset="0"/>
                <a:ea typeface="Calibri" panose="020F0502020204030204" pitchFamily="34" charset="0"/>
                <a:cs typeface="Times New Roman" panose="02020603050405020304" pitchFamily="18" charset="0"/>
              </a:rPr>
              <a:t>datetime2</a:t>
            </a:r>
            <a:r>
              <a:rPr lang="en-GB" sz="1000" dirty="0">
                <a:latin typeface="Arial" panose="020B0604020202020204" pitchFamily="34" charset="0"/>
                <a:ea typeface="Calibri" panose="020F0502020204030204" pitchFamily="34" charset="0"/>
                <a:cs typeface="Times New Roman" panose="02020603050405020304" pitchFamily="18" charset="0"/>
              </a:rPr>
              <a:t>,</a:t>
            </a:r>
            <a:r>
              <a:rPr lang="en-GB" sz="1000" b="1" dirty="0">
                <a:latin typeface="Arial" panose="020B0604020202020204" pitchFamily="34" charset="0"/>
                <a:ea typeface="Calibri" panose="020F0502020204030204" pitchFamily="34" charset="0"/>
                <a:cs typeface="Times New Roman" panose="02020603050405020304" pitchFamily="18" charset="0"/>
              </a:rPr>
              <a:t> date</a:t>
            </a:r>
            <a:r>
              <a:rPr lang="en-GB" sz="1000" dirty="0">
                <a:latin typeface="Arial" panose="020B0604020202020204" pitchFamily="34" charset="0"/>
                <a:ea typeface="Calibri" panose="020F0502020204030204" pitchFamily="34" charset="0"/>
                <a:cs typeface="Times New Roman" panose="02020603050405020304" pitchFamily="18" charset="0"/>
              </a:rPr>
              <a:t>,</a:t>
            </a:r>
            <a:r>
              <a:rPr lang="en-GB" sz="1000" b="1" dirty="0">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and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 </a:t>
            </a:r>
            <a:r>
              <a:rPr lang="en-GB" sz="1000" dirty="0">
                <a:latin typeface="Arial" panose="020B0604020202020204" pitchFamily="34" charset="0"/>
                <a:ea typeface="Calibri" panose="020F0502020204030204" pitchFamily="34" charset="0"/>
                <a:cs typeface="Times New Roman" panose="02020603050405020304" pitchFamily="18" charset="0"/>
              </a:rPr>
              <a:t>can vary because these types can be defined with an optional scale parameter that limits their precision (and therefore the storage they require).</a:t>
            </a:r>
          </a:p>
        </p:txBody>
      </p:sp>
      <p:sp>
        <p:nvSpPr>
          <p:cNvPr id="4" name="Slide Number Placeholder 3"/>
          <p:cNvSpPr>
            <a:spLocks noGrp="1"/>
          </p:cNvSpPr>
          <p:nvPr>
            <p:ph type="sldNum" sz="quarter" idx="10"/>
          </p:nvPr>
        </p:nvSpPr>
        <p:spPr/>
        <p:txBody>
          <a:bodyPr/>
          <a:lstStyle/>
          <a:p>
            <a:fld id="{C420A90A-C312-4D75-9483-D6DE1F154E7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34782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4126126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Server 2012 added the PARSE function to parse date string literals and indicate the culture. For example: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PARSE('7/17/2011' AS DATE USING 'en-US') AS dt;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to PARSE (Transact-SQL)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PARSE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http://aka.ms/fq5fo6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PARSE, TRY_PARSE and TRY_CONVERT will be covered in a later module.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the range of values for the offset in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is +/- 14 hours (time zones). For more information, see: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datetimeoffset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4"/>
              </a:rPr>
              <a:t>http://aka.ms/ccrjve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599677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51435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discussing the disadvantages of using a BETWEEN predicate (either missing a day or including data from an additional day) instead of &gt;= and &lt; as part of discussing the second example.</a:t>
            </a:r>
          </a:p>
        </p:txBody>
      </p:sp>
      <p:sp>
        <p:nvSpPr>
          <p:cNvPr id="4" name="Slide Number Placeholder 3"/>
          <p:cNvSpPr>
            <a:spLocks noGrp="1"/>
          </p:cNvSpPr>
          <p:nvPr>
            <p:ph type="sldNum" sz="quarter" idx="10"/>
          </p:nvPr>
        </p:nvSpPr>
        <p:spPr/>
        <p:txBody>
          <a:bodyPr/>
          <a:lstStyle/>
          <a:p>
            <a:fld id="{C420A90A-C312-4D75-9483-D6DE1F154E7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18903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for functions that construct date and time data types from parts, all arguments are required. For example, DATETIME2FROMPARTS requires eight arguments.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 all date and time functions are available in all versions of SQL Server.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Server 2016 adds the DATEDIFF_BIG function, which works in the same way as DATEDIFF but returns a </a:t>
            </a:r>
            <a:r>
              <a:rPr lang="en-GB" sz="1000" b="1" dirty="0">
                <a:latin typeface="Arial" panose="020B0604020202020204" pitchFamily="34" charset="0"/>
                <a:ea typeface="Calibri" panose="020F0502020204030204" pitchFamily="34" charset="0"/>
                <a:cs typeface="Times New Roman" panose="02020603050405020304" pitchFamily="18" charset="0"/>
              </a:rPr>
              <a:t>bigint</a:t>
            </a:r>
            <a:r>
              <a:rPr lang="en-GB" sz="1000" dirty="0">
                <a:latin typeface="Arial" panose="020B0604020202020204" pitchFamily="34" charset="0"/>
                <a:ea typeface="Calibri" panose="020F0502020204030204" pitchFamily="34" charset="0"/>
                <a:cs typeface="Times New Roman" panose="02020603050405020304" pitchFamily="18" charset="0"/>
              </a:rPr>
              <a:t> data type.</a:t>
            </a:r>
          </a:p>
        </p:txBody>
      </p:sp>
      <p:sp>
        <p:nvSpPr>
          <p:cNvPr id="4" name="Slide Number Placeholder 3"/>
          <p:cNvSpPr>
            <a:spLocks noGrp="1"/>
          </p:cNvSpPr>
          <p:nvPr>
            <p:ph type="sldNum" sz="quarter" idx="10"/>
          </p:nvPr>
        </p:nvSpPr>
        <p:spPr/>
        <p:txBody>
          <a:bodyPr/>
          <a:lstStyle/>
          <a:p>
            <a:fld id="{C420A90A-C312-4D75-9483-D6DE1F154E7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696136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Query Data and Time Values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962317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Place each item into the appropriate category.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Present in all versions of SQL Server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(1)datetime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(2)smalldatetime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Only present in SQL Server 2008 and later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(1)datetime2</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(2)date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(3)time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(4)datetimeoffset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Only present in SQL Server 2012 and later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(1)DATEFROMPARTS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(2)EOMONTH</a:t>
            </a:r>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04128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might return results in a different order to the supplied lab answers. If they want to check results, they can add an ORDER BY clause, both to their solution and the provided one.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Return Date and Time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start using different date and time functions in business scenarios, you should practice on sample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Date and Time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wants to have different reports that focus on data during specific time frames. The sales staff would like to analyze distinct customers, distinct products, and orders placed near the end of the month. You should write the SELECT statements using the different date and time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Return Character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Members of the marketing department would like to have a more condensed version of a report for when they talk with customers. They want the information that currently exists in two columns displayed in a single column.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Writing Queries That Use Character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want to address customers by their first and last names. In the Sales.Customers table, there is only one column named contactname—it has both elements separated by a comma. You will have to prepare a report to show the first and last names separately.</a:t>
            </a:r>
          </a:p>
        </p:txBody>
      </p:sp>
      <p:sp>
        <p:nvSpPr>
          <p:cNvPr id="4" name="Slide Number Placeholder 3"/>
          <p:cNvSpPr>
            <a:spLocks noGrp="1"/>
          </p:cNvSpPr>
          <p:nvPr>
            <p:ph type="sldNum" sz="quarter" idx="10"/>
          </p:nvPr>
        </p:nvSpPr>
        <p:spPr/>
        <p:txBody>
          <a:bodyPr/>
          <a:lstStyle/>
          <a:p>
            <a:fld id="{C420A90A-C312-4D75-9483-D6DE1F154E7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317389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5444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Will SQL Server be able to successfully and implicitly convert an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data type to a </a:t>
            </a:r>
            <a:r>
              <a:rPr lang="en-GB" sz="1000" b="1" dirty="0">
                <a:latin typeface="Arial" panose="020B0604020202020204" pitchFamily="34" charset="0"/>
                <a:ea typeface="Calibri" panose="020F0502020204030204" pitchFamily="34" charset="0"/>
                <a:cs typeface="Times New Roman" panose="02020603050405020304" pitchFamily="18" charset="0"/>
              </a:rPr>
              <a:t>varchar</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has a higher type precedence than </a:t>
            </a:r>
            <a:r>
              <a:rPr lang="en-GB" sz="1000" b="1" dirty="0">
                <a:latin typeface="Arial" panose="020B0604020202020204" pitchFamily="34" charset="0"/>
                <a:ea typeface="Calibri" panose="020F0502020204030204" pitchFamily="34" charset="0"/>
                <a:cs typeface="Times New Roman" panose="02020603050405020304" pitchFamily="18" charset="0"/>
              </a:rPr>
              <a:t>varchar</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data type is suitable for storing Boolean flag information, such as TRUE or FALSE?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bit</a:t>
            </a:r>
            <a:r>
              <a:rPr lang="en-GB" sz="1000" dirty="0">
                <a:latin typeface="Arial" panose="020B0604020202020204" pitchFamily="34" charset="0"/>
                <a:ea typeface="Calibri" panose="020F0502020204030204" pitchFamily="34" charset="0"/>
                <a:cs typeface="Times New Roman" panose="02020603050405020304" pitchFamily="18" charset="0"/>
              </a:rPr>
              <a:t> data type.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logical operators are useful for retrieving ranges of date and time values?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&gt;=, &lt;</a:t>
            </a:r>
          </a:p>
        </p:txBody>
      </p:sp>
      <p:sp>
        <p:nvSpPr>
          <p:cNvPr id="4" name="Slide Number Placeholder 3"/>
          <p:cNvSpPr>
            <a:spLocks noGrp="1"/>
          </p:cNvSpPr>
          <p:nvPr>
            <p:ph type="sldNum" sz="quarter" idx="10"/>
          </p:nvPr>
        </p:nvSpPr>
        <p:spPr/>
        <p:txBody>
          <a:bodyPr/>
          <a:lstStyle/>
          <a:p>
            <a:fld id="{C420A90A-C312-4D75-9483-D6DE1F154E7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428295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character and date/time datatypes will be covered in later lessons.</a:t>
            </a:r>
            <a:r>
              <a:rPr lang="en-GB"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4755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approximate numeric data types (also referred to as floating point numbers) are typically used in scientific applications; business applications most commonly use exact numeric types.</a:t>
            </a:r>
          </a:p>
        </p:txBody>
      </p:sp>
      <p:sp>
        <p:nvSpPr>
          <p:cNvPr id="4" name="Slide Number Placeholder 3"/>
          <p:cNvSpPr>
            <a:spLocks noGrp="1"/>
          </p:cNvSpPr>
          <p:nvPr>
            <p:ph type="sldNum" sz="quarter" idx="10"/>
          </p:nvPr>
        </p:nvSpPr>
        <p:spPr/>
        <p:txBody>
          <a:bodyPr/>
          <a:lstStyle/>
          <a:p>
            <a:fld id="{C420A90A-C312-4D75-9483-D6DE1F154E7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6359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content from the tables is printed in the workbook—use the links provided to show the references in the SQL Server 2016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numeric data types should be selected on the data they will need to store; storage considerations should be secondary. The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data type has often been the default choice amongst the integer data types, but might not always be most suitable.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Decimal precision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maximum total number of decimal digits that can be stored, both to the left and to the right of the decimal point. The precision must be a value from 1 through the maximum precision of 38, with the default set at 18.</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Decimal scale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maximum number of decimal digits that can be stored to the right of the decimal point.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Float mantissa value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default value for the optional float mantissa (the number of bits used to store the mantissa of the </a:t>
            </a:r>
            <a:r>
              <a:rPr lang="en-GB" sz="1000" b="1" dirty="0">
                <a:latin typeface="Arial" panose="020B0604020202020204" pitchFamily="34" charset="0"/>
                <a:ea typeface="Calibri" panose="020F0502020204030204" pitchFamily="34" charset="0"/>
                <a:cs typeface="Times New Roman" panose="02020603050405020304" pitchFamily="18" charset="0"/>
              </a:rPr>
              <a:t>float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number in scientific notation) is 53.</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float(53)</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is a synonym for double precision (the </a:t>
            </a:r>
            <a:r>
              <a:rPr lang="en-GB" sz="1000" b="1" dirty="0">
                <a:latin typeface="Arial" panose="020B0604020202020204" pitchFamily="34" charset="0"/>
                <a:ea typeface="Calibri" panose="020F0502020204030204" pitchFamily="34" charset="0"/>
                <a:cs typeface="Times New Roman" panose="02020603050405020304" pitchFamily="18" charset="0"/>
              </a:rPr>
              <a:t>double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 type in various programming languages including C# and VB.Net).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see the following topics in the Microsoft Docs: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Decimal and Numeric (Transact 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Precision, Scale, and Length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Data Types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Float and Real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418978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See the </a:t>
            </a:r>
            <a:r>
              <a:rPr lang="en-GB" sz="1000" i="1" dirty="0">
                <a:latin typeface="Arial" panose="020B0604020202020204" pitchFamily="34" charset="0"/>
                <a:ea typeface="Calibri" panose="020F0502020204030204" pitchFamily="34" charset="0"/>
                <a:cs typeface="Times New Roman" panose="02020603050405020304" pitchFamily="18" charset="0"/>
              </a:rPr>
              <a:t>binary and varbinary (Transact-SQL) </a:t>
            </a:r>
            <a:r>
              <a:rPr lang="en-GB" sz="1000" dirty="0">
                <a:latin typeface="Arial" panose="020B0604020202020204" pitchFamily="34" charset="0"/>
                <a:ea typeface="Calibri" panose="020F0502020204030204" pitchFamily="34" charset="0"/>
                <a:cs typeface="Times New Roman" panose="02020603050405020304" pitchFamily="18" charset="0"/>
              </a:rPr>
              <a:t>topic in Microsoft Docs.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all data, regardless of the data type, is held in a binary format in SQL Server. Unlike other data types, the binary string data types store and retrieve binary data without modification or implicit formatting. </a:t>
            </a:r>
          </a:p>
        </p:txBody>
      </p:sp>
      <p:sp>
        <p:nvSpPr>
          <p:cNvPr id="4" name="Slide Number Placeholder 3"/>
          <p:cNvSpPr>
            <a:spLocks noGrp="1"/>
          </p:cNvSpPr>
          <p:nvPr>
            <p:ph type="sldNum" sz="quarter" idx="10"/>
          </p:nvPr>
        </p:nvSpPr>
        <p:spPr/>
        <p:txBody>
          <a:bodyPr/>
          <a:lstStyle/>
          <a:p>
            <a:fld id="{C420A90A-C312-4D75-9483-D6DE1F154E7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7340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Rowversion</a:t>
            </a:r>
            <a:r>
              <a:rPr lang="en-GB" sz="1000" dirty="0">
                <a:latin typeface="Arial" panose="020B0604020202020204" pitchFamily="34" charset="0"/>
                <a:ea typeface="Calibri" panose="020F0502020204030204" pitchFamily="34" charset="0"/>
                <a:cs typeface="Times New Roman" panose="02020603050405020304" pitchFamily="18" charset="0"/>
              </a:rPr>
              <a:t>: note that, in previous versions of SQL Server, this data type was called </a:t>
            </a:r>
            <a:r>
              <a:rPr lang="en-GB" sz="1000" b="1" dirty="0">
                <a:latin typeface="Arial" panose="020B0604020202020204" pitchFamily="34" charset="0"/>
                <a:ea typeface="Calibri" panose="020F0502020204030204" pitchFamily="34" charset="0"/>
                <a:cs typeface="Times New Roman" panose="02020603050405020304" pitchFamily="18" charset="0"/>
              </a:rPr>
              <a:t>timestamp</a:t>
            </a:r>
            <a:r>
              <a:rPr lang="en-GB" sz="1000" dirty="0">
                <a:latin typeface="Arial" panose="020B0604020202020204" pitchFamily="34" charset="0"/>
                <a:ea typeface="Calibri" panose="020F0502020204030204" pitchFamily="34" charset="0"/>
                <a:cs typeface="Times New Roman" panose="02020603050405020304" pitchFamily="18" charset="0"/>
              </a:rPr>
              <a:t>, even though no date/time information was stored.</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on XML, see Course </a:t>
            </a:r>
            <a:r>
              <a:rPr lang="en-GB" sz="1000" dirty="0">
                <a:latin typeface="Arial" panose="020B0604020202020204" pitchFamily="34" charset="0"/>
                <a:ea typeface="Calibri" panose="020F0502020204030204" pitchFamily="34" charset="0"/>
                <a:cs typeface="Times New Roman" panose="02020603050405020304" pitchFamily="18" charset="0"/>
              </a:rPr>
              <a:t>20472-2</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Some of these types (cursors, sql_variant, and so on) are only listed for completeness. Don't get bogged down in details here.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There's no need to get into design discussions at this stage, but you might wish to point out that the use of sql_variant probably means poor analysis of the problem and a lack of normalization.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Students familiar with other RDBMS systems may be aware that some of them offer </a:t>
            </a:r>
            <a:r>
              <a:rPr lang="en-GB" sz="1000" b="1" dirty="0">
                <a:latin typeface="Arial" panose="020B0604020202020204" pitchFamily="34" charset="0"/>
                <a:ea typeface="Calibri" panose="020F0502020204030204" pitchFamily="34" charset="0"/>
                <a:cs typeface="Times New Roman" panose="02020603050405020304" pitchFamily="18" charset="0"/>
              </a:rPr>
              <a:t>table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(or its equivalent) as a storage data type. In SQL Server 2016, XML or JSON offer the equivalent functionality.</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66266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the SQL Server data types are included in the precedence example—see </a:t>
            </a:r>
            <a:r>
              <a:rPr lang="en-GB" sz="1000" i="1" dirty="0">
                <a:latin typeface="Arial" panose="020B0604020202020204" pitchFamily="34" charset="0"/>
                <a:ea typeface="Calibri" panose="020F0502020204030204" pitchFamily="34" charset="0"/>
                <a:cs typeface="Times New Roman" panose="02020603050405020304" pitchFamily="18" charset="0"/>
              </a:rPr>
              <a:t>Data Type Precedence (Transact-SQL)</a:t>
            </a:r>
            <a:r>
              <a:rPr lang="en-GB" sz="1000" dirty="0">
                <a:latin typeface="Arial" panose="020B0604020202020204" pitchFamily="34" charset="0"/>
                <a:ea typeface="Calibri" panose="020F0502020204030204" pitchFamily="34" charset="0"/>
                <a:cs typeface="Times New Roman" panose="02020603050405020304" pitchFamily="18" charset="0"/>
              </a:rPr>
              <a:t> in Microsoft Docs for a full list.</a:t>
            </a:r>
          </a:p>
        </p:txBody>
      </p:sp>
      <p:sp>
        <p:nvSpPr>
          <p:cNvPr id="4" name="Slide Number Placeholder 3"/>
          <p:cNvSpPr>
            <a:spLocks noGrp="1"/>
          </p:cNvSpPr>
          <p:nvPr>
            <p:ph type="sldNum" sz="quarter" idx="10"/>
          </p:nvPr>
        </p:nvSpPr>
        <p:spPr/>
        <p:txBody>
          <a:bodyPr/>
          <a:lstStyle/>
          <a:p>
            <a:fld id="{C420A90A-C312-4D75-9483-D6DE1F154E7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09637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Code samples are fragments for illustration only.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conversion functions will be covered later in the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Questions in workbook:</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example, which data type will be converted? To which data type will it be converted? </a:t>
            </a:r>
            <a:r>
              <a:rPr lang="en-GB" sz="1000" b="1" dirty="0">
                <a:latin typeface="Arial" panose="020B0604020202020204" pitchFamily="34" charset="0"/>
                <a:ea typeface="Calibri" panose="020F0502020204030204" pitchFamily="34" charset="0"/>
                <a:cs typeface="Times New Roman" panose="02020603050405020304" pitchFamily="18" charset="0"/>
              </a:rPr>
              <a:t>The char will be converted to an int.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does SQL Server attempt to convert the character variable to an integer and not the other way around? </a:t>
            </a:r>
            <a:r>
              <a:rPr lang="en-GB" sz="1000" b="1" dirty="0">
                <a:latin typeface="Arial" panose="020B0604020202020204" pitchFamily="34" charset="0"/>
                <a:ea typeface="Calibri" panose="020F0502020204030204" pitchFamily="34" charset="0"/>
                <a:cs typeface="Times New Roman" panose="02020603050405020304" pitchFamily="18" charset="0"/>
              </a:rPr>
              <a:t>The data type with the lower precedence is converted to the higher.</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66732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8828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05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0295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91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775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7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5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674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80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2807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746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886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6</a:t>
            </a:r>
          </a:p>
        </p:txBody>
      </p:sp>
      <p:sp>
        <p:nvSpPr>
          <p:cNvPr id="3" name="Subtitle 2"/>
          <p:cNvSpPr>
            <a:spLocks noGrp="1"/>
          </p:cNvSpPr>
          <p:nvPr>
            <p:ph type="subTitle" sz="quarter" idx="1"/>
          </p:nvPr>
        </p:nvSpPr>
        <p:spPr/>
        <p:txBody>
          <a:bodyPr/>
          <a:lstStyle/>
          <a:p>
            <a:r>
              <a:rPr lang="en-GB" dirty="0"/>
              <a:t>Working with SQL Server Data Types
</a:t>
            </a:r>
          </a:p>
        </p:txBody>
      </p:sp>
    </p:spTree>
    <p:custDataLst>
      <p:tags r:id="rId1"/>
    </p:custDataLst>
    <p:extLst>
      <p:ext uri="{BB962C8B-B14F-4D97-AF65-F5344CB8AC3E}">
        <p14:creationId xmlns:p14="http://schemas.microsoft.com/office/powerpoint/2010/main" val="108982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caf6479-7825-4e52-8f5f-de3dd7a1f4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SQL Server Data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Convert data types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1532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6446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Working with Character Data</a:t>
            </a:r>
          </a:p>
        </p:txBody>
      </p:sp>
      <p:sp>
        <p:nvSpPr>
          <p:cNvPr id="3" name="Text Placeholder 2"/>
          <p:cNvSpPr>
            <a:spLocks noGrp="1"/>
          </p:cNvSpPr>
          <p:nvPr>
            <p:ph type="body" idx="1"/>
          </p:nvPr>
        </p:nvSpPr>
        <p:spPr/>
        <p:txBody>
          <a:bodyPr/>
          <a:lstStyle/>
          <a:p>
            <a:r>
              <a:rPr lang="en-GB" dirty="0"/>
              <a:t>Character Data Types
String Concatenation
Character String Functions
The LIKE Predicate
Demonstration: Working with Character Data</a:t>
            </a:r>
          </a:p>
        </p:txBody>
      </p:sp>
    </p:spTree>
    <p:custDataLst>
      <p:tags r:id="rId1"/>
    </p:custDataLst>
    <p:extLst>
      <p:ext uri="{BB962C8B-B14F-4D97-AF65-F5344CB8AC3E}">
        <p14:creationId xmlns:p14="http://schemas.microsoft.com/office/powerpoint/2010/main" val="370721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Data Types</a:t>
            </a:r>
          </a:p>
        </p:txBody>
      </p:sp>
      <p:sp>
        <p:nvSpPr>
          <p:cNvPr id="4" name="Content Placeholder 2"/>
          <p:cNvSpPr txBox="1">
            <a:spLocks/>
          </p:cNvSpPr>
          <p:nvPr/>
        </p:nvSpPr>
        <p:spPr>
          <a:xfrm>
            <a:off x="97654" y="740662"/>
            <a:ext cx="8948691" cy="591305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supports two kinds of character data as fixed-width or variable-width data:</a:t>
            </a:r>
          </a:p>
          <a:p>
            <a:pPr lvl="1"/>
            <a:r>
              <a:rPr lang="en-GB" b="0" kern="0" dirty="0">
                <a:solidFill>
                  <a:srgbClr val="000000"/>
                </a:solidFill>
              </a:rPr>
              <a:t>Single-byte: </a:t>
            </a:r>
            <a:r>
              <a:rPr lang="en-GB" kern="0" dirty="0">
                <a:solidFill>
                  <a:srgbClr val="000000"/>
                </a:solidFill>
              </a:rPr>
              <a:t>char</a:t>
            </a:r>
            <a:r>
              <a:rPr lang="en-GB" b="0" kern="0" dirty="0">
                <a:solidFill>
                  <a:srgbClr val="000000"/>
                </a:solidFill>
              </a:rPr>
              <a:t> and </a:t>
            </a:r>
            <a:r>
              <a:rPr lang="en-GB" kern="0" dirty="0">
                <a:solidFill>
                  <a:srgbClr val="000000"/>
                </a:solidFill>
              </a:rPr>
              <a:t>varchar</a:t>
            </a:r>
          </a:p>
          <a:p>
            <a:pPr lvl="2"/>
            <a:r>
              <a:rPr lang="en-GB" b="0" kern="0" dirty="0">
                <a:solidFill>
                  <a:srgbClr val="000000"/>
                </a:solidFill>
              </a:rPr>
              <a:t>One byte stored per character</a:t>
            </a:r>
          </a:p>
          <a:p>
            <a:pPr lvl="3"/>
            <a:r>
              <a:rPr lang="en-GB" b="0" kern="0" dirty="0">
                <a:solidFill>
                  <a:srgbClr val="000000"/>
                </a:solidFill>
              </a:rPr>
              <a:t>Only 256 possible characters—limits language support</a:t>
            </a:r>
          </a:p>
          <a:p>
            <a:pPr lvl="3"/>
            <a:endParaRPr lang="en-GB" b="0" kern="0" dirty="0">
              <a:solidFill>
                <a:srgbClr val="000000"/>
              </a:solidFill>
            </a:endParaRPr>
          </a:p>
          <a:p>
            <a:pPr lvl="1"/>
            <a:r>
              <a:rPr lang="en-GB" b="0" kern="0" dirty="0">
                <a:solidFill>
                  <a:srgbClr val="000000"/>
                </a:solidFill>
              </a:rPr>
              <a:t>Multibyte: </a:t>
            </a:r>
            <a:r>
              <a:rPr lang="en-GB" kern="0" dirty="0">
                <a:solidFill>
                  <a:srgbClr val="000000"/>
                </a:solidFill>
              </a:rPr>
              <a:t>nchar</a:t>
            </a:r>
            <a:r>
              <a:rPr lang="en-GB" b="0" kern="0" dirty="0">
                <a:solidFill>
                  <a:srgbClr val="000000"/>
                </a:solidFill>
              </a:rPr>
              <a:t> and </a:t>
            </a:r>
            <a:r>
              <a:rPr lang="en-GB" kern="0" dirty="0">
                <a:solidFill>
                  <a:srgbClr val="000000"/>
                </a:solidFill>
              </a:rPr>
              <a:t>nvarchar</a:t>
            </a:r>
          </a:p>
          <a:p>
            <a:pPr lvl="2"/>
            <a:r>
              <a:rPr lang="en-GB" b="0" kern="0" dirty="0">
                <a:solidFill>
                  <a:srgbClr val="000000"/>
                </a:solidFill>
              </a:rPr>
              <a:t>Multiple bytes stored per character (usually two bytes)</a:t>
            </a:r>
          </a:p>
          <a:p>
            <a:pPr lvl="3"/>
            <a:r>
              <a:rPr lang="en-GB" b="0" kern="0" dirty="0">
                <a:solidFill>
                  <a:srgbClr val="000000"/>
                </a:solidFill>
              </a:rPr>
              <a:t>More than 65,000 characters represented—multiple language support</a:t>
            </a:r>
          </a:p>
          <a:p>
            <a:pPr lvl="3"/>
            <a:r>
              <a:rPr lang="en-GB" b="0" kern="0" dirty="0">
                <a:solidFill>
                  <a:srgbClr val="000000"/>
                </a:solidFill>
              </a:rPr>
              <a:t>Precede character string literals with N (National)</a:t>
            </a:r>
          </a:p>
          <a:p>
            <a:pPr lvl="3"/>
            <a:endParaRPr lang="en-GB" b="0" kern="0" dirty="0">
              <a:solidFill>
                <a:srgbClr val="000000"/>
              </a:solidFill>
            </a:endParaRPr>
          </a:p>
          <a:p>
            <a:pPr lvl="1"/>
            <a:r>
              <a:rPr lang="en-GB" kern="0" dirty="0">
                <a:solidFill>
                  <a:srgbClr val="000000"/>
                </a:solidFill>
              </a:rPr>
              <a:t>text</a:t>
            </a:r>
            <a:r>
              <a:rPr lang="en-GB" b="0" kern="0" dirty="0">
                <a:solidFill>
                  <a:srgbClr val="000000"/>
                </a:solidFill>
              </a:rPr>
              <a:t> and </a:t>
            </a:r>
            <a:r>
              <a:rPr lang="en-GB" kern="0" dirty="0">
                <a:solidFill>
                  <a:srgbClr val="000000"/>
                </a:solidFill>
              </a:rPr>
              <a:t>ntext</a:t>
            </a:r>
            <a:r>
              <a:rPr lang="en-GB" b="0" kern="0" dirty="0">
                <a:solidFill>
                  <a:srgbClr val="000000"/>
                </a:solidFill>
              </a:rPr>
              <a:t> data types are deprecated, but may still be used in older systems</a:t>
            </a:r>
          </a:p>
          <a:p>
            <a:pPr lvl="2"/>
            <a:r>
              <a:rPr lang="en-GB" b="0" kern="0" dirty="0">
                <a:solidFill>
                  <a:srgbClr val="000000"/>
                </a:solidFill>
              </a:rPr>
              <a:t>In new development, use </a:t>
            </a:r>
            <a:r>
              <a:rPr lang="en-GB" kern="0" dirty="0">
                <a:solidFill>
                  <a:srgbClr val="000000"/>
                </a:solidFill>
              </a:rPr>
              <a:t>varchar(max) </a:t>
            </a:r>
            <a:r>
              <a:rPr lang="en-GB" b="0" kern="0" dirty="0">
                <a:solidFill>
                  <a:srgbClr val="000000"/>
                </a:solidFill>
              </a:rPr>
              <a:t>and </a:t>
            </a:r>
            <a:r>
              <a:rPr lang="en-GB" kern="0" dirty="0">
                <a:solidFill>
                  <a:srgbClr val="000000"/>
                </a:solidFill>
              </a:rPr>
              <a:t>nvarchar(max) </a:t>
            </a:r>
            <a:r>
              <a:rPr lang="en-GB" b="0" kern="0" dirty="0">
                <a:solidFill>
                  <a:srgbClr val="000000"/>
                </a:solidFill>
              </a:rPr>
              <a:t>instead</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56757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String Concatenation</a:t>
            </a:r>
          </a:p>
        </p:txBody>
      </p:sp>
      <p:sp>
        <p:nvSpPr>
          <p:cNvPr id="4" name="Content Placeholder 2"/>
          <p:cNvSpPr txBox="1">
            <a:spLocks/>
          </p:cNvSpPr>
          <p:nvPr/>
        </p:nvSpPr>
        <p:spPr>
          <a:xfrm>
            <a:off x="79899" y="740662"/>
            <a:ext cx="8948691" cy="592646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 (plus) operator and the CONCAT function can both be used to concatenate strings in SQL 2016</a:t>
            </a:r>
          </a:p>
          <a:p>
            <a:pPr lvl="1"/>
            <a:r>
              <a:rPr lang="en-GB" b="0" kern="0" dirty="0">
                <a:solidFill>
                  <a:srgbClr val="000000"/>
                </a:solidFill>
              </a:rPr>
              <a:t>Using CONCAT</a:t>
            </a:r>
          </a:p>
          <a:p>
            <a:pPr lvl="2"/>
            <a:r>
              <a:rPr lang="en-GB" b="0" kern="0" dirty="0">
                <a:solidFill>
                  <a:srgbClr val="000000"/>
                </a:solidFill>
              </a:rPr>
              <a:t>Converts input values to strings and converts NULL to empty string</a:t>
            </a:r>
          </a:p>
          <a:p>
            <a:pPr lvl="1"/>
            <a:endParaRPr lang="en-GB" b="0" kern="0" dirty="0">
              <a:solidFill>
                <a:srgbClr val="000000"/>
              </a:solidFill>
            </a:endParaRPr>
          </a:p>
          <a:p>
            <a:pPr lvl="1"/>
            <a:endParaRPr lang="en-GB" b="0" kern="0" dirty="0">
              <a:solidFill>
                <a:srgbClr val="000000"/>
              </a:solidFill>
            </a:endParaRPr>
          </a:p>
          <a:p>
            <a:pPr lvl="2"/>
            <a:endParaRPr lang="en-GB" b="0" kern="0" dirty="0">
              <a:solidFill>
                <a:srgbClr val="000000"/>
              </a:solidFill>
            </a:endParaRPr>
          </a:p>
          <a:p>
            <a:pPr lvl="1"/>
            <a:endParaRPr lang="en-GB" b="0" kern="0" dirty="0">
              <a:solidFill>
                <a:srgbClr val="000000"/>
              </a:solidFill>
            </a:endParaRPr>
          </a:p>
          <a:p>
            <a:pPr lvl="1"/>
            <a:r>
              <a:rPr lang="en-GB" b="0" kern="0" dirty="0">
                <a:solidFill>
                  <a:srgbClr val="000000"/>
                </a:solidFill>
              </a:rPr>
              <a:t>Using + (plus)</a:t>
            </a:r>
          </a:p>
          <a:p>
            <a:pPr lvl="2"/>
            <a:r>
              <a:rPr lang="en-GB" b="0" kern="0" dirty="0">
                <a:solidFill>
                  <a:srgbClr val="000000"/>
                </a:solidFill>
              </a:rPr>
              <a:t>No conversion of NULL</a:t>
            </a:r>
          </a:p>
          <a:p>
            <a:pPr lvl="2"/>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1"/>
            <a:endParaRPr lang="en-US" b="0" kern="0" dirty="0">
              <a:solidFill>
                <a:srgbClr val="000000"/>
              </a:solidFill>
            </a:endParaRPr>
          </a:p>
        </p:txBody>
      </p:sp>
      <p:sp>
        <p:nvSpPr>
          <p:cNvPr id="5" name="TextBox 4"/>
          <p:cNvSpPr txBox="1"/>
          <p:nvPr/>
        </p:nvSpPr>
        <p:spPr>
          <a:xfrm>
            <a:off x="700391" y="2727723"/>
            <a:ext cx="7877553"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custid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city</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region</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country</a:t>
            </a:r>
            <a:r>
              <a:rPr lang="en-US" b="0" dirty="0">
                <a:solidFill>
                  <a:srgbClr val="808080"/>
                </a:solidFill>
                <a:latin typeface="Consolas" panose="020B0609020204030204" pitchFamily="49" charset="0"/>
              </a:rPr>
              <a:t>,</a:t>
            </a:r>
            <a:endParaRPr lang="en-US" b="0" dirty="0">
              <a:solidFill>
                <a:prstClr val="black"/>
              </a:solidFill>
              <a:latin typeface="Consolas" panose="020B0609020204030204" pitchFamily="49" charset="0"/>
            </a:endParaRPr>
          </a:p>
          <a:p>
            <a:pPr lvl="0"/>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CONCAT</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city</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 '</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region</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 '</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country</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location</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Customers</a:t>
            </a:r>
            <a:r>
              <a:rPr lang="en-US" b="0" dirty="0">
                <a:solidFill>
                  <a:srgbClr val="808080"/>
                </a:solidFill>
                <a:latin typeface="Consolas" panose="020B0609020204030204" pitchFamily="49"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700391" y="5268950"/>
            <a:ext cx="7877553"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empid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firstname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p>
          <a:p>
            <a:pPr lvl="0"/>
            <a:r>
              <a:rPr lang="en-US" b="0" dirty="0">
                <a:solidFill>
                  <a:prstClr val="black"/>
                </a:solidFill>
                <a:latin typeface="Consolas" panose="020B0609020204030204" pitchFamily="49" charset="0"/>
              </a:rPr>
              <a:t>firstname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N' '</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fullname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HR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Employees</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7219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1fa6ac5-e396-4928-9152-078462b78d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String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Common functions that modify character strings</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26166419"/>
              </p:ext>
            </p:extLst>
          </p:nvPr>
        </p:nvGraphicFramePr>
        <p:xfrm>
          <a:off x="458787" y="1481670"/>
          <a:ext cx="8482014" cy="5139510"/>
        </p:xfrm>
        <a:graphic>
          <a:graphicData uri="http://schemas.openxmlformats.org/drawingml/2006/table">
            <a:tbl>
              <a:tblPr firstRow="1" bandRow="1">
                <a:tableStyleId>{0660B408-B3CF-4A94-85FC-2B1E0A45F4A2}</a:tableStyleId>
              </a:tblPr>
              <a:tblGrid>
                <a:gridCol w="2060893">
                  <a:extLst>
                    <a:ext uri="{9D8B030D-6E8A-4147-A177-3AD203B41FA5}">
                      <a16:colId xmlns:a16="http://schemas.microsoft.com/office/drawing/2014/main" val="3045161260"/>
                    </a:ext>
                  </a:extLst>
                </a:gridCol>
                <a:gridCol w="3048000">
                  <a:extLst>
                    <a:ext uri="{9D8B030D-6E8A-4147-A177-3AD203B41FA5}">
                      <a16:colId xmlns:a16="http://schemas.microsoft.com/office/drawing/2014/main" val="327593446"/>
                    </a:ext>
                  </a:extLst>
                </a:gridCol>
                <a:gridCol w="3373121">
                  <a:extLst>
                    <a:ext uri="{9D8B030D-6E8A-4147-A177-3AD203B41FA5}">
                      <a16:colId xmlns:a16="http://schemas.microsoft.com/office/drawing/2014/main" val="755088344"/>
                    </a:ext>
                  </a:extLst>
                </a:gridCol>
              </a:tblGrid>
              <a:tr h="431800">
                <a:tc>
                  <a:txBody>
                    <a:bodyPr/>
                    <a:lstStyle/>
                    <a:p>
                      <a:r>
                        <a:rPr lang="en-GB" sz="1800" dirty="0">
                          <a:latin typeface="Segoe UI Light" panose="020B0502040204020203" pitchFamily="34" charset="0"/>
                          <a:cs typeface="Segoe UI Light" panose="020B0502040204020203" pitchFamily="34" charset="0"/>
                        </a:rPr>
                        <a:t>Function</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tc>
                  <a:txBody>
                    <a:bodyPr/>
                    <a:lstStyle/>
                    <a:p>
                      <a:r>
                        <a:rPr lang="en-GB" sz="1800" dirty="0">
                          <a:latin typeface="Segoe UI Light" panose="020B0502040204020203" pitchFamily="34" charset="0"/>
                          <a:cs typeface="Segoe UI Light" panose="020B0502040204020203" pitchFamily="34" charset="0"/>
                        </a:rPr>
                        <a:t>Syntax</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tc>
                  <a:txBody>
                    <a:bodyPr/>
                    <a:lstStyle/>
                    <a:p>
                      <a:r>
                        <a:rPr lang="en-GB" sz="1800" dirty="0">
                          <a:latin typeface="Segoe UI Light" panose="020B0502040204020203" pitchFamily="34" charset="0"/>
                          <a:cs typeface="Segoe UI Light" panose="020B0502040204020203" pitchFamily="34" charset="0"/>
                        </a:rPr>
                        <a:t>Remarks</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extLst>
                  <a:ext uri="{0D108BD9-81ED-4DB2-BD59-A6C34878D82A}">
                    <a16:rowId xmlns:a16="http://schemas.microsoft.com/office/drawing/2014/main" val="779678786"/>
                  </a:ext>
                </a:extLst>
              </a:tr>
              <a:tr h="752566">
                <a:tc>
                  <a:txBody>
                    <a:bodyPr/>
                    <a:lstStyle/>
                    <a:p>
                      <a:r>
                        <a:rPr lang="en-GB" sz="1400" dirty="0">
                          <a:latin typeface="Segoe UI Light" panose="020B0502040204020203" pitchFamily="34" charset="0"/>
                          <a:cs typeface="Segoe UI Light" panose="020B0502040204020203" pitchFamily="34" charset="0"/>
                        </a:rPr>
                        <a:t>SUBSTRING</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SUBSTRING (expression , start , length)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Returns part</a:t>
                      </a:r>
                      <a:r>
                        <a:rPr lang="en-GB" sz="1400" baseline="0" dirty="0">
                          <a:latin typeface="Segoe UI Light" panose="020B0502040204020203" pitchFamily="34" charset="0"/>
                          <a:cs typeface="Segoe UI Light" panose="020B0502040204020203" pitchFamily="34" charset="0"/>
                        </a:rPr>
                        <a:t> of an expression.</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627946"/>
                  </a:ext>
                </a:extLst>
              </a:tr>
              <a:tr h="752566">
                <a:tc>
                  <a:txBody>
                    <a:bodyPr/>
                    <a:lstStyle/>
                    <a:p>
                      <a:r>
                        <a:rPr lang="en-GB" sz="1400" dirty="0">
                          <a:latin typeface="Segoe UI Light" panose="020B0502040204020203" pitchFamily="34" charset="0"/>
                          <a:cs typeface="Segoe UI Light" panose="020B0502040204020203" pitchFamily="34" charset="0"/>
                        </a:rPr>
                        <a:t>LEFT, RIGHT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LEFT (expression , integer_value)</a:t>
                      </a:r>
                    </a:p>
                    <a:p>
                      <a:r>
                        <a:rPr lang="en-GB" sz="1400" dirty="0">
                          <a:latin typeface="Segoe UI Light" panose="020B0502040204020203" pitchFamily="34" charset="0"/>
                          <a:cs typeface="Segoe UI Light" panose="020B0502040204020203" pitchFamily="34" charset="0"/>
                        </a:rPr>
                        <a:t>RIGHT (expression , integer_value)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LEFT returns left part of string</a:t>
                      </a:r>
                      <a:r>
                        <a:rPr lang="en-GB" sz="1400" baseline="0" dirty="0">
                          <a:latin typeface="Segoe UI Light" panose="020B0502040204020203" pitchFamily="34" charset="0"/>
                          <a:cs typeface="Segoe UI Light" panose="020B0502040204020203" pitchFamily="34" charset="0"/>
                        </a:rPr>
                        <a:t> up to integer_value. RIGHT returns right part of string up to integer value.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403330"/>
                  </a:ext>
                </a:extLst>
              </a:tr>
              <a:tr h="752566">
                <a:tc>
                  <a:txBody>
                    <a:bodyPr/>
                    <a:lstStyle/>
                    <a:p>
                      <a:r>
                        <a:rPr lang="en-GB" sz="1400" dirty="0">
                          <a:latin typeface="Segoe UI Light" panose="020B0502040204020203" pitchFamily="34" charset="0"/>
                          <a:cs typeface="Segoe UI Light" panose="020B0502040204020203" pitchFamily="34" charset="0"/>
                        </a:rPr>
                        <a:t>LEN, DATALENGTH</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LEN  (string_expression) </a:t>
                      </a:r>
                    </a:p>
                    <a:p>
                      <a:r>
                        <a:rPr lang="en-US" sz="1400" dirty="0">
                          <a:latin typeface="Segoe UI Light" panose="020B0502040204020203" pitchFamily="34" charset="0"/>
                          <a:cs typeface="Segoe UI Light" panose="020B0502040204020203" pitchFamily="34" charset="0"/>
                        </a:rPr>
                        <a:t>DATALENGTH (expression)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LEN returns the number of characters in string_expression, excluding trailing spaces. DATALENGTH</a:t>
                      </a:r>
                      <a:r>
                        <a:rPr lang="en-GB" sz="1400" baseline="0" dirty="0">
                          <a:latin typeface="Segoe UI Light" panose="020B0502040204020203" pitchFamily="34" charset="0"/>
                          <a:cs typeface="Segoe UI Light" panose="020B0502040204020203" pitchFamily="34" charset="0"/>
                        </a:rPr>
                        <a:t> returns the number of bytes used.</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696660"/>
                  </a:ext>
                </a:extLst>
              </a:tr>
              <a:tr h="752566">
                <a:tc>
                  <a:txBody>
                    <a:bodyPr/>
                    <a:lstStyle/>
                    <a:p>
                      <a:r>
                        <a:rPr lang="en-GB" sz="1400" dirty="0">
                          <a:latin typeface="Segoe UI Light" panose="020B0502040204020203" pitchFamily="34" charset="0"/>
                          <a:cs typeface="Segoe UI Light" panose="020B0502040204020203" pitchFamily="34" charset="0"/>
                        </a:rPr>
                        <a:t>CHARINDEX</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CHARINDEX (expressionToFind, expressionToSearch)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Searches</a:t>
                      </a:r>
                      <a:r>
                        <a:rPr lang="en-GB" sz="1400" baseline="0" dirty="0">
                          <a:latin typeface="Segoe UI Light" panose="020B0502040204020203" pitchFamily="34" charset="0"/>
                          <a:cs typeface="Segoe UI Light" panose="020B0502040204020203" pitchFamily="34" charset="0"/>
                        </a:rPr>
                        <a:t> expressionToSearch for expressionToFind and returns its start position if found.</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290249"/>
                  </a:ext>
                </a:extLst>
              </a:tr>
              <a:tr h="752566">
                <a:tc>
                  <a:txBody>
                    <a:bodyPr/>
                    <a:lstStyle/>
                    <a:p>
                      <a:r>
                        <a:rPr lang="en-GB" sz="1400" dirty="0">
                          <a:latin typeface="Segoe UI Light" panose="020B0502040204020203" pitchFamily="34" charset="0"/>
                          <a:cs typeface="Segoe UI Light" panose="020B0502040204020203" pitchFamily="34" charset="0"/>
                        </a:rPr>
                        <a:t>REPLACE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REPLACE (string_expression , string_pattern , string_replacement)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Replaces all occurrences of string_pattern in string_expression with string_replacement.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707146"/>
                  </a:ext>
                </a:extLst>
              </a:tr>
              <a:tr h="752566">
                <a:tc>
                  <a:txBody>
                    <a:bodyPr/>
                    <a:lstStyle/>
                    <a:p>
                      <a:r>
                        <a:rPr lang="en-GB" sz="1400" dirty="0">
                          <a:latin typeface="Segoe UI Light" panose="020B0502040204020203" pitchFamily="34" charset="0"/>
                          <a:cs typeface="Segoe UI Light" panose="020B0502040204020203" pitchFamily="34" charset="0"/>
                        </a:rPr>
                        <a:t>UPPER, LOWER</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UPPER (character_expression) </a:t>
                      </a:r>
                    </a:p>
                    <a:p>
                      <a:r>
                        <a:rPr lang="en-US" sz="1400" dirty="0">
                          <a:latin typeface="Segoe UI Light" panose="020B0502040204020203" pitchFamily="34" charset="0"/>
                          <a:cs typeface="Segoe UI Light" panose="020B0502040204020203" pitchFamily="34" charset="0"/>
                        </a:rPr>
                        <a:t>LOWER (character_expression)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UPPER converts all characters in a string to uppercase. LOWER converts</a:t>
                      </a:r>
                      <a:r>
                        <a:rPr lang="en-GB" sz="1400" baseline="0" dirty="0">
                          <a:latin typeface="Segoe UI Light" panose="020B0502040204020203" pitchFamily="34" charset="0"/>
                          <a:cs typeface="Segoe UI Light" panose="020B0502040204020203" pitchFamily="34" charset="0"/>
                        </a:rPr>
                        <a:t> all characters in a string to lowercase.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5780"/>
                  </a:ext>
                </a:extLst>
              </a:tr>
            </a:tbl>
          </a:graphicData>
        </a:graphic>
      </p:graphicFrame>
    </p:spTree>
    <p:custDataLst>
      <p:tags r:id="rId1"/>
    </p:custDataLst>
    <p:extLst>
      <p:ext uri="{BB962C8B-B14F-4D97-AF65-F5344CB8AC3E}">
        <p14:creationId xmlns:p14="http://schemas.microsoft.com/office/powerpoint/2010/main" val="159566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08cf975-6835-4455-a9eb-9ec1a314be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LIKE Predicate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The LIKE predicate can be used to check a character string for a match with a pattern</a:t>
            </a:r>
          </a:p>
          <a:p>
            <a:pPr lvl="0"/>
            <a:r>
              <a:rPr lang="en-GB" sz="2400" b="0" kern="0" dirty="0">
                <a:solidFill>
                  <a:srgbClr val="000000"/>
                </a:solidFill>
              </a:rPr>
              <a:t>Patterns are expressed with symbols</a:t>
            </a:r>
          </a:p>
          <a:p>
            <a:pPr lvl="1"/>
            <a:r>
              <a:rPr lang="en-GB" sz="1800" b="0" kern="0" dirty="0">
                <a:solidFill>
                  <a:srgbClr val="000000"/>
                </a:solidFill>
              </a:rPr>
              <a:t>% (Percent) represents a string of any length</a:t>
            </a:r>
          </a:p>
          <a:p>
            <a:pPr lvl="1"/>
            <a:endParaRPr lang="en-GB" sz="1800" b="0" kern="0" dirty="0">
              <a:solidFill>
                <a:srgbClr val="000000"/>
              </a:solidFill>
            </a:endParaRPr>
          </a:p>
          <a:p>
            <a:pPr lvl="1"/>
            <a:r>
              <a:rPr lang="en-GB" sz="1800" b="0" kern="0" dirty="0">
                <a:solidFill>
                  <a:srgbClr val="000000"/>
                </a:solidFill>
              </a:rPr>
              <a:t>_ (Underscore) represents a single character</a:t>
            </a:r>
          </a:p>
          <a:p>
            <a:pPr lvl="1"/>
            <a:endParaRPr lang="en-GB" sz="1800" b="0" kern="0" dirty="0">
              <a:solidFill>
                <a:srgbClr val="000000"/>
              </a:solidFill>
            </a:endParaRPr>
          </a:p>
          <a:p>
            <a:pPr lvl="1"/>
            <a:r>
              <a:rPr lang="en-GB" sz="1800" b="0" kern="0" dirty="0">
                <a:solidFill>
                  <a:srgbClr val="000000"/>
                </a:solidFill>
              </a:rPr>
              <a:t>[^&lt;Character list or range&gt;] represents a single character not in the specified list or range</a:t>
            </a:r>
          </a:p>
          <a:p>
            <a:pPr lvl="1"/>
            <a:endParaRPr lang="en-GB" sz="1800" b="0" kern="0" dirty="0">
              <a:solidFill>
                <a:srgbClr val="000000"/>
              </a:solidFill>
            </a:endParaRPr>
          </a:p>
        </p:txBody>
      </p:sp>
      <p:sp>
        <p:nvSpPr>
          <p:cNvPr id="5" name="TextBox 4"/>
          <p:cNvSpPr txBox="1"/>
          <p:nvPr/>
        </p:nvSpPr>
        <p:spPr>
          <a:xfrm>
            <a:off x="753539" y="5342473"/>
            <a:ext cx="7581900"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categoryid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categoryname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description</a:t>
            </a:r>
            <a:endParaRPr lang="en-US" b="0" dirty="0">
              <a:solidFill>
                <a:prstClr val="black"/>
              </a:solidFill>
              <a:latin typeface="Consolas" panose="020B0609020204030204" pitchFamily="49" charset="0"/>
            </a:endParaRP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Production</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Categories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description</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LIKE</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'Sweet%'</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15043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c94ea0a-2ac0-4a77-842e-a7d42c03b3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Working with Character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Manipulate character data</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47782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Working with Date and Time Data</a:t>
            </a:r>
          </a:p>
        </p:txBody>
      </p:sp>
      <p:sp>
        <p:nvSpPr>
          <p:cNvPr id="3" name="Text Placeholder 2"/>
          <p:cNvSpPr>
            <a:spLocks noGrp="1"/>
          </p:cNvSpPr>
          <p:nvPr>
            <p:ph type="body" idx="1"/>
          </p:nvPr>
        </p:nvSpPr>
        <p:spPr/>
        <p:txBody>
          <a:bodyPr/>
          <a:lstStyle/>
          <a:p>
            <a:r>
              <a:rPr lang="en-GB" dirty="0"/>
              <a:t>Date and Time Data Types
Entering Date and Time Data Types Using Strings
Working Separately with Date and Time
Querying Date and Time Values
Demonstration: Working with Date and Time Data</a:t>
            </a:r>
          </a:p>
        </p:txBody>
      </p:sp>
    </p:spTree>
    <p:custDataLst>
      <p:tags r:id="rId1"/>
    </p:custDataLst>
    <p:extLst>
      <p:ext uri="{BB962C8B-B14F-4D97-AF65-F5344CB8AC3E}">
        <p14:creationId xmlns:p14="http://schemas.microsoft.com/office/powerpoint/2010/main" val="275126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Date and Time Data Types</a:t>
            </a:r>
          </a:p>
        </p:txBody>
      </p:sp>
      <p:sp>
        <p:nvSpPr>
          <p:cNvPr id="4" name="Content Placeholder 2"/>
          <p:cNvSpPr txBox="1">
            <a:spLocks/>
          </p:cNvSpPr>
          <p:nvPr/>
        </p:nvSpPr>
        <p:spPr>
          <a:xfrm>
            <a:off x="248575" y="740663"/>
            <a:ext cx="8895425" cy="59988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000" b="0" kern="0" dirty="0">
                <a:solidFill>
                  <a:srgbClr val="000000"/>
                </a:solidFill>
              </a:rPr>
              <a:t>Older versions of SQL Server support only </a:t>
            </a:r>
            <a:r>
              <a:rPr lang="en-GB" sz="2000" kern="0" dirty="0">
                <a:solidFill>
                  <a:srgbClr val="000000"/>
                </a:solidFill>
              </a:rPr>
              <a:t>datetime</a:t>
            </a:r>
            <a:r>
              <a:rPr lang="en-GB" sz="2000" b="0" kern="0" dirty="0">
                <a:solidFill>
                  <a:srgbClr val="000000"/>
                </a:solidFill>
              </a:rPr>
              <a:t> and </a:t>
            </a:r>
            <a:r>
              <a:rPr lang="en-GB" sz="2000" kern="0" dirty="0">
                <a:solidFill>
                  <a:srgbClr val="000000"/>
                </a:solidFill>
              </a:rPr>
              <a:t>smalldatetime </a:t>
            </a:r>
            <a:r>
              <a:rPr lang="en-GB" sz="2000" b="0" kern="0" dirty="0">
                <a:solidFill>
                  <a:srgbClr val="000000"/>
                </a:solidFill>
              </a:rPr>
              <a:t>data types</a:t>
            </a:r>
            <a:endParaRPr lang="en-GB" sz="2000" kern="0" dirty="0">
              <a:solidFill>
                <a:srgbClr val="000000"/>
              </a:solidFill>
            </a:endParaRPr>
          </a:p>
          <a:p>
            <a:pPr lvl="0"/>
            <a:r>
              <a:rPr lang="en-GB" sz="2000" b="0" kern="0" dirty="0">
                <a:solidFill>
                  <a:srgbClr val="000000"/>
                </a:solidFill>
              </a:rPr>
              <a:t>SQL Server 2008 introduced </a:t>
            </a:r>
            <a:r>
              <a:rPr lang="en-GB" sz="2000" kern="0" dirty="0">
                <a:solidFill>
                  <a:srgbClr val="000000"/>
                </a:solidFill>
              </a:rPr>
              <a:t>date, time, datetime2 </a:t>
            </a:r>
            <a:r>
              <a:rPr lang="en-GB" sz="2000" b="0" kern="0" dirty="0">
                <a:solidFill>
                  <a:srgbClr val="000000"/>
                </a:solidFill>
              </a:rPr>
              <a:t>and </a:t>
            </a:r>
            <a:r>
              <a:rPr lang="en-GB" sz="2000" kern="0" dirty="0">
                <a:solidFill>
                  <a:srgbClr val="000000"/>
                </a:solidFill>
              </a:rPr>
              <a:t>datetimeoffset </a:t>
            </a:r>
            <a:r>
              <a:rPr lang="en-GB" sz="2000" b="0" kern="0" dirty="0">
                <a:solidFill>
                  <a:srgbClr val="000000"/>
                </a:solidFill>
              </a:rPr>
              <a:t>data types</a:t>
            </a:r>
          </a:p>
          <a:p>
            <a:pPr lvl="0"/>
            <a:r>
              <a:rPr lang="en-GB" sz="2000" b="0" kern="0" dirty="0">
                <a:solidFill>
                  <a:srgbClr val="000000"/>
                </a:solidFill>
              </a:rPr>
              <a:t>SQL Server 2012 added further functionality for working with date and time data types</a:t>
            </a:r>
          </a:p>
          <a:p>
            <a:pPr marL="0" lvl="0" indent="0">
              <a:buNone/>
            </a:pPr>
            <a:r>
              <a:rPr lang="en-GB" sz="2000" b="0" kern="0" dirty="0">
                <a:solidFill>
                  <a:srgbClr val="000000"/>
                </a:solidFill>
              </a:rPr>
              <a:t> </a:t>
            </a:r>
            <a:endParaRPr lang="en-US" sz="20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86840692"/>
              </p:ext>
            </p:extLst>
          </p:nvPr>
        </p:nvGraphicFramePr>
        <p:xfrm>
          <a:off x="458788" y="2955403"/>
          <a:ext cx="8599253" cy="3784062"/>
        </p:xfrm>
        <a:graphic>
          <a:graphicData uri="http://schemas.openxmlformats.org/drawingml/2006/table">
            <a:tbl>
              <a:tblPr firstRow="1" bandRow="1">
                <a:tableStyleId>{0660B408-B3CF-4A94-85FC-2B1E0A45F4A2}</a:tableStyleId>
              </a:tblPr>
              <a:tblGrid>
                <a:gridCol w="1278095">
                  <a:extLst>
                    <a:ext uri="{9D8B030D-6E8A-4147-A177-3AD203B41FA5}">
                      <a16:colId xmlns:a16="http://schemas.microsoft.com/office/drawing/2014/main" val="692720429"/>
                    </a:ext>
                  </a:extLst>
                </a:gridCol>
                <a:gridCol w="853143">
                  <a:extLst>
                    <a:ext uri="{9D8B030D-6E8A-4147-A177-3AD203B41FA5}">
                      <a16:colId xmlns:a16="http://schemas.microsoft.com/office/drawing/2014/main" val="793320085"/>
                    </a:ext>
                  </a:extLst>
                </a:gridCol>
                <a:gridCol w="2122937">
                  <a:extLst>
                    <a:ext uri="{9D8B030D-6E8A-4147-A177-3AD203B41FA5}">
                      <a16:colId xmlns:a16="http://schemas.microsoft.com/office/drawing/2014/main" val="1371044656"/>
                    </a:ext>
                  </a:extLst>
                </a:gridCol>
                <a:gridCol w="2261820">
                  <a:extLst>
                    <a:ext uri="{9D8B030D-6E8A-4147-A177-3AD203B41FA5}">
                      <a16:colId xmlns:a16="http://schemas.microsoft.com/office/drawing/2014/main" val="1739764434"/>
                    </a:ext>
                  </a:extLst>
                </a:gridCol>
                <a:gridCol w="2083258">
                  <a:extLst>
                    <a:ext uri="{9D8B030D-6E8A-4147-A177-3AD203B41FA5}">
                      <a16:colId xmlns:a16="http://schemas.microsoft.com/office/drawing/2014/main" val="1547200890"/>
                    </a:ext>
                  </a:extLst>
                </a:gridCol>
              </a:tblGrid>
              <a:tr h="530914">
                <a:tc>
                  <a:txBody>
                    <a:bodyPr/>
                    <a:lstStyle/>
                    <a:p>
                      <a:r>
                        <a:rPr lang="en-GB" sz="1400" dirty="0">
                          <a:latin typeface="Segoe UI Light" panose="020B0502040204020203" pitchFamily="34" charset="0"/>
                          <a:cs typeface="Segoe UI Light" panose="020B0502040204020203" pitchFamily="34" charset="0"/>
                        </a:rPr>
                        <a:t>Data Type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pPr algn="l"/>
                      <a:r>
                        <a:rPr lang="en-GB" sz="1400" dirty="0">
                          <a:latin typeface="Segoe UI Light" panose="020B0502040204020203" pitchFamily="34" charset="0"/>
                          <a:cs typeface="Segoe UI Light" panose="020B0502040204020203" pitchFamily="34" charset="0"/>
                        </a:rPr>
                        <a:t>Storage (bytes)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r>
                        <a:rPr lang="en-GB" sz="1400" dirty="0">
                          <a:latin typeface="Segoe UI Light" panose="020B0502040204020203" pitchFamily="34" charset="0"/>
                          <a:cs typeface="Segoe UI Light" panose="020B0502040204020203" pitchFamily="34" charset="0"/>
                        </a:rPr>
                        <a:t>Date Range (Gregorian Calendar)</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pPr algn="l"/>
                      <a:r>
                        <a:rPr lang="en-GB" sz="1400" dirty="0">
                          <a:latin typeface="Segoe UI Light" panose="020B0502040204020203" pitchFamily="34" charset="0"/>
                          <a:cs typeface="Segoe UI Light" panose="020B0502040204020203" pitchFamily="34" charset="0"/>
                        </a:rPr>
                        <a:t>Accuracy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r>
                        <a:rPr lang="en-GB" sz="1400" dirty="0">
                          <a:latin typeface="Segoe UI Light" panose="020B0502040204020203" pitchFamily="34" charset="0"/>
                          <a:cs typeface="Segoe UI Light" panose="020B0502040204020203" pitchFamily="34" charset="0"/>
                        </a:rPr>
                        <a:t>Recommended Entry</a:t>
                      </a:r>
                      <a:r>
                        <a:rPr lang="en-GB" sz="1400" baseline="0" dirty="0">
                          <a:latin typeface="Segoe UI Light" panose="020B0502040204020203" pitchFamily="34" charset="0"/>
                          <a:cs typeface="Segoe UI Light" panose="020B0502040204020203" pitchFamily="34" charset="0"/>
                        </a:rPr>
                        <a:t> Format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extLst>
                  <a:ext uri="{0D108BD9-81ED-4DB2-BD59-A6C34878D82A}">
                    <a16:rowId xmlns:a16="http://schemas.microsoft.com/office/drawing/2014/main" val="1790474621"/>
                  </a:ext>
                </a:extLst>
              </a:tr>
              <a:tr h="530914">
                <a:tc>
                  <a:txBody>
                    <a:bodyPr/>
                    <a:lstStyle/>
                    <a:p>
                      <a:r>
                        <a:rPr lang="en-GB" sz="1400" dirty="0">
                          <a:latin typeface="Segoe UI Light" panose="020B0502040204020203" pitchFamily="34" charset="0"/>
                          <a:cs typeface="Segoe UI Light" panose="020B0502040204020203" pitchFamily="34" charset="0"/>
                        </a:rPr>
                        <a:t>datetime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8</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January 1, 1753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Rounded to increments of .000, .003, or .007 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YYYYMMDD hh:mm:ss[.mmm]</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640793"/>
                  </a:ext>
                </a:extLst>
              </a:tr>
              <a:tr h="530914">
                <a:tc>
                  <a:txBody>
                    <a:bodyPr/>
                    <a:lstStyle/>
                    <a:p>
                      <a:r>
                        <a:rPr lang="en-GB" sz="1400" dirty="0">
                          <a:latin typeface="Segoe UI Light" panose="020B0502040204020203" pitchFamily="34" charset="0"/>
                          <a:cs typeface="Segoe UI Light" panose="020B0502040204020203" pitchFamily="34" charset="0"/>
                        </a:rPr>
                        <a:t>smalldatetime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4</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January 1, 1900 to June 6, 2079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 minute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YYYYMMDD hh:mm:ss[.mmm]</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687372"/>
                  </a:ext>
                </a:extLst>
              </a:tr>
              <a:tr h="530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datetime2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6 to 8</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YYYYMMDD hh:mm:ss[.nnnnnnn]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8580"/>
                  </a:ext>
                </a:extLst>
              </a:tr>
              <a:tr h="530914">
                <a:tc>
                  <a:txBody>
                    <a:bodyPr/>
                    <a:lstStyle/>
                    <a:p>
                      <a:r>
                        <a:rPr lang="en-GB" sz="1400" dirty="0">
                          <a:latin typeface="Segoe UI Light" panose="020B0502040204020203" pitchFamily="34" charset="0"/>
                          <a:cs typeface="Segoe UI Light" panose="020B0502040204020203" pitchFamily="34" charset="0"/>
                        </a:rPr>
                        <a:t>date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3</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 day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YYYY-MM-DD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423763"/>
                  </a:ext>
                </a:extLst>
              </a:tr>
              <a:tr h="379967">
                <a:tc>
                  <a:txBody>
                    <a:bodyPr/>
                    <a:lstStyle/>
                    <a:p>
                      <a:r>
                        <a:rPr lang="en-GB" sz="1400" dirty="0">
                          <a:latin typeface="Segoe UI Light" panose="020B0502040204020203" pitchFamily="34" charset="0"/>
                          <a:cs typeface="Segoe UI Light" panose="020B0502040204020203" pitchFamily="34" charset="0"/>
                        </a:rPr>
                        <a:t>time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3 to 5</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n/a – time only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hh:mm:ss[.nnnnnnn]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878364"/>
                  </a:ext>
                </a:extLst>
              </a:tr>
              <a:tr h="749525">
                <a:tc>
                  <a:txBody>
                    <a:bodyPr/>
                    <a:lstStyle/>
                    <a:p>
                      <a:r>
                        <a:rPr lang="en-GB" sz="1400" dirty="0">
                          <a:latin typeface="Segoe UI Light" panose="020B0502040204020203" pitchFamily="34" charset="0"/>
                          <a:cs typeface="Segoe UI Light" panose="020B0502040204020203" pitchFamily="34" charset="0"/>
                        </a:rPr>
                        <a:t>datetimeoffset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8 to 10</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p>
                      <a:pPr algn="l"/>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YYYY-MM-DDThh:mm:ss[.nnnnnnn][{+|-}hh:mm]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656198"/>
                  </a:ext>
                </a:extLst>
              </a:tr>
            </a:tbl>
          </a:graphicData>
        </a:graphic>
      </p:graphicFrame>
    </p:spTree>
    <p:custDataLst>
      <p:tags r:id="rId1"/>
    </p:custDataLst>
    <p:extLst>
      <p:ext uri="{BB962C8B-B14F-4D97-AF65-F5344CB8AC3E}">
        <p14:creationId xmlns:p14="http://schemas.microsoft.com/office/powerpoint/2010/main" val="20017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Introducing SQL Server Data Types
Working with Character Data
Working with Date and Time Data</a:t>
            </a:r>
          </a:p>
        </p:txBody>
      </p:sp>
    </p:spTree>
    <p:custDataLst>
      <p:tags r:id="rId1"/>
    </p:custDataLst>
    <p:extLst>
      <p:ext uri="{BB962C8B-B14F-4D97-AF65-F5344CB8AC3E}">
        <p14:creationId xmlns:p14="http://schemas.microsoft.com/office/powerpoint/2010/main" val="268529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Entering Date and Time Data Types Using Strings</a:t>
            </a:r>
          </a:p>
        </p:txBody>
      </p:sp>
      <p:sp>
        <p:nvSpPr>
          <p:cNvPr id="4" name="Content Placeholder 2"/>
          <p:cNvSpPr txBox="1">
            <a:spLocks/>
          </p:cNvSpPr>
          <p:nvPr/>
        </p:nvSpPr>
        <p:spPr>
          <a:xfrm>
            <a:off x="257452" y="1021215"/>
            <a:ext cx="8611340" cy="551275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GB" b="0" kern="0" dirty="0">
                <a:solidFill>
                  <a:srgbClr val="000000"/>
                </a:solidFill>
              </a:rPr>
              <a:t>Dates and times are entered as character literals and converted explicitly or implicitly</a:t>
            </a:r>
          </a:p>
          <a:p>
            <a:pPr lvl="2"/>
            <a:r>
              <a:rPr lang="en-GB" b="0" kern="0" dirty="0">
                <a:solidFill>
                  <a:srgbClr val="000000"/>
                </a:solidFill>
              </a:rPr>
              <a:t>For example, </a:t>
            </a:r>
            <a:r>
              <a:rPr lang="en-GB" kern="0" dirty="0">
                <a:solidFill>
                  <a:srgbClr val="000000"/>
                </a:solidFill>
              </a:rPr>
              <a:t>char</a:t>
            </a:r>
            <a:r>
              <a:rPr lang="en-GB" b="0" kern="0" dirty="0">
                <a:solidFill>
                  <a:srgbClr val="000000"/>
                </a:solidFill>
              </a:rPr>
              <a:t> converted to </a:t>
            </a:r>
            <a:r>
              <a:rPr lang="en-GB" kern="0" dirty="0">
                <a:solidFill>
                  <a:srgbClr val="000000"/>
                </a:solidFill>
              </a:rPr>
              <a:t>datetime</a:t>
            </a:r>
            <a:r>
              <a:rPr lang="en-GB" b="0" kern="0" dirty="0">
                <a:solidFill>
                  <a:srgbClr val="000000"/>
                </a:solidFill>
              </a:rPr>
              <a:t> due to precedence</a:t>
            </a:r>
          </a:p>
          <a:p>
            <a:pPr lvl="0"/>
            <a:endParaRPr lang="en-GB" b="0" kern="0" dirty="0">
              <a:solidFill>
                <a:srgbClr val="000000"/>
              </a:solidFill>
            </a:endParaRPr>
          </a:p>
          <a:p>
            <a:pPr lvl="0"/>
            <a:r>
              <a:rPr lang="en-GB" b="0" kern="0" dirty="0">
                <a:solidFill>
                  <a:srgbClr val="000000"/>
                </a:solidFill>
              </a:rPr>
              <a:t>Best practices:</a:t>
            </a:r>
          </a:p>
          <a:p>
            <a:pPr lvl="1"/>
            <a:r>
              <a:rPr lang="en-GB" b="0" kern="0" dirty="0">
                <a:solidFill>
                  <a:srgbClr val="000000"/>
                </a:solidFill>
              </a:rPr>
              <a:t>Use character strings to express date and time values</a:t>
            </a:r>
          </a:p>
          <a:p>
            <a:pPr lvl="0"/>
            <a:endParaRPr lang="en-US" b="0" kern="0" dirty="0">
              <a:solidFill>
                <a:srgbClr val="000000"/>
              </a:solidFill>
            </a:endParaRPr>
          </a:p>
        </p:txBody>
      </p:sp>
      <p:sp>
        <p:nvSpPr>
          <p:cNvPr id="5" name="TextBox 4"/>
          <p:cNvSpPr txBox="1"/>
          <p:nvPr/>
        </p:nvSpPr>
        <p:spPr>
          <a:xfrm>
            <a:off x="1027889" y="4357122"/>
            <a:ext cx="6459166" cy="923330"/>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orderdate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3092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Separately with Date and Time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datetime, smalldatetime, datetime2</a:t>
            </a:r>
            <a:r>
              <a:rPr lang="en-GB" b="0" kern="0" dirty="0">
                <a:solidFill>
                  <a:srgbClr val="000000"/>
                </a:solidFill>
              </a:rPr>
              <a:t>, and </a:t>
            </a:r>
            <a:r>
              <a:rPr lang="en-GB" kern="0" dirty="0">
                <a:solidFill>
                  <a:srgbClr val="000000"/>
                </a:solidFill>
              </a:rPr>
              <a:t>datetimeoffset</a:t>
            </a:r>
            <a:r>
              <a:rPr lang="en-GB" b="0" kern="0" dirty="0">
                <a:solidFill>
                  <a:srgbClr val="000000"/>
                </a:solidFill>
              </a:rPr>
              <a:t> include both date and time data</a:t>
            </a:r>
          </a:p>
          <a:p>
            <a:pPr lvl="0"/>
            <a:r>
              <a:rPr lang="en-GB" b="0" kern="0" dirty="0">
                <a:solidFill>
                  <a:srgbClr val="000000"/>
                </a:solidFill>
              </a:rPr>
              <a:t>If only date is specified, time set to midnight (all zeros)</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If only time is specified, date set to base date (January 1, 1900)</a:t>
            </a:r>
          </a:p>
          <a:p>
            <a:pPr lvl="0"/>
            <a:endParaRPr lang="en-US" b="0" kern="0" dirty="0">
              <a:solidFill>
                <a:srgbClr val="000000"/>
              </a:solidFill>
            </a:endParaRPr>
          </a:p>
        </p:txBody>
      </p:sp>
      <p:sp>
        <p:nvSpPr>
          <p:cNvPr id="5" name="TextBox 4"/>
          <p:cNvSpPr txBox="1"/>
          <p:nvPr/>
        </p:nvSpPr>
        <p:spPr>
          <a:xfrm>
            <a:off x="458787" y="2991778"/>
            <a:ext cx="8119157" cy="646331"/>
          </a:xfrm>
          <a:prstGeom prst="rect">
            <a:avLst/>
          </a:prstGeom>
          <a:solidFill>
            <a:schemeClr val="bg1">
              <a:lumMod val="85000"/>
            </a:schemeClr>
          </a:solidFill>
        </p:spPr>
        <p:txBody>
          <a:bodyPr wrap="square" rtlCol="0">
            <a:spAutoFit/>
          </a:bodyPr>
          <a:lstStyle/>
          <a:p>
            <a:pPr lvl="0"/>
            <a:r>
              <a:rPr lang="pt-BR" b="0" dirty="0">
                <a:solidFill>
                  <a:srgbClr val="0000FF"/>
                </a:solidFill>
                <a:latin typeface="Consolas" panose="020B0609020204030204" pitchFamily="49" charset="0"/>
              </a:rPr>
              <a:t>DECLARE</a:t>
            </a:r>
            <a:r>
              <a:rPr lang="pt-BR" b="0" dirty="0">
                <a:solidFill>
                  <a:prstClr val="black"/>
                </a:solidFill>
                <a:latin typeface="Consolas" panose="020B0609020204030204" pitchFamily="49" charset="0"/>
              </a:rPr>
              <a:t> @DateOnly </a:t>
            </a:r>
            <a:r>
              <a:rPr lang="pt-BR" b="0" dirty="0">
                <a:solidFill>
                  <a:srgbClr val="0000FF"/>
                </a:solidFill>
                <a:latin typeface="Consolas" panose="020B0609020204030204" pitchFamily="49" charset="0"/>
              </a:rPr>
              <a:t>AS</a:t>
            </a:r>
            <a:r>
              <a:rPr lang="pt-BR" b="0" dirty="0">
                <a:solidFill>
                  <a:prstClr val="black"/>
                </a:solidFill>
                <a:latin typeface="Consolas" panose="020B0609020204030204" pitchFamily="49" charset="0"/>
              </a:rPr>
              <a:t> </a:t>
            </a:r>
            <a:r>
              <a:rPr lang="pt-BR" b="0" dirty="0">
                <a:solidFill>
                  <a:srgbClr val="0000FF"/>
                </a:solidFill>
                <a:latin typeface="Consolas" panose="020B0609020204030204" pitchFamily="49" charset="0"/>
              </a:rPr>
              <a:t>datetime2</a:t>
            </a:r>
            <a:r>
              <a:rPr lang="pt-BR" b="0" dirty="0">
                <a:solidFill>
                  <a:prstClr val="black"/>
                </a:solidFill>
                <a:latin typeface="Consolas" panose="020B0609020204030204" pitchFamily="49" charset="0"/>
              </a:rPr>
              <a:t> </a:t>
            </a:r>
            <a:r>
              <a:rPr lang="pt-BR" b="0" dirty="0">
                <a:solidFill>
                  <a:srgbClr val="808080"/>
                </a:solidFill>
                <a:latin typeface="Consolas" panose="020B0609020204030204" pitchFamily="49" charset="0"/>
              </a:rPr>
              <a:t>=</a:t>
            </a:r>
            <a:r>
              <a:rPr lang="pt-BR" b="0" dirty="0">
                <a:solidFill>
                  <a:prstClr val="black"/>
                </a:solidFill>
                <a:latin typeface="Consolas" panose="020B0609020204030204" pitchFamily="49" charset="0"/>
              </a:rPr>
              <a:t> </a:t>
            </a:r>
            <a:r>
              <a:rPr lang="pt-BR" b="0" dirty="0">
                <a:solidFill>
                  <a:srgbClr val="FF0000"/>
                </a:solidFill>
                <a:latin typeface="Consolas" panose="020B0609020204030204" pitchFamily="49" charset="0"/>
              </a:rPr>
              <a:t>'20160112'</a:t>
            </a:r>
            <a:r>
              <a:rPr lang="pt-BR" b="0" dirty="0">
                <a:solidFill>
                  <a:srgbClr val="808080"/>
                </a:solidFill>
                <a:latin typeface="Consolas" panose="020B0609020204030204" pitchFamily="49" charset="0"/>
              </a:rPr>
              <a:t>;</a:t>
            </a:r>
            <a:endParaRPr lang="pt-BR" b="0" dirty="0">
              <a:solidFill>
                <a:prstClr val="black"/>
              </a:solidFill>
              <a:latin typeface="Consolas" panose="020B0609020204030204" pitchFamily="49" charset="0"/>
            </a:endParaRPr>
          </a:p>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@DateOnly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Result</a:t>
            </a:r>
            <a:r>
              <a:rPr lang="en-US" b="0" dirty="0">
                <a:solidFill>
                  <a:srgbClr val="808080"/>
                </a:solidFill>
                <a:latin typeface="Consolas" panose="020B0609020204030204" pitchFamily="49" charset="0"/>
              </a:rPr>
              <a:t>;</a:t>
            </a:r>
          </a:p>
        </p:txBody>
      </p:sp>
      <p:sp>
        <p:nvSpPr>
          <p:cNvPr id="6" name="TextBox 5"/>
          <p:cNvSpPr txBox="1"/>
          <p:nvPr/>
        </p:nvSpPr>
        <p:spPr>
          <a:xfrm>
            <a:off x="458787" y="4962341"/>
            <a:ext cx="8119157" cy="646331"/>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DECLARE</a:t>
            </a:r>
            <a:r>
              <a:rPr lang="en-GB" b="0" dirty="0">
                <a:solidFill>
                  <a:prstClr val="black"/>
                </a:solidFill>
                <a:latin typeface="Consolas" panose="020B0609020204030204" pitchFamily="49" charset="0"/>
              </a:rPr>
              <a:t> @time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time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'12:34:56'</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CAST</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@time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datetime2</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Result</a:t>
            </a:r>
            <a:r>
              <a:rPr lang="en-GB"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52163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a4ae8f1-b643-462b-861a-0f5d15a17d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Date and Time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Date values converted from character literals often omit time</a:t>
            </a:r>
          </a:p>
          <a:p>
            <a:pPr lvl="1"/>
            <a:r>
              <a:rPr lang="en-GB" b="0" kern="0" dirty="0">
                <a:solidFill>
                  <a:srgbClr val="000000"/>
                </a:solidFill>
              </a:rPr>
              <a:t>Queries written with equality operator for date will match midnight</a:t>
            </a: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0"/>
            <a:r>
              <a:rPr lang="en-GB" b="0" kern="0" dirty="0">
                <a:solidFill>
                  <a:srgbClr val="000000"/>
                </a:solidFill>
              </a:rPr>
              <a:t>If time values are stored, queries need to account for time past midnight on a date</a:t>
            </a:r>
          </a:p>
          <a:p>
            <a:pPr lvl="1"/>
            <a:r>
              <a:rPr lang="en-GB" b="0" kern="0" dirty="0">
                <a:solidFill>
                  <a:srgbClr val="000000"/>
                </a:solidFill>
              </a:rPr>
              <a:t>Use range filters instead of equality</a:t>
            </a:r>
          </a:p>
          <a:p>
            <a:pPr lvl="1"/>
            <a:endParaRPr lang="en-US" b="0" kern="0" dirty="0">
              <a:solidFill>
                <a:srgbClr val="000000"/>
              </a:solidFill>
            </a:endParaRPr>
          </a:p>
        </p:txBody>
      </p:sp>
      <p:sp>
        <p:nvSpPr>
          <p:cNvPr id="5" name="TextBox 4"/>
          <p:cNvSpPr txBox="1"/>
          <p:nvPr/>
        </p:nvSpPr>
        <p:spPr>
          <a:xfrm>
            <a:off x="0" y="4552950"/>
            <a:ext cx="184731" cy="369332"/>
          </a:xfrm>
          <a:prstGeom prst="rect">
            <a:avLst/>
          </a:prstGeom>
          <a:noFill/>
        </p:spPr>
        <p:txBody>
          <a:bodyPr wrap="none" rtlCol="0">
            <a:spAutoFit/>
          </a:bodyPr>
          <a:lstStyle/>
          <a:p>
            <a:pPr lvl="0"/>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458789" y="2857500"/>
            <a:ext cx="8119155" cy="923330"/>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orderdate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r>
              <a:rPr lang="en-US" b="0" dirty="0">
                <a:solidFill>
                  <a:srgbClr val="808080"/>
                </a:solidFill>
                <a:latin typeface="Consolas" panose="020B0609020204030204" pitchFamily="49" charset="0"/>
              </a:rPr>
              <a:t>;</a:t>
            </a:r>
          </a:p>
        </p:txBody>
      </p:sp>
      <p:sp>
        <p:nvSpPr>
          <p:cNvPr id="7" name="TextBox 6"/>
          <p:cNvSpPr txBox="1"/>
          <p:nvPr/>
        </p:nvSpPr>
        <p:spPr>
          <a:xfrm>
            <a:off x="458789" y="5467350"/>
            <a:ext cx="8119155" cy="1200329"/>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orderdate </a:t>
            </a:r>
            <a:r>
              <a:rPr lang="en-US" b="0" dirty="0">
                <a:solidFill>
                  <a:srgbClr val="808080"/>
                </a:solidFill>
                <a:latin typeface="Consolas" panose="020B0609020204030204" pitchFamily="49" charset="0"/>
              </a:rPr>
              <a:t>&gt;=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endParaRPr lang="en-US" b="0" dirty="0">
              <a:solidFill>
                <a:prstClr val="black"/>
              </a:solidFill>
              <a:latin typeface="Consolas" panose="020B0609020204030204" pitchFamily="49" charset="0"/>
            </a:endParaRPr>
          </a:p>
          <a:p>
            <a:pPr lvl="0"/>
            <a:r>
              <a:rPr lang="en-US" b="0" dirty="0">
                <a:solidFill>
                  <a:srgbClr val="808080"/>
                </a:solidFill>
                <a:latin typeface="Consolas" panose="020B0609020204030204" pitchFamily="49" charset="0"/>
              </a:rPr>
              <a:t>AND</a:t>
            </a:r>
            <a:r>
              <a:rPr lang="en-US" b="0" dirty="0">
                <a:solidFill>
                  <a:prstClr val="black"/>
                </a:solidFill>
                <a:latin typeface="Consolas" panose="020B0609020204030204" pitchFamily="49" charset="0"/>
              </a:rPr>
              <a:t>orderdate </a:t>
            </a:r>
            <a:r>
              <a:rPr lang="en-US" b="0" dirty="0">
                <a:solidFill>
                  <a:srgbClr val="808080"/>
                </a:solidFill>
                <a:latin typeface="Consolas" panose="020B0609020204030204" pitchFamily="49" charset="0"/>
              </a:rPr>
              <a:t>&lt;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'20070826'</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628016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name="20493925-f28b-45ec-aef7-d159ecedfe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Date and Time Functions</a:t>
            </a:r>
          </a:p>
        </p:txBody>
      </p:sp>
      <p:sp>
        <p:nvSpPr>
          <p:cNvPr id="4" name="Content Placeholder 2"/>
          <p:cNvSpPr txBox="1">
            <a:spLocks/>
          </p:cNvSpPr>
          <p:nvPr/>
        </p:nvSpPr>
        <p:spPr>
          <a:xfrm>
            <a:off x="458788" y="75027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To get system date and time values</a:t>
            </a:r>
          </a:p>
          <a:p>
            <a:pPr lvl="1"/>
            <a:r>
              <a:rPr lang="en-GB" b="0" kern="0" dirty="0">
                <a:solidFill>
                  <a:srgbClr val="000000"/>
                </a:solidFill>
              </a:rPr>
              <a:t>For example, GETDATE, GETUTCDATE, SYSDATETIME</a:t>
            </a:r>
          </a:p>
          <a:p>
            <a:pPr lvl="0"/>
            <a:r>
              <a:rPr lang="en-GB" b="0" kern="0" dirty="0">
                <a:solidFill>
                  <a:srgbClr val="000000"/>
                </a:solidFill>
              </a:rPr>
              <a:t>To get date and time parts</a:t>
            </a:r>
          </a:p>
          <a:p>
            <a:pPr lvl="1"/>
            <a:r>
              <a:rPr lang="en-GB" b="0" kern="0" dirty="0">
                <a:solidFill>
                  <a:srgbClr val="000000"/>
                </a:solidFill>
              </a:rPr>
              <a:t>For example, DATENAME, DATEPART</a:t>
            </a:r>
          </a:p>
          <a:p>
            <a:pPr lvl="0"/>
            <a:r>
              <a:rPr lang="en-GB" b="0" kern="0" dirty="0">
                <a:solidFill>
                  <a:srgbClr val="000000"/>
                </a:solidFill>
              </a:rPr>
              <a:t>To get date and time values from their parts</a:t>
            </a:r>
          </a:p>
          <a:p>
            <a:pPr lvl="1"/>
            <a:r>
              <a:rPr lang="en-GB" b="0" kern="0" dirty="0">
                <a:solidFill>
                  <a:srgbClr val="000000"/>
                </a:solidFill>
              </a:rPr>
              <a:t>For example, DATETIME2FROMPARTS, DATEFROMPARTS</a:t>
            </a:r>
          </a:p>
          <a:p>
            <a:pPr lvl="0"/>
            <a:r>
              <a:rPr lang="en-GB" b="0" kern="0" dirty="0">
                <a:solidFill>
                  <a:srgbClr val="000000"/>
                </a:solidFill>
              </a:rPr>
              <a:t>To get date and time difference</a:t>
            </a:r>
          </a:p>
          <a:p>
            <a:pPr lvl="1"/>
            <a:r>
              <a:rPr lang="en-GB" b="0" kern="0" dirty="0">
                <a:solidFill>
                  <a:srgbClr val="000000"/>
                </a:solidFill>
              </a:rPr>
              <a:t>For example, DATEDIFF, DATEDIFF_BIG</a:t>
            </a:r>
          </a:p>
          <a:p>
            <a:pPr lvl="0"/>
            <a:r>
              <a:rPr lang="en-GB" b="0" kern="0" dirty="0">
                <a:solidFill>
                  <a:srgbClr val="000000"/>
                </a:solidFill>
              </a:rPr>
              <a:t>To modify date and time values</a:t>
            </a:r>
          </a:p>
          <a:p>
            <a:pPr lvl="1"/>
            <a:r>
              <a:rPr lang="en-GB" b="0" kern="0" dirty="0">
                <a:solidFill>
                  <a:srgbClr val="000000"/>
                </a:solidFill>
              </a:rPr>
              <a:t>For example, DATEADD, EOMONTH</a:t>
            </a:r>
          </a:p>
          <a:p>
            <a:pPr lvl="0"/>
            <a:r>
              <a:rPr lang="en-GB" b="0" kern="0" dirty="0">
                <a:solidFill>
                  <a:srgbClr val="000000"/>
                </a:solidFill>
              </a:rPr>
              <a:t>To validate date and time values</a:t>
            </a:r>
          </a:p>
          <a:p>
            <a:pPr lvl="1"/>
            <a:r>
              <a:rPr lang="en-GB" b="0" kern="0" dirty="0">
                <a:solidFill>
                  <a:srgbClr val="000000"/>
                </a:solidFill>
              </a:rPr>
              <a:t>For example, ISDATE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20800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9e003bb-0eff-4b10-8e31-df6d369285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Working with Date and Time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Query date and time values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9381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4156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Working with SQL Server 2016 Data Types</a:t>
            </a:r>
          </a:p>
        </p:txBody>
      </p:sp>
      <p:sp>
        <p:nvSpPr>
          <p:cNvPr id="3" name="Text Placeholder 2"/>
          <p:cNvSpPr>
            <a:spLocks noGrp="1"/>
          </p:cNvSpPr>
          <p:nvPr>
            <p:ph type="body" idx="1"/>
          </p:nvPr>
        </p:nvSpPr>
        <p:spPr/>
        <p:txBody>
          <a:bodyPr/>
          <a:lstStyle/>
          <a:p>
            <a:r>
              <a:rPr lang="en-GB" sz="2400" dirty="0"/>
              <a:t>Exercise 1: Writing Queries That Return Date and Time Data
Exercise 2: Writing Queries That Use Date and Time Functions
Exercise 3: Writing Queries That Return Character Data
Exercise 4: Writing Queries That Use Character Functions</a:t>
            </a:r>
          </a:p>
        </p:txBody>
      </p:sp>
      <p:sp>
        <p:nvSpPr>
          <p:cNvPr id="4" name="TextBox 3"/>
          <p:cNvSpPr txBox="1"/>
          <p:nvPr/>
        </p:nvSpPr>
        <p:spPr>
          <a:xfrm>
            <a:off x="458788" y="4016076"/>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397076"/>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a:latin typeface="Segoe UI" panose="020B0502040204020203" pitchFamily="34" charset="0"/>
              </a:rPr>
              <a:t>Estimated Time: 90 Minutes</a:t>
            </a:r>
          </a:p>
        </p:txBody>
      </p:sp>
    </p:spTree>
    <p:custDataLst>
      <p:tags r:id="rId1"/>
    </p:custDataLst>
    <p:extLst>
      <p:ext uri="{BB962C8B-B14F-4D97-AF65-F5344CB8AC3E}">
        <p14:creationId xmlns:p14="http://schemas.microsoft.com/office/powerpoint/2010/main" val="134206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2016. You have been given a set of business requirements for data and you will write T-SQL queries to retrieve the specified data from the databases. You will need to retrieve and convert character, and date and time data into various formats.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01310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420429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Introducing SQL Server Data Types</a:t>
            </a:r>
          </a:p>
        </p:txBody>
      </p:sp>
      <p:sp>
        <p:nvSpPr>
          <p:cNvPr id="3" name="Text Placeholder 2"/>
          <p:cNvSpPr>
            <a:spLocks noGrp="1"/>
          </p:cNvSpPr>
          <p:nvPr>
            <p:ph type="body" idx="1"/>
          </p:nvPr>
        </p:nvSpPr>
        <p:spPr/>
        <p:txBody>
          <a:bodyPr/>
          <a:lstStyle/>
          <a:p>
            <a:r>
              <a:rPr lang="en-GB" dirty="0"/>
              <a:t>SQL Server Data Types
Numeric Data Types
Binary String Data Types
Other Data Types
Data Type Precedence
When are Data Types Converted?
Demonstration: SQL Server Data Types</a:t>
            </a:r>
          </a:p>
        </p:txBody>
      </p:sp>
    </p:spTree>
    <p:custDataLst>
      <p:tags r:id="rId1"/>
    </p:custDataLst>
    <p:extLst>
      <p:ext uri="{BB962C8B-B14F-4D97-AF65-F5344CB8AC3E}">
        <p14:creationId xmlns:p14="http://schemas.microsoft.com/office/powerpoint/2010/main" val="246042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Data Types</a:t>
            </a:r>
          </a:p>
        </p:txBody>
      </p:sp>
      <p:sp>
        <p:nvSpPr>
          <p:cNvPr id="4" name="Content Placeholder 2"/>
          <p:cNvSpPr txBox="1">
            <a:spLocks/>
          </p:cNvSpPr>
          <p:nvPr/>
        </p:nvSpPr>
        <p:spPr>
          <a:xfrm>
            <a:off x="62145" y="740662"/>
            <a:ext cx="8895424" cy="605075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000" b="0" kern="0" dirty="0">
                <a:solidFill>
                  <a:srgbClr val="000000"/>
                </a:solidFill>
              </a:rPr>
              <a:t>SQL Server associates columns, expressions, variables and parameters with data types</a:t>
            </a:r>
          </a:p>
          <a:p>
            <a:pPr lvl="0"/>
            <a:endParaRPr lang="en-GB" sz="2000" b="0" kern="0" dirty="0">
              <a:solidFill>
                <a:srgbClr val="000000"/>
              </a:solidFill>
            </a:endParaRPr>
          </a:p>
          <a:p>
            <a:pPr lvl="0"/>
            <a:r>
              <a:rPr lang="en-GB" sz="2000" b="0" kern="0" dirty="0">
                <a:solidFill>
                  <a:srgbClr val="000000"/>
                </a:solidFill>
              </a:rPr>
              <a:t>Data types determine the kind of data that can be held in a column or variable</a:t>
            </a:r>
          </a:p>
          <a:p>
            <a:pPr lvl="1"/>
            <a:r>
              <a:rPr lang="en-GB" sz="2000" b="0" kern="0" dirty="0">
                <a:solidFill>
                  <a:srgbClr val="000000"/>
                </a:solidFill>
              </a:rPr>
              <a:t>Integers, characters, dates, decimals, binary strings, and so on</a:t>
            </a:r>
          </a:p>
          <a:p>
            <a:pPr lvl="1"/>
            <a:endParaRPr lang="en-GB" sz="2000" b="0" kern="0" dirty="0">
              <a:solidFill>
                <a:srgbClr val="000000"/>
              </a:solidFill>
            </a:endParaRPr>
          </a:p>
          <a:p>
            <a:pPr lvl="0"/>
            <a:r>
              <a:rPr lang="en-GB" sz="2000" b="0" kern="0" dirty="0">
                <a:solidFill>
                  <a:srgbClr val="000000"/>
                </a:solidFill>
              </a:rPr>
              <a:t>SQL Server supplies built-in data types</a:t>
            </a:r>
          </a:p>
          <a:p>
            <a:pPr lvl="0"/>
            <a:endParaRPr lang="en-GB" sz="2000" b="0" kern="0" dirty="0">
              <a:solidFill>
                <a:srgbClr val="000000"/>
              </a:solidFill>
            </a:endParaRPr>
          </a:p>
          <a:p>
            <a:pPr lvl="0"/>
            <a:r>
              <a:rPr lang="en-GB" sz="2000" b="0" kern="0" dirty="0">
                <a:solidFill>
                  <a:srgbClr val="000000"/>
                </a:solidFill>
              </a:rPr>
              <a:t>Developers can also define custom data types</a:t>
            </a:r>
            <a:endParaRPr lang="en-US" sz="20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01199922"/>
              </p:ext>
            </p:extLst>
          </p:nvPr>
        </p:nvGraphicFramePr>
        <p:xfrm>
          <a:off x="1206760" y="4732036"/>
          <a:ext cx="6096000" cy="1981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240">
                <a:tc gridSpan="2">
                  <a:txBody>
                    <a:bodyPr/>
                    <a:lstStyle/>
                    <a:p>
                      <a:r>
                        <a:rPr lang="en-US" sz="2000" b="0" dirty="0">
                          <a:ln>
                            <a:solidFill>
                              <a:schemeClr val="bg1"/>
                            </a:solidFill>
                          </a:ln>
                          <a:solidFill>
                            <a:srgbClr val="4668C5"/>
                          </a:solidFill>
                          <a:latin typeface="Segoe UI Light" panose="020B0502040204020203" pitchFamily="34" charset="0"/>
                          <a:cs typeface="Segoe UI Light" panose="020B0502040204020203" pitchFamily="34" charset="0"/>
                        </a:rPr>
                        <a:t>SQL</a:t>
                      </a:r>
                      <a:r>
                        <a:rPr lang="en-US" sz="2000" b="0" baseline="0" dirty="0">
                          <a:ln>
                            <a:solidFill>
                              <a:schemeClr val="bg1"/>
                            </a:solidFill>
                          </a:ln>
                          <a:solidFill>
                            <a:srgbClr val="4668C5"/>
                          </a:solidFill>
                          <a:latin typeface="Segoe UI Light" panose="020B0502040204020203" pitchFamily="34" charset="0"/>
                          <a:cs typeface="Segoe UI Light" panose="020B0502040204020203" pitchFamily="34" charset="0"/>
                        </a:rPr>
                        <a:t> Server Data Type Categories</a:t>
                      </a:r>
                      <a:endParaRPr lang="en-US" sz="2000" b="0" dirty="0">
                        <a:ln>
                          <a:solidFill>
                            <a:schemeClr val="bg1"/>
                          </a:solidFill>
                        </a:ln>
                        <a:solidFill>
                          <a:srgbClr val="4668C5"/>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hMerge="1">
                  <a:txBody>
                    <a:bodyPr/>
                    <a:lstStyle/>
                    <a:p>
                      <a:endParaRPr lang="en-US" b="0" dirty="0">
                        <a:ln>
                          <a:solidFill>
                            <a:schemeClr val="bg1"/>
                          </a:solidFill>
                        </a:ln>
                        <a:solidFill>
                          <a:schemeClr val="bg1"/>
                        </a:solidFill>
                      </a:endParaRPr>
                    </a:p>
                  </a:txBody>
                  <a:tcPr/>
                </a:tc>
                <a:extLst>
                  <a:ext uri="{0D108BD9-81ED-4DB2-BD59-A6C34878D82A}">
                    <a16:rowId xmlns:a16="http://schemas.microsoft.com/office/drawing/2014/main" val="10000"/>
                  </a:ext>
                </a:extLst>
              </a:tr>
              <a:tr h="396240">
                <a:tc>
                  <a:txBody>
                    <a:bodyPr/>
                    <a:lstStyle/>
                    <a:p>
                      <a:r>
                        <a:rPr lang="en-US" sz="2000" dirty="0">
                          <a:latin typeface="Segoe UI Light" panose="020B0502040204020203" pitchFamily="34" charset="0"/>
                          <a:cs typeface="Segoe UI Light" panose="020B0502040204020203" pitchFamily="34" charset="0"/>
                        </a:rPr>
                        <a:t>Exact numeric</a:t>
                      </a:r>
                      <a:endParaRPr lang="en-US" sz="2000" b="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Unicode character</a:t>
                      </a:r>
                      <a:r>
                        <a:rPr lang="en-US" sz="2000" baseline="0" dirty="0">
                          <a:latin typeface="Segoe UI Light" panose="020B0502040204020203" pitchFamily="34" charset="0"/>
                          <a:cs typeface="Segoe UI Light" panose="020B0502040204020203" pitchFamily="34" charset="0"/>
                        </a:rPr>
                        <a:t> strings</a:t>
                      </a:r>
                      <a:endParaRPr lang="en-US" sz="2000" b="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Approximate numeric</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Binary</a:t>
                      </a:r>
                      <a:r>
                        <a:rPr lang="en-US" sz="2000" baseline="0" dirty="0">
                          <a:latin typeface="Segoe UI Light" panose="020B0502040204020203" pitchFamily="34" charset="0"/>
                          <a:cs typeface="Segoe UI Light" panose="020B0502040204020203" pitchFamily="34" charset="0"/>
                        </a:rPr>
                        <a:t> strings</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Date</a:t>
                      </a:r>
                      <a:r>
                        <a:rPr lang="en-US" sz="2000" baseline="0" dirty="0">
                          <a:latin typeface="Segoe UI Light" panose="020B0502040204020203" pitchFamily="34" charset="0"/>
                          <a:cs typeface="Segoe UI Light" panose="020B0502040204020203" pitchFamily="34" charset="0"/>
                        </a:rPr>
                        <a:t> and time</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Other</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latin typeface="Segoe UI Light" panose="020B0502040204020203" pitchFamily="34" charset="0"/>
                          <a:cs typeface="Segoe UI Light" panose="020B0502040204020203" pitchFamily="34" charset="0"/>
                        </a:rPr>
                        <a:t>Character</a:t>
                      </a:r>
                      <a:r>
                        <a:rPr lang="en-US" sz="2000" baseline="0" dirty="0">
                          <a:latin typeface="Segoe UI Light" panose="020B0502040204020203" pitchFamily="34" charset="0"/>
                          <a:cs typeface="Segoe UI Light" panose="020B0502040204020203" pitchFamily="34" charset="0"/>
                        </a:rPr>
                        <a:t> strings</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55063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Numeric Data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Exact Numeric Data Types</a:t>
            </a:r>
          </a:p>
          <a:p>
            <a:pPr lvl="0"/>
            <a:endParaRPr lang="en-GB" b="0" kern="0" dirty="0">
              <a:solidFill>
                <a:srgbClr val="000000"/>
              </a:solidFill>
            </a:endParaRPr>
          </a:p>
          <a:p>
            <a:pPr marL="0" lvl="0" indent="0">
              <a:buNone/>
            </a:pPr>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58788702"/>
              </p:ext>
            </p:extLst>
          </p:nvPr>
        </p:nvGraphicFramePr>
        <p:xfrm>
          <a:off x="992220" y="1614794"/>
          <a:ext cx="7412478" cy="4848470"/>
        </p:xfrm>
        <a:graphic>
          <a:graphicData uri="http://schemas.openxmlformats.org/drawingml/2006/table">
            <a:tbl>
              <a:tblPr firstRow="1" bandRow="1">
                <a:tableStyleId>{0660B408-B3CF-4A94-85FC-2B1E0A45F4A2}</a:tableStyleId>
              </a:tblPr>
              <a:tblGrid>
                <a:gridCol w="1887167">
                  <a:extLst>
                    <a:ext uri="{9D8B030D-6E8A-4147-A177-3AD203B41FA5}">
                      <a16:colId xmlns:a16="http://schemas.microsoft.com/office/drawing/2014/main" val="3595836581"/>
                    </a:ext>
                  </a:extLst>
                </a:gridCol>
                <a:gridCol w="3482502">
                  <a:extLst>
                    <a:ext uri="{9D8B030D-6E8A-4147-A177-3AD203B41FA5}">
                      <a16:colId xmlns:a16="http://schemas.microsoft.com/office/drawing/2014/main" val="240549728"/>
                    </a:ext>
                  </a:extLst>
                </a:gridCol>
                <a:gridCol w="2042809">
                  <a:extLst>
                    <a:ext uri="{9D8B030D-6E8A-4147-A177-3AD203B41FA5}">
                      <a16:colId xmlns:a16="http://schemas.microsoft.com/office/drawing/2014/main" val="1570959223"/>
                    </a:ext>
                  </a:extLst>
                </a:gridCol>
              </a:tblGrid>
              <a:tr h="457630">
                <a:tc>
                  <a:txBody>
                    <a:bodyPr/>
                    <a:lstStyle/>
                    <a:p>
                      <a:r>
                        <a:rPr lang="en-GB" dirty="0">
                          <a:latin typeface="Segoe UI Light" panose="020B0502040204020203" pitchFamily="34" charset="0"/>
                          <a:cs typeface="Segoe UI Light" panose="020B0502040204020203" pitchFamily="34" charset="0"/>
                        </a:rPr>
                        <a:t>Data Type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Range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Storage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3016664416"/>
                  </a:ext>
                </a:extLst>
              </a:tr>
              <a:tr h="457630">
                <a:tc>
                  <a:txBody>
                    <a:bodyPr/>
                    <a:lstStyle/>
                    <a:p>
                      <a:r>
                        <a:rPr lang="en-GB" dirty="0">
                          <a:latin typeface="Segoe UI Light" panose="020B0502040204020203" pitchFamily="34" charset="0"/>
                          <a:cs typeface="Segoe UI Light" panose="020B0502040204020203" pitchFamily="34" charset="0"/>
                        </a:rPr>
                        <a:t>tinyint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0</a:t>
                      </a:r>
                      <a:r>
                        <a:rPr lang="en-GB" baseline="0" dirty="0">
                          <a:latin typeface="Segoe UI Light" panose="020B0502040204020203" pitchFamily="34" charset="0"/>
                          <a:cs typeface="Segoe UI Light" panose="020B0502040204020203" pitchFamily="34" charset="0"/>
                        </a:rPr>
                        <a:t> to 255</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311813"/>
                  </a:ext>
                </a:extLst>
              </a:tr>
              <a:tr h="457630">
                <a:tc>
                  <a:txBody>
                    <a:bodyPr/>
                    <a:lstStyle/>
                    <a:p>
                      <a:r>
                        <a:rPr lang="en-GB" dirty="0">
                          <a:latin typeface="Segoe UI Light" panose="020B0502040204020203" pitchFamily="34" charset="0"/>
                          <a:cs typeface="Segoe UI Light" panose="020B0502040204020203" pitchFamily="34" charset="0"/>
                        </a:rPr>
                        <a:t>smallint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-32,768 to 32,768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147659"/>
                  </a:ext>
                </a:extLst>
              </a:tr>
              <a:tr h="457630">
                <a:tc>
                  <a:txBody>
                    <a:bodyPr/>
                    <a:lstStyle/>
                    <a:p>
                      <a:r>
                        <a:rPr lang="en-GB" dirty="0">
                          <a:latin typeface="Segoe UI Light" panose="020B0502040204020203" pitchFamily="34" charset="0"/>
                          <a:cs typeface="Segoe UI Light" panose="020B0502040204020203" pitchFamily="34" charset="0"/>
                        </a:rPr>
                        <a:t>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a:t>
                      </a:r>
                      <a:r>
                        <a:rPr lang="en-US" sz="1800" baseline="30000" dirty="0">
                          <a:latin typeface="Segoe UI Light" panose="020B0502040204020203" pitchFamily="34" charset="0"/>
                          <a:cs typeface="Segoe UI Light" panose="020B0502040204020203" pitchFamily="34" charset="0"/>
                        </a:rPr>
                        <a:t>31</a:t>
                      </a:r>
                      <a:r>
                        <a:rPr lang="en-US" sz="1800" dirty="0">
                          <a:latin typeface="Segoe UI Light" panose="020B0502040204020203" pitchFamily="34" charset="0"/>
                          <a:cs typeface="Segoe UI Light" panose="020B0502040204020203" pitchFamily="34" charset="0"/>
                        </a:rPr>
                        <a:t> (-2,147,483,648) to </a:t>
                      </a:r>
                      <a:br>
                        <a:rPr lang="en-US" sz="1800" dirty="0">
                          <a:latin typeface="Segoe UI Light" panose="020B0502040204020203" pitchFamily="34" charset="0"/>
                          <a:cs typeface="Segoe UI Light" panose="020B0502040204020203" pitchFamily="34" charset="0"/>
                        </a:rPr>
                      </a:br>
                      <a:r>
                        <a:rPr lang="en-US" sz="1800" dirty="0">
                          <a:latin typeface="Segoe UI Light" panose="020B0502040204020203" pitchFamily="34" charset="0"/>
                          <a:cs typeface="Segoe UI Light" panose="020B0502040204020203" pitchFamily="34" charset="0"/>
                        </a:rPr>
                        <a:t>2</a:t>
                      </a:r>
                      <a:r>
                        <a:rPr lang="en-US" sz="1800" baseline="30000" dirty="0">
                          <a:latin typeface="Segoe UI Light" panose="020B0502040204020203" pitchFamily="34" charset="0"/>
                          <a:cs typeface="Segoe UI Light" panose="020B0502040204020203" pitchFamily="34" charset="0"/>
                        </a:rPr>
                        <a:t>31</a:t>
                      </a:r>
                      <a:r>
                        <a:rPr lang="en-US" sz="1800" dirty="0">
                          <a:latin typeface="Segoe UI Light" panose="020B0502040204020203" pitchFamily="34" charset="0"/>
                          <a:cs typeface="Segoe UI Light" panose="020B0502040204020203" pitchFamily="34" charset="0"/>
                        </a:rPr>
                        <a:t>-1 (2,1</a:t>
                      </a:r>
                      <a:r>
                        <a:rPr lang="en-US" sz="1800" dirty="0">
                          <a:solidFill>
                            <a:schemeClr val="tx1"/>
                          </a:solidFill>
                          <a:latin typeface="Segoe UI Light" panose="020B0502040204020203" pitchFamily="34" charset="0"/>
                          <a:cs typeface="Segoe UI Light" panose="020B0502040204020203" pitchFamily="34" charset="0"/>
                        </a:rPr>
                        <a:t>47,483,</a:t>
                      </a:r>
                      <a:r>
                        <a:rPr lang="en-US" sz="1800" dirty="0">
                          <a:latin typeface="Segoe UI Light" panose="020B0502040204020203" pitchFamily="34" charset="0"/>
                          <a:cs typeface="Segoe UI Light" panose="020B0502040204020203" pitchFamily="34" charset="0"/>
                        </a:rPr>
                        <a:t>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4</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312485"/>
                  </a:ext>
                </a:extLst>
              </a:tr>
              <a:tr h="457630">
                <a:tc>
                  <a:txBody>
                    <a:bodyPr/>
                    <a:lstStyle/>
                    <a:p>
                      <a:r>
                        <a:rPr lang="en-GB" dirty="0">
                          <a:latin typeface="Segoe UI Light" panose="020B0502040204020203" pitchFamily="34" charset="0"/>
                          <a:cs typeface="Segoe UI Light" panose="020B0502040204020203" pitchFamily="34" charset="0"/>
                        </a:rPr>
                        <a:t>bigint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a:t>
                      </a:r>
                      <a:r>
                        <a:rPr lang="en-US" sz="1800" baseline="30000" dirty="0">
                          <a:latin typeface="Segoe UI Light" panose="020B0502040204020203" pitchFamily="34" charset="0"/>
                          <a:cs typeface="Segoe UI Light" panose="020B0502040204020203" pitchFamily="34" charset="0"/>
                        </a:rPr>
                        <a:t>63</a:t>
                      </a:r>
                      <a:r>
                        <a:rPr lang="en-US" sz="1800" dirty="0">
                          <a:latin typeface="Segoe UI Light" panose="020B0502040204020203" pitchFamily="34" charset="0"/>
                          <a:cs typeface="Segoe UI Light" panose="020B0502040204020203" pitchFamily="34" charset="0"/>
                        </a:rPr>
                        <a:t> - 2</a:t>
                      </a:r>
                      <a:r>
                        <a:rPr lang="en-US" sz="1800" baseline="30000" dirty="0">
                          <a:latin typeface="Segoe UI Light" panose="020B0502040204020203" pitchFamily="34" charset="0"/>
                          <a:cs typeface="Segoe UI Light" panose="020B0502040204020203" pitchFamily="34" charset="0"/>
                        </a:rPr>
                        <a:t>63</a:t>
                      </a:r>
                      <a:r>
                        <a:rPr lang="en-US" sz="1800" dirty="0">
                          <a:latin typeface="Segoe UI Light" panose="020B0502040204020203" pitchFamily="34" charset="0"/>
                          <a:cs typeface="Segoe UI Light" panose="020B0502040204020203" pitchFamily="34" charset="0"/>
                        </a:rPr>
                        <a:t>-1 </a:t>
                      </a:r>
                      <a:br>
                        <a:rPr lang="en-US" sz="1800" dirty="0">
                          <a:latin typeface="Segoe UI Light" panose="020B0502040204020203" pitchFamily="34" charset="0"/>
                          <a:cs typeface="Segoe UI Light" panose="020B0502040204020203" pitchFamily="34" charset="0"/>
                        </a:rPr>
                      </a:br>
                      <a:r>
                        <a:rPr lang="en-US" sz="1800" dirty="0">
                          <a:latin typeface="Segoe UI Light" panose="020B0502040204020203" pitchFamily="34" charset="0"/>
                          <a:cs typeface="Segoe UI Light" panose="020B0502040204020203" pitchFamily="34" charset="0"/>
                        </a:rPr>
                        <a:t>(+/- 9 quintillion)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6669160"/>
                  </a:ext>
                </a:extLst>
              </a:tr>
              <a:tr h="457630">
                <a:tc>
                  <a:txBody>
                    <a:bodyPr/>
                    <a:lstStyle/>
                    <a:p>
                      <a:r>
                        <a:rPr lang="en-GB" dirty="0">
                          <a:latin typeface="Segoe UI Light" panose="020B0502040204020203" pitchFamily="34" charset="0"/>
                          <a:cs typeface="Segoe UI Light" panose="020B0502040204020203" pitchFamily="34" charset="0"/>
                        </a:rPr>
                        <a:t>bit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 0 or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59174"/>
                  </a:ext>
                </a:extLst>
              </a:tr>
              <a:tr h="457630">
                <a:tc>
                  <a:txBody>
                    <a:bodyPr/>
                    <a:lstStyle/>
                    <a:p>
                      <a:r>
                        <a:rPr lang="en-GB" dirty="0">
                          <a:latin typeface="Segoe UI Light" panose="020B0502040204020203" pitchFamily="34" charset="0"/>
                          <a:cs typeface="Segoe UI Light" panose="020B0502040204020203" pitchFamily="34" charset="0"/>
                        </a:rPr>
                        <a:t>decimal/numeric</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-10</a:t>
                      </a:r>
                      <a:r>
                        <a:rPr lang="en-US" sz="1800" baseline="30000" dirty="0">
                          <a:latin typeface="Segoe UI Light" panose="020B0502040204020203" pitchFamily="34" charset="0"/>
                          <a:cs typeface="Segoe UI Light" panose="020B0502040204020203" pitchFamily="34" charset="0"/>
                        </a:rPr>
                        <a:t>38</a:t>
                      </a:r>
                      <a:r>
                        <a:rPr lang="en-US" sz="1800" dirty="0">
                          <a:latin typeface="Segoe UI Light" panose="020B0502040204020203" pitchFamily="34" charset="0"/>
                          <a:cs typeface="Segoe UI Light" panose="020B0502040204020203" pitchFamily="34" charset="0"/>
                        </a:rPr>
                        <a:t> +1 through 10</a:t>
                      </a:r>
                      <a:r>
                        <a:rPr lang="en-US" sz="1800" baseline="30000" dirty="0">
                          <a:latin typeface="Segoe UI Light" panose="020B0502040204020203" pitchFamily="34" charset="0"/>
                          <a:cs typeface="Segoe UI Light" panose="020B0502040204020203" pitchFamily="34" charset="0"/>
                        </a:rPr>
                        <a:t>38</a:t>
                      </a:r>
                      <a:r>
                        <a:rPr lang="en-US" sz="1800" dirty="0">
                          <a:latin typeface="Segoe UI Light" panose="020B0502040204020203" pitchFamily="34" charset="0"/>
                          <a:cs typeface="Segoe UI Light" panose="020B0502040204020203" pitchFamily="34" charset="0"/>
                        </a:rPr>
                        <a:t> – 1 when maximum</a:t>
                      </a:r>
                      <a:r>
                        <a:rPr lang="en-US" sz="1800" baseline="0" dirty="0">
                          <a:latin typeface="Segoe UI Light" panose="020B0502040204020203" pitchFamily="34" charset="0"/>
                          <a:cs typeface="Segoe UI Light" panose="020B0502040204020203" pitchFamily="34" charset="0"/>
                        </a:rPr>
                        <a:t> precision is used</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5-17</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575028"/>
                  </a:ext>
                </a:extLst>
              </a:tr>
              <a:tr h="457630">
                <a:tc>
                  <a:txBody>
                    <a:bodyPr/>
                    <a:lstStyle/>
                    <a:p>
                      <a:r>
                        <a:rPr lang="en-GB" dirty="0">
                          <a:latin typeface="Segoe UI Light" panose="020B0502040204020203" pitchFamily="34" charset="0"/>
                          <a:cs typeface="Segoe UI Light" panose="020B0502040204020203" pitchFamily="34" charset="0"/>
                        </a:rPr>
                        <a:t>money</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-922,337,203,685,477.5808 to 922,337,203,685,477.5807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166878"/>
                  </a:ext>
                </a:extLst>
              </a:tr>
              <a:tr h="457630">
                <a:tc>
                  <a:txBody>
                    <a:bodyPr/>
                    <a:lstStyle/>
                    <a:p>
                      <a:r>
                        <a:rPr lang="en-GB" dirty="0">
                          <a:latin typeface="Segoe UI Light" panose="020B0502040204020203" pitchFamily="34" charset="0"/>
                          <a:cs typeface="Segoe UI Light" panose="020B0502040204020203" pitchFamily="34" charset="0"/>
                        </a:rPr>
                        <a:t>smallmoney</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-214,748.3648 to 214,748.3647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4</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66871"/>
                  </a:ext>
                </a:extLst>
              </a:tr>
            </a:tbl>
          </a:graphicData>
        </a:graphic>
      </p:graphicFrame>
    </p:spTree>
    <p:custDataLst>
      <p:tags r:id="rId1"/>
    </p:custDataLst>
    <p:extLst>
      <p:ext uri="{BB962C8B-B14F-4D97-AF65-F5344CB8AC3E}">
        <p14:creationId xmlns:p14="http://schemas.microsoft.com/office/powerpoint/2010/main" val="399565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String Data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Binary string data types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sz="2000" b="0" kern="0" dirty="0">
                <a:solidFill>
                  <a:srgbClr val="000000"/>
                </a:solidFill>
              </a:rPr>
              <a:t>The </a:t>
            </a:r>
            <a:r>
              <a:rPr lang="en-GB" sz="2000" kern="0" dirty="0">
                <a:solidFill>
                  <a:srgbClr val="000000"/>
                </a:solidFill>
              </a:rPr>
              <a:t>image</a:t>
            </a:r>
            <a:r>
              <a:rPr lang="en-GB" sz="2000" b="0" kern="0" dirty="0">
                <a:solidFill>
                  <a:srgbClr val="000000"/>
                </a:solidFill>
              </a:rPr>
              <a:t> data type is also a binary string type but is marked for removal in a future version of SQL Server; </a:t>
            </a:r>
            <a:r>
              <a:rPr lang="en-GB" sz="2000" kern="0" dirty="0">
                <a:solidFill>
                  <a:srgbClr val="000000"/>
                </a:solidFill>
              </a:rPr>
              <a:t>varbinary(max) </a:t>
            </a:r>
            <a:r>
              <a:rPr lang="en-GB" sz="2000" b="0" kern="0" dirty="0">
                <a:solidFill>
                  <a:srgbClr val="000000"/>
                </a:solidFill>
              </a:rPr>
              <a:t>should be used</a:t>
            </a:r>
            <a:r>
              <a:rPr lang="en-GB" sz="2000" kern="0" dirty="0">
                <a:solidFill>
                  <a:srgbClr val="000000"/>
                </a:solidFill>
              </a:rPr>
              <a:t> </a:t>
            </a:r>
            <a:r>
              <a:rPr lang="en-GB" sz="2000" b="0" kern="0" dirty="0">
                <a:solidFill>
                  <a:srgbClr val="000000"/>
                </a:solidFill>
              </a:rPr>
              <a:t>instead</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2890086"/>
              </p:ext>
            </p:extLst>
          </p:nvPr>
        </p:nvGraphicFramePr>
        <p:xfrm>
          <a:off x="719847" y="1766651"/>
          <a:ext cx="7587573" cy="1752600"/>
        </p:xfrm>
        <a:graphic>
          <a:graphicData uri="http://schemas.openxmlformats.org/drawingml/2006/table">
            <a:tbl>
              <a:tblPr firstRow="1" bandRow="1">
                <a:tableStyleId>{0660B408-B3CF-4A94-85FC-2B1E0A45F4A2}</a:tableStyleId>
              </a:tblPr>
              <a:tblGrid>
                <a:gridCol w="2529191">
                  <a:extLst>
                    <a:ext uri="{9D8B030D-6E8A-4147-A177-3AD203B41FA5}">
                      <a16:colId xmlns:a16="http://schemas.microsoft.com/office/drawing/2014/main" val="551359896"/>
                    </a:ext>
                  </a:extLst>
                </a:gridCol>
                <a:gridCol w="2529191">
                  <a:extLst>
                    <a:ext uri="{9D8B030D-6E8A-4147-A177-3AD203B41FA5}">
                      <a16:colId xmlns:a16="http://schemas.microsoft.com/office/drawing/2014/main" val="4148861675"/>
                    </a:ext>
                  </a:extLst>
                </a:gridCol>
                <a:gridCol w="2529191">
                  <a:extLst>
                    <a:ext uri="{9D8B030D-6E8A-4147-A177-3AD203B41FA5}">
                      <a16:colId xmlns:a16="http://schemas.microsoft.com/office/drawing/2014/main" val="301608238"/>
                    </a:ext>
                  </a:extLst>
                </a:gridCol>
              </a:tblGrid>
              <a:tr h="370840">
                <a:tc>
                  <a:txBody>
                    <a:bodyPr/>
                    <a:lstStyle/>
                    <a:p>
                      <a:r>
                        <a:rPr lang="en-GB" dirty="0">
                          <a:latin typeface="Segoe UI Light" panose="020B0502040204020203" pitchFamily="34" charset="0"/>
                          <a:cs typeface="Segoe UI Light" panose="020B0502040204020203" pitchFamily="34" charset="0"/>
                        </a:rPr>
                        <a:t>Data Type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Range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Storage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3710029161"/>
                  </a:ext>
                </a:extLst>
              </a:tr>
              <a:tr h="370840">
                <a:tc>
                  <a:txBody>
                    <a:bodyPr/>
                    <a:lstStyle/>
                    <a:p>
                      <a:r>
                        <a:rPr lang="en-GB" dirty="0">
                          <a:latin typeface="Segoe UI Light" panose="020B0502040204020203" pitchFamily="34" charset="0"/>
                          <a:cs typeface="Segoe UI Light" panose="020B0502040204020203" pitchFamily="34" charset="0"/>
                        </a:rPr>
                        <a:t>binary(n)</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r>
                        <a:rPr lang="en-GB" baseline="0" dirty="0">
                          <a:latin typeface="Segoe UI Light" panose="020B0502040204020203" pitchFamily="34" charset="0"/>
                          <a:cs typeface="Segoe UI Light" panose="020B0502040204020203" pitchFamily="34" charset="0"/>
                        </a:rPr>
                        <a:t> to 8000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n</a:t>
                      </a:r>
                      <a:r>
                        <a:rPr lang="en-GB" baseline="0" dirty="0">
                          <a:latin typeface="Segoe UI Light" panose="020B0502040204020203" pitchFamily="34" charset="0"/>
                          <a:cs typeface="Segoe UI Light" panose="020B0502040204020203" pitchFamily="34" charset="0"/>
                        </a:rPr>
                        <a:t>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912509"/>
                  </a:ext>
                </a:extLst>
              </a:tr>
              <a:tr h="370840">
                <a:tc>
                  <a:txBody>
                    <a:bodyPr/>
                    <a:lstStyle/>
                    <a:p>
                      <a:r>
                        <a:rPr lang="en-GB" dirty="0">
                          <a:latin typeface="Segoe UI Light" panose="020B0502040204020203" pitchFamily="34" charset="0"/>
                          <a:cs typeface="Segoe UI Light" panose="020B0502040204020203" pitchFamily="34" charset="0"/>
                        </a:rPr>
                        <a:t>varbinary(n)</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r>
                        <a:rPr lang="en-GB" baseline="0" dirty="0">
                          <a:latin typeface="Segoe UI Light" panose="020B0502040204020203" pitchFamily="34" charset="0"/>
                          <a:cs typeface="Segoe UI Light" panose="020B0502040204020203" pitchFamily="34" charset="0"/>
                        </a:rPr>
                        <a:t> to 8000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n</a:t>
                      </a:r>
                      <a:r>
                        <a:rPr lang="en-GB" baseline="0" dirty="0">
                          <a:latin typeface="Segoe UI Light" panose="020B0502040204020203" pitchFamily="34" charset="0"/>
                          <a:cs typeface="Segoe UI Light" panose="020B0502040204020203" pitchFamily="34" charset="0"/>
                        </a:rPr>
                        <a:t> bytes + 2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149783"/>
                  </a:ext>
                </a:extLst>
              </a:tr>
              <a:tr h="370840">
                <a:tc>
                  <a:txBody>
                    <a:bodyPr/>
                    <a:lstStyle/>
                    <a:p>
                      <a:r>
                        <a:rPr lang="en-GB" dirty="0">
                          <a:latin typeface="Segoe UI Light" panose="020B0502040204020203" pitchFamily="34" charset="0"/>
                          <a:cs typeface="Segoe UI Light" panose="020B0502040204020203" pitchFamily="34" charset="0"/>
                        </a:rPr>
                        <a:t>varbinary(max)</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r>
                        <a:rPr lang="en-GB" baseline="0" dirty="0">
                          <a:latin typeface="Segoe UI Light" panose="020B0502040204020203" pitchFamily="34" charset="0"/>
                          <a:cs typeface="Segoe UI Light" panose="020B0502040204020203" pitchFamily="34" charset="0"/>
                        </a:rPr>
                        <a:t> to 2.1 billion (approx.)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n</a:t>
                      </a:r>
                      <a:r>
                        <a:rPr lang="en-GB" baseline="0" dirty="0">
                          <a:latin typeface="Segoe UI Light" panose="020B0502040204020203" pitchFamily="34" charset="0"/>
                          <a:cs typeface="Segoe UI Light" panose="020B0502040204020203" pitchFamily="34" charset="0"/>
                        </a:rPr>
                        <a:t> bytes + 2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816860"/>
                  </a:ext>
                </a:extLst>
              </a:tr>
            </a:tbl>
          </a:graphicData>
        </a:graphic>
      </p:graphicFrame>
    </p:spTree>
    <p:custDataLst>
      <p:tags r:id="rId1"/>
    </p:custDataLst>
    <p:extLst>
      <p:ext uri="{BB962C8B-B14F-4D97-AF65-F5344CB8AC3E}">
        <p14:creationId xmlns:p14="http://schemas.microsoft.com/office/powerpoint/2010/main" val="10747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888e7e6-737a-43ef-a660-5cfe217eb7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Data Types</a:t>
            </a:r>
          </a:p>
        </p:txBody>
      </p:sp>
      <p:graphicFrame>
        <p:nvGraphicFramePr>
          <p:cNvPr id="4" name="Content Placeholder 1"/>
          <p:cNvGraphicFramePr>
            <a:graphicFrameLocks/>
          </p:cNvGraphicFramePr>
          <p:nvPr>
            <p:extLst>
              <p:ext uri="{D42A27DB-BD31-4B8C-83A1-F6EECF244321}">
                <p14:modId xmlns:p14="http://schemas.microsoft.com/office/powerpoint/2010/main" val="415414196"/>
              </p:ext>
            </p:extLst>
          </p:nvPr>
        </p:nvGraphicFramePr>
        <p:xfrm>
          <a:off x="190500" y="1020763"/>
          <a:ext cx="8763000" cy="4296961"/>
        </p:xfrm>
        <a:graphic>
          <a:graphicData uri="http://schemas.openxmlformats.org/drawingml/2006/table">
            <a:tbl>
              <a:tblPr firstRow="1" bandRow="1">
                <a:tableStyleId>{0660B408-B3CF-4A94-85FC-2B1E0A45F4A2}</a:tableStyleId>
              </a:tblPr>
              <a:tblGrid>
                <a:gridCol w="1543050">
                  <a:extLst>
                    <a:ext uri="{9D8B030D-6E8A-4147-A177-3AD203B41FA5}">
                      <a16:colId xmlns:a16="http://schemas.microsoft.com/office/drawing/2014/main" val="929460336"/>
                    </a:ext>
                  </a:extLst>
                </a:gridCol>
                <a:gridCol w="1638300">
                  <a:extLst>
                    <a:ext uri="{9D8B030D-6E8A-4147-A177-3AD203B41FA5}">
                      <a16:colId xmlns:a16="http://schemas.microsoft.com/office/drawing/2014/main" val="187750115"/>
                    </a:ext>
                  </a:extLst>
                </a:gridCol>
                <a:gridCol w="1771650">
                  <a:extLst>
                    <a:ext uri="{9D8B030D-6E8A-4147-A177-3AD203B41FA5}">
                      <a16:colId xmlns:a16="http://schemas.microsoft.com/office/drawing/2014/main" val="1856914585"/>
                    </a:ext>
                  </a:extLst>
                </a:gridCol>
                <a:gridCol w="3810000">
                  <a:extLst>
                    <a:ext uri="{9D8B030D-6E8A-4147-A177-3AD203B41FA5}">
                      <a16:colId xmlns:a16="http://schemas.microsoft.com/office/drawing/2014/main" val="4157774073"/>
                    </a:ext>
                  </a:extLst>
                </a:gridCol>
              </a:tblGrid>
              <a:tr h="440998">
                <a:tc>
                  <a:txBody>
                    <a:bodyPr/>
                    <a:lstStyle/>
                    <a:p>
                      <a:r>
                        <a:rPr lang="en-GB" sz="1600" dirty="0">
                          <a:latin typeface="Segoe UI Light" panose="020B0502040204020203" pitchFamily="34" charset="0"/>
                          <a:cs typeface="Segoe UI Light" panose="020B0502040204020203" pitchFamily="34" charset="0"/>
                        </a:rPr>
                        <a:t>Data Type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a:latin typeface="Segoe UI Light" panose="020B0502040204020203" pitchFamily="34" charset="0"/>
                          <a:cs typeface="Segoe UI Light" panose="020B0502040204020203" pitchFamily="34" charset="0"/>
                        </a:rPr>
                        <a:t>Range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a:latin typeface="Segoe UI Light" panose="020B0502040204020203" pitchFamily="34" charset="0"/>
                          <a:cs typeface="Segoe UI Light" panose="020B0502040204020203" pitchFamily="34" charset="0"/>
                        </a:rPr>
                        <a:t>Storage</a:t>
                      </a:r>
                      <a:r>
                        <a:rPr lang="en-GB" sz="1600" baseline="0" dirty="0">
                          <a:latin typeface="Segoe UI Light" panose="020B0502040204020203" pitchFamily="34" charset="0"/>
                          <a:cs typeface="Segoe UI Light" panose="020B0502040204020203" pitchFamily="34" charset="0"/>
                        </a:rPr>
                        <a:t> (bytes)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a:latin typeface="Segoe UI Light" panose="020B0502040204020203" pitchFamily="34" charset="0"/>
                          <a:cs typeface="Segoe UI Light" panose="020B0502040204020203" pitchFamily="34" charset="0"/>
                        </a:rPr>
                        <a:t>Remarks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659871341"/>
                  </a:ext>
                </a:extLst>
              </a:tr>
              <a:tr h="628126">
                <a:tc>
                  <a:txBody>
                    <a:bodyPr/>
                    <a:lstStyle/>
                    <a:p>
                      <a:r>
                        <a:rPr lang="en-GB" sz="1600" dirty="0">
                          <a:latin typeface="Segoe UI Light" panose="020B0502040204020203" pitchFamily="34" charset="0"/>
                          <a:cs typeface="Segoe UI Light" panose="020B0502040204020203" pitchFamily="34" charset="0"/>
                        </a:rPr>
                        <a:t>xml</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Stores</a:t>
                      </a:r>
                      <a:r>
                        <a:rPr lang="en-GB" sz="1600" baseline="0" dirty="0">
                          <a:latin typeface="Segoe UI Light" panose="020B0502040204020203" pitchFamily="34" charset="0"/>
                          <a:cs typeface="Segoe UI Light" panose="020B0502040204020203" pitchFamily="34" charset="0"/>
                        </a:rPr>
                        <a:t> XML in native hierarchical structure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781632"/>
                  </a:ext>
                </a:extLst>
              </a:tr>
              <a:tr h="487809">
                <a:tc>
                  <a:txBody>
                    <a:bodyPr/>
                    <a:lstStyle/>
                    <a:p>
                      <a:r>
                        <a:rPr lang="en-GB" sz="1600" dirty="0">
                          <a:latin typeface="Segoe UI Light" panose="020B0502040204020203" pitchFamily="34" charset="0"/>
                          <a:cs typeface="Segoe UI Light" panose="020B0502040204020203" pitchFamily="34" charset="0"/>
                        </a:rPr>
                        <a:t>uniqueidentifier</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Auto-generated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16</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Globally unique identifier (GUID)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821187"/>
                  </a:ext>
                </a:extLst>
              </a:tr>
              <a:tr h="487809">
                <a:tc>
                  <a:txBody>
                    <a:bodyPr/>
                    <a:lstStyle/>
                    <a:p>
                      <a:r>
                        <a:rPr lang="en-GB" sz="1600" dirty="0">
                          <a:latin typeface="Segoe UI Light" panose="020B0502040204020203" pitchFamily="34" charset="0"/>
                          <a:cs typeface="Segoe UI Light" panose="020B0502040204020203" pitchFamily="34" charset="0"/>
                        </a:rPr>
                        <a:t>rowversion</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Auto-generated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8</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Previously called timestamp</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808738"/>
                  </a:ext>
                </a:extLst>
              </a:tr>
              <a:tr h="628126">
                <a:tc>
                  <a:txBody>
                    <a:bodyPr/>
                    <a:lstStyle/>
                    <a:p>
                      <a:r>
                        <a:rPr lang="en-GB" sz="1600" dirty="0">
                          <a:latin typeface="Segoe UI Light" panose="020B0502040204020203" pitchFamily="34" charset="0"/>
                          <a:cs typeface="Segoe UI Light" panose="020B0502040204020203" pitchFamily="34" charset="0"/>
                        </a:rPr>
                        <a:t>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Shape definitions</a:t>
                      </a:r>
                      <a:r>
                        <a:rPr lang="en-GB" sz="1600" baseline="0" dirty="0">
                          <a:latin typeface="Segoe UI Light" panose="020B0502040204020203" pitchFamily="34" charset="0"/>
                          <a:cs typeface="Segoe UI Light" panose="020B0502040204020203" pitchFamily="34" charset="0"/>
                        </a:rPr>
                        <a:t> in Euclidian 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553596"/>
                  </a:ext>
                </a:extLst>
              </a:tr>
              <a:tr h="862368">
                <a:tc>
                  <a:txBody>
                    <a:bodyPr/>
                    <a:lstStyle/>
                    <a:p>
                      <a:r>
                        <a:rPr lang="en-GB" sz="1600" dirty="0">
                          <a:latin typeface="Segoe UI Light" panose="020B0502040204020203" pitchFamily="34" charset="0"/>
                          <a:cs typeface="Segoe UI Light" panose="020B0502040204020203" pitchFamily="34" charset="0"/>
                        </a:rPr>
                        <a:t>geography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a:t>
                      </a:r>
                      <a:r>
                        <a:rPr lang="en-GB" sz="1600" baseline="0" dirty="0">
                          <a:latin typeface="Segoe UI Light" panose="020B0502040204020203" pitchFamily="34" charset="0"/>
                          <a:cs typeface="Segoe UI Light" panose="020B0502040204020203" pitchFamily="34" charset="0"/>
                        </a:rPr>
                        <a:t>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Shape definitions in round-earth 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314652"/>
                  </a:ext>
                </a:extLst>
              </a:tr>
              <a:tr h="761725">
                <a:tc>
                  <a:txBody>
                    <a:bodyPr/>
                    <a:lstStyle/>
                    <a:p>
                      <a:r>
                        <a:rPr lang="en-GB" sz="1600" dirty="0">
                          <a:latin typeface="Segoe UI Light" panose="020B0502040204020203" pitchFamily="34" charset="0"/>
                          <a:cs typeface="Segoe UI Light" panose="020B0502040204020203" pitchFamily="34" charset="0"/>
                        </a:rPr>
                        <a:t>sql_variant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0-8000 bytes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Depends on content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Can</a:t>
                      </a:r>
                      <a:r>
                        <a:rPr lang="en-GB" sz="1600" baseline="0" dirty="0">
                          <a:latin typeface="Segoe UI Light" panose="020B0502040204020203" pitchFamily="34" charset="0"/>
                          <a:cs typeface="Segoe UI Light" panose="020B0502040204020203" pitchFamily="34" charset="0"/>
                        </a:rPr>
                        <a:t> store data of various other data types in the same column</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974224"/>
                  </a:ext>
                </a:extLst>
              </a:tr>
            </a:tbl>
          </a:graphicData>
        </a:graphic>
      </p:graphicFrame>
    </p:spTree>
    <p:custDataLst>
      <p:tags r:id="rId1"/>
    </p:custDataLst>
    <p:extLst>
      <p:ext uri="{BB962C8B-B14F-4D97-AF65-F5344CB8AC3E}">
        <p14:creationId xmlns:p14="http://schemas.microsoft.com/office/powerpoint/2010/main" val="90646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e14d685-bd59-4fd5-bee8-088c034b25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 Precedence</a:t>
            </a:r>
          </a:p>
        </p:txBody>
      </p:sp>
      <p:sp>
        <p:nvSpPr>
          <p:cNvPr id="4" name="Content Placeholder 2"/>
          <p:cNvSpPr txBox="1">
            <a:spLocks/>
          </p:cNvSpPr>
          <p:nvPr/>
        </p:nvSpPr>
        <p:spPr>
          <a:xfrm>
            <a:off x="142043" y="740662"/>
            <a:ext cx="8877670" cy="573633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By default, the data type with the lower precedence is converted to the data type with the higher precedence</a:t>
            </a:r>
          </a:p>
          <a:p>
            <a:pPr lvl="0"/>
            <a:endParaRPr lang="en-GB" sz="2400" b="0" kern="0" dirty="0">
              <a:solidFill>
                <a:srgbClr val="000000"/>
              </a:solidFill>
            </a:endParaRPr>
          </a:p>
          <a:p>
            <a:pPr lvl="0"/>
            <a:r>
              <a:rPr lang="en-GB" sz="2400" b="0" kern="0" dirty="0">
                <a:solidFill>
                  <a:srgbClr val="000000"/>
                </a:solidFill>
              </a:rPr>
              <a:t>It is important to understand implicit conversions</a:t>
            </a:r>
          </a:p>
          <a:p>
            <a:pPr lvl="1"/>
            <a:r>
              <a:rPr lang="en-GB" sz="2000" b="0" kern="0" dirty="0">
                <a:solidFill>
                  <a:srgbClr val="000000"/>
                </a:solidFill>
              </a:rPr>
              <a:t>Conversion to a data type of lower precedence must be made explicitly (using CAST or CONVERT functions)</a:t>
            </a:r>
          </a:p>
          <a:p>
            <a:pPr lvl="1"/>
            <a:endParaRPr lang="en-GB" sz="2000" b="0" kern="0" dirty="0">
              <a:solidFill>
                <a:srgbClr val="000000"/>
              </a:solidFill>
            </a:endParaRPr>
          </a:p>
          <a:p>
            <a:pPr lvl="0"/>
            <a:r>
              <a:rPr lang="en-GB" sz="2400" b="0" kern="0" dirty="0">
                <a:solidFill>
                  <a:srgbClr val="000000"/>
                </a:solidFill>
              </a:rPr>
              <a:t>Example precedence (low to high)</a:t>
            </a:r>
          </a:p>
          <a:p>
            <a:pPr lvl="1"/>
            <a:r>
              <a:rPr lang="en-GB" sz="2000" b="0" kern="0" dirty="0">
                <a:solidFill>
                  <a:srgbClr val="000000"/>
                </a:solidFill>
              </a:rPr>
              <a:t>CHAR -&gt; VARCHAR -&gt; NVARCHAR -&gt; TINYINT -&gt; INT -&gt; DECIMAL -&gt; TIME -&gt; DATE -&gt; DATETIME2 -&gt; XML</a:t>
            </a:r>
          </a:p>
          <a:p>
            <a:pPr lvl="0"/>
            <a:endParaRPr lang="en-GB" sz="2400" b="0" kern="0" dirty="0">
              <a:solidFill>
                <a:srgbClr val="000000"/>
              </a:solidFill>
            </a:endParaRPr>
          </a:p>
          <a:p>
            <a:pPr lvl="0"/>
            <a:r>
              <a:rPr lang="en-GB" sz="2400" b="0" kern="0" dirty="0">
                <a:solidFill>
                  <a:srgbClr val="000000"/>
                </a:solidFill>
              </a:rPr>
              <a:t>Not all combinations of data type have a conversion (implicit or explicit)</a:t>
            </a:r>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37026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7b2e3c5-eab0-4e03-8f74-ba32851914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are Data Types Converted?</a:t>
            </a:r>
          </a:p>
        </p:txBody>
      </p:sp>
      <p:sp>
        <p:nvSpPr>
          <p:cNvPr id="4" name="Content Placeholder 2"/>
          <p:cNvSpPr txBox="1">
            <a:spLocks/>
          </p:cNvSpPr>
          <p:nvPr/>
        </p:nvSpPr>
        <p:spPr>
          <a:xfrm>
            <a:off x="248575" y="740662"/>
            <a:ext cx="8744505" cy="592429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type conversion scenarios</a:t>
            </a:r>
          </a:p>
          <a:p>
            <a:pPr lvl="1"/>
            <a:r>
              <a:rPr lang="en-GB" b="0" kern="0" dirty="0">
                <a:solidFill>
                  <a:srgbClr val="000000"/>
                </a:solidFill>
              </a:rPr>
              <a:t>When data is compared to or combined with other data</a:t>
            </a:r>
          </a:p>
          <a:p>
            <a:pPr lvl="1"/>
            <a:r>
              <a:rPr lang="en-GB" b="0" kern="0" dirty="0">
                <a:solidFill>
                  <a:srgbClr val="000000"/>
                </a:solidFill>
              </a:rPr>
              <a:t>During variable assignment</a:t>
            </a:r>
          </a:p>
          <a:p>
            <a:pPr lvl="1"/>
            <a:endParaRPr lang="en-GB" b="0" kern="0" dirty="0">
              <a:solidFill>
                <a:srgbClr val="000000"/>
              </a:solidFill>
            </a:endParaRPr>
          </a:p>
          <a:p>
            <a:pPr lvl="0"/>
            <a:r>
              <a:rPr lang="en-GB" b="0" kern="0" dirty="0">
                <a:solidFill>
                  <a:srgbClr val="000000"/>
                </a:solidFill>
              </a:rPr>
              <a:t>Implicit conversion</a:t>
            </a:r>
          </a:p>
          <a:p>
            <a:pPr lvl="1"/>
            <a:r>
              <a:rPr lang="en-GB" b="0" kern="0" dirty="0">
                <a:solidFill>
                  <a:srgbClr val="000000"/>
                </a:solidFill>
              </a:rPr>
              <a:t>When comparing data of one data type to another</a:t>
            </a:r>
          </a:p>
          <a:p>
            <a:pPr lvl="1"/>
            <a:r>
              <a:rPr lang="en-GB" b="0" kern="0" dirty="0">
                <a:solidFill>
                  <a:srgbClr val="000000"/>
                </a:solidFill>
              </a:rPr>
              <a:t>Transparent to the user</a:t>
            </a:r>
          </a:p>
          <a:p>
            <a:pPr lvl="1"/>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Explicit conversion</a:t>
            </a:r>
          </a:p>
          <a:p>
            <a:pPr lvl="1"/>
            <a:r>
              <a:rPr lang="en-GB" b="0" kern="0" dirty="0">
                <a:solidFill>
                  <a:srgbClr val="000000"/>
                </a:solidFill>
              </a:rPr>
              <a:t>Uses CAST or CONVERT functions</a:t>
            </a:r>
          </a:p>
          <a:p>
            <a:pPr lvl="1"/>
            <a:endParaRPr lang="en-GB" b="0" kern="0" dirty="0">
              <a:solidFill>
                <a:srgbClr val="000000"/>
              </a:solidFill>
            </a:endParaRPr>
          </a:p>
          <a:p>
            <a:pPr lvl="0"/>
            <a:endParaRPr lang="en-GB" b="0" kern="0" dirty="0">
              <a:solidFill>
                <a:srgbClr val="000000"/>
              </a:solidFill>
            </a:endParaRPr>
          </a:p>
          <a:p>
            <a:pPr marL="288925" lvl="1" indent="0">
              <a:buNone/>
            </a:pPr>
            <a:endParaRPr lang="en-GB" b="0" kern="0" dirty="0">
              <a:solidFill>
                <a:srgbClr val="000000"/>
              </a:solidFill>
            </a:endParaRPr>
          </a:p>
        </p:txBody>
      </p:sp>
      <p:sp>
        <p:nvSpPr>
          <p:cNvPr id="5" name="TextBox 4"/>
          <p:cNvSpPr txBox="1"/>
          <p:nvPr/>
        </p:nvSpPr>
        <p:spPr>
          <a:xfrm>
            <a:off x="750570" y="4028599"/>
            <a:ext cx="7827374" cy="369332"/>
          </a:xfrm>
          <a:prstGeom prst="rect">
            <a:avLst/>
          </a:prstGeom>
          <a:solidFill>
            <a:schemeClr val="bg2"/>
          </a:solidFill>
        </p:spPr>
        <p:txBody>
          <a:bodyPr wrap="square" rtlCol="0">
            <a:spAutoFit/>
          </a:bodyPr>
          <a:lstStyle/>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&lt;</a:t>
            </a:r>
            <a:r>
              <a:rPr lang="en-GB" b="0" dirty="0">
                <a:solidFill>
                  <a:srgbClr val="000000"/>
                </a:solidFill>
                <a:latin typeface="Consolas" panose="020B0609020204030204" pitchFamily="49" charset="0"/>
              </a:rPr>
              <a:t>column of smallint type</a:t>
            </a:r>
            <a:r>
              <a:rPr lang="en-GB" b="0" dirty="0">
                <a:solidFill>
                  <a:srgbClr val="808080"/>
                </a:solidFill>
                <a:latin typeface="Consolas" panose="020B0609020204030204" pitchFamily="49" charset="0"/>
              </a:rPr>
              <a:t>&gt;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&lt;</a:t>
            </a:r>
            <a:r>
              <a:rPr lang="en-GB" b="0" dirty="0">
                <a:solidFill>
                  <a:prstClr val="black"/>
                </a:solidFill>
                <a:latin typeface="Consolas" panose="020B0609020204030204" pitchFamily="49" charset="0"/>
              </a:rPr>
              <a:t>value </a:t>
            </a:r>
            <a:r>
              <a:rPr lang="en-GB" b="0" dirty="0">
                <a:solidFill>
                  <a:srgbClr val="000000"/>
                </a:solidFill>
                <a:latin typeface="Consolas" panose="020B0609020204030204" pitchFamily="49" charset="0"/>
              </a:rPr>
              <a:t>of int type</a:t>
            </a:r>
            <a:r>
              <a:rPr lang="en-GB" b="0" dirty="0">
                <a:solidFill>
                  <a:srgbClr val="808080"/>
                </a:solidFill>
                <a:latin typeface="Consolas" panose="020B0609020204030204" pitchFamily="49" charset="0"/>
              </a:rPr>
              <a:t>&gt;</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750569" y="5984943"/>
            <a:ext cx="2970685" cy="369332"/>
          </a:xfrm>
          <a:prstGeom prst="rect">
            <a:avLst/>
          </a:prstGeom>
          <a:solidFill>
            <a:schemeClr val="bg2"/>
          </a:solidFill>
        </p:spPr>
        <p:txBody>
          <a:bodyPr wrap="none" rtlCol="0">
            <a:spAutoFit/>
          </a:bodyPr>
          <a:lstStyle/>
          <a:p>
            <a:pPr lvl="0"/>
            <a:r>
              <a:rPr lang="en-US" b="0" dirty="0">
                <a:solidFill>
                  <a:srgbClr val="FF00FF"/>
                </a:solidFill>
                <a:latin typeface="Consolas" panose="020B0609020204030204" pitchFamily="49" charset="0"/>
              </a:rPr>
              <a:t>CAST</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unitprice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INT</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25862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16</TotalTime>
  <Words>4395</Words>
  <Application>Microsoft Office PowerPoint</Application>
  <PresentationFormat>On-screen Show (4:3)</PresentationFormat>
  <Paragraphs>551</Paragraphs>
  <Slides>28</Slides>
  <Notes>28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Segoe UI</vt:lpstr>
      <vt:lpstr>Segoe UI Light</vt:lpstr>
      <vt:lpstr>Arial</vt:lpstr>
      <vt:lpstr>Consolas</vt:lpstr>
      <vt:lpstr>Verdana</vt:lpstr>
      <vt:lpstr>Wingdings</vt:lpstr>
      <vt:lpstr>Calibri</vt:lpstr>
      <vt:lpstr>Lucida Sans Unicode</vt:lpstr>
      <vt:lpstr>NG_MOC_Core_ModuleNew2</vt:lpstr>
      <vt:lpstr>Module 6</vt:lpstr>
      <vt:lpstr>Module Overview</vt:lpstr>
      <vt:lpstr>Lesson 1: Introducing SQL Server Data Types</vt:lpstr>
      <vt:lpstr>SQL Server Data Types</vt:lpstr>
      <vt:lpstr>Numeric Data Types</vt:lpstr>
      <vt:lpstr>Binary String Data Types</vt:lpstr>
      <vt:lpstr>Other Data Types</vt:lpstr>
      <vt:lpstr>Data Type Precedence</vt:lpstr>
      <vt:lpstr>When are Data Types Converted?</vt:lpstr>
      <vt:lpstr>Demonstration: SQL Server Data Types</vt:lpstr>
      <vt:lpstr>PowerPoint Presentation</vt:lpstr>
      <vt:lpstr>Lesson 2: Working with Character Data</vt:lpstr>
      <vt:lpstr>Character Data Types</vt:lpstr>
      <vt:lpstr>String Concatenation</vt:lpstr>
      <vt:lpstr>Character String Functions</vt:lpstr>
      <vt:lpstr>The LIKE Predicate</vt:lpstr>
      <vt:lpstr>Demonstration: Working with Character Data</vt:lpstr>
      <vt:lpstr>Lesson 3: Working with Date and Time Data</vt:lpstr>
      <vt:lpstr>Date and Time Data Types</vt:lpstr>
      <vt:lpstr>Entering Date and Time Data Types Using Strings</vt:lpstr>
      <vt:lpstr>Working Separately with Date and Time</vt:lpstr>
      <vt:lpstr>Querying Date and Time Values</vt:lpstr>
      <vt:lpstr>Date and Time Functions</vt:lpstr>
      <vt:lpstr>Demonstration: Working with Date and Time Data</vt:lpstr>
      <vt:lpstr>PowerPoint Presentation</vt:lpstr>
      <vt:lpstr>Lab: Working with SQL Server 2016 Data Types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Richard Strange</dc:creator>
  <cp:lastModifiedBy>Nilkant Jagtap</cp:lastModifiedBy>
  <cp:revision>6</cp:revision>
  <dcterms:created xsi:type="dcterms:W3CDTF">2017-11-17T10:35:57Z</dcterms:created>
  <dcterms:modified xsi:type="dcterms:W3CDTF">2021-03-21T16:55:37Z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2B99EC4D-A0B7-41F2-8F69-8F624C56EDD7</vt:lpwstr>
  </property>
  <property fmtid="{D5CDD505-2E9C-101B-9397-08002B2CF9AE}" pid="3" name="ArticulatePath">
    <vt:lpwstr>20761C_06</vt:lpwstr>
  </property>
</Properties>
</file>