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75" r:id="rId9"/>
    <p:sldId id="276" r:id="rId10"/>
    <p:sldId id="277" r:id="rId11"/>
    <p:sldId id="278" r:id="rId12"/>
    <p:sldId id="263" r:id="rId13"/>
    <p:sldId id="264" r:id="rId14"/>
    <p:sldId id="266" r:id="rId15"/>
    <p:sldId id="267" r:id="rId16"/>
    <p:sldId id="279" r:id="rId17"/>
    <p:sldId id="268" r:id="rId18"/>
    <p:sldId id="269" r:id="rId19"/>
    <p:sldId id="270" r:id="rId20"/>
    <p:sldId id="271" r:id="rId21"/>
    <p:sldId id="272" r:id="rId22"/>
    <p:sldId id="273" r:id="rId23"/>
    <p:sldId id="274" r:id="rId24"/>
  </p:sldIdLst>
  <p:sldSz cx="9144000" cy="6858000" type="screen4x3"/>
  <p:notesSz cx="6858000" cy="9144000"/>
  <p:embeddedFontLst>
    <p:embeddedFont>
      <p:font typeface="Calibri" panose="020F0502020204030204" pitchFamily="34" charset="0"/>
      <p:regular r:id="rId26"/>
      <p:bold r:id="rId27"/>
      <p:italic r:id="rId28"/>
      <p:boldItalic r:id="rId29"/>
    </p:embeddedFont>
    <p:embeddedFont>
      <p:font typeface="Consolas" panose="020B0609020204030204" pitchFamily="49" charset="0"/>
      <p:regular r:id="rId30"/>
      <p:bold r:id="rId31"/>
      <p:italic r:id="rId32"/>
      <p:boldItalic r:id="rId33"/>
    </p:embeddedFont>
    <p:embeddedFont>
      <p:font typeface="Lucida Sans Unicode" panose="020B0602030504020204" pitchFamily="34" charset="0"/>
      <p:regular r:id="rId34"/>
    </p:embeddedFont>
    <p:embeddedFont>
      <p:font typeface="Segoe UI" panose="020B0502040204020203" pitchFamily="3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custDataLst>
    <p:tags r:id="rId43"/>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799BA-E2A5-4FF5-A452-C6029DA7A124}" type="datetimeFigureOut">
              <a:rPr lang="en-GB" smtClean="0"/>
              <a:t>21/03/2021</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A38116-0269-499C-B4D2-8C60381F8A5C}" type="slidenum">
              <a:rPr lang="en-GB" smtClean="0"/>
              <a:t>‹#›</a:t>
            </a:fld>
            <a:endParaRPr lang="en-GB" dirty="0"/>
          </a:p>
        </p:txBody>
      </p:sp>
    </p:spTree>
    <p:extLst>
      <p:ext uri="{BB962C8B-B14F-4D97-AF65-F5344CB8AC3E}">
        <p14:creationId xmlns:p14="http://schemas.microsoft.com/office/powerpoint/2010/main" val="3523809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aka.ms/ifsc6i"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aka.ms/rnwb93"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2A38116-0269-499C-B4D2-8C60381F8A5C}"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3765050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Highlight the code below the comment </a:t>
            </a:r>
            <a:r>
              <a:rPr lang="en-GB" sz="1000" b="1" dirty="0">
                <a:solidFill>
                  <a:prstClr val="black"/>
                </a:solidFill>
                <a:latin typeface="Arial" panose="020B0604020202020204" pitchFamily="34" charset="0"/>
                <a:cs typeface="Times New Roman" panose="02020603050405020304" pitchFamily="18" charset="0"/>
              </a:rPr>
              <a:t>Now we can put back the rows from the NewTables, using the INSERT statement</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GB" sz="1000" b="1" dirty="0">
                <a:solidFill>
                  <a:prstClr val="black"/>
                </a:solidFill>
                <a:latin typeface="Arial" panose="020B0604020202020204" pitchFamily="34" charset="0"/>
                <a:cs typeface="Times New Roman" panose="02020603050405020304" pitchFamily="18" charset="0"/>
              </a:rPr>
              <a:t>Execute</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DROP PROCEDURE IF EXISTS Production.AddNewProducts</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PROCEDURE Production.AddNewProducts</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BEGIN</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Productid, productname, SupplierID, CategoryID, Unitprice FROM NewProducts</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END</a:t>
            </a:r>
            <a:endParaRPr lang="en-GB" sz="1000" dirty="0">
              <a:solidFill>
                <a:prstClr val="black"/>
              </a:solidFill>
              <a:latin typeface="Arial" panose="020B0604020202020204" pitchFamily="34" charset="0"/>
            </a:endParaRPr>
          </a:p>
          <a:p>
            <a:pPr marL="457200" lvl="0">
              <a:lnSpc>
                <a:spcPct val="115000"/>
              </a:lnSpc>
              <a:spcAft>
                <a:spcPts val="995"/>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you click Execute,</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SQL Server creates the stored procedure that you were missing when you tried to run it at the beginning of the demo.</a:t>
            </a:r>
          </a:p>
          <a:p>
            <a:pPr marL="342900" lvl="0" indent="-342900">
              <a:lnSpc>
                <a:spcPct val="115000"/>
              </a:lnSpc>
              <a:spcAft>
                <a:spcPts val="995"/>
              </a:spcAft>
              <a:buFont typeface="+mj-lt"/>
              <a:buAutoNum type="arabicPeriod" startAt="16"/>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Now you need to populate the original products table with the data within the secondary table as if you were adding new rows. Highlight the code below the comment </a:t>
            </a:r>
            <a:r>
              <a:rPr lang="en-GB" sz="1000" b="1" dirty="0">
                <a:solidFill>
                  <a:prstClr val="black"/>
                </a:solidFill>
                <a:latin typeface="Arial" panose="020B0604020202020204" pitchFamily="34" charset="0"/>
                <a:cs typeface="Times New Roman" panose="02020603050405020304" pitchFamily="18" charset="0"/>
              </a:rPr>
              <a:t> Having created it, we can run it to feed the missing rows into the Products table</a:t>
            </a:r>
            <a:r>
              <a:rPr lang="en-GB" sz="1000" dirty="0">
                <a:solidFill>
                  <a:prstClr val="black"/>
                </a:solidFill>
                <a:latin typeface="Arial" panose="020B0604020202020204" pitchFamily="34" charset="0"/>
              </a:rPr>
              <a:t>:</a:t>
            </a: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INSERT INTO Production.Products (productid, productname, supplierid, categoryid, unitprice)</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 Production.AddNewProducts;</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Production.Products</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WHERE productid &gt;= 70</a:t>
            </a:r>
            <a:endParaRPr lang="en-GB" sz="1000" dirty="0">
              <a:solidFill>
                <a:prstClr val="black"/>
              </a:solidFill>
              <a:latin typeface="Arial" panose="020B0604020202020204" pitchFamily="34" charset="0"/>
            </a:endParaRPr>
          </a:p>
          <a:p>
            <a:pPr marL="457200" lvl="0">
              <a:lnSpc>
                <a:spcPct val="115000"/>
              </a:lnSpc>
              <a:spcAft>
                <a:spcPts val="995"/>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Execute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 transfer the rows and see that they have been transferred.</a:t>
            </a:r>
          </a:p>
        </p:txBody>
      </p:sp>
      <p:sp>
        <p:nvSpPr>
          <p:cNvPr id="4" name="Slide Number Placeholder 3"/>
          <p:cNvSpPr>
            <a:spLocks noGrp="1"/>
          </p:cNvSpPr>
          <p:nvPr>
            <p:ph type="sldNum" sz="quarter" idx="10"/>
          </p:nvPr>
        </p:nvSpPr>
        <p:spPr/>
        <p:txBody>
          <a:bodyPr/>
          <a:lstStyle/>
          <a:p>
            <a:fld id="{C2A38116-0269-499C-B4D2-8C60381F8A5C}" type="slidenum">
              <a:rPr lang="en-GB" smtClean="0"/>
              <a:t>10</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838790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7"/>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 the other table, you will use the SELECT INSERT statement. Highlight the code below the comment </a:t>
            </a:r>
            <a:r>
              <a:rPr lang="en-GB" sz="1000" b="1" dirty="0">
                <a:solidFill>
                  <a:prstClr val="black"/>
                </a:solidFill>
                <a:latin typeface="Arial" panose="020B0604020202020204" pitchFamily="34" charset="0"/>
                <a:cs typeface="Times New Roman" panose="02020603050405020304" pitchFamily="18" charset="0"/>
              </a:rPr>
              <a:t>-- The OrderDetails will be put back using INSERT .. SELECT</a:t>
            </a:r>
            <a:r>
              <a:rPr lang="en-GB" sz="1000" dirty="0">
                <a:solidFill>
                  <a:prstClr val="black"/>
                </a:solidFill>
                <a:latin typeface="Arial" panose="020B0604020202020204" pitchFamily="34" charset="0"/>
              </a:rPr>
              <a:t>,</a:t>
            </a:r>
            <a:r>
              <a:rPr lang="en-GB" sz="1000" b="1" dirty="0">
                <a:solidFill>
                  <a:prstClr val="black"/>
                </a:solidFill>
                <a:latin typeface="Arial" panose="020B0604020202020204" pitchFamily="34" charset="0"/>
                <a:cs typeface="Times New Roman" panose="02020603050405020304" pitchFamily="18" charset="0"/>
              </a:rPr>
              <a:t> </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click </a:t>
            </a:r>
            <a:r>
              <a:rPr lang="en-GB" sz="1000" b="1" dirty="0">
                <a:solidFill>
                  <a:prstClr val="black"/>
                </a:solidFill>
                <a:latin typeface="Arial" panose="020B0604020202020204" pitchFamily="34" charset="0"/>
                <a:cs typeface="Times New Roman" panose="02020603050405020304" pitchFamily="18" charset="0"/>
              </a:rPr>
              <a:t>Execute</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INSERT Sales.OrderDetails (orderid, productid, unitprice, qty, discount)</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OUTPUT INSERTED.*</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NewOrderDetails</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18"/>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Having seen various ways to add data to a new or existing table, you can clean up the database by dropping the objects used in this demo. Highlight the rest of the code below </a:t>
            </a:r>
            <a:r>
              <a:rPr lang="en-GB" sz="1000" b="1" dirty="0">
                <a:solidFill>
                  <a:prstClr val="black"/>
                </a:solidFill>
                <a:latin typeface="Arial" panose="020B0604020202020204" pitchFamily="34" charset="0"/>
                <a:cs typeface="Times New Roman" panose="02020603050405020304" pitchFamily="18" charset="0"/>
              </a:rPr>
              <a:t>-- Clean up the database </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click </a:t>
            </a:r>
            <a:r>
              <a:rPr lang="en-GB" sz="1000" b="1" dirty="0">
                <a:solidFill>
                  <a:prstClr val="black"/>
                </a:solidFill>
                <a:latin typeface="Arial" panose="020B0604020202020204" pitchFamily="34" charset="0"/>
                <a:cs typeface="Times New Roman" panose="02020603050405020304" pitchFamily="18" charset="0"/>
              </a:rPr>
              <a:t>Execute</a:t>
            </a:r>
            <a:r>
              <a:rPr lang="en-GB" sz="1000" dirty="0">
                <a:solidFill>
                  <a:prstClr val="black"/>
                </a:solidFill>
                <a:latin typeface="Arial" panose="020B0604020202020204" pitchFamily="34" charset="0"/>
              </a:rPr>
              <a:t>:</a:t>
            </a: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DROP TABLE NewProducts</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DROP TABLE NewOrderDetails</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DROP PROCEDURE Production.AddNewProducts</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19"/>
            </a:pPr>
            <a:r>
              <a:rPr lang="en-GB" sz="1000" dirty="0">
                <a:solidFill>
                  <a:prstClr val="black"/>
                </a:solidFill>
                <a:latin typeface="Arial" panose="020B0604020202020204" pitchFamily="34" charset="0"/>
              </a:rPr>
              <a:t>Close SQL Server Management Studio, without saving any changes.</a:t>
            </a:r>
            <a:endParaRPr lang="en-GB" dirty="0"/>
          </a:p>
        </p:txBody>
      </p:sp>
      <p:sp>
        <p:nvSpPr>
          <p:cNvPr id="4" name="Slide Number Placeholder 3"/>
          <p:cNvSpPr>
            <a:spLocks noGrp="1"/>
          </p:cNvSpPr>
          <p:nvPr>
            <p:ph type="sldNum" sz="quarter" idx="10"/>
          </p:nvPr>
        </p:nvSpPr>
        <p:spPr/>
        <p:txBody>
          <a:bodyPr/>
          <a:lstStyle/>
          <a:p>
            <a:fld id="{C2A38116-0269-499C-B4D2-8C60381F8A5C}" type="slidenum">
              <a:rPr lang="en-GB" smtClean="0"/>
              <a:t>11</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2918336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2A38116-0269-499C-B4D2-8C60381F8A5C}"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3969831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2A38116-0269-499C-B4D2-8C60381F8A5C}"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2726290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2A38116-0269-499C-B4D2-8C60381F8A5C}"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1868689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a:effectLst/>
                <a:latin typeface="Arial" panose="020B0604020202020204" pitchFamily="34" charset="0"/>
                <a:ea typeface="Calibri" panose="020F0502020204030204" pitchFamily="34" charset="0"/>
                <a:cs typeface="Times New Roman" panose="02020603050405020304" pitchFamily="18" charset="0"/>
              </a:rPr>
              <a:t>MT17B-WS2016-NAT</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20761C-MIA-DC</a:t>
            </a:r>
            <a:r>
              <a:rPr lang="en-GB" sz="1000" dirty="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20761C-MIA-SQL</a:t>
            </a:r>
            <a:r>
              <a:rPr lang="en-GB" sz="1000" dirty="0">
                <a:effectLst/>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Update and Delete Data in a Table</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MT17B-WS2016-NAT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20761B-MIA-SQL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D:\Demofiles\Mod07\Setup.cmd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as an administrator.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Command Prompt window press </a:t>
            </a:r>
            <a:r>
              <a:rPr lang="en-US" sz="1000" b="1" dirty="0">
                <a:latin typeface="Arial" panose="020B0604020202020204" pitchFamily="34" charset="0"/>
                <a:ea typeface="Times New Roman" panose="02020603050405020304" pitchFamily="18" charset="0"/>
                <a:cs typeface="Times New Roman" panose="02020603050405020304" pitchFamily="18" charset="0"/>
              </a:rPr>
              <a:t>y</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When the script has finished, press Enter.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Project/Solution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Open Project </a:t>
            </a:r>
            <a:r>
              <a:rPr lang="en-US" sz="1000" dirty="0">
                <a:latin typeface="Arial" panose="020B0604020202020204" pitchFamily="34" charset="0"/>
                <a:ea typeface="Times New Roman" panose="02020603050405020304" pitchFamily="18" charset="0"/>
                <a:cs typeface="Times New Roman" panose="02020603050405020304" pitchFamily="18" charset="0"/>
              </a:rPr>
              <a:t>dialog box, navigate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D:\Demofiles\Mod07\Demo</a:t>
            </a:r>
            <a:r>
              <a:rPr lang="en-US" sz="1000" dirty="0">
                <a:latin typeface="Arial" panose="020B0604020202020204" pitchFamily="34" charset="0"/>
                <a:ea typeface="Times New Roman" panose="02020603050405020304" pitchFamily="18" charset="0"/>
                <a:cs typeface="Times New Roman" panose="02020603050405020304" pitchFamily="18" charset="0"/>
              </a:rPr>
              <a:t> folder,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Highlight the code </a:t>
            </a:r>
            <a:r>
              <a:rPr lang="en-US" sz="1000" b="1" dirty="0">
                <a:latin typeface="Arial" panose="020B0604020202020204" pitchFamily="34" charset="0"/>
                <a:ea typeface="Times New Roman" panose="02020603050405020304" pitchFamily="18" charset="0"/>
                <a:cs typeface="Times New Roman" panose="02020603050405020304" pitchFamily="18" charset="0"/>
              </a:rPr>
              <a:t>USE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GO</a:t>
            </a:r>
            <a:r>
              <a:rPr lang="en-US" sz="1000" dirty="0">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USE AdventureWorks GO</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Remove the copied rows from the store table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Show that they have been removed</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Use the Merge statement to put them back</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 FROM Sales.Store where 1 = 0 -- used to extract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names for all columns, without cost of data access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2A38116-0269-499C-B4D2-8C60381F8A5C}"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3585508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the Merge statement to Change the names back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Ensure that the environment has been restored to the state it was in before the changes were made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Clean up the 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 user cannot delete records in the Cars table by using a DELETE statement. The query was intended to remove all pool cars that have been sold. The query used was:</a:t>
            </a:r>
          </a:p>
          <a:p>
            <a:pPr lvl="0">
              <a:lnSpc>
                <a:spcPct val="107000"/>
              </a:lnSpc>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DELETE </a:t>
            </a:r>
          </a:p>
          <a:p>
            <a:pPr lvl="0">
              <a:lnSpc>
                <a:spcPct val="107000"/>
              </a:lnSpc>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FROM   Scheduling.Cars</a:t>
            </a:r>
          </a:p>
          <a:p>
            <a:pPr lvl="0">
              <a:lnSpc>
                <a:spcPct val="107000"/>
              </a:lnSpc>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WHERE Cars.DateSold &lt;&gt; NULL</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What mistake did the user make?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An expression comparison operator ‘&lt;&gt;’ was used instead of the IS NOT NULL clause. </a:t>
            </a:r>
            <a:endParaRPr lang="en-GB" dirty="0"/>
          </a:p>
        </p:txBody>
      </p:sp>
      <p:sp>
        <p:nvSpPr>
          <p:cNvPr id="4" name="Slide Number Placeholder 3"/>
          <p:cNvSpPr>
            <a:spLocks noGrp="1"/>
          </p:cNvSpPr>
          <p:nvPr>
            <p:ph type="sldNum" sz="quarter" idx="10"/>
          </p:nvPr>
        </p:nvSpPr>
        <p:spPr/>
        <p:txBody>
          <a:bodyPr/>
          <a:lstStyle/>
          <a:p>
            <a:fld id="{C2A38116-0269-499C-B4D2-8C60381F8A5C}" type="slidenum">
              <a:rPr lang="en-GB" smtClean="0"/>
              <a:t>16</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2827606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2A38116-0269-499C-B4D2-8C60381F8A5C}"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1716563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000" dirty="0">
                <a:latin typeface="Arial" panose="020B0604020202020204" pitchFamily="34" charset="0"/>
                <a:ea typeface="Calibri" panose="020F0502020204030204" pitchFamily="34" charset="0"/>
                <a:cs typeface="Times New Roman" panose="02020603050405020304" pitchFamily="18" charset="0"/>
              </a:rPr>
              <a:t>You are using an IDENTITY column to store the sequence in which orders were placed in a given year. It is a new year and you want to start the count again from 1. Which of the following statements should you 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OrderSequence int IDENTITY(1,1) NOT NULL</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SET IDENTITY INSERT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SCOPE_IDENTITY()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DBCC CHECKIDENT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CREATE SEQUENCE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OrderSequence int IDENTITY(1,1) NOT NULL</a:t>
            </a:r>
          </a:p>
        </p:txBody>
      </p:sp>
      <p:sp>
        <p:nvSpPr>
          <p:cNvPr id="4" name="Slide Number Placeholder 3"/>
          <p:cNvSpPr>
            <a:spLocks noGrp="1"/>
          </p:cNvSpPr>
          <p:nvPr>
            <p:ph type="sldNum" sz="quarter" idx="10"/>
          </p:nvPr>
        </p:nvSpPr>
        <p:spPr/>
        <p:txBody>
          <a:bodyPr/>
          <a:lstStyle/>
          <a:p>
            <a:fld id="{C2A38116-0269-499C-B4D2-8C60381F8A5C}"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26330442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2A38116-0269-499C-B4D2-8C60381F8A5C}"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2754075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2A38116-0269-499C-B4D2-8C60381F8A5C}"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1306691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Inserting Records with DML</a:t>
            </a:r>
          </a:p>
          <a:p>
            <a:pPr>
              <a:lnSpc>
                <a:spcPct val="107000"/>
              </a:lnSpc>
              <a:spcAft>
                <a:spcPts val="0"/>
              </a:spcAft>
            </a:pPr>
            <a:r>
              <a:rPr lang="en-GB" sz="1000" dirty="0">
                <a:latin typeface="Arial" panose="020B0604020202020204" pitchFamily="34" charset="0"/>
                <a:ea typeface="Calibri" panose="020F0502020204030204" pitchFamily="34" charset="0"/>
                <a:cs typeface="Times New Roman" panose="02020603050405020304" pitchFamily="18" charset="0"/>
              </a:rPr>
              <a:t>You need to add a new employee to the TempDB.Hr.Employee table and test the required T-SQL code. You can then pass the T-SQL code to the human resources system’s web developers, who are creating a web form to simplify this task. You also want to add all potential customers to the Customers table to consolidate those records.</a:t>
            </a:r>
          </a:p>
          <a:p>
            <a:pPr>
              <a:lnSpc>
                <a:spcPct val="107000"/>
              </a:lnSpc>
              <a:spcAft>
                <a:spcPts val="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Update and Delete Records Using DML</a:t>
            </a:r>
          </a:p>
          <a:p>
            <a:pPr>
              <a:lnSpc>
                <a:spcPct val="107000"/>
              </a:lnSpc>
              <a:spcAft>
                <a:spcPts val="0"/>
              </a:spcAft>
            </a:pPr>
            <a:r>
              <a:rPr lang="en-GB" sz="1000" dirty="0">
                <a:latin typeface="Arial" panose="020B0604020202020204" pitchFamily="34" charset="0"/>
                <a:ea typeface="Calibri" panose="020F0502020204030204" pitchFamily="34" charset="0"/>
                <a:cs typeface="Times New Roman" panose="02020603050405020304" pitchFamily="18" charset="0"/>
              </a:rPr>
              <a:t>You want to update the use of contact titles in the database to match the most commonly-used term in the company—making searches more straightforward. You also want to remove the three potential customers who have been added to the Customers table.</a:t>
            </a:r>
          </a:p>
          <a:p>
            <a:pPr>
              <a:lnSpc>
                <a:spcPct val="107000"/>
              </a:lnSpc>
              <a:spcAft>
                <a:spcPts val="0"/>
              </a:spcAft>
            </a:pPr>
            <a:r>
              <a:rPr lang="en-GB" sz="1000" dirty="0">
                <a:latin typeface="Arial" panose="020B0604020202020204" pitchFamily="34" charset="0"/>
                <a:ea typeface="Calibri" panose="020F0502020204030204" pitchFamily="34" charset="0"/>
                <a:cs typeface="Times New Roman" panose="02020603050405020304" pitchFamily="18" charset="0"/>
              </a:rPr>
              <a:t>Instructor Note: A more elegant solution to deleting the potential customers would be to match the records with those in the Customers table. That would, however, require a subquery—a subject not yet covered in this course. If students are already familiar with subqueries, you could use this approach to delete records in the Potential Customers table with a contactname that occurs in the Customers table.</a:t>
            </a:r>
          </a:p>
        </p:txBody>
      </p:sp>
      <p:sp>
        <p:nvSpPr>
          <p:cNvPr id="4" name="Slide Number Placeholder 3"/>
          <p:cNvSpPr>
            <a:spLocks noGrp="1"/>
          </p:cNvSpPr>
          <p:nvPr>
            <p:ph type="sldNum" sz="quarter" idx="10"/>
          </p:nvPr>
        </p:nvSpPr>
        <p:spPr/>
        <p:txBody>
          <a:bodyPr/>
          <a:lstStyle/>
          <a:p>
            <a:fld id="{C2A38116-0269-499C-B4D2-8C60381F8A5C}"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4133040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C2A38116-0269-499C-B4D2-8C60381F8A5C}"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2101146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attributes of the source columns are transferred to a table created with a SELECT INTO query?</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Name, data type, and whether the column is NULL enabled.</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presence of which constraint prevents TRUNCATE TABLE from executing successfully?</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 foreign key reference to the table.</a:t>
            </a:r>
          </a:p>
        </p:txBody>
      </p:sp>
      <p:sp>
        <p:nvSpPr>
          <p:cNvPr id="4" name="Slide Number Placeholder 3"/>
          <p:cNvSpPr>
            <a:spLocks noGrp="1"/>
          </p:cNvSpPr>
          <p:nvPr>
            <p:ph type="sldNum" sz="quarter" idx="10"/>
          </p:nvPr>
        </p:nvSpPr>
        <p:spPr/>
        <p:txBody>
          <a:bodyPr/>
          <a:lstStyle/>
          <a:p>
            <a:fld id="{C2A38116-0269-499C-B4D2-8C60381F8A5C}"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3748356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Common Issue: </a:t>
            </a:r>
            <a:r>
              <a:rPr lang="en-GB" sz="1000" dirty="0">
                <a:latin typeface="Arial" panose="020B0604020202020204" pitchFamily="34" charset="0"/>
                <a:ea typeface="Calibri" panose="020F0502020204030204" pitchFamily="34" charset="0"/>
                <a:cs typeface="Times New Roman" panose="02020603050405020304" pitchFamily="18" charset="0"/>
              </a:rPr>
              <a:t>You are partway through the exercises and want to start again from the beginning. You run the setup script within the solution and receive lots of error messages. This might occur if you have tried to execute the setup script without running the cleanup script to remove any changes you might have made during the lab.</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Troubleshooting Tip: </a:t>
            </a:r>
            <a:r>
              <a:rPr lang="en-GB" sz="1000" dirty="0">
                <a:latin typeface="Arial" panose="020B0604020202020204" pitchFamily="34" charset="0"/>
                <a:ea typeface="Calibri" panose="020F0502020204030204" pitchFamily="34" charset="0"/>
                <a:cs typeface="Times New Roman" panose="02020603050405020304" pitchFamily="18" charset="0"/>
              </a:rPr>
              <a:t>Run the cleanup script before running the setup script.</a:t>
            </a:r>
          </a:p>
        </p:txBody>
      </p:sp>
      <p:sp>
        <p:nvSpPr>
          <p:cNvPr id="4" name="Slide Number Placeholder 3"/>
          <p:cNvSpPr>
            <a:spLocks noGrp="1"/>
          </p:cNvSpPr>
          <p:nvPr>
            <p:ph type="sldNum" sz="quarter" idx="10"/>
          </p:nvPr>
        </p:nvSpPr>
        <p:spPr/>
        <p:txBody>
          <a:bodyPr/>
          <a:lstStyle/>
          <a:p>
            <a:fld id="{C2A38116-0269-499C-B4D2-8C60381F8A5C}"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1995675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2A38116-0269-499C-B4D2-8C60381F8A5C}"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2773541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INSERT (Transact-SQL)</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3"/>
              </a:rPr>
              <a:t>http://aka.ms/ifsc6i</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Table Value Constructor (Transact-SQL)</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4"/>
              </a:rPr>
              <a:t>http://aka.ms/rnwb93</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2A38116-0269-499C-B4D2-8C60381F8A5C}"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1814402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examples are based on objects that do not exist in the database.</a:t>
            </a:r>
          </a:p>
        </p:txBody>
      </p:sp>
      <p:sp>
        <p:nvSpPr>
          <p:cNvPr id="4" name="Slide Number Placeholder 3"/>
          <p:cNvSpPr>
            <a:spLocks noGrp="1"/>
          </p:cNvSpPr>
          <p:nvPr>
            <p:ph type="sldNum" sz="quarter" idx="10"/>
          </p:nvPr>
        </p:nvSpPr>
        <p:spPr/>
        <p:txBody>
          <a:bodyPr/>
          <a:lstStyle/>
          <a:p>
            <a:fld id="{C2A38116-0269-499C-B4D2-8C60381F8A5C}"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1066407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0"/>
              </a:spcAft>
            </a:pPr>
            <a:r>
              <a:rPr lang="en-GB" sz="1000" dirty="0">
                <a:latin typeface="Arial" panose="020B0604020202020204" pitchFamily="34" charset="0"/>
                <a:ea typeface="Calibri" panose="020F0502020204030204" pitchFamily="34" charset="0"/>
                <a:cs typeface="Times New Roman" panose="02020603050405020304" pitchFamily="18" charset="0"/>
              </a:rPr>
              <a:t>It is important to realize that, to add further rows to a table after it has been created with SELECT INTO statements, you use INSERT INTO or INSERT SELECT.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want to populate three columns of an existing table with data from another table in the same database. Which of the following types of query should you use?(   )Option 1: INSERT INTO &lt;TableName&gt; (&lt;Columns,…&gt;) VALUES (&lt;Column Value&gt;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INSERT INTO &lt;DestinationTableName&gt; SELECT &lt;Columns&gt; FROM &lt;SourceTableName&gt;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INSERT INTO &lt;DestinationTableName&gt; EXECUTE usp_SomeStorerdProcedure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SELECT &lt;Columns,…&gt; INTO DestinationTableName FROM SourceTableName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SELECT &lt;Columns,…&gt; INTO SourceTableName FROM DestinationTableNAme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INSERT INTO &lt;TableName&gt; (&lt;Columns,…&gt;) VALUES (&lt;Column Value&gt; …)</a:t>
            </a:r>
          </a:p>
        </p:txBody>
      </p:sp>
      <p:sp>
        <p:nvSpPr>
          <p:cNvPr id="4" name="Slide Number Placeholder 3"/>
          <p:cNvSpPr>
            <a:spLocks noGrp="1"/>
          </p:cNvSpPr>
          <p:nvPr>
            <p:ph type="sldNum" sz="quarter" idx="10"/>
          </p:nvPr>
        </p:nvSpPr>
        <p:spPr/>
        <p:txBody>
          <a:bodyPr/>
          <a:lstStyle/>
          <a:p>
            <a:fld id="{C2A38116-0269-499C-B4D2-8C60381F8A5C}"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1312099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u="none" strike="noStrike"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a:effectLst/>
                <a:latin typeface="Arial" panose="020B0604020202020204" pitchFamily="34" charset="0"/>
                <a:ea typeface="Calibri" panose="020F0502020204030204" pitchFamily="34" charset="0"/>
                <a:cs typeface="Times New Roman" panose="02020603050405020304" pitchFamily="18" charset="0"/>
              </a:rPr>
              <a:t>MT17B-WS2016-NAT</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20761C-MIA-DC</a:t>
            </a:r>
            <a:r>
              <a:rPr lang="en-GB" sz="1000" dirty="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20761B-MIA-SQL</a:t>
            </a:r>
            <a:r>
              <a:rPr lang="en-GB" sz="1000" dirty="0">
                <a:effectLst/>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INSERT Data into a Table</a:t>
            </a:r>
          </a:p>
          <a:p>
            <a:pPr marL="342900" lvl="0" indent="-342900">
              <a:lnSpc>
                <a:spcPct val="115000"/>
              </a:lnSpc>
              <a:spcAft>
                <a:spcPts val="995"/>
              </a:spcAft>
              <a:buFont typeface="+mj-lt"/>
              <a:buAutoNum type="arabicPeriod"/>
            </a:pPr>
            <a:r>
              <a:rPr lang="en-GB" sz="1000" dirty="0">
                <a:effectLst/>
                <a:latin typeface="Arial" panose="020B0604020202020204" pitchFamily="34" charset="0"/>
              </a:rPr>
              <a:t>Start the </a:t>
            </a:r>
            <a:r>
              <a:rPr lang="en-GB" sz="1000" b="1" dirty="0">
                <a:effectLst/>
                <a:latin typeface="Arial" panose="020B0604020202020204" pitchFamily="34" charset="0"/>
                <a:cs typeface="Times New Roman" panose="02020603050405020304" pitchFamily="18" charset="0"/>
              </a:rPr>
              <a:t>MT17B-WS2016-NAT</a:t>
            </a:r>
            <a:r>
              <a:rPr lang="en-GB" sz="1000" dirty="0">
                <a:effectLst/>
                <a:latin typeface="Arial" panose="020B0604020202020204" pitchFamily="34" charset="0"/>
              </a:rPr>
              <a:t>, </a:t>
            </a:r>
            <a:r>
              <a:rPr lang="en-GB" sz="1000" b="1" dirty="0">
                <a:effectLst/>
                <a:latin typeface="Arial" panose="020B0604020202020204" pitchFamily="34" charset="0"/>
                <a:cs typeface="Times New Roman" panose="02020603050405020304" pitchFamily="18" charset="0"/>
              </a:rPr>
              <a:t>20761C-MIA-DC</a:t>
            </a:r>
            <a:r>
              <a:rPr lang="en-GB" sz="1000" dirty="0">
                <a:effectLst/>
                <a:latin typeface="Arial" panose="020B0604020202020204" pitchFamily="34" charset="0"/>
              </a:rPr>
              <a:t>, and </a:t>
            </a:r>
            <a:r>
              <a:rPr lang="en-GB" sz="1000" b="1" dirty="0">
                <a:effectLst/>
                <a:latin typeface="Arial" panose="020B0604020202020204" pitchFamily="34" charset="0"/>
                <a:cs typeface="Times New Roman" panose="02020603050405020304" pitchFamily="18" charset="0"/>
              </a:rPr>
              <a:t>20761B-MIA-SQL</a:t>
            </a:r>
            <a:r>
              <a:rPr lang="en-GB" sz="1000" dirty="0">
                <a:effectLst/>
                <a:latin typeface="Arial" panose="020B0604020202020204" pitchFamily="34" charset="0"/>
              </a:rPr>
              <a:t> virtual </a:t>
            </a:r>
            <a:r>
              <a:rPr lang="en-GB" sz="1000" dirty="0">
                <a:effectLst/>
                <a:latin typeface="Arial" panose="020B0604020202020204" pitchFamily="34" charset="0"/>
                <a:ea typeface="Times New Roman" panose="02020603050405020304" pitchFamily="18" charset="0"/>
                <a:cs typeface="Times New Roman" panose="02020603050405020304" pitchFamily="18" charset="0"/>
              </a:rPr>
              <a:t>machines, and then log on to </a:t>
            </a:r>
            <a:r>
              <a:rPr lang="en-GB" sz="1000" b="1" dirty="0">
                <a:effectLst/>
                <a:latin typeface="Arial" panose="020B0604020202020204" pitchFamily="34" charset="0"/>
                <a:cs typeface="Times New Roman" panose="02020603050405020304" pitchFamily="18" charset="0"/>
              </a:rPr>
              <a:t>20761C-MIA-SQL</a:t>
            </a:r>
            <a:r>
              <a:rPr lang="en-GB" sz="1000" dirty="0">
                <a:effectLst/>
                <a:latin typeface="Arial" panose="020B0604020202020204" pitchFamily="34" charset="0"/>
                <a:ea typeface="Times New Roman" panose="02020603050405020304" pitchFamily="18" charset="0"/>
                <a:cs typeface="Times New Roman" panose="02020603050405020304" pitchFamily="18" charset="0"/>
              </a:rPr>
              <a:t> as </a:t>
            </a:r>
            <a:r>
              <a:rPr lang="en-GB" sz="1000" b="1" dirty="0">
                <a:effectLst/>
                <a:latin typeface="Arial" panose="020B0604020202020204" pitchFamily="34" charset="0"/>
                <a:cs typeface="Times New Roman" panose="02020603050405020304" pitchFamily="18" charset="0"/>
              </a:rPr>
              <a:t>ADVENTUREWORKS\Student</a:t>
            </a:r>
            <a:r>
              <a:rPr lang="en-GB" sz="1000" dirty="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GB" sz="1000" b="1" dirty="0">
                <a:effectLst/>
                <a:latin typeface="Arial" panose="020B0604020202020204" pitchFamily="34" charset="0"/>
                <a:cs typeface="Times New Roman" panose="02020603050405020304" pitchFamily="18" charset="0"/>
              </a:rPr>
              <a:t>Pa55w.rd</a:t>
            </a:r>
            <a:r>
              <a:rPr lang="en-GB"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Times New Roman" panose="02020603050405020304" pitchFamily="18" charset="0"/>
                <a:cs typeface="Times New Roman" panose="02020603050405020304" pitchFamily="18" charset="0"/>
              </a:rPr>
              <a:t>Run </a:t>
            </a:r>
            <a:r>
              <a:rPr lang="en-GB" sz="1000" b="1" dirty="0">
                <a:effectLst/>
                <a:latin typeface="Arial" panose="020B0604020202020204" pitchFamily="34" charset="0"/>
                <a:cs typeface="Times New Roman" panose="02020603050405020304" pitchFamily="18" charset="0"/>
              </a:rPr>
              <a:t>D:\Demofiles\Mod07\Setup.cmd</a:t>
            </a:r>
            <a:r>
              <a:rPr lang="en-GB" sz="1000" dirty="0">
                <a:effectLst/>
                <a:latin typeface="Arial" panose="020B0604020202020204" pitchFamily="34" charset="0"/>
                <a:ea typeface="Times New Roman" panose="02020603050405020304" pitchFamily="18" charset="0"/>
                <a:cs typeface="Times New Roman" panose="02020603050405020304" pitchFamily="18" charset="0"/>
              </a:rPr>
              <a:t> as an administrator. </a:t>
            </a:r>
            <a:endParaRPr lang="en-GB" sz="1000" dirty="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a:effectLst/>
                <a:latin typeface="Arial" panose="020B0604020202020204" pitchFamily="34" charset="0"/>
              </a:rPr>
              <a:t>In the </a:t>
            </a:r>
            <a:r>
              <a:rPr lang="en-GB" sz="1000" b="1" dirty="0">
                <a:effectLst/>
                <a:latin typeface="Arial" panose="020B0604020202020204" pitchFamily="34" charset="0"/>
                <a:cs typeface="Times New Roman" panose="02020603050405020304" pitchFamily="18" charset="0"/>
              </a:rPr>
              <a:t>User Account Control</a:t>
            </a:r>
            <a:r>
              <a:rPr lang="en-GB" sz="1000" dirty="0">
                <a:effectLst/>
                <a:latin typeface="Arial" panose="020B0604020202020204" pitchFamily="34" charset="0"/>
              </a:rPr>
              <a:t> dialog box, click </a:t>
            </a:r>
            <a:r>
              <a:rPr lang="en-GB" sz="1000" b="1" dirty="0">
                <a:effectLst/>
                <a:latin typeface="Arial" panose="020B0604020202020204" pitchFamily="34" charset="0"/>
                <a:cs typeface="Times New Roman" panose="02020603050405020304" pitchFamily="18" charset="0"/>
              </a:rPr>
              <a:t>Yes</a:t>
            </a:r>
            <a:r>
              <a:rPr lang="en-GB" sz="1000" dirty="0">
                <a:effectLst/>
                <a:latin typeface="Arial" panose="020B0604020202020204" pitchFamily="34" charset="0"/>
              </a:rPr>
              <a:t>.</a:t>
            </a: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Times New Roman" panose="02020603050405020304" pitchFamily="18" charset="0"/>
                <a:cs typeface="Times New Roman" panose="02020603050405020304" pitchFamily="18" charset="0"/>
              </a:rPr>
              <a:t>In the Command Prompt window press </a:t>
            </a:r>
            <a:r>
              <a:rPr lang="en-GB" sz="1000" b="1" dirty="0">
                <a:effectLst/>
                <a:latin typeface="Arial" panose="020B0604020202020204" pitchFamily="34" charset="0"/>
                <a:cs typeface="Times New Roman" panose="02020603050405020304" pitchFamily="18" charset="0"/>
              </a:rPr>
              <a:t>y</a:t>
            </a:r>
            <a:r>
              <a:rPr lang="en-GB" sz="1000" dirty="0">
                <a:effectLst/>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Times New Roman" panose="02020603050405020304" pitchFamily="18" charset="0"/>
                <a:cs typeface="Times New Roman" panose="02020603050405020304" pitchFamily="18" charset="0"/>
              </a:rPr>
              <a:t>When the script has finished, press Enter. </a:t>
            </a:r>
            <a:endParaRPr lang="en-GB" sz="1000" dirty="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a:effectLst/>
                <a:latin typeface="Arial" panose="020B0604020202020204" pitchFamily="34" charset="0"/>
              </a:rPr>
              <a:t>Open SQL Server Management Studio, and connect to the </a:t>
            </a:r>
            <a:r>
              <a:rPr lang="en-GB" sz="1000" b="1" dirty="0">
                <a:effectLst/>
                <a:latin typeface="Arial" panose="020B0604020202020204" pitchFamily="34" charset="0"/>
                <a:cs typeface="Times New Roman" panose="02020603050405020304" pitchFamily="18" charset="0"/>
              </a:rPr>
              <a:t>MIA-SQL</a:t>
            </a:r>
            <a:r>
              <a:rPr lang="en-GB" sz="1000" dirty="0">
                <a:effectLst/>
                <a:latin typeface="Arial" panose="020B0604020202020204" pitchFamily="34" charset="0"/>
              </a:rPr>
              <a:t> database engine instance using Windows authentication</a:t>
            </a:r>
            <a:r>
              <a:rPr lang="en-GB"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a:effectLst/>
                <a:latin typeface="Arial" panose="020B0604020202020204" pitchFamily="34" charset="0"/>
              </a:rPr>
              <a:t>On the </a:t>
            </a:r>
            <a:r>
              <a:rPr lang="en-GB" sz="1000" b="1" dirty="0">
                <a:effectLst/>
                <a:latin typeface="Arial" panose="020B0604020202020204" pitchFamily="34" charset="0"/>
                <a:cs typeface="Times New Roman" panose="02020603050405020304" pitchFamily="18" charset="0"/>
              </a:rPr>
              <a:t>File</a:t>
            </a:r>
            <a:r>
              <a:rPr lang="en-GB" sz="1000" dirty="0">
                <a:effectLst/>
                <a:latin typeface="Arial" panose="020B0604020202020204" pitchFamily="34" charset="0"/>
              </a:rPr>
              <a:t> menu, point to </a:t>
            </a:r>
            <a:r>
              <a:rPr lang="en-GB" sz="1000" b="1" dirty="0">
                <a:effectLst/>
                <a:latin typeface="Arial" panose="020B0604020202020204" pitchFamily="34" charset="0"/>
                <a:cs typeface="Times New Roman" panose="02020603050405020304" pitchFamily="18" charset="0"/>
              </a:rPr>
              <a:t>Open</a:t>
            </a:r>
            <a:r>
              <a:rPr lang="en-GB" sz="1000" dirty="0">
                <a:effectLst/>
                <a:latin typeface="Arial" panose="020B0604020202020204" pitchFamily="34" charset="0"/>
              </a:rPr>
              <a:t>, and then click </a:t>
            </a:r>
            <a:r>
              <a:rPr lang="en-GB" sz="1000" b="1" dirty="0">
                <a:effectLst/>
                <a:latin typeface="Arial" panose="020B0604020202020204" pitchFamily="34" charset="0"/>
                <a:cs typeface="Times New Roman" panose="02020603050405020304" pitchFamily="18" charset="0"/>
              </a:rPr>
              <a:t>Project/Solution</a:t>
            </a:r>
            <a:r>
              <a:rPr lang="en-GB" sz="1000" dirty="0">
                <a:effectLst/>
                <a:latin typeface="Arial" panose="020B0604020202020204" pitchFamily="34" charset="0"/>
              </a:rPr>
              <a:t>.</a:t>
            </a:r>
          </a:p>
          <a:p>
            <a:pPr marL="342900" lvl="0" indent="-342900">
              <a:lnSpc>
                <a:spcPct val="115000"/>
              </a:lnSpc>
              <a:spcAft>
                <a:spcPts val="995"/>
              </a:spcAft>
              <a:buFont typeface="+mj-lt"/>
              <a:buAutoNum type="arabicPeriod"/>
            </a:pPr>
            <a:r>
              <a:rPr lang="en-GB" sz="1000" dirty="0">
                <a:effectLst/>
                <a:latin typeface="Arial" panose="020B0604020202020204" pitchFamily="34" charset="0"/>
              </a:rPr>
              <a:t>In the </a:t>
            </a:r>
            <a:r>
              <a:rPr lang="en-GB" sz="1000" b="1" dirty="0">
                <a:effectLst/>
                <a:latin typeface="Arial" panose="020B0604020202020204" pitchFamily="34" charset="0"/>
                <a:cs typeface="Times New Roman" panose="02020603050405020304" pitchFamily="18" charset="0"/>
              </a:rPr>
              <a:t>Open Project </a:t>
            </a:r>
            <a:r>
              <a:rPr lang="en-GB" sz="1000" dirty="0">
                <a:effectLst/>
                <a:latin typeface="Arial" panose="020B0604020202020204" pitchFamily="34" charset="0"/>
              </a:rPr>
              <a:t>dialog box, navigate to the </a:t>
            </a:r>
            <a:r>
              <a:rPr lang="en-GB" sz="1000" b="1" dirty="0">
                <a:effectLst/>
                <a:latin typeface="Arial" panose="020B0604020202020204" pitchFamily="34" charset="0"/>
                <a:cs typeface="Times New Roman" panose="02020603050405020304" pitchFamily="18" charset="0"/>
              </a:rPr>
              <a:t>D:\Demofiles\Mod07\Demo</a:t>
            </a:r>
            <a:r>
              <a:rPr lang="en-GB" sz="1000" dirty="0">
                <a:effectLst/>
                <a:latin typeface="Arial" panose="020B0604020202020204" pitchFamily="34" charset="0"/>
              </a:rPr>
              <a:t> folder, click </a:t>
            </a:r>
            <a:r>
              <a:rPr lang="en-GB" sz="1000" b="1" dirty="0">
                <a:effectLst/>
                <a:latin typeface="Arial" panose="020B0604020202020204" pitchFamily="34" charset="0"/>
                <a:cs typeface="Times New Roman" panose="02020603050405020304" pitchFamily="18" charset="0"/>
              </a:rPr>
              <a:t>Demo.ssmssln</a:t>
            </a:r>
            <a:r>
              <a:rPr lang="en-GB" sz="1000" dirty="0">
                <a:effectLst/>
                <a:latin typeface="Arial" panose="020B0604020202020204" pitchFamily="34" charset="0"/>
              </a:rPr>
              <a:t>, and then click </a:t>
            </a:r>
            <a:r>
              <a:rPr lang="en-GB" sz="1000" b="1" dirty="0">
                <a:effectLst/>
                <a:latin typeface="Arial" panose="020B0604020202020204" pitchFamily="34" charset="0"/>
                <a:cs typeface="Times New Roman" panose="02020603050405020304" pitchFamily="18" charset="0"/>
              </a:rPr>
              <a:t>Open</a:t>
            </a:r>
            <a:r>
              <a:rPr lang="en-GB" sz="1000" dirty="0">
                <a:effectLst/>
                <a:latin typeface="Arial" panose="020B0604020202020204" pitchFamily="34" charset="0"/>
              </a:rPr>
              <a:t>.</a:t>
            </a:r>
            <a:r>
              <a:rPr lang="en-GB" sz="1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a:effectLst/>
                <a:latin typeface="Arial" panose="020B0604020202020204" pitchFamily="34" charset="0"/>
              </a:rPr>
              <a:t>In Solution Explorer, expand </a:t>
            </a:r>
            <a:r>
              <a:rPr lang="en-GB" sz="1000" b="1" dirty="0">
                <a:effectLst/>
                <a:latin typeface="Arial" panose="020B0604020202020204" pitchFamily="34" charset="0"/>
                <a:cs typeface="Times New Roman" panose="02020603050405020304" pitchFamily="18" charset="0"/>
              </a:rPr>
              <a:t>Queries</a:t>
            </a:r>
            <a:r>
              <a:rPr lang="en-GB" sz="1000" dirty="0">
                <a:effectLst/>
                <a:latin typeface="Arial" panose="020B0604020202020204" pitchFamily="34" charset="0"/>
              </a:rPr>
              <a:t>, and double-click </a:t>
            </a:r>
            <a:r>
              <a:rPr lang="en-GB" sz="1000" b="1" dirty="0">
                <a:effectLst/>
                <a:latin typeface="Arial" panose="020B0604020202020204" pitchFamily="34" charset="0"/>
                <a:cs typeface="Times New Roman" panose="02020603050405020304" pitchFamily="18" charset="0"/>
              </a:rPr>
              <a:t>11 - Demonstration A.sql</a:t>
            </a:r>
            <a:r>
              <a:rPr lang="en-GB"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Times New Roman" panose="02020603050405020304" pitchFamily="18" charset="0"/>
                <a:cs typeface="Times New Roman" panose="02020603050405020304" pitchFamily="18" charset="0"/>
              </a:rPr>
              <a:t>Highlight the code </a:t>
            </a:r>
            <a:r>
              <a:rPr lang="en-GB" sz="1000" b="1" dirty="0">
                <a:effectLst/>
                <a:latin typeface="Arial" panose="020B0604020202020204" pitchFamily="34" charset="0"/>
                <a:cs typeface="Times New Roman" panose="02020603050405020304" pitchFamily="18" charset="0"/>
              </a:rPr>
              <a:t>USE TSQL</a:t>
            </a:r>
            <a:endParaRPr lang="en-GB" sz="1000" dirty="0">
              <a:effectLst/>
              <a:latin typeface="Arial" panose="020B0604020202020204" pitchFamily="34" charset="0"/>
            </a:endParaRPr>
          </a:p>
          <a:p>
            <a:pPr marL="457200">
              <a:lnSpc>
                <a:spcPct val="115000"/>
              </a:lnSpc>
              <a:spcAft>
                <a:spcPts val="995"/>
              </a:spcAft>
            </a:pPr>
            <a:r>
              <a:rPr lang="en-GB" sz="1000" b="1" dirty="0">
                <a:effectLst/>
                <a:latin typeface="Arial" panose="020B0604020202020204" pitchFamily="34" charset="0"/>
                <a:cs typeface="Times New Roman" panose="02020603050405020304" pitchFamily="18" charset="0"/>
              </a:rPr>
              <a:t>GO</a:t>
            </a:r>
            <a:r>
              <a:rPr lang="en-GB" sz="1000" dirty="0">
                <a:effectLst/>
                <a:latin typeface="Arial" panose="020B0604020202020204" pitchFamily="34" charset="0"/>
                <a:ea typeface="Times New Roman" panose="02020603050405020304" pitchFamily="18" charset="0"/>
                <a:cs typeface="Times New Roman" panose="02020603050405020304" pitchFamily="18" charset="0"/>
              </a:rPr>
              <a:t>, and click </a:t>
            </a:r>
            <a:r>
              <a:rPr lang="en-GB" sz="1000" b="1" dirty="0">
                <a:effectLst/>
                <a:latin typeface="Arial" panose="020B0604020202020204" pitchFamily="34" charset="0"/>
                <a:cs typeface="Times New Roman" panose="02020603050405020304" pitchFamily="18" charset="0"/>
              </a:rPr>
              <a:t>Execute</a:t>
            </a:r>
            <a:r>
              <a:rPr lang="en-GB"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C2A38116-0269-499C-B4D2-8C60381F8A5C}"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3854812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63538" indent="-363538">
              <a:lnSpc>
                <a:spcPct val="115000"/>
              </a:lnSpc>
              <a:spcAft>
                <a:spcPts val="995"/>
              </a:spcAft>
              <a:buFont typeface="+mj-lt"/>
              <a:buAutoNum type="arabicPeriod" startAt="11"/>
            </a:pPr>
            <a:r>
              <a:rPr lang="en-GB" sz="1000" dirty="0">
                <a:latin typeface="Arial" panose="020B0604020202020204" pitchFamily="34" charset="0"/>
                <a:ea typeface="Times New Roman" panose="02020603050405020304" pitchFamily="18" charset="0"/>
                <a:cs typeface="Times New Roman" panose="02020603050405020304" pitchFamily="18" charset="0"/>
              </a:rPr>
              <a:t>First you will populate a table with some data from a stored procedure. Highlight the code under the</a:t>
            </a:r>
            <a:r>
              <a:rPr lang="en-GB" sz="1000" dirty="0">
                <a:latin typeface="Arial" panose="020B0604020202020204" pitchFamily="34" charset="0"/>
              </a:rPr>
              <a:t> </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comment that begins  </a:t>
            </a:r>
            <a:r>
              <a:rPr lang="en-GB" sz="1000" b="1" dirty="0">
                <a:solidFill>
                  <a:prstClr val="black"/>
                </a:solidFill>
                <a:latin typeface="Arial" panose="020B0604020202020204" pitchFamily="34" charset="0"/>
                <a:cs typeface="Times New Roman" panose="02020603050405020304" pitchFamily="18" charset="0"/>
              </a:rPr>
              <a:t>-- First try the INSERT by stored procedure</a:t>
            </a:r>
            <a:r>
              <a:rPr lang="en-GB" sz="1000" dirty="0">
                <a:solidFill>
                  <a:prstClr val="black"/>
                </a:solidFill>
                <a:latin typeface="Arial" panose="020B0604020202020204" pitchFamily="34" charset="0"/>
              </a:rPr>
              <a:t>:</a:t>
            </a: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INSERT INTO Production.Products </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productID</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productname</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supplierid</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categoryid</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unitprice)</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 Production.AddNewProducts;</a:t>
            </a:r>
            <a:endParaRPr lang="en-GB" sz="1000" dirty="0">
              <a:solidFill>
                <a:prstClr val="black"/>
              </a:solidFill>
              <a:latin typeface="Arial" panose="020B0604020202020204" pitchFamily="34" charset="0"/>
            </a:endParaRPr>
          </a:p>
          <a:p>
            <a:pPr marL="363538" lvl="0" indent="-363538">
              <a:lnSpc>
                <a:spcPct val="115000"/>
              </a:lnSpc>
              <a:spcAft>
                <a:spcPts val="995"/>
              </a:spcAft>
              <a:buFont typeface="+mj-lt"/>
              <a:buAutoNum type="arabicPeriod" startAt="12"/>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Execute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You will receive a message saying that the procedure is not there.</a:t>
            </a:r>
          </a:p>
          <a:p>
            <a:pPr marL="342900" lvl="0" indent="-342900">
              <a:lnSpc>
                <a:spcPct val="115000"/>
              </a:lnSpc>
              <a:spcAft>
                <a:spcPts val="995"/>
              </a:spcAft>
              <a:buFont typeface="+mj-lt"/>
              <a:buAutoNum type="arabicPeriod" startAt="12"/>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Highlight the code below the comment </a:t>
            </a:r>
            <a:r>
              <a:rPr lang="en-GB" sz="1000" b="1" dirty="0">
                <a:solidFill>
                  <a:prstClr val="black"/>
                </a:solidFill>
                <a:latin typeface="Arial" panose="020B0604020202020204" pitchFamily="34" charset="0"/>
                <a:cs typeface="Times New Roman" panose="02020603050405020304" pitchFamily="18" charset="0"/>
              </a:rPr>
              <a:t>--Create a backup of the Products with a chosen ID</a:t>
            </a:r>
            <a:r>
              <a:rPr lang="en-GB" sz="1000" dirty="0">
                <a:solidFill>
                  <a:prstClr val="black"/>
                </a:solidFill>
                <a:latin typeface="Arial" panose="020B0604020202020204" pitchFamily="34" charset="0"/>
              </a:rPr>
              <a:t>, and click</a:t>
            </a:r>
            <a:r>
              <a:rPr lang="en-GB" sz="1000" b="1" dirty="0">
                <a:solidFill>
                  <a:prstClr val="black"/>
                </a:solidFill>
                <a:latin typeface="Arial" panose="020B0604020202020204" pitchFamily="34" charset="0"/>
                <a:cs typeface="Times New Roman" panose="02020603050405020304" pitchFamily="18" charset="0"/>
              </a:rPr>
              <a:t> Execute</a:t>
            </a:r>
            <a:r>
              <a:rPr lang="en-GB" sz="1000" dirty="0">
                <a:solidFill>
                  <a:prstClr val="black"/>
                </a:solidFill>
                <a:latin typeface="Arial" panose="020B0604020202020204" pitchFamily="34" charset="0"/>
              </a:rPr>
              <a:t>.</a:t>
            </a: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DROP TABLE IF EXISTS NewProducts</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INTO NewProducts </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FROM PRODUCTION.PRODUCTS WHERE ProductID &gt;= 70		</a:t>
            </a:r>
            <a:endParaRPr lang="en-GB" sz="1000" dirty="0">
              <a:solidFill>
                <a:prstClr val="black"/>
              </a:solidFill>
              <a:latin typeface="Arial" panose="020B0604020202020204" pitchFamily="34" charset="0"/>
            </a:endParaRPr>
          </a:p>
          <a:p>
            <a:pPr marL="457200" lvl="0">
              <a:lnSpc>
                <a:spcPct val="115000"/>
              </a:lnSpc>
              <a:spcAft>
                <a:spcPts val="995"/>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are creating a new table for NewProducts where the Product ID &gt;= 70.</a:t>
            </a:r>
          </a:p>
        </p:txBody>
      </p:sp>
      <p:sp>
        <p:nvSpPr>
          <p:cNvPr id="4" name="Slide Number Placeholder 3"/>
          <p:cNvSpPr>
            <a:spLocks noGrp="1"/>
          </p:cNvSpPr>
          <p:nvPr>
            <p:ph type="sldNum" sz="quarter" idx="10"/>
          </p:nvPr>
        </p:nvSpPr>
        <p:spPr/>
        <p:txBody>
          <a:bodyPr/>
          <a:lstStyle/>
          <a:p>
            <a:fld id="{C2A38116-0269-499C-B4D2-8C60381F8A5C}" type="slidenum">
              <a:rPr lang="en-GB" smtClean="0"/>
              <a:t>8</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180989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14"/>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 are also going to create a NewOrderDetails table that will contain rows for those products that have been transferred into NewProducts. To do this, highlight the code under the comment </a:t>
            </a:r>
            <a:r>
              <a:rPr lang="en-GB" sz="1000" b="1" dirty="0">
                <a:solidFill>
                  <a:prstClr val="black"/>
                </a:solidFill>
                <a:latin typeface="Arial" panose="020B0604020202020204" pitchFamily="34" charset="0"/>
                <a:cs typeface="Times New Roman" panose="02020603050405020304" pitchFamily="18" charset="0"/>
              </a:rPr>
              <a:t>-- Create a backup of the Order Details for the chosen productID</a:t>
            </a:r>
            <a:r>
              <a:rPr lang="en-GB" sz="1000" dirty="0">
                <a:solidFill>
                  <a:prstClr val="black"/>
                </a:solidFill>
                <a:latin typeface="Arial" panose="020B0604020202020204" pitchFamily="34" charset="0"/>
              </a:rPr>
              <a:t>,</a:t>
            </a:r>
            <a:r>
              <a:rPr lang="en-GB" sz="1000" b="1" dirty="0">
                <a:solidFill>
                  <a:prstClr val="black"/>
                </a:solidFill>
                <a:latin typeface="Arial" panose="020B0604020202020204" pitchFamily="34" charset="0"/>
                <a:cs typeface="Times New Roman" panose="02020603050405020304" pitchFamily="18" charset="0"/>
              </a:rPr>
              <a:t> </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 to the point shown in the code section for the next step below, and click</a:t>
            </a:r>
            <a:r>
              <a:rPr lang="en-GB" sz="1000" b="1" dirty="0">
                <a:solidFill>
                  <a:prstClr val="black"/>
                </a:solidFill>
                <a:latin typeface="Arial" panose="020B0604020202020204" pitchFamily="34" charset="0"/>
                <a:cs typeface="Times New Roman" panose="02020603050405020304" pitchFamily="18" charset="0"/>
              </a:rPr>
              <a:t> Execute</a:t>
            </a:r>
            <a:r>
              <a:rPr lang="en-GB" sz="1000" dirty="0">
                <a:solidFill>
                  <a:prstClr val="black"/>
                </a:solidFill>
                <a:latin typeface="Arial" panose="020B0604020202020204" pitchFamily="34" charset="0"/>
              </a:rPr>
              <a:t>:</a:t>
            </a:r>
            <a:r>
              <a:rPr lang="en-GB" sz="1000" b="1" dirty="0">
                <a:solidFill>
                  <a:prstClr val="black"/>
                </a:solidFill>
                <a:latin typeface="Arial" panose="020B0604020202020204" pitchFamily="34" charset="0"/>
                <a:cs typeface="Times New Roman" panose="02020603050405020304" pitchFamily="18" charset="0"/>
              </a:rPr>
              <a:t> </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DROP TABLE IF EXISTS NewOrderDetails</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INTO NewOrderDetails </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FROM SALES.OrderDetails WHERE ProductID &gt;= 70		</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Delete the copied data from the original tables </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 FROM SALES.OrderDetails		</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OUTPUT DELETED.*</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WHERE ProductID &gt;= 70</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 FROM Production.Products		</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OUTPUT DELETED.*</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WHERE ProductID &gt;= 70</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that they have been transferred safely</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NewProducts</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NewOrderDetails</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SALES.OrderDetails	</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WHERE productid &gt;= 70</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Production.Products</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WHERE productid &gt;= 70</a:t>
            </a:r>
            <a:endParaRPr lang="en-GB" sz="1000" dirty="0">
              <a:solidFill>
                <a:prstClr val="black"/>
              </a:solidFill>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C2A38116-0269-499C-B4D2-8C60381F8A5C}" type="slidenum">
              <a:rPr lang="en-GB" smtClean="0"/>
              <a:t>9</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95645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1505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2701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7188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08214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1302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516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1174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3232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395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573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87630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22466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267306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a:t>Module 7</a:t>
            </a:r>
          </a:p>
        </p:txBody>
      </p:sp>
      <p:sp>
        <p:nvSpPr>
          <p:cNvPr id="3" name="Subtitle 2"/>
          <p:cNvSpPr>
            <a:spLocks noGrp="1"/>
          </p:cNvSpPr>
          <p:nvPr>
            <p:ph type="subTitle" sz="quarter" idx="1"/>
          </p:nvPr>
        </p:nvSpPr>
        <p:spPr/>
        <p:txBody>
          <a:bodyPr/>
          <a:lstStyle/>
          <a:p>
            <a:r>
              <a:rPr lang="en-GB" dirty="0"/>
              <a:t>Using DML to Modify Data
</a:t>
            </a:r>
          </a:p>
        </p:txBody>
      </p:sp>
    </p:spTree>
    <p:custDataLst>
      <p:tags r:id="rId1"/>
    </p:custDataLst>
    <p:extLst>
      <p:ext uri="{BB962C8B-B14F-4D97-AF65-F5344CB8AC3E}">
        <p14:creationId xmlns:p14="http://schemas.microsoft.com/office/powerpoint/2010/main" val="1594619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001983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431356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Modifying and Removing Data</a:t>
            </a:r>
          </a:p>
        </p:txBody>
      </p:sp>
      <p:sp>
        <p:nvSpPr>
          <p:cNvPr id="3" name="Text Placeholder 2"/>
          <p:cNvSpPr>
            <a:spLocks noGrp="1"/>
          </p:cNvSpPr>
          <p:nvPr>
            <p:ph type="body" idx="1"/>
          </p:nvPr>
        </p:nvSpPr>
        <p:spPr/>
        <p:txBody>
          <a:bodyPr/>
          <a:lstStyle/>
          <a:p>
            <a:r>
              <a:rPr lang="en-GB" dirty="0"/>
              <a:t>Using UPDATE to Modify Data
Using MERGE to Modify Data
Demonstration: Manipulating Data Using the UPDATE and DELETE Statements and MERGING Data Using Conditional DML</a:t>
            </a:r>
          </a:p>
        </p:txBody>
      </p:sp>
    </p:spTree>
    <p:custDataLst>
      <p:tags r:id="rId1"/>
    </p:custDataLst>
    <p:extLst>
      <p:ext uri="{BB962C8B-B14F-4D97-AF65-F5344CB8AC3E}">
        <p14:creationId xmlns:p14="http://schemas.microsoft.com/office/powerpoint/2010/main" val="1681738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UPDATE to Modify Data</a:t>
            </a:r>
          </a:p>
        </p:txBody>
      </p:sp>
      <p:sp>
        <p:nvSpPr>
          <p:cNvPr id="3" name="Text Placeholder 2"/>
          <p:cNvSpPr>
            <a:spLocks noGrp="1"/>
          </p:cNvSpPr>
          <p:nvPr>
            <p:ph type="body" idx="1"/>
          </p:nvPr>
        </p:nvSpPr>
        <p:spPr/>
        <p:txBody>
          <a:bodyPr/>
          <a:lstStyle/>
          <a:p>
            <a:r>
              <a:rPr lang="en-GB" dirty="0"/>
              <a:t>UPDATE changes all rows in a table or view</a:t>
            </a:r>
          </a:p>
          <a:p>
            <a:r>
              <a:rPr lang="en-GB" dirty="0"/>
              <a:t>Unless rows are filtered with a WHERE clause or constrained with a JOIN clause</a:t>
            </a:r>
          </a:p>
          <a:p>
            <a:r>
              <a:rPr lang="en-GB" dirty="0"/>
              <a:t>Column values are changed with the SET clause </a:t>
            </a:r>
          </a:p>
        </p:txBody>
      </p:sp>
      <p:sp>
        <p:nvSpPr>
          <p:cNvPr id="5" name="AutoShape 3"/>
          <p:cNvSpPr>
            <a:spLocks noChangeArrowheads="1"/>
          </p:cNvSpPr>
          <p:nvPr/>
        </p:nvSpPr>
        <p:spPr bwMode="auto">
          <a:xfrm>
            <a:off x="739302" y="3169102"/>
            <a:ext cx="7665396" cy="1323439"/>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dirty="0">
                <a:solidFill>
                  <a:srgbClr val="FF00FF"/>
                </a:solidFill>
                <a:latin typeface="Consolas" panose="020B0609020204030204" pitchFamily="49" charset="0"/>
              </a:rPr>
              <a:t>UPDATE</a:t>
            </a:r>
            <a:r>
              <a:rPr lang="en-US" sz="2000" dirty="0">
                <a:solidFill>
                  <a:prstClr val="black"/>
                </a:solidFill>
                <a:latin typeface="Consolas" panose="020B0609020204030204" pitchFamily="49" charset="0"/>
              </a:rPr>
              <a:t> Production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Products</a:t>
            </a:r>
          </a:p>
          <a:p>
            <a:pPr lvl="0"/>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SET</a:t>
            </a:r>
            <a:r>
              <a:rPr lang="en-US" sz="2000" dirty="0">
                <a:solidFill>
                  <a:prstClr val="black"/>
                </a:solidFill>
                <a:latin typeface="Consolas" panose="020B0609020204030204" pitchFamily="49" charset="0"/>
              </a:rPr>
              <a:t>   unitprice </a:t>
            </a:r>
            <a:r>
              <a:rPr lang="en-US" sz="2000" dirty="0">
                <a:solidFill>
                  <a:srgbClr val="808080"/>
                </a:solidFill>
                <a:latin typeface="Consolas" panose="020B0609020204030204" pitchFamily="49" charset="0"/>
              </a:rPr>
              <a:t>=</a:t>
            </a:r>
            <a:r>
              <a:rPr lang="en-US" sz="2000" dirty="0">
                <a:solidFill>
                  <a:srgbClr val="0000FF"/>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unitprice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1.04</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WHERE</a:t>
            </a:r>
            <a:r>
              <a:rPr lang="en-US" sz="2000" dirty="0">
                <a:solidFill>
                  <a:prstClr val="black"/>
                </a:solidFill>
                <a:latin typeface="Consolas" panose="020B0609020204030204" pitchFamily="49" charset="0"/>
              </a:rPr>
              <a:t>   categoryid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1 </a:t>
            </a:r>
            <a:r>
              <a:rPr lang="en-US" sz="2000" dirty="0">
                <a:solidFill>
                  <a:srgbClr val="808080"/>
                </a:solidFill>
                <a:latin typeface="Consolas" panose="020B0609020204030204" pitchFamily="49" charset="0"/>
              </a:rPr>
              <a:t>AND</a:t>
            </a:r>
            <a:r>
              <a:rPr lang="en-US" sz="2000" dirty="0">
                <a:solidFill>
                  <a:prstClr val="black"/>
                </a:solidFill>
                <a:latin typeface="Consolas" panose="020B0609020204030204" pitchFamily="49" charset="0"/>
              </a:rPr>
              <a:t> discontinued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0</a:t>
            </a:r>
          </a:p>
          <a:p>
            <a:pPr lvl="0"/>
            <a:r>
              <a:rPr lang="en-US" sz="2000" b="0" dirty="0">
                <a:solidFill>
                  <a:srgbClr val="808080"/>
                </a:solidFill>
                <a:latin typeface="Lucida Sans Unicode" panose="020B0602030504020204" pitchFamily="34" charset="0"/>
                <a:cs typeface="Lucida Sans Unicode" panose="020B0602030504020204" pitchFamily="34" charset="0"/>
              </a:rPr>
              <a:t>;</a:t>
            </a:r>
          </a:p>
        </p:txBody>
      </p:sp>
      <p:sp>
        <p:nvSpPr>
          <p:cNvPr id="6" name="AutoShape 3"/>
          <p:cNvSpPr>
            <a:spLocks noChangeArrowheads="1"/>
          </p:cNvSpPr>
          <p:nvPr/>
        </p:nvSpPr>
        <p:spPr bwMode="auto">
          <a:xfrm>
            <a:off x="739302" y="4793978"/>
            <a:ext cx="7665396" cy="1631216"/>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dirty="0">
                <a:solidFill>
                  <a:srgbClr val="FF00FF"/>
                </a:solidFill>
                <a:latin typeface="Consolas" panose="020B0609020204030204" pitchFamily="49" charset="0"/>
              </a:rPr>
              <a:t>UPDATE</a:t>
            </a:r>
            <a:r>
              <a:rPr lang="en-US" sz="2000" dirty="0">
                <a:solidFill>
                  <a:prstClr val="black"/>
                </a:solidFill>
                <a:latin typeface="Consolas" panose="020B0609020204030204" pitchFamily="49" charset="0"/>
              </a:rPr>
              <a:t> Production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Products</a:t>
            </a:r>
          </a:p>
          <a:p>
            <a:pPr lvl="0"/>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SET</a:t>
            </a:r>
            <a:r>
              <a:rPr lang="en-US" sz="2000" dirty="0">
                <a:solidFill>
                  <a:prstClr val="black"/>
                </a:solidFill>
                <a:latin typeface="Consolas" panose="020B0609020204030204" pitchFamily="49" charset="0"/>
              </a:rPr>
              <a:t>     unitprice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1.04 </a:t>
            </a:r>
          </a:p>
          <a:p>
            <a:pPr lvl="0"/>
            <a:r>
              <a:rPr lang="en-US" sz="2000" dirty="0">
                <a:solidFill>
                  <a:prstClr val="black"/>
                </a:solidFill>
                <a:latin typeface="Consolas" panose="020B0609020204030204" pitchFamily="49" charset="0"/>
              </a:rPr>
              <a:t>			 </a:t>
            </a:r>
            <a:r>
              <a:rPr lang="en-US" sz="2000" dirty="0">
                <a:solidFill>
                  <a:srgbClr val="008000"/>
                </a:solidFill>
                <a:latin typeface="Consolas" panose="020B0609020204030204" pitchFamily="49" charset="0"/>
              </a:rPr>
              <a:t>-- Using compound</a:t>
            </a:r>
            <a:endParaRPr lang="en-US" sz="2000" dirty="0">
              <a:solidFill>
                <a:prstClr val="black"/>
              </a:solidFill>
              <a:latin typeface="Consolas" panose="020B0609020204030204" pitchFamily="49" charset="0"/>
            </a:endParaRPr>
          </a:p>
          <a:p>
            <a:pPr lvl="0"/>
            <a:r>
              <a:rPr lang="en-US" sz="2000" dirty="0">
                <a:solidFill>
                  <a:srgbClr val="008000"/>
                </a:solidFill>
                <a:latin typeface="Consolas" panose="020B0609020204030204" pitchFamily="49" charset="0"/>
              </a:rPr>
              <a:t>			 -- assignment operators </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WHERE</a:t>
            </a:r>
            <a:r>
              <a:rPr lang="en-US" sz="2000" dirty="0">
                <a:solidFill>
                  <a:prstClr val="black"/>
                </a:solidFill>
                <a:latin typeface="Consolas" panose="020B0609020204030204" pitchFamily="49" charset="0"/>
              </a:rPr>
              <a:t>   categoryid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1 </a:t>
            </a:r>
            <a:r>
              <a:rPr lang="en-US" sz="2000" dirty="0">
                <a:solidFill>
                  <a:srgbClr val="808080"/>
                </a:solidFill>
                <a:latin typeface="Consolas" panose="020B0609020204030204" pitchFamily="49" charset="0"/>
              </a:rPr>
              <a:t>AND</a:t>
            </a:r>
            <a:r>
              <a:rPr lang="en-US" sz="2000" dirty="0">
                <a:solidFill>
                  <a:prstClr val="black"/>
                </a:solidFill>
                <a:latin typeface="Consolas" panose="020B0609020204030204" pitchFamily="49" charset="0"/>
              </a:rPr>
              <a:t> discontinued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0</a:t>
            </a:r>
            <a:r>
              <a:rPr lang="en-US" sz="200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642203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MERGE to Modify Data</a:t>
            </a:r>
          </a:p>
        </p:txBody>
      </p:sp>
      <p:sp>
        <p:nvSpPr>
          <p:cNvPr id="4" name="Content Placeholder 2"/>
          <p:cNvSpPr txBox="1">
            <a:spLocks/>
          </p:cNvSpPr>
          <p:nvPr/>
        </p:nvSpPr>
        <p:spPr>
          <a:xfrm>
            <a:off x="458788" y="1116172"/>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MERGE modifies data based on a condition</a:t>
            </a:r>
          </a:p>
          <a:p>
            <a:pPr lvl="1"/>
            <a:r>
              <a:rPr lang="en-US" b="0" kern="0" dirty="0">
                <a:solidFill>
                  <a:srgbClr val="000000"/>
                </a:solidFill>
              </a:rPr>
              <a:t>When the source matches the target</a:t>
            </a:r>
          </a:p>
          <a:p>
            <a:pPr lvl="1"/>
            <a:r>
              <a:rPr lang="en-US" b="0" kern="0" dirty="0">
                <a:solidFill>
                  <a:srgbClr val="000000"/>
                </a:solidFill>
              </a:rPr>
              <a:t>When the source has no match in the target</a:t>
            </a:r>
          </a:p>
          <a:p>
            <a:pPr lvl="1"/>
            <a:r>
              <a:rPr lang="en-US" b="0" kern="0" dirty="0">
                <a:solidFill>
                  <a:srgbClr val="000000"/>
                </a:solidFill>
              </a:rPr>
              <a:t>When the target has no match in the source</a:t>
            </a:r>
          </a:p>
          <a:p>
            <a:pPr lvl="1"/>
            <a:endParaRPr lang="en-US" b="0" kern="0" dirty="0">
              <a:solidFill>
                <a:srgbClr val="000000"/>
              </a:solidFill>
            </a:endParaRPr>
          </a:p>
        </p:txBody>
      </p:sp>
      <p:sp>
        <p:nvSpPr>
          <p:cNvPr id="5" name="AutoShape 3"/>
          <p:cNvSpPr>
            <a:spLocks noChangeArrowheads="1"/>
          </p:cNvSpPr>
          <p:nvPr/>
        </p:nvSpPr>
        <p:spPr bwMode="auto">
          <a:xfrm>
            <a:off x="739888" y="3219256"/>
            <a:ext cx="7665396" cy="3170099"/>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dirty="0">
                <a:solidFill>
                  <a:srgbClr val="0000FF"/>
                </a:solidFill>
                <a:latin typeface="Consolas" panose="020B0609020204030204" pitchFamily="49" charset="0"/>
              </a:rPr>
              <a:t>MERGE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TOP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10</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p>
          <a:p>
            <a:pPr lvl="0"/>
            <a:r>
              <a:rPr lang="en-US" sz="2000" dirty="0">
                <a:solidFill>
                  <a:srgbClr val="0000FF"/>
                </a:solidFill>
                <a:latin typeface="Consolas" panose="020B0609020204030204" pitchFamily="49" charset="0"/>
              </a:rPr>
              <a:t>INTO	</a:t>
            </a:r>
            <a:r>
              <a:rPr lang="en-US" sz="2000" dirty="0">
                <a:solidFill>
                  <a:prstClr val="black"/>
                </a:solidFill>
                <a:latin typeface="Consolas" panose="020B0609020204030204" pitchFamily="49" charset="0"/>
              </a:rPr>
              <a:t>Store 		</a:t>
            </a:r>
            <a:r>
              <a:rPr lang="en-US" sz="2000" dirty="0">
                <a:solidFill>
                  <a:srgbClr val="0000FF"/>
                </a:solidFill>
                <a:latin typeface="Consolas" panose="020B0609020204030204" pitchFamily="49" charset="0"/>
              </a:rPr>
              <a:t>AS</a:t>
            </a:r>
            <a:r>
              <a:rPr lang="en-US" sz="2000" dirty="0">
                <a:solidFill>
                  <a:prstClr val="black"/>
                </a:solidFill>
                <a:latin typeface="Consolas" panose="020B0609020204030204" pitchFamily="49" charset="0"/>
              </a:rPr>
              <a:t> Destination</a:t>
            </a:r>
          </a:p>
          <a:p>
            <a:pPr lvl="0"/>
            <a:r>
              <a:rPr lang="en-US" sz="2000" dirty="0">
                <a:solidFill>
                  <a:srgbClr val="0000FF"/>
                </a:solidFill>
                <a:latin typeface="Consolas" panose="020B0609020204030204" pitchFamily="49" charset="0"/>
              </a:rPr>
              <a:t>USING	</a:t>
            </a:r>
            <a:r>
              <a:rPr lang="en-US" sz="2000" dirty="0">
                <a:solidFill>
                  <a:prstClr val="black"/>
                </a:solidFill>
                <a:latin typeface="Consolas" panose="020B0609020204030204" pitchFamily="49" charset="0"/>
              </a:rPr>
              <a:t>StoreBackup 	</a:t>
            </a:r>
            <a:r>
              <a:rPr lang="en-US" sz="2000" dirty="0">
                <a:solidFill>
                  <a:srgbClr val="0000FF"/>
                </a:solidFill>
                <a:latin typeface="Consolas" panose="020B0609020204030204" pitchFamily="49" charset="0"/>
              </a:rPr>
              <a:t>AS</a:t>
            </a:r>
            <a:r>
              <a:rPr lang="en-US" sz="2000" dirty="0">
                <a:solidFill>
                  <a:prstClr val="black"/>
                </a:solidFill>
                <a:latin typeface="Consolas" panose="020B0609020204030204" pitchFamily="49" charset="0"/>
              </a:rPr>
              <a:t> StagingTable</a:t>
            </a:r>
          </a:p>
          <a:p>
            <a:pPr lvl="0"/>
            <a:r>
              <a:rPr lang="en-US" sz="2000" dirty="0">
                <a:solidFill>
                  <a:srgbClr val="0000FF"/>
                </a:solidFill>
                <a:latin typeface="Consolas" panose="020B0609020204030204" pitchFamily="49" charset="0"/>
              </a:rPr>
              <a:t>	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Destination</a:t>
            </a:r>
            <a:r>
              <a:rPr lang="en-US" sz="2000" dirty="0">
                <a:solidFill>
                  <a:srgbClr val="808080"/>
                </a:solidFill>
                <a:latin typeface="Consolas" panose="020B0609020204030204" pitchFamily="49" charset="0"/>
              </a:rPr>
              <a:t>.</a:t>
            </a:r>
            <a:r>
              <a:rPr lang="en-US" sz="2000" dirty="0">
                <a:solidFill>
                  <a:srgbClr val="0000FF"/>
                </a:solidFill>
                <a:latin typeface="Consolas" panose="020B0609020204030204" pitchFamily="49" charset="0"/>
              </a:rPr>
              <a:t>Key</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StagingTable</a:t>
            </a:r>
            <a:r>
              <a:rPr lang="en-US" sz="2000" dirty="0">
                <a:solidFill>
                  <a:srgbClr val="808080"/>
                </a:solidFill>
                <a:latin typeface="Consolas" panose="020B0609020204030204" pitchFamily="49" charset="0"/>
              </a:rPr>
              <a:t>.</a:t>
            </a:r>
            <a:r>
              <a:rPr lang="en-US" sz="2000" dirty="0">
                <a:solidFill>
                  <a:srgbClr val="0000FF"/>
                </a:solidFill>
                <a:latin typeface="Consolas" panose="020B0609020204030204" pitchFamily="49" charset="0"/>
              </a:rPr>
              <a:t>Key</a:t>
            </a:r>
            <a:r>
              <a:rPr lang="en-US" sz="2000" dirty="0">
                <a:solidFill>
                  <a:srgbClr val="808080"/>
                </a:solidFill>
                <a:latin typeface="Consolas" panose="020B0609020204030204" pitchFamily="49" charset="0"/>
              </a:rPr>
              <a:t>)</a:t>
            </a:r>
          </a:p>
          <a:p>
            <a:pPr lvl="0"/>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WHEN</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NOT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MATCHED</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THEN</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	INSERT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C1</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	VALUES </a:t>
            </a:r>
            <a:r>
              <a:rPr lang="en-US" sz="2000" dirty="0">
                <a:solidFill>
                  <a:srgbClr val="808080"/>
                </a:solidFill>
                <a:latin typeface="Consolas" panose="020B0609020204030204" pitchFamily="49" charset="0"/>
              </a:rPr>
              <a:t>(Source.</a:t>
            </a:r>
            <a:r>
              <a:rPr lang="en-US" sz="2000" dirty="0">
                <a:solidFill>
                  <a:prstClr val="black"/>
                </a:solidFill>
                <a:latin typeface="Consolas" panose="020B0609020204030204" pitchFamily="49" charset="0"/>
              </a:rPr>
              <a:t>C1</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WHEN</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MATCHED</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THEN</a:t>
            </a:r>
            <a:r>
              <a:rPr lang="en-US" sz="2000" dirty="0">
                <a:solidFill>
                  <a:prstClr val="black"/>
                </a:solidFill>
                <a:latin typeface="Consolas" panose="020B0609020204030204" pitchFamily="49" charset="0"/>
              </a:rPr>
              <a:t> </a:t>
            </a:r>
          </a:p>
          <a:p>
            <a:pPr lvl="0"/>
            <a:r>
              <a:rPr lang="en-US" sz="2000" dirty="0">
                <a:solidFill>
                  <a:srgbClr val="FF00FF"/>
                </a:solidFill>
                <a:latin typeface="Consolas" panose="020B0609020204030204" pitchFamily="49" charset="0"/>
              </a:rPr>
              <a:t>	UPDATE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SET</a:t>
            </a:r>
            <a:r>
              <a:rPr lang="en-US" sz="2000" dirty="0">
                <a:solidFill>
                  <a:prstClr val="black"/>
                </a:solidFill>
                <a:latin typeface="Consolas" panose="020B0609020204030204" pitchFamily="49" charset="0"/>
              </a:rPr>
              <a:t> Destination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C1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StagingTable</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C1</a:t>
            </a:r>
            <a:r>
              <a:rPr lang="en-US" sz="200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067560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7c224ea5-74ef-4f8b-9b82-851e6e169e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000" dirty="0"/>
              <a:t>Demonstration: Manipulating Data Using the UPDATE and DELETE Statements and MERGING Data Using Conditional DML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UPDATE row, column intersections within tables</a:t>
            </a:r>
          </a:p>
          <a:p>
            <a:pPr lvl="0"/>
            <a:r>
              <a:rPr lang="en-GB" b="0" kern="0" dirty="0">
                <a:solidFill>
                  <a:srgbClr val="000000"/>
                </a:solidFill>
              </a:rPr>
              <a:t>DELETE complete rows from within tables</a:t>
            </a:r>
          </a:p>
          <a:p>
            <a:pPr lvl="0"/>
            <a:r>
              <a:rPr lang="en-GB" b="0" kern="0" dirty="0">
                <a:solidFill>
                  <a:srgbClr val="000000"/>
                </a:solidFill>
              </a:rPr>
              <a:t>Apply multiple data manipulation language (DML) operations by using the MERGE statement</a:t>
            </a:r>
          </a:p>
          <a:p>
            <a:pPr lvl="0"/>
            <a:r>
              <a:rPr lang="en-GB" b="0" kern="0" dirty="0">
                <a:solidFill>
                  <a:srgbClr val="000000"/>
                </a:solidFill>
              </a:rPr>
              <a:t>Understand how to use the OUTPUT clause to monitor data changes during DML operations</a:t>
            </a:r>
          </a:p>
          <a:p>
            <a:pPr lvl="0"/>
            <a:r>
              <a:rPr lang="en-GB" b="0" kern="0" dirty="0">
                <a:solidFill>
                  <a:srgbClr val="000000"/>
                </a:solidFill>
              </a:rPr>
              <a:t>Understand how to access prior and current data elements, in addition to showing the DML operation performed </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300591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4122128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2bd375f-c5f8-457b-a178-89e11ebf75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Generating Automatic Column Values</a:t>
            </a:r>
          </a:p>
        </p:txBody>
      </p:sp>
      <p:sp>
        <p:nvSpPr>
          <p:cNvPr id="3" name="Text Placeholder 2"/>
          <p:cNvSpPr>
            <a:spLocks noGrp="1"/>
          </p:cNvSpPr>
          <p:nvPr>
            <p:ph type="body" idx="1"/>
          </p:nvPr>
        </p:nvSpPr>
        <p:spPr/>
        <p:txBody>
          <a:bodyPr/>
          <a:lstStyle/>
          <a:p>
            <a:r>
              <a:rPr lang="en-GB" dirty="0"/>
              <a:t>Using IDENTITY
Using Sequences</a:t>
            </a:r>
          </a:p>
        </p:txBody>
      </p:sp>
    </p:spTree>
    <p:custDataLst>
      <p:tags r:id="rId1"/>
    </p:custDataLst>
    <p:extLst>
      <p:ext uri="{BB962C8B-B14F-4D97-AF65-F5344CB8AC3E}">
        <p14:creationId xmlns:p14="http://schemas.microsoft.com/office/powerpoint/2010/main" val="952470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2e1c71f7-8a79-4473-8787-593e841881d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IDENTITY</a:t>
            </a:r>
          </a:p>
        </p:txBody>
      </p:sp>
      <p:sp>
        <p:nvSpPr>
          <p:cNvPr id="8" name="Rectangle 3"/>
          <p:cNvSpPr txBox="1">
            <a:spLocks noChangeArrowheads="1"/>
          </p:cNvSpPr>
          <p:nvPr/>
        </p:nvSpPr>
        <p:spPr bwMode="auto">
          <a:xfrm>
            <a:off x="186431" y="949911"/>
            <a:ext cx="8957569" cy="5566299"/>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85000" lnSpcReduction="1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900" b="0" kern="0" dirty="0"/>
              <a:t>The IDENTITY property generates column values automatically</a:t>
            </a:r>
          </a:p>
          <a:p>
            <a:pPr marL="0" indent="0">
              <a:buNone/>
            </a:pPr>
            <a:endParaRPr lang="en-US" sz="2900" b="0" kern="0" dirty="0"/>
          </a:p>
          <a:p>
            <a:r>
              <a:rPr lang="en-US" b="0" kern="0" dirty="0"/>
              <a:t>Optional seed and increment values can be provided</a:t>
            </a:r>
          </a:p>
          <a:p>
            <a:pPr lvl="1"/>
            <a:endParaRPr lang="en-US" sz="2000" b="0" kern="0" dirty="0"/>
          </a:p>
          <a:p>
            <a:pPr lvl="1"/>
            <a:endParaRPr lang="en-US" sz="2000" b="0" kern="0" dirty="0"/>
          </a:p>
          <a:p>
            <a:pPr marL="288925" lvl="1" indent="0">
              <a:buNone/>
            </a:pPr>
            <a:endParaRPr lang="en-US" sz="2000" b="0" kern="0" dirty="0"/>
          </a:p>
          <a:p>
            <a:endParaRPr lang="en-US" sz="2400" b="0" kern="0" dirty="0"/>
          </a:p>
          <a:p>
            <a:r>
              <a:rPr lang="en-US" b="0" kern="0" dirty="0"/>
              <a:t>Only one column in a table may have IDENTITY defined </a:t>
            </a:r>
          </a:p>
          <a:p>
            <a:r>
              <a:rPr lang="en-US" b="0" kern="0" dirty="0"/>
              <a:t>IDENTITY column must be omitted in a normal INSERT statement</a:t>
            </a:r>
          </a:p>
          <a:p>
            <a:pPr lvl="1"/>
            <a:endParaRPr lang="en-US" sz="2000" b="0" kern="0" dirty="0"/>
          </a:p>
          <a:p>
            <a:pPr lvl="1"/>
            <a:endParaRPr lang="en-US" sz="2000" b="0" kern="0" dirty="0"/>
          </a:p>
          <a:p>
            <a:pPr marL="288925" lvl="1" indent="0">
              <a:buNone/>
            </a:pPr>
            <a:endParaRPr lang="en-GB" sz="2000" b="0" kern="0" dirty="0"/>
          </a:p>
          <a:p>
            <a:endParaRPr lang="en-US" sz="2400" b="0" kern="0" dirty="0"/>
          </a:p>
          <a:p>
            <a:r>
              <a:rPr lang="en-US" b="0" kern="0" dirty="0"/>
              <a:t>Functions are provided to return last generated values</a:t>
            </a:r>
          </a:p>
          <a:p>
            <a:pPr lvl="1"/>
            <a:r>
              <a:rPr lang="en-US" sz="2000" b="0" dirty="0"/>
              <a:t>SELECT @@IDENTITY: default scope is session</a:t>
            </a:r>
          </a:p>
        </p:txBody>
      </p:sp>
      <p:sp>
        <p:nvSpPr>
          <p:cNvPr id="9" name="AutoShape 3"/>
          <p:cNvSpPr>
            <a:spLocks noChangeArrowheads="1"/>
          </p:cNvSpPr>
          <p:nvPr/>
        </p:nvSpPr>
        <p:spPr bwMode="auto">
          <a:xfrm>
            <a:off x="501971" y="2412769"/>
            <a:ext cx="7665396" cy="707886"/>
          </a:xfrm>
          <a:prstGeom prst="roundRect">
            <a:avLst>
              <a:gd name="adj" fmla="val 0"/>
            </a:avLst>
          </a:prstGeom>
          <a:solidFill>
            <a:srgbClr val="D2D2D2"/>
          </a:solidFill>
          <a:ln w="9525" algn="ctr">
            <a:noFill/>
            <a:round/>
            <a:headEnd/>
            <a:tailEnd/>
          </a:ln>
          <a:effectLst/>
        </p:spPr>
        <p:txBody>
          <a:bodyPr wrap="square" anchor="ctr">
            <a:spAutoFit/>
          </a:bodyPr>
          <a:lstStyle/>
          <a:p>
            <a:r>
              <a:rPr lang="en-US" sz="2000" dirty="0">
                <a:solidFill>
                  <a:srgbClr val="0000FF"/>
                </a:solidFill>
                <a:latin typeface="Consolas" panose="020B0609020204030204" pitchFamily="49" charset="0"/>
              </a:rPr>
              <a:t>CREATE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TABLE</a:t>
            </a:r>
            <a:r>
              <a:rPr lang="en-US" sz="2000" dirty="0">
                <a:solidFill>
                  <a:prstClr val="black"/>
                </a:solidFill>
                <a:latin typeface="Consolas" panose="020B0609020204030204" pitchFamily="49" charset="0"/>
              </a:rPr>
              <a:t> Production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Products</a:t>
            </a:r>
          </a:p>
          <a:p>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PID </a:t>
            </a:r>
            <a:r>
              <a:rPr lang="en-US" sz="2000" dirty="0">
                <a:solidFill>
                  <a:srgbClr val="0000FF"/>
                </a:solidFill>
                <a:latin typeface="Consolas" panose="020B0609020204030204" pitchFamily="49" charset="0"/>
              </a:rPr>
              <a:t>int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IDENTITY</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NOT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NULL,</a:t>
            </a:r>
            <a:r>
              <a:rPr lang="en-US" sz="2000" dirty="0">
                <a:solidFill>
                  <a:prstClr val="black"/>
                </a:solidFill>
                <a:latin typeface="Consolas" panose="020B0609020204030204" pitchFamily="49" charset="0"/>
              </a:rPr>
              <a:t> Name </a:t>
            </a:r>
            <a:r>
              <a:rPr lang="en-US" sz="2000" dirty="0">
                <a:solidFill>
                  <a:srgbClr val="0000FF"/>
                </a:solidFill>
                <a:latin typeface="Consolas" panose="020B0609020204030204" pitchFamily="49" charset="0"/>
              </a:rPr>
              <a:t>VARCHAR</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15</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p>
        </p:txBody>
      </p:sp>
      <p:sp>
        <p:nvSpPr>
          <p:cNvPr id="10" name="AutoShape 3"/>
          <p:cNvSpPr>
            <a:spLocks noChangeArrowheads="1"/>
          </p:cNvSpPr>
          <p:nvPr/>
        </p:nvSpPr>
        <p:spPr bwMode="auto">
          <a:xfrm>
            <a:off x="501971" y="4406460"/>
            <a:ext cx="7665396" cy="707886"/>
          </a:xfrm>
          <a:prstGeom prst="roundRect">
            <a:avLst>
              <a:gd name="adj" fmla="val 0"/>
            </a:avLst>
          </a:prstGeom>
          <a:solidFill>
            <a:srgbClr val="D2D2D2"/>
          </a:solidFill>
          <a:ln w="9525" algn="ctr">
            <a:noFill/>
            <a:round/>
            <a:headEnd/>
            <a:tailEnd/>
          </a:ln>
          <a:effectLst/>
        </p:spPr>
        <p:txBody>
          <a:bodyPr wrap="square" anchor="ctr">
            <a:spAutoFit/>
          </a:bodyPr>
          <a:lstStyle/>
          <a:p>
            <a:r>
              <a:rPr lang="en-US" sz="2000" dirty="0">
                <a:solidFill>
                  <a:srgbClr val="0000FF"/>
                </a:solidFill>
                <a:latin typeface="Consolas" panose="020B0609020204030204" pitchFamily="49" charset="0"/>
              </a:rPr>
              <a:t>INSERT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INTO</a:t>
            </a:r>
            <a:r>
              <a:rPr lang="en-US" sz="2000" dirty="0">
                <a:solidFill>
                  <a:prstClr val="black"/>
                </a:solidFill>
                <a:latin typeface="Consolas" panose="020B0609020204030204" pitchFamily="49" charset="0"/>
              </a:rPr>
              <a:t> Production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Products</a:t>
            </a:r>
            <a:r>
              <a:rPr lang="en-US" sz="2000" dirty="0">
                <a:solidFill>
                  <a:srgbClr val="0000FF"/>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Name</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p>
          <a:p>
            <a:r>
              <a:rPr lang="en-US" sz="2000" dirty="0">
                <a:solidFill>
                  <a:srgbClr val="0000FF"/>
                </a:solidFill>
                <a:latin typeface="Consolas" panose="020B0609020204030204" pitchFamily="49" charset="0"/>
              </a:rPr>
              <a:t>VALUES </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a:t>
            </a:r>
            <a:r>
              <a:rPr lang="en-US" sz="2000" dirty="0">
                <a:solidFill>
                  <a:prstClr val="black"/>
                </a:solidFill>
                <a:latin typeface="Consolas" panose="020B0609020204030204" pitchFamily="49" charset="0"/>
              </a:rPr>
              <a:t>MOC 2072 </a:t>
            </a:r>
            <a:r>
              <a:rPr lang="en-US" sz="2000" dirty="0">
                <a:solidFill>
                  <a:srgbClr val="0000FF"/>
                </a:solidFill>
                <a:latin typeface="Consolas" panose="020B0609020204030204" pitchFamily="49" charset="0"/>
              </a:rPr>
              <a:t>Manual</a:t>
            </a:r>
            <a:r>
              <a:rPr lang="en-US" sz="2000" dirty="0">
                <a:solidFill>
                  <a:srgbClr val="FF0000"/>
                </a:solidFill>
                <a:latin typeface="Consolas" panose="020B0609020204030204" pitchFamily="49" charset="0"/>
              </a:rPr>
              <a:t>’</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p>
        </p:txBody>
      </p:sp>
    </p:spTree>
    <p:custDataLst>
      <p:tags r:id="rId1"/>
    </p:custDataLst>
    <p:extLst>
      <p:ext uri="{BB962C8B-B14F-4D97-AF65-F5344CB8AC3E}">
        <p14:creationId xmlns:p14="http://schemas.microsoft.com/office/powerpoint/2010/main" val="1875210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6038603-dd6e-46ea-be61-e77c7944ec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Sequences</a:t>
            </a: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dirty="0">
                <a:solidFill>
                  <a:srgbClr val="000000"/>
                </a:solidFill>
              </a:rPr>
              <a:t>Sequence objects were first added in SQL Server 2012</a:t>
            </a:r>
          </a:p>
          <a:p>
            <a:pPr lvl="0"/>
            <a:endParaRPr lang="en-US" sz="2400" b="0" kern="0" dirty="0">
              <a:solidFill>
                <a:srgbClr val="000000"/>
              </a:solidFill>
            </a:endParaRPr>
          </a:p>
          <a:p>
            <a:pPr lvl="0"/>
            <a:r>
              <a:rPr lang="en-US" sz="2400" b="0" kern="0" dirty="0">
                <a:solidFill>
                  <a:srgbClr val="000000"/>
                </a:solidFill>
              </a:rPr>
              <a:t>Independent objects in database</a:t>
            </a:r>
          </a:p>
          <a:p>
            <a:pPr lvl="1"/>
            <a:r>
              <a:rPr lang="en-US" sz="2000" b="0" kern="0" dirty="0">
                <a:solidFill>
                  <a:srgbClr val="000000"/>
                </a:solidFill>
              </a:rPr>
              <a:t>More flexible than the IDENTITY property</a:t>
            </a:r>
          </a:p>
          <a:p>
            <a:pPr lvl="1"/>
            <a:r>
              <a:rPr lang="en-US" sz="2000" b="0" kern="0" dirty="0">
                <a:solidFill>
                  <a:srgbClr val="000000"/>
                </a:solidFill>
              </a:rPr>
              <a:t>Can be used as default value for a column</a:t>
            </a:r>
          </a:p>
          <a:p>
            <a:pPr lvl="0"/>
            <a:endParaRPr lang="en-US" sz="2400" b="0" kern="0" dirty="0">
              <a:solidFill>
                <a:srgbClr val="000000"/>
              </a:solidFill>
            </a:endParaRPr>
          </a:p>
          <a:p>
            <a:pPr lvl="0"/>
            <a:r>
              <a:rPr lang="en-US" sz="2400" b="0" kern="0" dirty="0">
                <a:solidFill>
                  <a:srgbClr val="000000"/>
                </a:solidFill>
              </a:rPr>
              <a:t>Manage with CREATE/ALTER/DROP statements</a:t>
            </a:r>
          </a:p>
          <a:p>
            <a:pPr lvl="0"/>
            <a:r>
              <a:rPr lang="en-US" sz="2400" b="0" kern="0" dirty="0">
                <a:solidFill>
                  <a:srgbClr val="000000"/>
                </a:solidFill>
              </a:rPr>
              <a:t>Retrieve value with the NEXT VALUE FOR clause</a:t>
            </a:r>
          </a:p>
        </p:txBody>
      </p:sp>
      <p:sp>
        <p:nvSpPr>
          <p:cNvPr id="5" name="AutoShape 3"/>
          <p:cNvSpPr>
            <a:spLocks noChangeArrowheads="1"/>
          </p:cNvSpPr>
          <p:nvPr/>
        </p:nvSpPr>
        <p:spPr bwMode="auto">
          <a:xfrm>
            <a:off x="458788" y="4489296"/>
            <a:ext cx="7893929" cy="2246769"/>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dirty="0">
                <a:solidFill>
                  <a:srgbClr val="008000"/>
                </a:solidFill>
                <a:latin typeface="Consolas" panose="020B0609020204030204" pitchFamily="49" charset="0"/>
              </a:rPr>
              <a:t>-- Define a sequence</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CREATE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SEQUENCE</a:t>
            </a:r>
            <a:r>
              <a:rPr lang="en-US" sz="2000" dirty="0">
                <a:solidFill>
                  <a:prstClr val="black"/>
                </a:solidFill>
                <a:latin typeface="Consolas" panose="020B0609020204030204" pitchFamily="49" charset="0"/>
              </a:rPr>
              <a:t> dbo</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InvoiceSeq </a:t>
            </a:r>
            <a:r>
              <a:rPr lang="en-US" sz="2000" dirty="0">
                <a:solidFill>
                  <a:srgbClr val="0000FF"/>
                </a:solidFill>
                <a:latin typeface="Consolas" panose="020B0609020204030204" pitchFamily="49" charset="0"/>
              </a:rPr>
              <a:t>AS</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START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WITH</a:t>
            </a:r>
            <a:r>
              <a:rPr lang="en-US" sz="2000" dirty="0">
                <a:solidFill>
                  <a:prstClr val="black"/>
                </a:solidFill>
                <a:latin typeface="Consolas" panose="020B0609020204030204" pitchFamily="49" charset="0"/>
              </a:rPr>
              <a:t> 1 INCREMENT </a:t>
            </a:r>
            <a:r>
              <a:rPr lang="en-US" sz="2000" dirty="0">
                <a:solidFill>
                  <a:srgbClr val="0000FF"/>
                </a:solidFill>
                <a:latin typeface="Consolas" panose="020B0609020204030204" pitchFamily="49" charset="0"/>
              </a:rPr>
              <a:t>BY</a:t>
            </a:r>
            <a:r>
              <a:rPr lang="en-US" sz="2000" dirty="0">
                <a:solidFill>
                  <a:prstClr val="black"/>
                </a:solidFill>
                <a:latin typeface="Consolas" panose="020B0609020204030204" pitchFamily="49" charset="0"/>
              </a:rPr>
              <a:t> 1</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endParaRPr lang="en-US" sz="2000" dirty="0">
              <a:solidFill>
                <a:prstClr val="black"/>
              </a:solidFill>
              <a:latin typeface="Consolas" panose="020B0609020204030204" pitchFamily="49" charset="0"/>
            </a:endParaRPr>
          </a:p>
          <a:p>
            <a:pPr lvl="0"/>
            <a:r>
              <a:rPr lang="en-US" sz="2000" dirty="0">
                <a:solidFill>
                  <a:srgbClr val="008000"/>
                </a:solidFill>
                <a:latin typeface="Consolas" panose="020B0609020204030204" pitchFamily="49" charset="0"/>
              </a:rPr>
              <a:t>-- Retrieve next available value from sequence</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SELECT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NEXT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VALUE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FOR</a:t>
            </a:r>
            <a:r>
              <a:rPr lang="en-US" sz="2000" dirty="0">
                <a:solidFill>
                  <a:prstClr val="black"/>
                </a:solidFill>
                <a:latin typeface="Consolas" panose="020B0609020204030204" pitchFamily="49" charset="0"/>
              </a:rPr>
              <a:t> dbo</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InvoiceSeq</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endParaRPr lang="en-US" sz="2000" dirty="0">
              <a:solidFill>
                <a:prstClr val="black"/>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88181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p:txBody>
          <a:bodyPr/>
          <a:lstStyle/>
          <a:p>
            <a:r>
              <a:rPr lang="en-GB" dirty="0"/>
              <a:t>Adding Data to Tables
Modifying and Removing Data
Generating Automatic Column Values</a:t>
            </a:r>
          </a:p>
        </p:txBody>
      </p:sp>
    </p:spTree>
    <p:custDataLst>
      <p:tags r:id="rId1"/>
    </p:custDataLst>
    <p:extLst>
      <p:ext uri="{BB962C8B-B14F-4D97-AF65-F5344CB8AC3E}">
        <p14:creationId xmlns:p14="http://schemas.microsoft.com/office/powerpoint/2010/main" val="2456562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Using DML to Modify Data</a:t>
            </a:r>
          </a:p>
        </p:txBody>
      </p:sp>
      <p:sp>
        <p:nvSpPr>
          <p:cNvPr id="3" name="Text Placeholder 2"/>
          <p:cNvSpPr>
            <a:spLocks noGrp="1"/>
          </p:cNvSpPr>
          <p:nvPr>
            <p:ph type="body" idx="1"/>
          </p:nvPr>
        </p:nvSpPr>
        <p:spPr/>
        <p:txBody>
          <a:bodyPr/>
          <a:lstStyle/>
          <a:p>
            <a:r>
              <a:rPr lang="en-GB" dirty="0"/>
              <a:t>Exercise 1: Inserting Records with DML
Exercise 2: Update and Delete Records Using DML</a:t>
            </a:r>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a:latin typeface="Segoe UI" panose="020B0502040204020203" pitchFamily="34" charset="0"/>
              </a:rPr>
              <a:t>Logon Information</a:t>
            </a:r>
          </a:p>
        </p:txBody>
      </p:sp>
      <p:sp>
        <p:nvSpPr>
          <p:cNvPr id="5" name="TextBox 4"/>
          <p:cNvSpPr txBox="1"/>
          <p:nvPr/>
        </p:nvSpPr>
        <p:spPr>
          <a:xfrm>
            <a:off x="458788" y="4126141"/>
            <a:ext cx="7331622"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6" name="TextBox 5"/>
          <p:cNvSpPr txBox="1"/>
          <p:nvPr/>
        </p:nvSpPr>
        <p:spPr>
          <a:xfrm>
            <a:off x="458788" y="6163356"/>
            <a:ext cx="4870629" cy="523220"/>
          </a:xfrm>
          <a:prstGeom prst="rect">
            <a:avLst/>
          </a:prstGeom>
          <a:noFill/>
        </p:spPr>
        <p:txBody>
          <a:bodyPr vert="horz" wrap="none" rtlCol="0">
            <a:spAutoFit/>
          </a:bodyPr>
          <a:lstStyle/>
          <a:p>
            <a:r>
              <a:rPr lang="en-GB" sz="2800" dirty="0">
                <a:latin typeface="Segoe UI" panose="020B0502040204020203" pitchFamily="34" charset="0"/>
              </a:rPr>
              <a:t>Estimated Time: 30 Minutes</a:t>
            </a:r>
          </a:p>
        </p:txBody>
      </p:sp>
    </p:spTree>
    <p:custDataLst>
      <p:tags r:id="rId1"/>
    </p:custDataLst>
    <p:extLst>
      <p:ext uri="{BB962C8B-B14F-4D97-AF65-F5344CB8AC3E}">
        <p14:creationId xmlns:p14="http://schemas.microsoft.com/office/powerpoint/2010/main" val="1987308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Scenario</a:t>
            </a:r>
          </a:p>
        </p:txBody>
      </p:sp>
      <p:sp>
        <p:nvSpPr>
          <p:cNvPr id="4" name="TextBox 3"/>
          <p:cNvSpPr txBox="1"/>
          <p:nvPr/>
        </p:nvSpPr>
        <p:spPr>
          <a:xfrm>
            <a:off x="458788" y="1021215"/>
            <a:ext cx="8119156" cy="3970318"/>
          </a:xfrm>
          <a:prstGeom prst="rect">
            <a:avLst/>
          </a:prstGeom>
          <a:noFill/>
        </p:spPr>
        <p:txBody>
          <a:bodyPr vert="horz" wrap="square" rtlCol="0">
            <a:spAutoFit/>
          </a:bodyPr>
          <a:lstStyle/>
          <a:p>
            <a:pPr>
              <a:spcBef>
                <a:spcPts val="600"/>
              </a:spcBef>
              <a:spcAft>
                <a:spcPts val="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are a database developer for Adventure Works and need to create DML statements to update data in the database to support the website development team. The team need T-SQL statements that they can use to carry out updates to data, based on actions performed on the website. You will supply template DML statements that they can modify to their specific requirements.</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131109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Review</a:t>
            </a:r>
          </a:p>
        </p:txBody>
      </p:sp>
      <p:sp>
        <p:nvSpPr>
          <p:cNvPr id="3" name="Text Placeholder 2"/>
          <p:cNvSpPr>
            <a:spLocks noGrp="1"/>
          </p:cNvSpPr>
          <p:nvPr>
            <p:ph type="body" idx="1"/>
          </p:nvPr>
        </p:nvSpPr>
        <p:spPr/>
        <p:txBody>
          <a:bodyPr/>
          <a:lstStyle/>
          <a:p>
            <a:r>
              <a:rPr lang="en-GB" dirty="0"/>
              <a:t>What attributes of the source columns are transferred to a table created with a SELECT INTO query?
The presence of which constraint prevents TRUNCATE TABLE from executing successfully?</a:t>
            </a:r>
          </a:p>
        </p:txBody>
      </p:sp>
    </p:spTree>
    <p:custDataLst>
      <p:tags r:id="rId1"/>
    </p:custDataLst>
    <p:extLst>
      <p:ext uri="{BB962C8B-B14F-4D97-AF65-F5344CB8AC3E}">
        <p14:creationId xmlns:p14="http://schemas.microsoft.com/office/powerpoint/2010/main" val="3437058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Review and Takeaways</a:t>
            </a:r>
          </a:p>
        </p:txBody>
      </p:sp>
      <p:sp>
        <p:nvSpPr>
          <p:cNvPr id="3" name="Text Placeholder 2"/>
          <p:cNvSpPr>
            <a:spLocks noGrp="1"/>
          </p:cNvSpPr>
          <p:nvPr>
            <p:ph type="body" idx="1"/>
          </p:nvPr>
        </p:nvSpPr>
        <p:spPr/>
        <p:txBody>
          <a:bodyPr/>
          <a:lstStyle/>
          <a:p>
            <a:r>
              <a:rPr lang="en-GB" dirty="0"/>
              <a:t>Common Issues and Troubleshooting Tips</a:t>
            </a:r>
          </a:p>
        </p:txBody>
      </p:sp>
    </p:spTree>
    <p:custDataLst>
      <p:tags r:id="rId1"/>
    </p:custDataLst>
    <p:extLst>
      <p:ext uri="{BB962C8B-B14F-4D97-AF65-F5344CB8AC3E}">
        <p14:creationId xmlns:p14="http://schemas.microsoft.com/office/powerpoint/2010/main" val="158846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Adding Data to Tables</a:t>
            </a:r>
          </a:p>
        </p:txBody>
      </p:sp>
      <p:sp>
        <p:nvSpPr>
          <p:cNvPr id="3" name="Text Placeholder 2"/>
          <p:cNvSpPr>
            <a:spLocks noGrp="1"/>
          </p:cNvSpPr>
          <p:nvPr>
            <p:ph type="body" idx="1"/>
          </p:nvPr>
        </p:nvSpPr>
        <p:spPr/>
        <p:txBody>
          <a:bodyPr/>
          <a:lstStyle/>
          <a:p>
            <a:r>
              <a:rPr lang="en-GB" dirty="0"/>
              <a:t>Using INSERT to Add Data
Using INSERT with Data Providers
Using SELECT INTO
Demonstration: Adding Data to Tables</a:t>
            </a:r>
          </a:p>
        </p:txBody>
      </p:sp>
    </p:spTree>
    <p:custDataLst>
      <p:tags r:id="rId1"/>
    </p:custDataLst>
    <p:extLst>
      <p:ext uri="{BB962C8B-B14F-4D97-AF65-F5344CB8AC3E}">
        <p14:creationId xmlns:p14="http://schemas.microsoft.com/office/powerpoint/2010/main" val="192413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INSERT to Add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solidFill>
                  <a:srgbClr val="000000"/>
                </a:solidFill>
              </a:rPr>
              <a:t>The INSERT ... VALUES statement inserts a new row</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r>
              <a:rPr lang="en-US" b="0" kern="0" dirty="0">
                <a:solidFill>
                  <a:srgbClr val="000000"/>
                </a:solidFill>
              </a:rPr>
              <a:t>Table and row constructors add multirow capability to INSERT ... VALUES</a:t>
            </a:r>
          </a:p>
        </p:txBody>
      </p:sp>
      <p:sp>
        <p:nvSpPr>
          <p:cNvPr id="5" name="AutoShape 3"/>
          <p:cNvSpPr>
            <a:spLocks noChangeArrowheads="1"/>
          </p:cNvSpPr>
          <p:nvPr/>
        </p:nvSpPr>
        <p:spPr bwMode="auto">
          <a:xfrm>
            <a:off x="476654" y="1981947"/>
            <a:ext cx="7801583" cy="1323439"/>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dirty="0">
                <a:solidFill>
                  <a:srgbClr val="0000FF"/>
                </a:solidFill>
                <a:latin typeface="Consolas" panose="020B0609020204030204" pitchFamily="49" charset="0"/>
              </a:rPr>
              <a:t>INSERT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INTO</a:t>
            </a:r>
            <a:r>
              <a:rPr lang="en-US" sz="2000" dirty="0">
                <a:solidFill>
                  <a:prstClr val="black"/>
                </a:solidFill>
                <a:latin typeface="Consolas" panose="020B0609020204030204" pitchFamily="49" charset="0"/>
              </a:rPr>
              <a:t> Sales</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OrderDetails</a:t>
            </a:r>
            <a:r>
              <a:rPr lang="en-US" sz="2000" dirty="0">
                <a:solidFill>
                  <a:srgbClr val="0000FF"/>
                </a:solidFill>
                <a:latin typeface="Consolas" panose="020B0609020204030204" pitchFamily="49" charset="0"/>
              </a:rPr>
              <a:t> </a:t>
            </a:r>
          </a:p>
          <a:p>
            <a:pPr lvl="0"/>
            <a:r>
              <a:rPr lang="en-US" sz="2000" dirty="0">
                <a:solidFill>
                  <a:srgbClr val="0000FF"/>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orderid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productid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unitprice</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qty</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discount</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VALUES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10255</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39</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18</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2</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0.05</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endParaRPr lang="en-US" sz="2000" dirty="0">
              <a:solidFill>
                <a:prstClr val="black"/>
              </a:solidFill>
              <a:latin typeface="Consolas" panose="020B0609020204030204" pitchFamily="49" charset="0"/>
            </a:endParaRPr>
          </a:p>
        </p:txBody>
      </p:sp>
      <p:sp>
        <p:nvSpPr>
          <p:cNvPr id="6" name="AutoShape 3"/>
          <p:cNvSpPr>
            <a:spLocks noChangeArrowheads="1"/>
          </p:cNvSpPr>
          <p:nvPr/>
        </p:nvSpPr>
        <p:spPr bwMode="auto">
          <a:xfrm>
            <a:off x="476654" y="4440289"/>
            <a:ext cx="7801583" cy="2290227"/>
          </a:xfrm>
          <a:prstGeom prst="roundRect">
            <a:avLst>
              <a:gd name="adj" fmla="val 3504"/>
            </a:avLst>
          </a:prstGeom>
          <a:solidFill>
            <a:srgbClr val="D2D2D2"/>
          </a:solidFill>
          <a:ln w="9525" algn="ctr">
            <a:noFill/>
            <a:round/>
            <a:headEnd/>
            <a:tailEnd/>
          </a:ln>
          <a:effectLst/>
        </p:spPr>
        <p:txBody>
          <a:bodyPr wrap="square" anchor="ctr">
            <a:spAutoFit/>
          </a:bodyPr>
          <a:lstStyle/>
          <a:p>
            <a:pPr lvl="0"/>
            <a:r>
              <a:rPr lang="en-US" sz="2000" dirty="0">
                <a:solidFill>
                  <a:srgbClr val="0000FF"/>
                </a:solidFill>
                <a:latin typeface="Consolas" panose="020B0609020204030204" pitchFamily="49" charset="0"/>
              </a:rPr>
              <a:t>INSERT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INTO</a:t>
            </a:r>
            <a:r>
              <a:rPr lang="en-US" sz="2000" dirty="0">
                <a:solidFill>
                  <a:prstClr val="black"/>
                </a:solidFill>
                <a:latin typeface="Consolas" panose="020B0609020204030204" pitchFamily="49" charset="0"/>
              </a:rPr>
              <a:t> Sales</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OrderDetails</a:t>
            </a:r>
          </a:p>
          <a:p>
            <a:pPr lvl="0"/>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orderid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productid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unitprice</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qty</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discount</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endParaRPr lang="en-US" sz="2000" dirty="0">
              <a:solidFill>
                <a:srgbClr val="0000FF"/>
              </a:solidFill>
              <a:latin typeface="Consolas" panose="020B0609020204030204" pitchFamily="49" charset="0"/>
            </a:endParaRPr>
          </a:p>
          <a:p>
            <a:pPr lvl="0"/>
            <a:r>
              <a:rPr lang="en-US" sz="2000" dirty="0">
                <a:solidFill>
                  <a:srgbClr val="0000FF"/>
                </a:solidFill>
                <a:latin typeface="Consolas" panose="020B0609020204030204" pitchFamily="49" charset="0"/>
              </a:rPr>
              <a:t>VALUES</a:t>
            </a:r>
            <a:endParaRPr lang="en-US" sz="2000" dirty="0">
              <a:solidFill>
                <a:prstClr val="black"/>
              </a:solidFill>
              <a:latin typeface="Consolas" panose="020B0609020204030204" pitchFamily="49" charset="0"/>
            </a:endParaRPr>
          </a:p>
          <a:p>
            <a:pPr lvl="0"/>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10256</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39</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18</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2</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0.05</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p>
          <a:p>
            <a:pPr lvl="0"/>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10258</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39</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18</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5</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0.10</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endParaRPr lang="en-US" sz="2000" dirty="0">
              <a:solidFill>
                <a:prstClr val="black"/>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2572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INSERT with Data Providers</a:t>
            </a:r>
          </a:p>
        </p:txBody>
      </p:sp>
      <p:sp>
        <p:nvSpPr>
          <p:cNvPr id="4" name="Content Placeholder 2"/>
          <p:cNvSpPr txBox="1">
            <a:spLocks/>
          </p:cNvSpPr>
          <p:nvPr/>
        </p:nvSpPr>
        <p:spPr>
          <a:xfrm>
            <a:off x="214692" y="992187"/>
            <a:ext cx="8739526" cy="564830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dirty="0">
                <a:solidFill>
                  <a:srgbClr val="000000"/>
                </a:solidFill>
              </a:rPr>
              <a:t>INSERT ... SELECT to insert rows from another table:</a:t>
            </a: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a:p>
            <a:pPr lvl="0"/>
            <a:r>
              <a:rPr lang="en-US" sz="2400" b="0" kern="0" dirty="0">
                <a:solidFill>
                  <a:srgbClr val="000000"/>
                </a:solidFill>
              </a:rPr>
              <a:t>INSERT ... EXEC is used to insert the result of a stored procedure</a:t>
            </a:r>
          </a:p>
          <a:p>
            <a:pPr marL="0" lvl="0" indent="0">
              <a:buNone/>
            </a:pPr>
            <a:endParaRPr lang="en-US" sz="2400" b="0" kern="0" dirty="0">
              <a:solidFill>
                <a:srgbClr val="000000"/>
              </a:solidFill>
            </a:endParaRPr>
          </a:p>
        </p:txBody>
      </p:sp>
      <p:sp>
        <p:nvSpPr>
          <p:cNvPr id="5" name="AutoShape 3"/>
          <p:cNvSpPr>
            <a:spLocks noChangeArrowheads="1"/>
          </p:cNvSpPr>
          <p:nvPr/>
        </p:nvSpPr>
        <p:spPr bwMode="auto">
          <a:xfrm>
            <a:off x="433877" y="1786644"/>
            <a:ext cx="7801583" cy="1631216"/>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dirty="0">
                <a:solidFill>
                  <a:srgbClr val="0000FF"/>
                </a:solidFill>
                <a:latin typeface="Consolas" panose="020B0609020204030204" pitchFamily="49" charset="0"/>
              </a:rPr>
              <a:t>INSERT</a:t>
            </a:r>
            <a:r>
              <a:rPr lang="en-US" sz="2000" dirty="0">
                <a:solidFill>
                  <a:prstClr val="black"/>
                </a:solidFill>
                <a:latin typeface="Consolas" panose="020B0609020204030204" pitchFamily="49" charset="0"/>
              </a:rPr>
              <a:t> Sales</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OrderDetails</a:t>
            </a:r>
            <a:r>
              <a:rPr lang="en-US" sz="2000" dirty="0">
                <a:solidFill>
                  <a:srgbClr val="0000FF"/>
                </a:solidFill>
                <a:latin typeface="Consolas" panose="020B0609020204030204" pitchFamily="49" charset="0"/>
              </a:rPr>
              <a:t> </a:t>
            </a:r>
          </a:p>
          <a:p>
            <a:pPr lvl="0"/>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orderid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productid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unitprice</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qty</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discount</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endParaRPr lang="en-US" sz="2000" dirty="0">
              <a:solidFill>
                <a:srgbClr val="0000FF"/>
              </a:solidFill>
              <a:latin typeface="Consolas" panose="020B0609020204030204" pitchFamily="49" charset="0"/>
            </a:endParaRPr>
          </a:p>
          <a:p>
            <a:pPr lvl="0"/>
            <a:r>
              <a:rPr lang="en-US" sz="2000" dirty="0">
                <a:solidFill>
                  <a:srgbClr val="0000FF"/>
                </a:solidFill>
                <a:latin typeface="Consolas" panose="020B0609020204030204" pitchFamily="49" charset="0"/>
              </a:rPr>
              <a:t>SELECT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FROM</a:t>
            </a:r>
            <a:r>
              <a:rPr lang="en-US" sz="2000" dirty="0">
                <a:solidFill>
                  <a:prstClr val="black"/>
                </a:solidFill>
                <a:latin typeface="Consolas" panose="020B0609020204030204" pitchFamily="49" charset="0"/>
              </a:rPr>
              <a:t> NewOrderDetails</a:t>
            </a:r>
          </a:p>
          <a:p>
            <a:pPr lvl="0"/>
            <a:endParaRPr lang="en-US" sz="2000" dirty="0">
              <a:solidFill>
                <a:prstClr val="black"/>
              </a:solidFill>
              <a:latin typeface="Consolas" panose="020B0609020204030204" pitchFamily="49" charset="0"/>
            </a:endParaRPr>
          </a:p>
        </p:txBody>
      </p:sp>
      <p:sp>
        <p:nvSpPr>
          <p:cNvPr id="6" name="AutoShape 3"/>
          <p:cNvSpPr>
            <a:spLocks noChangeArrowheads="1"/>
          </p:cNvSpPr>
          <p:nvPr/>
        </p:nvSpPr>
        <p:spPr bwMode="auto">
          <a:xfrm>
            <a:off x="433877" y="4715708"/>
            <a:ext cx="8495431" cy="1323439"/>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dirty="0">
                <a:solidFill>
                  <a:srgbClr val="0000FF"/>
                </a:solidFill>
                <a:latin typeface="Consolas" panose="020B0609020204030204" pitchFamily="49" charset="0"/>
              </a:rPr>
              <a:t>INSERT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INTO</a:t>
            </a:r>
            <a:r>
              <a:rPr lang="en-US" sz="2000" dirty="0">
                <a:solidFill>
                  <a:prstClr val="black"/>
                </a:solidFill>
                <a:latin typeface="Consolas" panose="020B0609020204030204" pitchFamily="49" charset="0"/>
              </a:rPr>
              <a:t> Production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Products</a:t>
            </a:r>
            <a:r>
              <a:rPr lang="en-US" sz="2000" dirty="0">
                <a:solidFill>
                  <a:srgbClr val="0000FF"/>
                </a:solidFill>
                <a:latin typeface="Consolas" panose="020B0609020204030204" pitchFamily="49" charset="0"/>
              </a:rPr>
              <a:t> </a:t>
            </a:r>
          </a:p>
          <a:p>
            <a:pPr lvl="0"/>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productID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productname</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supplierid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categoryid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unitprice</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EXEC</a:t>
            </a:r>
            <a:r>
              <a:rPr lang="en-US" sz="2000" dirty="0">
                <a:solidFill>
                  <a:prstClr val="black"/>
                </a:solidFill>
                <a:latin typeface="Consolas" panose="020B0609020204030204" pitchFamily="49" charset="0"/>
              </a:rPr>
              <a:t> Production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AddNewProducts</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endParaRPr lang="en-US" sz="2000" dirty="0">
              <a:solidFill>
                <a:prstClr val="black"/>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68080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d4f3418-add5-4987-8aad-0bbfe83451b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SELECT INTO</a:t>
            </a:r>
          </a:p>
        </p:txBody>
      </p:sp>
      <p:sp>
        <p:nvSpPr>
          <p:cNvPr id="4" name="Content Placeholder 2"/>
          <p:cNvSpPr txBox="1">
            <a:spLocks/>
          </p:cNvSpPr>
          <p:nvPr/>
        </p:nvSpPr>
        <p:spPr>
          <a:xfrm>
            <a:off x="221942" y="964350"/>
            <a:ext cx="8780015" cy="57471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SELECT -&gt; INTO is similar to INSERT &lt;- SELECT</a:t>
            </a:r>
          </a:p>
          <a:p>
            <a:pPr marL="0" lvl="0" indent="0">
              <a:buNone/>
            </a:pPr>
            <a:r>
              <a:rPr lang="en-US" b="0" kern="0" dirty="0">
                <a:solidFill>
                  <a:srgbClr val="000000"/>
                </a:solidFill>
              </a:rPr>
              <a:t> </a:t>
            </a:r>
          </a:p>
          <a:p>
            <a:pPr lvl="0"/>
            <a:r>
              <a:rPr lang="en-US" b="0" kern="0" dirty="0">
                <a:solidFill>
                  <a:srgbClr val="000000"/>
                </a:solidFill>
              </a:rPr>
              <a:t>It also creates a table for the output</a:t>
            </a:r>
          </a:p>
          <a:p>
            <a:pPr lvl="0"/>
            <a:endParaRPr lang="en-US" b="0" kern="0" dirty="0">
              <a:solidFill>
                <a:srgbClr val="000000"/>
              </a:solidFill>
            </a:endParaRPr>
          </a:p>
          <a:p>
            <a:pPr lvl="0"/>
            <a:r>
              <a:rPr lang="en-GB" b="0" kern="0" dirty="0">
                <a:solidFill>
                  <a:srgbClr val="000000"/>
                </a:solidFill>
              </a:rPr>
              <a:t>The new table is based on query column structure</a:t>
            </a:r>
            <a:endParaRPr lang="en-US" b="0" kern="0" dirty="0">
              <a:solidFill>
                <a:srgbClr val="000000"/>
              </a:solidFill>
            </a:endParaRPr>
          </a:p>
          <a:p>
            <a:pPr lvl="1"/>
            <a:r>
              <a:rPr lang="en-US" b="0" kern="0" dirty="0">
                <a:solidFill>
                  <a:srgbClr val="000000"/>
                </a:solidFill>
              </a:rPr>
              <a:t>Uses column names, data types, and null settings</a:t>
            </a:r>
          </a:p>
          <a:p>
            <a:pPr lvl="1"/>
            <a:r>
              <a:rPr lang="en-US" b="0" kern="0" dirty="0">
                <a:solidFill>
                  <a:srgbClr val="000000"/>
                </a:solidFill>
              </a:rPr>
              <a:t>Does not copy constraints or indexes</a:t>
            </a:r>
          </a:p>
          <a:p>
            <a:pPr marL="288925" lvl="1" indent="0">
              <a:buNone/>
            </a:pPr>
            <a:endParaRPr lang="en-US" b="0" kern="0" dirty="0">
              <a:solidFill>
                <a:srgbClr val="000000"/>
              </a:solidFill>
            </a:endParaRPr>
          </a:p>
          <a:p>
            <a:pPr lvl="1"/>
            <a:endParaRPr lang="en-US" b="0" kern="0" dirty="0">
              <a:solidFill>
                <a:srgbClr val="000000"/>
              </a:solidFill>
            </a:endParaRPr>
          </a:p>
          <a:p>
            <a:pPr lvl="0"/>
            <a:endParaRPr lang="en-US" b="0" kern="0" dirty="0">
              <a:solidFill>
                <a:srgbClr val="000000"/>
              </a:solidFill>
            </a:endParaRPr>
          </a:p>
        </p:txBody>
      </p:sp>
      <p:sp>
        <p:nvSpPr>
          <p:cNvPr id="5" name="AutoShape 3"/>
          <p:cNvSpPr>
            <a:spLocks noChangeArrowheads="1"/>
          </p:cNvSpPr>
          <p:nvPr/>
        </p:nvSpPr>
        <p:spPr bwMode="auto">
          <a:xfrm>
            <a:off x="715461" y="5578928"/>
            <a:ext cx="7665396" cy="1015663"/>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dirty="0">
                <a:solidFill>
                  <a:srgbClr val="0000FF"/>
                </a:solidFill>
                <a:latin typeface="Consolas" panose="020B0609020204030204" pitchFamily="49" charset="0"/>
              </a:rPr>
              <a:t>SELECT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INTO</a:t>
            </a:r>
            <a:r>
              <a:rPr lang="en-US" sz="2000" dirty="0">
                <a:solidFill>
                  <a:prstClr val="black"/>
                </a:solidFill>
                <a:latin typeface="Consolas" panose="020B0609020204030204" pitchFamily="49" charset="0"/>
              </a:rPr>
              <a:t> NewProducts </a:t>
            </a:r>
            <a:r>
              <a:rPr lang="en-US" sz="2000" dirty="0">
                <a:solidFill>
                  <a:srgbClr val="0000FF"/>
                </a:solidFill>
                <a:latin typeface="Consolas" panose="020B0609020204030204" pitchFamily="49" charset="0"/>
              </a:rPr>
              <a:t>FROM</a:t>
            </a:r>
            <a:r>
              <a:rPr lang="en-US" sz="2000" dirty="0">
                <a:solidFill>
                  <a:prstClr val="black"/>
                </a:solidFill>
                <a:latin typeface="Consolas" panose="020B0609020204030204" pitchFamily="49" charset="0"/>
              </a:rPr>
              <a:t> PRODUCTION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PRODUCTS </a:t>
            </a:r>
            <a:r>
              <a:rPr lang="en-US" sz="2000" dirty="0">
                <a:solidFill>
                  <a:srgbClr val="0000FF"/>
                </a:solidFill>
                <a:latin typeface="Consolas" panose="020B0609020204030204" pitchFamily="49" charset="0"/>
              </a:rPr>
              <a:t>WHERE</a:t>
            </a:r>
            <a:r>
              <a:rPr lang="en-US" sz="2000" dirty="0">
                <a:solidFill>
                  <a:prstClr val="black"/>
                </a:solidFill>
                <a:latin typeface="Consolas" panose="020B0609020204030204" pitchFamily="49" charset="0"/>
              </a:rPr>
              <a:t> ProductID </a:t>
            </a:r>
            <a:r>
              <a:rPr lang="en-US" sz="2000" dirty="0">
                <a:solidFill>
                  <a:srgbClr val="808080"/>
                </a:solidFill>
                <a:latin typeface="Consolas" panose="020B0609020204030204" pitchFamily="49" charset="0"/>
              </a:rPr>
              <a:t>&gt;=</a:t>
            </a:r>
            <a:r>
              <a:rPr lang="en-US" sz="2000" dirty="0">
                <a:solidFill>
                  <a:prstClr val="black"/>
                </a:solidFill>
                <a:latin typeface="Consolas" panose="020B0609020204030204" pitchFamily="49" charset="0"/>
              </a:rPr>
              <a:t> 70</a:t>
            </a:r>
          </a:p>
          <a:p>
            <a:pPr lvl="0"/>
            <a:endParaRPr lang="en-US" sz="2000" dirty="0">
              <a:solidFill>
                <a:prstClr val="black"/>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99229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11475fbd-63cf-4602-a807-77498582d7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Adding Data to Tables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US" b="0" kern="0" dirty="0">
                <a:solidFill>
                  <a:srgbClr val="000000"/>
                </a:solidFill>
              </a:rPr>
              <a:t>Add data to a table using the INSERT statement</a:t>
            </a:r>
          </a:p>
          <a:p>
            <a:pPr lvl="0"/>
            <a:r>
              <a:rPr lang="en-US" b="0" kern="0" dirty="0">
                <a:solidFill>
                  <a:srgbClr val="000000"/>
                </a:solidFill>
              </a:rPr>
              <a:t>Use the OUTPUT keyword with INSERT</a:t>
            </a:r>
          </a:p>
          <a:p>
            <a:pPr lvl="0"/>
            <a:r>
              <a:rPr lang="en-US" b="0" kern="0" dirty="0">
                <a:solidFill>
                  <a:srgbClr val="000000"/>
                </a:solidFill>
              </a:rPr>
              <a:t>Use stored procedure output to insert data into a table</a:t>
            </a:r>
          </a:p>
          <a:p>
            <a:pPr lvl="0"/>
            <a:r>
              <a:rPr lang="en-US" b="0" kern="0" dirty="0">
                <a:solidFill>
                  <a:srgbClr val="000000"/>
                </a:solidFill>
              </a:rPr>
              <a:t>Use SELECT INTO for populating a table with data and create the table structure at the same time</a:t>
            </a:r>
          </a:p>
        </p:txBody>
      </p:sp>
    </p:spTree>
    <p:custDataLst>
      <p:tags r:id="rId1"/>
    </p:custDataLst>
    <p:extLst>
      <p:ext uri="{BB962C8B-B14F-4D97-AF65-F5344CB8AC3E}">
        <p14:creationId xmlns:p14="http://schemas.microsoft.com/office/powerpoint/2010/main" val="921643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79301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4251700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4"/>
  <p:tag name="ARTICULATE_PROJECT_OPEN" val="0"/>
  <p:tag name="ARTICULATE_DESIGN_ID_NG_MOC_CORE_MODULENEW2" val="YjJYb7pJ"/>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18</TotalTime>
  <Words>3061</Words>
  <Application>Microsoft Office PowerPoint</Application>
  <PresentationFormat>On-screen Show (4:3)</PresentationFormat>
  <Paragraphs>366</Paragraphs>
  <Slides>23</Slides>
  <Notes>23</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Segoe UI</vt:lpstr>
      <vt:lpstr>Arial</vt:lpstr>
      <vt:lpstr>Consolas</vt:lpstr>
      <vt:lpstr>Verdana</vt:lpstr>
      <vt:lpstr>Wingdings</vt:lpstr>
      <vt:lpstr>Calibri</vt:lpstr>
      <vt:lpstr>Lucida Sans Unicode</vt:lpstr>
      <vt:lpstr>NG_MOC_Core_ModuleNew2</vt:lpstr>
      <vt:lpstr>Module 7</vt:lpstr>
      <vt:lpstr>Module Overview</vt:lpstr>
      <vt:lpstr>Lesson 1: Adding Data to Tables</vt:lpstr>
      <vt:lpstr>Using INSERT to Add Data</vt:lpstr>
      <vt:lpstr>Using INSERT with Data Providers</vt:lpstr>
      <vt:lpstr>Using SELECT INTO</vt:lpstr>
      <vt:lpstr>Demonstration: Adding Data to Tables</vt:lpstr>
      <vt:lpstr>PowerPoint Presentation</vt:lpstr>
      <vt:lpstr>PowerPoint Presentation</vt:lpstr>
      <vt:lpstr>PowerPoint Presentation</vt:lpstr>
      <vt:lpstr>PowerPoint Presentation</vt:lpstr>
      <vt:lpstr>Lesson 2: Modifying and Removing Data</vt:lpstr>
      <vt:lpstr>Using UPDATE to Modify Data</vt:lpstr>
      <vt:lpstr>Using MERGE to Modify Data</vt:lpstr>
      <vt:lpstr>Demonstration: Manipulating Data Using the UPDATE and DELETE Statements and MERGING Data Using Conditional DML</vt:lpstr>
      <vt:lpstr>PowerPoint Presentation</vt:lpstr>
      <vt:lpstr>Lesson 3: Generating Automatic Column Values</vt:lpstr>
      <vt:lpstr>Using IDENTITY</vt:lpstr>
      <vt:lpstr>Using Sequences</vt:lpstr>
      <vt:lpstr>Lab: Using DML to Modify Data</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dc:title>
  <dc:creator>Richard Strange</dc:creator>
  <cp:lastModifiedBy>Nilkant Jagtap</cp:lastModifiedBy>
  <cp:revision>5</cp:revision>
  <dcterms:created xsi:type="dcterms:W3CDTF">2017-11-17T10:53:45Z</dcterms:created>
  <dcterms:modified xsi:type="dcterms:W3CDTF">2021-03-21T16:59:59Z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209B7BD0-129F-4B2C-9B81-ACA7A5DF9748</vt:lpwstr>
  </property>
  <property fmtid="{D5CDD505-2E9C-101B-9397-08002B2CF9AE}" pid="3" name="ArticulatePath">
    <vt:lpwstr>20761C_07</vt:lpwstr>
  </property>
</Properties>
</file>