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1"/>
  </p:notesMasterIdLst>
  <p:sldIdLst>
    <p:sldId id="256" r:id="rId2"/>
    <p:sldId id="257" r:id="rId3"/>
    <p:sldId id="258" r:id="rId4"/>
    <p:sldId id="259" r:id="rId5"/>
    <p:sldId id="260" r:id="rId6"/>
    <p:sldId id="261" r:id="rId7"/>
    <p:sldId id="262" r:id="rId8"/>
    <p:sldId id="264" r:id="rId9"/>
    <p:sldId id="285"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embeddedFontLst>
    <p:embeddedFont>
      <p:font typeface="Calibri" panose="020F0502020204030204" pitchFamily="34" charset="0"/>
      <p:regular r:id="rId32"/>
      <p:bold r:id="rId33"/>
      <p:italic r:id="rId34"/>
      <p:boldItalic r:id="rId35"/>
    </p:embeddedFont>
    <p:embeddedFont>
      <p:font typeface="Lucida Sans Typewriter" panose="020B0509030504030204" pitchFamily="49" charset="0"/>
      <p:regular r:id="rId36"/>
      <p:bold r:id="rId37"/>
      <p:italic r:id="rId38"/>
      <p:boldItalic r:id="rId39"/>
    </p:embeddedFont>
    <p:embeddedFont>
      <p:font typeface="Lucida Sans Unicode" panose="020B0602030504020204" pitchFamily="34" charset="0"/>
      <p:regular r:id="rId40"/>
    </p:embeddedFont>
    <p:embeddedFont>
      <p:font typeface="Segoe UI" panose="020B0502040204020203" pitchFamily="34" charset="0"/>
      <p:regular r:id="rId41"/>
      <p:bold r:id="rId42"/>
      <p:italic r:id="rId43"/>
      <p:boldItalic r:id="rId44"/>
    </p:embeddedFont>
    <p:embeddedFont>
      <p:font typeface="Segoe UI Light" panose="020B0502040204020203" pitchFamily="34" charset="0"/>
      <p:regular r:id="rId45"/>
      <p:italic r:id="rId46"/>
    </p:embeddedFont>
    <p:embeddedFont>
      <p:font typeface="Verdana" panose="020B0604030504040204" pitchFamily="34" charset="0"/>
      <p:regular r:id="rId47"/>
      <p:bold r:id="rId48"/>
      <p:italic r:id="rId49"/>
      <p:boldItalic r:id="rId50"/>
    </p:embeddedFont>
  </p:embeddedFontLst>
  <p:custDataLst>
    <p:tags r:id="rId51"/>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102"/>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F09247-60C1-495D-B3B1-99CABFD8BE48}" type="datetimeFigureOut">
              <a:rPr lang="en-GB" smtClean="0"/>
              <a:t>21/03/2021</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197D38-3569-4062-898C-3501B038AD2C}" type="slidenum">
              <a:rPr lang="en-GB" smtClean="0"/>
              <a:t>‹#›</a:t>
            </a:fld>
            <a:endParaRPr lang="en-GB" dirty="0"/>
          </a:p>
        </p:txBody>
      </p:sp>
    </p:spTree>
    <p:extLst>
      <p:ext uri="{BB962C8B-B14F-4D97-AF65-F5344CB8AC3E}">
        <p14:creationId xmlns:p14="http://schemas.microsoft.com/office/powerpoint/2010/main" val="1636724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go.microsoft.com/fwlink/?LinkID=402745"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7197D38-3569-4062-898C-3501B038AD2C}"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3031652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7197D38-3569-4062-898C-3501B038AD2C}"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1303617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7197D38-3569-4062-898C-3501B038AD2C}"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3339345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Note: </a:t>
            </a:r>
            <a:r>
              <a:rPr lang="en-GB" sz="1000" dirty="0">
                <a:latin typeface="Arial" panose="020B0604020202020204" pitchFamily="34" charset="0"/>
                <a:ea typeface="Calibri" panose="020F0502020204030204" pitchFamily="34" charset="0"/>
                <a:cs typeface="Times New Roman" panose="02020603050405020304" pitchFamily="18" charset="0"/>
              </a:rPr>
              <a:t>The use of conversion functions in the WHERE clause may prevent the query optimizer from considering indexes, and may degrade performance.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Recommend to the students that they use CAST, as it is standards-based (and has simpler syntax).</a:t>
            </a:r>
          </a:p>
        </p:txBody>
      </p:sp>
      <p:sp>
        <p:nvSpPr>
          <p:cNvPr id="4" name="Slide Number Placeholder 3"/>
          <p:cNvSpPr>
            <a:spLocks noGrp="1"/>
          </p:cNvSpPr>
          <p:nvPr>
            <p:ph type="sldNum" sz="quarter" idx="10"/>
          </p:nvPr>
        </p:nvSpPr>
        <p:spPr/>
        <p:txBody>
          <a:bodyPr/>
          <a:lstStyle/>
          <a:p>
            <a:fld id="{77197D38-3569-4062-898C-3501B038AD2C}"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118123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style code of 112 used in the example specifies the yyyymmdd ISO standard, including century. A style of 12 would return yymmdd.</a:t>
            </a:r>
          </a:p>
        </p:txBody>
      </p:sp>
      <p:sp>
        <p:nvSpPr>
          <p:cNvPr id="4" name="Slide Number Placeholder 3"/>
          <p:cNvSpPr>
            <a:spLocks noGrp="1"/>
          </p:cNvSpPr>
          <p:nvPr>
            <p:ph type="sldNum" sz="quarter" idx="10"/>
          </p:nvPr>
        </p:nvSpPr>
        <p:spPr/>
        <p:txBody>
          <a:bodyPr/>
          <a:lstStyle/>
          <a:p>
            <a:fld id="{77197D38-3569-4062-898C-3501B038AD2C}"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1182515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The USING clause for a culture is optional and, if omitted, the current session’s language settings will be used.</a:t>
            </a:r>
          </a:p>
        </p:txBody>
      </p:sp>
      <p:sp>
        <p:nvSpPr>
          <p:cNvPr id="4" name="Slide Number Placeholder 3"/>
          <p:cNvSpPr>
            <a:spLocks noGrp="1"/>
          </p:cNvSpPr>
          <p:nvPr>
            <p:ph type="sldNum" sz="quarter" idx="10"/>
          </p:nvPr>
        </p:nvSpPr>
        <p:spPr/>
        <p:txBody>
          <a:bodyPr/>
          <a:lstStyle/>
          <a:p>
            <a:fld id="{77197D38-3569-4062-898C-3501B038AD2C}"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2844553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7197D38-3569-4062-898C-3501B038AD2C}"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3172087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Use Functions to Convert Data</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21 - Demonstration B.sql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Note the error message.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4b</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Note the error message.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5</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6</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7</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8a</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Note the error message.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8b</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You are writing a query against a Human Resources database. You want to ensure that the Employee.StartDate values are displayed in standard British form. What function should you use?</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PARSE() or TRY_PARSE.</a:t>
            </a:r>
          </a:p>
        </p:txBody>
      </p:sp>
      <p:sp>
        <p:nvSpPr>
          <p:cNvPr id="4" name="Slide Number Placeholder 3"/>
          <p:cNvSpPr>
            <a:spLocks noGrp="1"/>
          </p:cNvSpPr>
          <p:nvPr>
            <p:ph type="sldNum" sz="quarter" idx="10"/>
          </p:nvPr>
        </p:nvSpPr>
        <p:spPr/>
        <p:txBody>
          <a:bodyPr/>
          <a:lstStyle/>
          <a:p>
            <a:fld id="{77197D38-3569-4062-898C-3501B038AD2C}"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22273860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7197D38-3569-4062-898C-3501B038AD2C}"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3597533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r>
              <a:rPr lang="en-GB" sz="1000" dirty="0">
                <a:latin typeface="Arial" panose="020B0604020202020204" pitchFamily="34" charset="0"/>
                <a:ea typeface="Calibri" panose="020F0502020204030204" pitchFamily="34" charset="0"/>
                <a:cs typeface="Times New Roman" panose="02020603050405020304" pitchFamily="18" charset="0"/>
              </a:rPr>
              <a:t>: How might you use ISNUMERIC when testing data quality? The ideal answer for this should be in the instructor notes.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Answers will vary, but might include logic to replace invalid data with a substitute.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demonstration for this lesson contains code similar to the code on the slide.</a:t>
            </a:r>
            <a:r>
              <a:rPr lang="en-GB" sz="1000" dirty="0">
                <a:solidFill>
                  <a:srgbClr val="B3B3B3"/>
                </a:solidFill>
                <a:latin typeface="Arial" panose="020B0604020202020204" pitchFamily="34" charset="0"/>
                <a:ea typeface="Calibri" panose="020F0502020204030204" pitchFamily="34" charset="0"/>
                <a:cs typeface="Times New Roman" panose="02020603050405020304" pitchFamily="18" charset="0"/>
              </a:rPr>
              <a:t>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7197D38-3569-4062-898C-3501B038AD2C}"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1114702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Note: </a:t>
            </a:r>
            <a:r>
              <a:rPr lang="en-GB" sz="1000" dirty="0">
                <a:latin typeface="Arial" panose="020B0604020202020204" pitchFamily="34" charset="0"/>
                <a:ea typeface="Calibri" panose="020F0502020204030204" pitchFamily="34" charset="0"/>
                <a:cs typeface="Times New Roman" panose="02020603050405020304" pitchFamily="18" charset="0"/>
              </a:rPr>
              <a:t>This function, like CHOOSE in the next topic, is designed to support migration from Access and similar environments.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demonstration for this lesson contains code similar to the code on the slide.</a:t>
            </a:r>
          </a:p>
        </p:txBody>
      </p:sp>
      <p:sp>
        <p:nvSpPr>
          <p:cNvPr id="4" name="Slide Number Placeholder 3"/>
          <p:cNvSpPr>
            <a:spLocks noGrp="1"/>
          </p:cNvSpPr>
          <p:nvPr>
            <p:ph type="sldNum" sz="quarter" idx="10"/>
          </p:nvPr>
        </p:nvSpPr>
        <p:spPr/>
        <p:txBody>
          <a:bodyPr/>
          <a:lstStyle/>
          <a:p>
            <a:fld id="{77197D38-3569-4062-898C-3501B038AD2C}"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3600553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7197D38-3569-4062-898C-3501B038AD2C}"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1902576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CHOOSE returns the item at the specified index from a list of values.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demonstration for this lesson contains code similar to the code on the slide.</a:t>
            </a:r>
          </a:p>
        </p:txBody>
      </p:sp>
      <p:sp>
        <p:nvSpPr>
          <p:cNvPr id="4" name="Slide Number Placeholder 3"/>
          <p:cNvSpPr>
            <a:spLocks noGrp="1"/>
          </p:cNvSpPr>
          <p:nvPr>
            <p:ph type="sldNum" sz="quarter" idx="10"/>
          </p:nvPr>
        </p:nvSpPr>
        <p:spPr/>
        <p:txBody>
          <a:bodyPr/>
          <a:lstStyle/>
          <a:p>
            <a:fld id="{77197D38-3569-4062-898C-3501B038AD2C}"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4865001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Using Logical Functions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31 - Demonstration C.sql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5</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You have the following query:</a:t>
            </a:r>
          </a:p>
          <a:p>
            <a:pPr marL="539750" marR="73025">
              <a:lnSpc>
                <a:spcPts val="1000"/>
              </a:lnSpc>
              <a:spcBef>
                <a:spcPts val="600"/>
              </a:spcBef>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SELECT e.FirstName, e.LastName, e.FirstAider</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ts val="1000"/>
              </a:lnSpc>
              <a:spcBef>
                <a:spcPts val="600"/>
              </a:spcBef>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FROM Employees AS e</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The FirstAider column contains ones and zeros. How can you change the query to make the results more readable?</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Use an IIF function:</a:t>
            </a:r>
          </a:p>
          <a:p>
            <a:pPr marL="539750" marR="73025">
              <a:lnSpc>
                <a:spcPts val="1000"/>
              </a:lnSpc>
              <a:spcBef>
                <a:spcPts val="600"/>
              </a:spcBef>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SELECT e.FirstName, e.LastName, </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ts val="1000"/>
              </a:lnSpc>
              <a:spcBef>
                <a:spcPts val="600"/>
              </a:spcBef>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   IIF(e.FirstAider = 1, 'Can administer First Aid','No First Aid Skills')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ts val="1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FROM Employees AS 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This will output descriptive text instead of ones and zeros.</a:t>
            </a:r>
            <a:endParaRPr lang="en-GB" sz="1000" dirty="0"/>
          </a:p>
          <a:p>
            <a:pPr marL="539750" marR="73025">
              <a:lnSpc>
                <a:spcPts val="1000"/>
              </a:lnSpc>
              <a:spcBef>
                <a:spcPts val="600"/>
              </a:spcBef>
              <a:spcAft>
                <a:spcPts val="6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7197D38-3569-4062-898C-3501B038AD2C}"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8240941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7197D38-3569-4062-898C-3501B038AD2C}"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20795393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Note: </a:t>
            </a:r>
            <a:r>
              <a:rPr lang="en-GB" sz="1000" dirty="0">
                <a:latin typeface="Arial" panose="020B0604020202020204" pitchFamily="34" charset="0"/>
                <a:ea typeface="Calibri" panose="020F0502020204030204" pitchFamily="34" charset="0"/>
                <a:cs typeface="Times New Roman" panose="02020603050405020304" pitchFamily="18" charset="0"/>
              </a:rPr>
              <a:t>Note: If necessary, the replacement value is implicitly converted to the data type of the expression checked.</a:t>
            </a:r>
          </a:p>
        </p:txBody>
      </p:sp>
      <p:sp>
        <p:nvSpPr>
          <p:cNvPr id="4" name="Slide Number Placeholder 3"/>
          <p:cNvSpPr>
            <a:spLocks noGrp="1"/>
          </p:cNvSpPr>
          <p:nvPr>
            <p:ph type="sldNum" sz="quarter" idx="10"/>
          </p:nvPr>
        </p:nvSpPr>
        <p:spPr/>
        <p:txBody>
          <a:bodyPr/>
          <a:lstStyle/>
          <a:p>
            <a:fld id="{77197D38-3569-4062-898C-3501B038AD2C}"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14653168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Note: </a:t>
            </a:r>
            <a:r>
              <a:rPr lang="en-GB" sz="1000" dirty="0">
                <a:latin typeface="Arial" panose="020B0604020202020204" pitchFamily="34" charset="0"/>
                <a:ea typeface="Calibri" panose="020F0502020204030204" pitchFamily="34" charset="0"/>
                <a:cs typeface="Times New Roman" panose="02020603050405020304" pitchFamily="18" charset="0"/>
              </a:rPr>
              <a:t>Unlike NULLIF, COALESCE outputs a data type of the returned value.</a:t>
            </a:r>
          </a:p>
        </p:txBody>
      </p:sp>
      <p:sp>
        <p:nvSpPr>
          <p:cNvPr id="4" name="Slide Number Placeholder 3"/>
          <p:cNvSpPr>
            <a:spLocks noGrp="1"/>
          </p:cNvSpPr>
          <p:nvPr>
            <p:ph type="sldNum" sz="quarter" idx="10"/>
          </p:nvPr>
        </p:nvSpPr>
        <p:spPr/>
        <p:txBody>
          <a:bodyPr/>
          <a:lstStyle/>
          <a:p>
            <a:fld id="{77197D38-3569-4062-898C-3501B038AD2C}"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30442252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Note: </a:t>
            </a:r>
            <a:r>
              <a:rPr lang="en-GB" sz="1000" dirty="0">
                <a:latin typeface="Arial" panose="020B0604020202020204" pitchFamily="34" charset="0"/>
                <a:ea typeface="Calibri" panose="020F0502020204030204" pitchFamily="34" charset="0"/>
                <a:cs typeface="Times New Roman" panose="02020603050405020304" pitchFamily="18" charset="0"/>
              </a:rPr>
              <a:t>The example query cannot be run in the sample database. Code to build the example is in the demonstration script file.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to the students that, by adding a test for NULL in the WHERE clause of the example query, rows with matching goal and actual values could be filtered out.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SQL Server Technical Documentation lists NULLIF as an expression rather than a function.</a:t>
            </a:r>
          </a:p>
        </p:txBody>
      </p:sp>
      <p:sp>
        <p:nvSpPr>
          <p:cNvPr id="4" name="Slide Number Placeholder 3"/>
          <p:cNvSpPr>
            <a:spLocks noGrp="1"/>
          </p:cNvSpPr>
          <p:nvPr>
            <p:ph type="sldNum" sz="quarter" idx="10"/>
          </p:nvPr>
        </p:nvSpPr>
        <p:spPr/>
        <p:txBody>
          <a:bodyPr/>
          <a:lstStyle/>
          <a:p>
            <a:fld id="{77197D38-3569-4062-898C-3501B038AD2C}"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2303079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1990065"/>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Use Functions to Work with NULL</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41 - Demonstration D.sql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4a</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4b</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4c</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4d</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5</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any files.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You are writing a query against the Employees table in the Human Resources database. The CurrentStatus column can contain the string values “New”, “Retired”, and “Under Caution”. Many employees have this column set to NULL when those statuses do not apply to them. For confidentiality, you want to ensure that the employees currently under caution are displayed like those employees with no applicable status. What function should you use?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)Option 1: ISNULL()</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)Option 2: COALESCE()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)Option 3: NULLIF()</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4: TRY_PARSE()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5: PARSE()</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3: NULLIF()</a:t>
            </a:r>
            <a:endParaRPr lang="en-GB" sz="1000" dirty="0"/>
          </a:p>
        </p:txBody>
      </p:sp>
      <p:sp>
        <p:nvSpPr>
          <p:cNvPr id="4" name="Slide Number Placeholder 3"/>
          <p:cNvSpPr>
            <a:spLocks noGrp="1"/>
          </p:cNvSpPr>
          <p:nvPr>
            <p:ph type="sldNum" sz="quarter" idx="10"/>
          </p:nvPr>
        </p:nvSpPr>
        <p:spPr/>
        <p:txBody>
          <a:bodyPr/>
          <a:lstStyle/>
          <a:p>
            <a:fld id="{77197D38-3569-4062-898C-3501B038AD2C}"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814677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Important</a:t>
            </a:r>
            <a:r>
              <a:rPr lang="en-GB" sz="1000" dirty="0">
                <a:latin typeface="Arial" panose="020B0604020202020204" pitchFamily="34" charset="0"/>
                <a:ea typeface="Calibri" panose="020F0502020204030204" pitchFamily="34" charset="0"/>
                <a:cs typeface="Times New Roman" panose="02020603050405020304" pitchFamily="18" charset="0"/>
              </a:rPr>
              <a:t>: When comparing your results with the provided sample outputs, the column ordering and total number of affected rows should always match. However, remember that the order of the rows in the output of a query without an ORDER BY clause is not guaranteed. Therefore, the order of the rows in the sample outputs may be different to yours. In addition, the answer outputs include abbreviated results.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Writing Queries That Use Conversion Functions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have been asked to write the following reports for these departments:</a:t>
            </a:r>
          </a:p>
          <a:p>
            <a:pPr marL="342900" lvl="0" indent="-342900">
              <a:lnSpc>
                <a:spcPct val="115000"/>
              </a:lnSpc>
              <a:spcAft>
                <a:spcPts val="995"/>
              </a:spcAft>
              <a:buFont typeface="+mj-lt"/>
              <a:buAutoNum type="arabicPeriod"/>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Sales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The product name and unit price for each product within an easy to read string. </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Marketing</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The order id, order date, shipping date, and shipping region for each order after 4/1/2007.</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Convert all Sales phone number information into integers.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Writing Queries That Use Logical Functions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sales department would like to have different reports regarding the segmentation of customers and specific order lines. You will add a new calculated column to show the target group for the segmentation.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3: Writing Queries That Test for Nullability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sales department would like to have additional segmentation of customers. Some columns that you should retrieve contain missing values, and you will have to change the NULL to some more meaningful information for the business users.</a:t>
            </a:r>
          </a:p>
        </p:txBody>
      </p:sp>
      <p:sp>
        <p:nvSpPr>
          <p:cNvPr id="4" name="Slide Number Placeholder 3"/>
          <p:cNvSpPr>
            <a:spLocks noGrp="1"/>
          </p:cNvSpPr>
          <p:nvPr>
            <p:ph type="sldNum" sz="quarter" idx="10"/>
          </p:nvPr>
        </p:nvSpPr>
        <p:spPr/>
        <p:txBody>
          <a:bodyPr/>
          <a:lstStyle/>
          <a:p>
            <a:fld id="{77197D38-3569-4062-898C-3501B038AD2C}" type="slidenum">
              <a:rPr lang="en-GB" smtClean="0"/>
              <a:t>27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13121490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77197D38-3569-4062-898C-3501B038AD2C}" type="slidenum">
              <a:rPr lang="en-GB" smtClean="0"/>
              <a:t>28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1981336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function should you use to convert from an int to a nchar(8)?</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CAST()</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function will return a NULL, rather than an error message, if it cannot convert a string to a date?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TRY_CONVERT().</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is the name for a function that returns a single value?</a:t>
            </a:r>
            <a:r>
              <a:rPr lang="en-GB" sz="1000" b="1" dirty="0">
                <a:latin typeface="Arial" panose="020B0604020202020204" pitchFamily="34" charset="0"/>
                <a:ea typeface="Calibri" panose="020F0502020204030204" pitchFamily="34" charset="0"/>
                <a:cs typeface="Times New Roman" panose="02020603050405020304" pitchFamily="18" charset="0"/>
              </a:rPr>
              <a:t> </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 scalar function.</a:t>
            </a:r>
          </a:p>
          <a:p>
            <a:pPr marL="342900" lvl="0" indent="-342900">
              <a:lnSpc>
                <a:spcPct val="115000"/>
              </a:lnSpc>
              <a:spcAft>
                <a:spcPts val="995"/>
              </a:spcAft>
              <a:buFont typeface="Symbol" panose="05050102010706020507" pitchFamily="18" charset="2"/>
              <a:buChar char=""/>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Best Practice: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When possible, use standards-based functions, such as CAST or COALESCE, rather than SQL Server-specific functions like NULLIF or CONVERT.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Consider the impact of functions in a WHERE clause on query performance.</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7197D38-3569-4062-898C-3501B038AD2C}" type="slidenum">
              <a:rPr lang="en-GB" smtClean="0"/>
              <a:t>29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3810351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7197D38-3569-4062-898C-3501B038AD2C}"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1532052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Notes:</a:t>
            </a:r>
          </a:p>
          <a:p>
            <a:pPr marL="342900" lvl="0" indent="-342900">
              <a:lnSpc>
                <a:spcPct val="115000"/>
              </a:lnSpc>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This course will cover aggregates and window functions in later modules.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Rowset functions are beyond the scope of this course.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The rest of this module will cover various scalar functions.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7197D38-3569-4062-898C-3501B038AD2C}"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2020085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CAST and ABS examples need no database context as written. (Note that CAST will be covered in Lesson 2 of this module.)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Scalar functions can have multiple inputs—for example, DATEADD. They can also have no inputs—for example, GETDATE.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Only some common scalar functions will be covered in this course.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Briefly define deterministic (always return the same result any time they are called, by using a specific set of input values) versus nondeterministic (could return different results every time they are called, even with the same specific set of input values).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For more information on determinism, consult your local philosophy professor, clergy or see the SQL Server Technical Documentation: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Deterministic and Nondeterministic Functions</a:t>
            </a:r>
          </a:p>
          <a:p>
            <a:pPr>
              <a:lnSpc>
                <a:spcPct val="107000"/>
              </a:lnSpc>
              <a:spcAft>
                <a:spcPts val="800"/>
              </a:spcAft>
            </a:pPr>
            <a:r>
              <a:rPr lang="en-GB" sz="1000" u="sng" dirty="0">
                <a:latin typeface="Arial" panose="020B0604020202020204" pitchFamily="34" charset="0"/>
                <a:ea typeface="Calibri" panose="020F0502020204030204" pitchFamily="34" charset="0"/>
                <a:cs typeface="Segoe UI" panose="020B0502040204020203" pitchFamily="34" charset="0"/>
                <a:hlinkClick r:id="rId3"/>
              </a:rPr>
              <a:t>http://go.microsoft.com/fwlink/?LinkID=402745</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7197D38-3569-4062-898C-3501B038AD2C}"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2532001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u="sng" dirty="0">
                <a:latin typeface="Arial" panose="020B0604020202020204" pitchFamily="34" charset="0"/>
                <a:ea typeface="Calibri" panose="020F0502020204030204" pitchFamily="34" charset="0"/>
                <a:cs typeface="Segoe UI" panose="020B0502040204020203" pitchFamily="34" charset="0"/>
              </a:rPr>
              <a:t>Note: </a:t>
            </a:r>
            <a:r>
              <a:rPr lang="en-GB" sz="1000" dirty="0">
                <a:latin typeface="Arial" panose="020B0604020202020204" pitchFamily="34" charset="0"/>
                <a:ea typeface="Calibri" panose="020F0502020204030204" pitchFamily="34" charset="0"/>
                <a:cs typeface="Times New Roman" panose="02020603050405020304" pitchFamily="18" charset="0"/>
              </a:rPr>
              <a:t>Aggregate functions will be covered in a later module, along with the GROUP BY clause.</a:t>
            </a:r>
          </a:p>
          <a:p>
            <a:pPr>
              <a:lnSpc>
                <a:spcPct val="107000"/>
              </a:lnSpc>
              <a:spcAft>
                <a:spcPts val="800"/>
              </a:spcAft>
            </a:pPr>
            <a:r>
              <a:rPr lang="en-GB" sz="1000" b="1" u="sng" dirty="0">
                <a:latin typeface="Arial" panose="020B0604020202020204" pitchFamily="34" charset="0"/>
                <a:ea typeface="Calibri" panose="020F0502020204030204" pitchFamily="34" charset="0"/>
                <a:cs typeface="Segoe UI" panose="020B0502040204020203" pitchFamily="34" charset="0"/>
              </a:rPr>
              <a:t>Note: </a:t>
            </a:r>
            <a:r>
              <a:rPr lang="en-GB" sz="1000" dirty="0">
                <a:latin typeface="Arial" panose="020B0604020202020204" pitchFamily="34" charset="0"/>
                <a:ea typeface="Calibri" panose="020F0502020204030204" pitchFamily="34" charset="0"/>
                <a:cs typeface="Times New Roman" panose="02020603050405020304" pitchFamily="18" charset="0"/>
              </a:rPr>
              <a:t>SQL Server 2012 introduced new analytic functions that compute an aggregate value based on a window of rows. Unlike grouped aggregate functions, analytic functions can return multiple rows for each group. You can use analytic functions to compute moving averages, running totals, percentages, or top-N results within a group.</a:t>
            </a:r>
          </a:p>
        </p:txBody>
      </p:sp>
      <p:sp>
        <p:nvSpPr>
          <p:cNvPr id="4" name="Slide Number Placeholder 3"/>
          <p:cNvSpPr>
            <a:spLocks noGrp="1"/>
          </p:cNvSpPr>
          <p:nvPr>
            <p:ph type="sldNum" sz="quarter" idx="10"/>
          </p:nvPr>
        </p:nvSpPr>
        <p:spPr/>
        <p:txBody>
          <a:bodyPr/>
          <a:lstStyle/>
          <a:p>
            <a:fld id="{77197D38-3569-4062-898C-3501B038AD2C}"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1509231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example calculates a ranking based on the unitprice, with the highest price ranked at 1, the next highest ranked 2, and so on. Tell the students that this is provided for illustration only. The OVER clause and ranking functions will be covered in a later module.</a:t>
            </a:r>
          </a:p>
        </p:txBody>
      </p:sp>
      <p:sp>
        <p:nvSpPr>
          <p:cNvPr id="4" name="Slide Number Placeholder 3"/>
          <p:cNvSpPr>
            <a:spLocks noGrp="1"/>
          </p:cNvSpPr>
          <p:nvPr>
            <p:ph type="sldNum" sz="quarter" idx="10"/>
          </p:nvPr>
        </p:nvSpPr>
        <p:spPr/>
        <p:txBody>
          <a:bodyPr/>
          <a:lstStyle/>
          <a:p>
            <a:fld id="{77197D38-3569-4062-898C-3501B038AD2C}"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1982329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Start the </a:t>
            </a:r>
            <a:r>
              <a:rPr lang="en-GB" sz="1000" b="1" dirty="0">
                <a:effectLst/>
                <a:latin typeface="Arial" panose="020B0604020202020204" pitchFamily="34" charset="0"/>
                <a:ea typeface="Calibri" panose="020F0502020204030204" pitchFamily="34" charset="0"/>
                <a:cs typeface="Times New Roman" panose="02020603050405020304" pitchFamily="18" charset="0"/>
              </a:rPr>
              <a:t>20761C-MIA-DC</a:t>
            </a:r>
            <a:r>
              <a:rPr lang="en-GB" sz="1000" dirty="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a:effectLst/>
                <a:latin typeface="Arial" panose="020B0604020202020204" pitchFamily="34" charset="0"/>
                <a:ea typeface="Calibri" panose="020F0502020204030204" pitchFamily="34" charset="0"/>
                <a:cs typeface="Times New Roman" panose="02020603050405020304" pitchFamily="18" charset="0"/>
              </a:rPr>
              <a:t>20761C-MIA-SQL</a:t>
            </a:r>
            <a:r>
              <a:rPr lang="en-GB" sz="1000" dirty="0">
                <a:effectLst/>
                <a:latin typeface="Arial" panose="020B0604020202020204" pitchFamily="34" charset="0"/>
                <a:ea typeface="Calibri" panose="020F0502020204030204" pitchFamily="34" charset="0"/>
                <a:cs typeface="Times New Roman" panose="02020603050405020304" pitchFamily="18" charset="0"/>
              </a:rPr>
              <a:t> virtual machines.</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Use Built-in Scalar Functions</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20761C-MIA-DC</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virtual machines are both running, and then log on to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Run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D:\Demofiles\Mod08\Setup.cmd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as an administrator.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Yes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the command prompt,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When the script has finished, press Enter.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MIA-SQL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database engine instance using Windows authentication.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Demo.ssmssln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solution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D:\Demofiles\Mod08\Demo</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Solution Explorer,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Queries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double-click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11 - Demonstration A.sql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7197D38-3569-4062-898C-3501B038AD2C}"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Tree>
    <p:extLst>
      <p:ext uri="{BB962C8B-B14F-4D97-AF65-F5344CB8AC3E}">
        <p14:creationId xmlns:p14="http://schemas.microsoft.com/office/powerpoint/2010/main" val="2080419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Categorize Activity</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Segoe UI" panose="020B0502040204020203" pitchFamily="34" charset="0"/>
              </a:rPr>
              <a:t>Categorize each item into the appropriate category. Indicate your answer by writing the category number to the right of each item.</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Scalar Functions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(1)GETDATE()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(2)DATEADD()</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(3)UPPER()</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(4)YEAR()</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(5)ABS()</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(6)DB_NAME()</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Aggregate Functions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(1)SUM()</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(2)MIN()</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(3)MAX()</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(4)COUNT()</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(5)AVG()</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Rowset Functions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(1)OPENDATASOURCE()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(2)OPENQUERY()</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(3)OPENROWSET()</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(4)OPENXML()</a:t>
            </a:r>
            <a:endParaRPr lang="en-GB" dirty="0"/>
          </a:p>
        </p:txBody>
      </p:sp>
      <p:sp>
        <p:nvSpPr>
          <p:cNvPr id="4" name="Slide Number Placeholder 3"/>
          <p:cNvSpPr>
            <a:spLocks noGrp="1"/>
          </p:cNvSpPr>
          <p:nvPr>
            <p:ph type="sldNum" sz="quarter" idx="10"/>
          </p:nvPr>
        </p:nvSpPr>
        <p:spPr/>
        <p:txBody>
          <a:bodyPr/>
          <a:lstStyle/>
          <a:p>
            <a:fld id="{77197D38-3569-4062-898C-3501B038AD2C}" type="slidenum">
              <a:rPr lang="en-GB" smtClean="0"/>
              <a:t>9</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2087411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82072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4650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5507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17650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58871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03674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5023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50885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2374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41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676054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35223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333370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a:t>Module 8</a:t>
            </a:r>
          </a:p>
        </p:txBody>
      </p:sp>
      <p:sp>
        <p:nvSpPr>
          <p:cNvPr id="3" name="Subtitle 2"/>
          <p:cNvSpPr>
            <a:spLocks noGrp="1"/>
          </p:cNvSpPr>
          <p:nvPr>
            <p:ph type="subTitle" sz="quarter" idx="1"/>
          </p:nvPr>
        </p:nvSpPr>
        <p:spPr/>
        <p:txBody>
          <a:bodyPr/>
          <a:lstStyle/>
          <a:p>
            <a:r>
              <a:rPr lang="en-GB" dirty="0"/>
              <a:t>Using Built-In Functions
</a:t>
            </a:r>
          </a:p>
        </p:txBody>
      </p:sp>
    </p:spTree>
    <p:custDataLst>
      <p:tags r:id="rId1"/>
    </p:custDataLst>
    <p:extLst>
      <p:ext uri="{BB962C8B-B14F-4D97-AF65-F5344CB8AC3E}">
        <p14:creationId xmlns:p14="http://schemas.microsoft.com/office/powerpoint/2010/main" val="1998516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Using Conversion Functions</a:t>
            </a:r>
          </a:p>
        </p:txBody>
      </p:sp>
      <p:sp>
        <p:nvSpPr>
          <p:cNvPr id="3" name="Text Placeholder 2"/>
          <p:cNvSpPr>
            <a:spLocks noGrp="1"/>
          </p:cNvSpPr>
          <p:nvPr>
            <p:ph type="body" idx="1"/>
          </p:nvPr>
        </p:nvSpPr>
        <p:spPr/>
        <p:txBody>
          <a:bodyPr/>
          <a:lstStyle/>
          <a:p>
            <a:r>
              <a:rPr lang="en-GB" dirty="0"/>
              <a:t>Implicit and Explicit Data Type Conversions
Converting with CAST
Converting with CONVERT
Converting Strings with PARSE
Converting with TRY_PARSE and TRY_CONVERT
Demonstration: Using Conversion Functions</a:t>
            </a:r>
          </a:p>
        </p:txBody>
      </p:sp>
    </p:spTree>
    <p:custDataLst>
      <p:tags r:id="rId1"/>
    </p:custDataLst>
    <p:extLst>
      <p:ext uri="{BB962C8B-B14F-4D97-AF65-F5344CB8AC3E}">
        <p14:creationId xmlns:p14="http://schemas.microsoft.com/office/powerpoint/2010/main" val="3940920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Implicit and Explicit Data Type Conversions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Implicit conversion occurs automatically and follows data type precedence rules</a:t>
            </a:r>
          </a:p>
          <a:p>
            <a:pPr lvl="0"/>
            <a:endParaRPr lang="en-US" b="0" kern="0" dirty="0">
              <a:solidFill>
                <a:srgbClr val="000000"/>
              </a:solidFill>
            </a:endParaRPr>
          </a:p>
          <a:p>
            <a:pPr lvl="0"/>
            <a:r>
              <a:rPr lang="en-US" b="0" kern="0" dirty="0">
                <a:solidFill>
                  <a:srgbClr val="000000"/>
                </a:solidFill>
              </a:rPr>
              <a:t>Use explicit conversion:</a:t>
            </a:r>
          </a:p>
          <a:p>
            <a:pPr lvl="1"/>
            <a:r>
              <a:rPr lang="en-US" b="0" kern="0" dirty="0">
                <a:solidFill>
                  <a:srgbClr val="000000"/>
                </a:solidFill>
              </a:rPr>
              <a:t>When implicit would fail or is not permitted</a:t>
            </a:r>
          </a:p>
          <a:p>
            <a:pPr lvl="1"/>
            <a:r>
              <a:rPr lang="en-US" b="0" kern="0" dirty="0">
                <a:solidFill>
                  <a:srgbClr val="000000"/>
                </a:solidFill>
              </a:rPr>
              <a:t>To override data type precedence</a:t>
            </a:r>
          </a:p>
          <a:p>
            <a:pPr lvl="1"/>
            <a:endParaRPr lang="en-US" b="0" kern="0" dirty="0">
              <a:solidFill>
                <a:srgbClr val="000000"/>
              </a:solidFill>
            </a:endParaRPr>
          </a:p>
          <a:p>
            <a:pPr lvl="0"/>
            <a:r>
              <a:rPr lang="en-US" b="0" kern="0" dirty="0">
                <a:solidFill>
                  <a:srgbClr val="000000"/>
                </a:solidFill>
              </a:rPr>
              <a:t>Explicitly convert between types with CAST or CONVERT functions</a:t>
            </a:r>
          </a:p>
          <a:p>
            <a:pPr lvl="0"/>
            <a:endParaRPr lang="en-US" b="0" kern="0" dirty="0">
              <a:solidFill>
                <a:srgbClr val="000000"/>
              </a:solidFill>
            </a:endParaRPr>
          </a:p>
          <a:p>
            <a:pPr lvl="0"/>
            <a:r>
              <a:rPr lang="en-US" b="0" kern="0" dirty="0">
                <a:solidFill>
                  <a:srgbClr val="000000"/>
                </a:solidFill>
              </a:rPr>
              <a:t>Watch for truncation</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575841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Converting with CAST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Converts a value from one data type to another:</a:t>
            </a:r>
          </a:p>
          <a:p>
            <a:pPr lvl="1"/>
            <a:r>
              <a:rPr lang="en-US" b="0" kern="0" dirty="0">
                <a:solidFill>
                  <a:srgbClr val="000000"/>
                </a:solidFill>
              </a:rPr>
              <a:t>Can be used in SELECT and WHERE clauses</a:t>
            </a:r>
          </a:p>
          <a:p>
            <a:pPr lvl="1"/>
            <a:r>
              <a:rPr lang="en-US" b="0" kern="0" dirty="0">
                <a:solidFill>
                  <a:srgbClr val="000000"/>
                </a:solidFill>
              </a:rPr>
              <a:t>ANSI standard</a:t>
            </a:r>
          </a:p>
          <a:p>
            <a:pPr marL="0" lvl="0" indent="0">
              <a:buNone/>
            </a:pPr>
            <a:r>
              <a:rPr lang="en-US" b="0" kern="0" dirty="0">
                <a:solidFill>
                  <a:srgbClr val="000000"/>
                </a:solidFill>
              </a:rPr>
              <a:t>CAST syntax:</a:t>
            </a:r>
          </a:p>
          <a:p>
            <a:pPr marL="0" lvl="0" indent="0">
              <a:buNone/>
            </a:pPr>
            <a:endParaRPr lang="en-US" b="0" kern="0" dirty="0">
              <a:solidFill>
                <a:srgbClr val="000000"/>
              </a:solidFill>
            </a:endParaRPr>
          </a:p>
          <a:p>
            <a:pPr marL="0" lvl="0" indent="0">
              <a:buNone/>
            </a:pPr>
            <a:r>
              <a:rPr lang="en-US" b="0" kern="0" dirty="0">
                <a:solidFill>
                  <a:srgbClr val="000000"/>
                </a:solidFill>
              </a:rPr>
              <a:t>CAST example:</a:t>
            </a:r>
          </a:p>
          <a:p>
            <a:pPr lvl="0"/>
            <a:endParaRPr lang="en-US" b="0" kern="0" dirty="0">
              <a:solidFill>
                <a:srgbClr val="000000"/>
              </a:solidFill>
            </a:endParaRPr>
          </a:p>
          <a:p>
            <a:pPr lvl="0"/>
            <a:r>
              <a:rPr lang="en-US" b="0" kern="0" dirty="0">
                <a:solidFill>
                  <a:srgbClr val="000000"/>
                </a:solidFill>
              </a:rPr>
              <a:t>Returns an error if data types are incompatible:</a:t>
            </a:r>
          </a:p>
          <a:p>
            <a:pPr lvl="0"/>
            <a:endParaRPr lang="en-US" b="0" kern="0" dirty="0">
              <a:solidFill>
                <a:srgbClr val="000000"/>
              </a:solidFill>
            </a:endParaRPr>
          </a:p>
          <a:p>
            <a:pPr lvl="0"/>
            <a:endParaRPr lang="en-US" b="0" kern="0" dirty="0">
              <a:solidFill>
                <a:srgbClr val="000000"/>
              </a:solidFill>
            </a:endParaRPr>
          </a:p>
        </p:txBody>
      </p:sp>
      <p:sp>
        <p:nvSpPr>
          <p:cNvPr id="5" name="AutoShape 3"/>
          <p:cNvSpPr>
            <a:spLocks noChangeArrowheads="1"/>
          </p:cNvSpPr>
          <p:nvPr/>
        </p:nvSpPr>
        <p:spPr bwMode="auto">
          <a:xfrm>
            <a:off x="598311" y="2929496"/>
            <a:ext cx="7612238" cy="391611"/>
          </a:xfrm>
          <a:prstGeom prst="roundRect">
            <a:avLst>
              <a:gd name="adj" fmla="val 7093"/>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CAST(&lt;value&gt; AS &lt;datatype&gt;)</a:t>
            </a:r>
          </a:p>
        </p:txBody>
      </p:sp>
      <p:sp>
        <p:nvSpPr>
          <p:cNvPr id="6" name="AutoShape 3"/>
          <p:cNvSpPr>
            <a:spLocks noChangeArrowheads="1"/>
          </p:cNvSpPr>
          <p:nvPr/>
        </p:nvSpPr>
        <p:spPr bwMode="auto">
          <a:xfrm>
            <a:off x="598311" y="3879331"/>
            <a:ext cx="7612238" cy="391611"/>
          </a:xfrm>
          <a:prstGeom prst="roundRect">
            <a:avLst>
              <a:gd name="adj" fmla="val 7093"/>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SELECT CAST(SYSDATETIME() AS date);</a:t>
            </a:r>
          </a:p>
        </p:txBody>
      </p:sp>
      <p:sp>
        <p:nvSpPr>
          <p:cNvPr id="7" name="AutoShape 3"/>
          <p:cNvSpPr>
            <a:spLocks noChangeArrowheads="1"/>
          </p:cNvSpPr>
          <p:nvPr/>
        </p:nvSpPr>
        <p:spPr bwMode="auto">
          <a:xfrm>
            <a:off x="598311" y="4872948"/>
            <a:ext cx="7612238" cy="654025"/>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--attempt to convert datetime2 to int</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SELECT CAST(SYSDATETIME() AS int);</a:t>
            </a:r>
          </a:p>
        </p:txBody>
      </p:sp>
      <p:sp>
        <p:nvSpPr>
          <p:cNvPr id="8" name="AutoShape 3"/>
          <p:cNvSpPr>
            <a:spLocks noChangeArrowheads="1"/>
          </p:cNvSpPr>
          <p:nvPr/>
        </p:nvSpPr>
        <p:spPr bwMode="auto">
          <a:xfrm>
            <a:off x="598310" y="5776491"/>
            <a:ext cx="7612239" cy="597856"/>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Msg 529, Level 16, State 2, Line 1</a:t>
            </a:r>
          </a:p>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Explicit conversion from data type datetime2 to int is not allowed.</a:t>
            </a:r>
          </a:p>
        </p:txBody>
      </p:sp>
    </p:spTree>
    <p:custDataLst>
      <p:tags r:id="rId1"/>
    </p:custDataLst>
    <p:extLst>
      <p:ext uri="{BB962C8B-B14F-4D97-AF65-F5344CB8AC3E}">
        <p14:creationId xmlns:p14="http://schemas.microsoft.com/office/powerpoint/2010/main" val="782998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Converting with CONVERT</a:t>
            </a:r>
          </a:p>
        </p:txBody>
      </p:sp>
      <p:sp>
        <p:nvSpPr>
          <p:cNvPr id="4" name="Content Placeholder 2"/>
          <p:cNvSpPr txBox="1">
            <a:spLocks/>
          </p:cNvSpPr>
          <p:nvPr/>
        </p:nvSpPr>
        <p:spPr>
          <a:xfrm>
            <a:off x="458788" y="1021214"/>
            <a:ext cx="8329612" cy="533519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Converts a value from one data type to another:</a:t>
            </a:r>
          </a:p>
          <a:p>
            <a:pPr lvl="1"/>
            <a:r>
              <a:rPr lang="en-US" b="0" kern="0" dirty="0">
                <a:solidFill>
                  <a:srgbClr val="000000"/>
                </a:solidFill>
              </a:rPr>
              <a:t>Can be used in SELECT and WHERE clauses</a:t>
            </a:r>
          </a:p>
          <a:p>
            <a:pPr lvl="1"/>
            <a:r>
              <a:rPr lang="en-US" b="0" kern="0" dirty="0">
                <a:solidFill>
                  <a:srgbClr val="000000"/>
                </a:solidFill>
              </a:rPr>
              <a:t>CONVERT is specific to SQL Server, not standards-based</a:t>
            </a:r>
          </a:p>
          <a:p>
            <a:pPr lvl="0"/>
            <a:r>
              <a:rPr lang="en-US" b="0" kern="0" dirty="0">
                <a:solidFill>
                  <a:srgbClr val="000000"/>
                </a:solidFill>
              </a:rPr>
              <a:t>Style specifies how input value is converted:</a:t>
            </a:r>
          </a:p>
          <a:p>
            <a:pPr lvl="0"/>
            <a:endParaRPr lang="en-US" b="0" kern="0" dirty="0">
              <a:solidFill>
                <a:srgbClr val="000000"/>
              </a:solidFill>
            </a:endParaRPr>
          </a:p>
          <a:p>
            <a:pPr lvl="0"/>
            <a:r>
              <a:rPr lang="en-US" b="0" kern="0" dirty="0">
                <a:solidFill>
                  <a:srgbClr val="000000"/>
                </a:solidFill>
              </a:rPr>
              <a:t>Syntax:</a:t>
            </a:r>
          </a:p>
          <a:p>
            <a:pPr marL="0" lvl="0" indent="0">
              <a:buNone/>
            </a:pPr>
            <a:endParaRPr lang="en-US" b="0" kern="0" dirty="0">
              <a:solidFill>
                <a:srgbClr val="000000"/>
              </a:solidFill>
            </a:endParaRPr>
          </a:p>
          <a:p>
            <a:pPr lvl="0"/>
            <a:r>
              <a:rPr lang="en-US" b="0" kern="0" dirty="0">
                <a:solidFill>
                  <a:srgbClr val="000000"/>
                </a:solidFill>
              </a:rPr>
              <a:t>Example:</a:t>
            </a:r>
          </a:p>
          <a:p>
            <a:pPr lvl="0"/>
            <a:endParaRPr lang="en-US" sz="2000" b="0" kern="0" dirty="0">
              <a:solidFill>
                <a:srgbClr val="000000"/>
              </a:solidFill>
              <a:latin typeface="Verdana"/>
              <a:ea typeface="+mn-ea"/>
            </a:endParaRPr>
          </a:p>
        </p:txBody>
      </p:sp>
      <p:sp>
        <p:nvSpPr>
          <p:cNvPr id="5" name="AutoShape 3"/>
          <p:cNvSpPr>
            <a:spLocks noChangeArrowheads="1"/>
          </p:cNvSpPr>
          <p:nvPr/>
        </p:nvSpPr>
        <p:spPr bwMode="auto">
          <a:xfrm>
            <a:off x="721256" y="3914812"/>
            <a:ext cx="7742973" cy="362041"/>
          </a:xfrm>
          <a:prstGeom prst="roundRect">
            <a:avLst>
              <a:gd name="adj" fmla="val 7093"/>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CONVERT (&lt;datatype&gt;, &lt;value&gt;, &lt;optional style no.&gt;)</a:t>
            </a:r>
          </a:p>
        </p:txBody>
      </p:sp>
      <p:sp>
        <p:nvSpPr>
          <p:cNvPr id="6" name="AutoShape 3"/>
          <p:cNvSpPr>
            <a:spLocks noChangeArrowheads="1"/>
          </p:cNvSpPr>
          <p:nvPr/>
        </p:nvSpPr>
        <p:spPr bwMode="auto">
          <a:xfrm>
            <a:off x="721256" y="4943541"/>
            <a:ext cx="7778045" cy="362041"/>
          </a:xfrm>
          <a:prstGeom prst="roundRect">
            <a:avLst>
              <a:gd name="adj" fmla="val 7093"/>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CONVERT(CHAR(8), CURRENT_TIMESTAMP,112) AS ISO_style;</a:t>
            </a:r>
          </a:p>
        </p:txBody>
      </p:sp>
      <p:sp>
        <p:nvSpPr>
          <p:cNvPr id="7" name="AutoShape 3"/>
          <p:cNvSpPr>
            <a:spLocks noChangeArrowheads="1"/>
          </p:cNvSpPr>
          <p:nvPr/>
        </p:nvSpPr>
        <p:spPr bwMode="auto">
          <a:xfrm>
            <a:off x="721256" y="5388045"/>
            <a:ext cx="1659471" cy="872734"/>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Typewriter" pitchFamily="49" charset="0"/>
              </a:rPr>
              <a:t>ISO_style</a:t>
            </a:r>
          </a:p>
          <a:p>
            <a:pPr lvl="0" defTabSz="457200">
              <a:lnSpc>
                <a:spcPct val="90000"/>
              </a:lnSpc>
              <a:tabLst>
                <a:tab pos="457200" algn="l"/>
              </a:tabLst>
              <a:defRPr/>
            </a:pPr>
            <a:r>
              <a:rPr lang="en-US" b="0" dirty="0">
                <a:solidFill>
                  <a:srgbClr val="000000"/>
                </a:solidFill>
                <a:latin typeface="Lucida Sans Typewriter" pitchFamily="49" charset="0"/>
              </a:rPr>
              <a:t>---------</a:t>
            </a:r>
          </a:p>
          <a:p>
            <a:pPr lvl="0" defTabSz="457200">
              <a:lnSpc>
                <a:spcPct val="90000"/>
              </a:lnSpc>
              <a:tabLst>
                <a:tab pos="457200" algn="l"/>
              </a:tabLst>
              <a:defRPr/>
            </a:pPr>
            <a:r>
              <a:rPr lang="en-US" b="0" dirty="0">
                <a:solidFill>
                  <a:srgbClr val="000000"/>
                </a:solidFill>
                <a:latin typeface="Lucida Sans Typewriter" pitchFamily="49" charset="0"/>
              </a:rPr>
              <a:t>20120212</a:t>
            </a:r>
          </a:p>
        </p:txBody>
      </p:sp>
    </p:spTree>
    <p:custDataLst>
      <p:tags r:id="rId1"/>
    </p:custDataLst>
    <p:extLst>
      <p:ext uri="{BB962C8B-B14F-4D97-AF65-F5344CB8AC3E}">
        <p14:creationId xmlns:p14="http://schemas.microsoft.com/office/powerpoint/2010/main" val="1177891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3c4cd901-f6ce-4990-b8b9-54c5119a070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Converting Strings with PARSE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PARSE converts strings to date, time, and number types:</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PARSE  example:</a:t>
            </a:r>
          </a:p>
        </p:txBody>
      </p:sp>
      <p:graphicFrame>
        <p:nvGraphicFramePr>
          <p:cNvPr id="5" name="Table 4"/>
          <p:cNvGraphicFramePr>
            <a:graphicFrameLocks noGrp="1"/>
          </p:cNvGraphicFramePr>
          <p:nvPr>
            <p:extLst>
              <p:ext uri="{D42A27DB-BD31-4B8C-83A1-F6EECF244321}">
                <p14:modId xmlns:p14="http://schemas.microsoft.com/office/powerpoint/2010/main" val="3931763967"/>
              </p:ext>
            </p:extLst>
          </p:nvPr>
        </p:nvGraphicFramePr>
        <p:xfrm>
          <a:off x="626021" y="2147059"/>
          <a:ext cx="6920089" cy="1889760"/>
        </p:xfrm>
        <a:graphic>
          <a:graphicData uri="http://schemas.openxmlformats.org/drawingml/2006/table">
            <a:tbl>
              <a:tblPr firstRow="1" bandRow="1">
                <a:tableStyleId>{B301B821-A1FF-4177-AEE7-76D212191A09}</a:tableStyleId>
              </a:tblPr>
              <a:tblGrid>
                <a:gridCol w="2443092">
                  <a:extLst>
                    <a:ext uri="{9D8B030D-6E8A-4147-A177-3AD203B41FA5}">
                      <a16:colId xmlns:a16="http://schemas.microsoft.com/office/drawing/2014/main" val="20000"/>
                    </a:ext>
                  </a:extLst>
                </a:gridCol>
                <a:gridCol w="4476997">
                  <a:extLst>
                    <a:ext uri="{9D8B030D-6E8A-4147-A177-3AD203B41FA5}">
                      <a16:colId xmlns:a16="http://schemas.microsoft.com/office/drawing/2014/main" val="20001"/>
                    </a:ext>
                  </a:extLst>
                </a:gridCol>
              </a:tblGrid>
              <a:tr h="0">
                <a:tc>
                  <a:txBody>
                    <a:bodyPr/>
                    <a:lstStyle/>
                    <a:p>
                      <a:r>
                        <a:rPr lang="en-US" sz="2000" b="0" dirty="0">
                          <a:latin typeface="Segoe UI Light" panose="020B0502040204020203" pitchFamily="34" charset="0"/>
                          <a:cs typeface="Segoe UI Light" panose="020B0502040204020203" pitchFamily="34" charset="0"/>
                        </a:rPr>
                        <a:t>PARSE element</a:t>
                      </a:r>
                    </a:p>
                  </a:txBody>
                  <a:tcPr>
                    <a:lnR w="12700" cap="flat" cmpd="sng" algn="ctr">
                      <a:solidFill>
                        <a:srgbClr val="569AD2"/>
                      </a:solidFill>
                      <a:prstDash val="solid"/>
                      <a:round/>
                      <a:headEnd type="none" w="med" len="med"/>
                      <a:tailEnd type="none" w="med" len="med"/>
                    </a:lnR>
                    <a:lnB w="12700" cap="flat" cmpd="sng" algn="ctr">
                      <a:solidFill>
                        <a:srgbClr val="569AD2"/>
                      </a:solidFill>
                      <a:prstDash val="solid"/>
                      <a:round/>
                      <a:headEnd type="none" w="med" len="med"/>
                      <a:tailEnd type="none" w="med" len="med"/>
                    </a:lnB>
                    <a:solidFill>
                      <a:srgbClr val="569AD2"/>
                    </a:solidFill>
                  </a:tcPr>
                </a:tc>
                <a:tc>
                  <a:txBody>
                    <a:bodyPr/>
                    <a:lstStyle/>
                    <a:p>
                      <a:r>
                        <a:rPr lang="en-US" sz="2000" b="0" dirty="0">
                          <a:latin typeface="Segoe UI Light" panose="020B0502040204020203" pitchFamily="34" charset="0"/>
                          <a:cs typeface="Segoe UI Light" panose="020B0502040204020203" pitchFamily="34" charset="0"/>
                        </a:rPr>
                        <a:t>Comment</a:t>
                      </a:r>
                    </a:p>
                  </a:txBody>
                  <a:tcPr>
                    <a:lnL w="12700" cap="flat" cmpd="sng" algn="ctr">
                      <a:solidFill>
                        <a:srgbClr val="569AD2"/>
                      </a:solidFill>
                      <a:prstDash val="solid"/>
                      <a:round/>
                      <a:headEnd type="none" w="med" len="med"/>
                      <a:tailEnd type="none" w="med" len="med"/>
                    </a:lnL>
                    <a:lnR w="12700" cmpd="sng">
                      <a:noFill/>
                    </a:lnR>
                    <a:lnT w="12700" cmpd="sng">
                      <a:noFill/>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solidFill>
                      <a:srgbClr val="569AD2"/>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Segoe UI Light" panose="020B0502040204020203" pitchFamily="34" charset="0"/>
                          <a:cs typeface="Segoe UI Light" panose="020B0502040204020203" pitchFamily="34" charset="0"/>
                        </a:rPr>
                        <a:t>String_value</a:t>
                      </a: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2000" b="0" dirty="0">
                          <a:latin typeface="Segoe UI Light" panose="020B0502040204020203" pitchFamily="34" charset="0"/>
                          <a:cs typeface="Segoe UI Light" panose="020B0502040204020203" pitchFamily="34" charset="0"/>
                        </a:rPr>
                        <a:t>Formatted nvarchar(4000)</a:t>
                      </a:r>
                      <a:r>
                        <a:rPr lang="en-US" sz="2000" b="0" baseline="0" dirty="0">
                          <a:latin typeface="Segoe UI Light" panose="020B0502040204020203" pitchFamily="34" charset="0"/>
                          <a:cs typeface="Segoe UI Light" panose="020B0502040204020203" pitchFamily="34" charset="0"/>
                        </a:rPr>
                        <a:t> input</a:t>
                      </a:r>
                      <a:endParaRPr lang="en-US" sz="2000" b="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Segoe UI Light" panose="020B0502040204020203" pitchFamily="34" charset="0"/>
                          <a:cs typeface="Segoe UI Light" panose="020B0502040204020203" pitchFamily="34" charset="0"/>
                        </a:rPr>
                        <a:t>Data_type</a:t>
                      </a: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2000" b="0" dirty="0">
                          <a:latin typeface="Segoe UI Light" panose="020B0502040204020203" pitchFamily="34" charset="0"/>
                          <a:cs typeface="Segoe UI Light" panose="020B0502040204020203" pitchFamily="34" charset="0"/>
                        </a:rPr>
                        <a:t>Requested data type ouput</a:t>
                      </a:r>
                    </a:p>
                  </a:txBody>
                  <a:tcPr>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Segoe UI Light" panose="020B0502040204020203" pitchFamily="34" charset="0"/>
                          <a:cs typeface="Segoe UI Light" panose="020B0502040204020203" pitchFamily="34" charset="0"/>
                        </a:rPr>
                        <a:t>Culture</a:t>
                      </a: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tcPr>
                </a:tc>
                <a:tc>
                  <a:txBody>
                    <a:bodyPr/>
                    <a:lstStyle/>
                    <a:p>
                      <a:r>
                        <a:rPr lang="en-US" sz="2000" b="0" dirty="0">
                          <a:latin typeface="Segoe UI Light" panose="020B0502040204020203" pitchFamily="34" charset="0"/>
                          <a:cs typeface="Segoe UI Light" panose="020B0502040204020203" pitchFamily="34" charset="0"/>
                        </a:rPr>
                        <a:t>Optional string in</a:t>
                      </a:r>
                      <a:r>
                        <a:rPr lang="en-US" sz="2000" b="0" baseline="0" dirty="0">
                          <a:latin typeface="Segoe UI Light" panose="020B0502040204020203" pitchFamily="34" charset="0"/>
                          <a:cs typeface="Segoe UI Light" panose="020B0502040204020203" pitchFamily="34" charset="0"/>
                        </a:rPr>
                        <a:t> .NET culture form:</a:t>
                      </a:r>
                      <a:br>
                        <a:rPr lang="en-US" sz="2000" b="0" baseline="0" dirty="0">
                          <a:latin typeface="Segoe UI Light" panose="020B0502040204020203" pitchFamily="34" charset="0"/>
                          <a:cs typeface="Segoe UI Light" panose="020B0502040204020203" pitchFamily="34" charset="0"/>
                        </a:rPr>
                      </a:br>
                      <a:r>
                        <a:rPr lang="en-US" sz="2000" b="0" baseline="0" dirty="0">
                          <a:latin typeface="Segoe UI Light" panose="020B0502040204020203" pitchFamily="34" charset="0"/>
                          <a:cs typeface="Segoe UI Light" panose="020B0502040204020203" pitchFamily="34" charset="0"/>
                        </a:rPr>
                        <a:t>en-US, es-ES, ar-SA, and so on </a:t>
                      </a:r>
                      <a:endParaRPr lang="en-US" sz="2000" b="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6" name="AutoShape 3"/>
          <p:cNvSpPr>
            <a:spLocks noChangeArrowheads="1"/>
          </p:cNvSpPr>
          <p:nvPr/>
        </p:nvSpPr>
        <p:spPr bwMode="auto">
          <a:xfrm>
            <a:off x="626021" y="5162663"/>
            <a:ext cx="7023630" cy="654025"/>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SELECT PARSE('02/12/2012' AS datetime2 </a:t>
            </a:r>
            <a:br>
              <a:rPr lang="en-US" sz="2000" b="0" dirty="0">
                <a:solidFill>
                  <a:srgbClr val="000000"/>
                </a:solidFill>
                <a:latin typeface="Lucida Sans Unicode" panose="020B0602030504020204" pitchFamily="34" charset="0"/>
                <a:cs typeface="Lucida Sans Unicode" panose="020B0602030504020204" pitchFamily="34" charset="0"/>
              </a:rPr>
            </a:br>
            <a:r>
              <a:rPr lang="en-US" sz="2000" b="0" dirty="0">
                <a:solidFill>
                  <a:srgbClr val="000000"/>
                </a:solidFill>
                <a:latin typeface="Lucida Sans Unicode" panose="020B0602030504020204" pitchFamily="34" charset="0"/>
                <a:cs typeface="Lucida Sans Unicode" panose="020B0602030504020204" pitchFamily="34" charset="0"/>
              </a:rPr>
              <a:t>   USING 'en-US') AS parse_result; </a:t>
            </a:r>
          </a:p>
        </p:txBody>
      </p:sp>
    </p:spTree>
    <p:custDataLst>
      <p:tags r:id="rId1"/>
    </p:custDataLst>
    <p:extLst>
      <p:ext uri="{BB962C8B-B14F-4D97-AF65-F5344CB8AC3E}">
        <p14:creationId xmlns:p14="http://schemas.microsoft.com/office/powerpoint/2010/main" val="2446521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df277de2-390d-4778-9468-89210d361d5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Converting with TRY_PARSE and TRY_CONVERT</a:t>
            </a:r>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TRY_PARSE and TRY_CONVERT:</a:t>
            </a:r>
          </a:p>
          <a:p>
            <a:pPr lvl="1"/>
            <a:r>
              <a:rPr lang="en-US" b="0" kern="0" dirty="0">
                <a:solidFill>
                  <a:srgbClr val="000000"/>
                </a:solidFill>
              </a:rPr>
              <a:t>Return the results of a data type conversion:</a:t>
            </a:r>
          </a:p>
          <a:p>
            <a:pPr lvl="2"/>
            <a:r>
              <a:rPr lang="en-US" b="0" kern="0" dirty="0">
                <a:solidFill>
                  <a:srgbClr val="000000"/>
                </a:solidFill>
              </a:rPr>
              <a:t>Like PARSE and CONVERT, they convert strings to date, time and numeric types</a:t>
            </a:r>
          </a:p>
          <a:p>
            <a:pPr lvl="2"/>
            <a:r>
              <a:rPr lang="en-US" b="0" kern="0" dirty="0">
                <a:solidFill>
                  <a:srgbClr val="000000"/>
                </a:solidFill>
              </a:rPr>
              <a:t>Unlike PARSE and CONVERT, they return a NULL if the conversion fails</a:t>
            </a:r>
          </a:p>
          <a:p>
            <a:pPr marL="0" lvl="0" indent="0">
              <a:buNone/>
            </a:pPr>
            <a:r>
              <a:rPr lang="en-US" b="0" kern="0" dirty="0">
                <a:solidFill>
                  <a:srgbClr val="000000"/>
                </a:solidFill>
              </a:rPr>
              <a:t>TRY_PARSE Example:</a:t>
            </a:r>
          </a:p>
          <a:p>
            <a:pPr marL="0" lvl="0" indent="0">
              <a:buNone/>
            </a:pPr>
            <a:endParaRPr lang="en-US" b="0" kern="0" dirty="0">
              <a:solidFill>
                <a:srgbClr val="000000"/>
              </a:solidFill>
            </a:endParaRPr>
          </a:p>
        </p:txBody>
      </p:sp>
      <p:sp>
        <p:nvSpPr>
          <p:cNvPr id="5" name="AutoShape 3"/>
          <p:cNvSpPr>
            <a:spLocks noChangeArrowheads="1"/>
          </p:cNvSpPr>
          <p:nvPr/>
        </p:nvSpPr>
        <p:spPr bwMode="auto">
          <a:xfrm>
            <a:off x="709159" y="4011307"/>
            <a:ext cx="7023630" cy="654025"/>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SELECT TRY_PARSE(‘SQLServer' AS datetime2 </a:t>
            </a:r>
            <a:br>
              <a:rPr lang="en-US" sz="2000" b="0" dirty="0">
                <a:solidFill>
                  <a:srgbClr val="000000"/>
                </a:solidFill>
                <a:latin typeface="Lucida Sans Unicode" panose="020B0602030504020204" pitchFamily="34" charset="0"/>
                <a:cs typeface="Lucida Sans Unicode" panose="020B0602030504020204" pitchFamily="34" charset="0"/>
              </a:rPr>
            </a:br>
            <a:r>
              <a:rPr lang="en-US" sz="2000" b="0" dirty="0">
                <a:solidFill>
                  <a:srgbClr val="000000"/>
                </a:solidFill>
                <a:latin typeface="Lucida Sans Unicode" panose="020B0602030504020204" pitchFamily="34" charset="0"/>
                <a:cs typeface="Lucida Sans Unicode" panose="020B0602030504020204" pitchFamily="34" charset="0"/>
              </a:rPr>
              <a:t>   USING 'en-US') AS try_parse_result; </a:t>
            </a:r>
          </a:p>
        </p:txBody>
      </p:sp>
      <p:sp>
        <p:nvSpPr>
          <p:cNvPr id="6" name="AutoShape 3"/>
          <p:cNvSpPr>
            <a:spLocks noChangeArrowheads="1"/>
          </p:cNvSpPr>
          <p:nvPr/>
        </p:nvSpPr>
        <p:spPr bwMode="auto">
          <a:xfrm>
            <a:off x="709159" y="4845050"/>
            <a:ext cx="7023630" cy="840230"/>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Typewriter" pitchFamily="49" charset="0"/>
              </a:rPr>
              <a:t>try_parse_result</a:t>
            </a:r>
          </a:p>
          <a:p>
            <a:pPr lvl="0" defTabSz="457200">
              <a:lnSpc>
                <a:spcPct val="90000"/>
              </a:lnSpc>
              <a:tabLst>
                <a:tab pos="457200" algn="l"/>
              </a:tabLst>
              <a:defRPr/>
            </a:pPr>
            <a:r>
              <a:rPr lang="en-US" b="0" dirty="0">
                <a:solidFill>
                  <a:srgbClr val="000000"/>
                </a:solidFill>
                <a:latin typeface="Lucida Sans Typewriter" pitchFamily="49" charset="0"/>
              </a:rPr>
              <a:t>----------------</a:t>
            </a:r>
          </a:p>
          <a:p>
            <a:pPr lvl="0" defTabSz="457200">
              <a:lnSpc>
                <a:spcPct val="90000"/>
              </a:lnSpc>
              <a:tabLst>
                <a:tab pos="457200" algn="l"/>
              </a:tabLst>
              <a:defRPr/>
            </a:pPr>
            <a:r>
              <a:rPr lang="en-US" b="0" dirty="0">
                <a:solidFill>
                  <a:srgbClr val="000000"/>
                </a:solidFill>
                <a:latin typeface="Lucida Sans Typewriter" pitchFamily="49" charset="0"/>
              </a:rPr>
              <a:t>NULL</a:t>
            </a:r>
          </a:p>
        </p:txBody>
      </p:sp>
    </p:spTree>
    <p:custDataLst>
      <p:tags r:id="rId1"/>
    </p:custDataLst>
    <p:extLst>
      <p:ext uri="{BB962C8B-B14F-4D97-AF65-F5344CB8AC3E}">
        <p14:creationId xmlns:p14="http://schemas.microsoft.com/office/powerpoint/2010/main" val="4286529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f5f146d5-3e35-4d69-ac4e-583af329f6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Using Conversion Functions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Use functions to convert data</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3173373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Using Logical Functions</a:t>
            </a:r>
          </a:p>
        </p:txBody>
      </p:sp>
      <p:sp>
        <p:nvSpPr>
          <p:cNvPr id="3" name="Text Placeholder 2"/>
          <p:cNvSpPr>
            <a:spLocks noGrp="1"/>
          </p:cNvSpPr>
          <p:nvPr>
            <p:ph type="body" idx="1"/>
          </p:nvPr>
        </p:nvSpPr>
        <p:spPr/>
        <p:txBody>
          <a:bodyPr/>
          <a:lstStyle/>
          <a:p>
            <a:r>
              <a:rPr lang="en-GB" dirty="0"/>
              <a:t>Writing Logical Test with Functions
Performing Conditional Tests with IIF
Selecting Items from a List with CHOOSE
Demonstration: Using Logical Functions</a:t>
            </a:r>
          </a:p>
        </p:txBody>
      </p:sp>
    </p:spTree>
    <p:custDataLst>
      <p:tags r:id="rId1"/>
    </p:custDataLst>
    <p:extLst>
      <p:ext uri="{BB962C8B-B14F-4D97-AF65-F5344CB8AC3E}">
        <p14:creationId xmlns:p14="http://schemas.microsoft.com/office/powerpoint/2010/main" val="1757649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Writing Logical Test with Functions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ISNUMERIC tests whether an input expression is a valid numeric data type:</a:t>
            </a:r>
          </a:p>
          <a:p>
            <a:pPr lvl="1"/>
            <a:r>
              <a:rPr lang="en-US" b="0" kern="0" dirty="0">
                <a:solidFill>
                  <a:srgbClr val="000000"/>
                </a:solidFill>
              </a:rPr>
              <a:t>Returns a 1 when the input evaluates to any valid numeric type, including FLOAT and MONEY</a:t>
            </a:r>
          </a:p>
          <a:p>
            <a:pPr lvl="1"/>
            <a:r>
              <a:rPr lang="en-US" b="0" kern="0" dirty="0">
                <a:solidFill>
                  <a:srgbClr val="000000"/>
                </a:solidFill>
              </a:rPr>
              <a:t>Returns 0 otherwise</a:t>
            </a:r>
          </a:p>
          <a:p>
            <a:pPr lvl="0"/>
            <a:r>
              <a:rPr lang="en-US" b="0" kern="0" dirty="0">
                <a:solidFill>
                  <a:srgbClr val="000000"/>
                </a:solidFill>
              </a:rPr>
              <a:t>Example:</a:t>
            </a:r>
          </a:p>
        </p:txBody>
      </p:sp>
      <p:sp>
        <p:nvSpPr>
          <p:cNvPr id="5" name="AutoShape 3"/>
          <p:cNvSpPr>
            <a:spLocks noChangeArrowheads="1"/>
          </p:cNvSpPr>
          <p:nvPr/>
        </p:nvSpPr>
        <p:spPr bwMode="auto">
          <a:xfrm>
            <a:off x="541867" y="3831275"/>
            <a:ext cx="7902222" cy="391611"/>
          </a:xfrm>
          <a:prstGeom prst="roundRect">
            <a:avLst>
              <a:gd name="adj" fmla="val 7093"/>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SELECT ISNUMERIC('SQL') AS isnmumeric_result;</a:t>
            </a:r>
          </a:p>
        </p:txBody>
      </p:sp>
      <p:sp>
        <p:nvSpPr>
          <p:cNvPr id="6" name="AutoShape 3"/>
          <p:cNvSpPr>
            <a:spLocks noChangeArrowheads="1"/>
          </p:cNvSpPr>
          <p:nvPr/>
        </p:nvSpPr>
        <p:spPr bwMode="auto">
          <a:xfrm>
            <a:off x="541867" y="4326548"/>
            <a:ext cx="7902222" cy="872734"/>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Typewriter" pitchFamily="49" charset="0"/>
              </a:rPr>
              <a:t>isnmumeric_result</a:t>
            </a:r>
          </a:p>
          <a:p>
            <a:pPr lvl="0" defTabSz="457200">
              <a:lnSpc>
                <a:spcPct val="90000"/>
              </a:lnSpc>
              <a:tabLst>
                <a:tab pos="457200" algn="l"/>
              </a:tabLst>
              <a:defRPr/>
            </a:pPr>
            <a:r>
              <a:rPr lang="en-US" b="0" dirty="0">
                <a:solidFill>
                  <a:srgbClr val="000000"/>
                </a:solidFill>
                <a:latin typeface="Lucida Sans Typewriter" pitchFamily="49" charset="0"/>
              </a:rPr>
              <a:t>-----------------</a:t>
            </a:r>
          </a:p>
          <a:p>
            <a:pPr lvl="0" defTabSz="457200">
              <a:lnSpc>
                <a:spcPct val="90000"/>
              </a:lnSpc>
              <a:tabLst>
                <a:tab pos="457200" algn="l"/>
              </a:tabLst>
              <a:defRPr/>
            </a:pPr>
            <a:r>
              <a:rPr lang="en-US" b="0" dirty="0">
                <a:solidFill>
                  <a:srgbClr val="000000"/>
                </a:solidFill>
                <a:latin typeface="Lucida Sans Typewriter" pitchFamily="49" charset="0"/>
              </a:rPr>
              <a:t>0</a:t>
            </a:r>
          </a:p>
        </p:txBody>
      </p:sp>
      <p:sp>
        <p:nvSpPr>
          <p:cNvPr id="7" name="AutoShape 3"/>
          <p:cNvSpPr>
            <a:spLocks noChangeArrowheads="1"/>
          </p:cNvSpPr>
          <p:nvPr/>
        </p:nvSpPr>
        <p:spPr bwMode="auto">
          <a:xfrm>
            <a:off x="541867" y="5302944"/>
            <a:ext cx="7902222" cy="391611"/>
          </a:xfrm>
          <a:prstGeom prst="roundRect">
            <a:avLst>
              <a:gd name="adj" fmla="val 7093"/>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SELECT ISNUMERIC(‘101.99') AS isnmumeric_result;</a:t>
            </a:r>
          </a:p>
        </p:txBody>
      </p:sp>
      <p:sp>
        <p:nvSpPr>
          <p:cNvPr id="8" name="AutoShape 3"/>
          <p:cNvSpPr>
            <a:spLocks noChangeArrowheads="1"/>
          </p:cNvSpPr>
          <p:nvPr/>
        </p:nvSpPr>
        <p:spPr bwMode="auto">
          <a:xfrm>
            <a:off x="541867" y="5798216"/>
            <a:ext cx="7902222" cy="872734"/>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Typewriter" pitchFamily="49" charset="0"/>
              </a:rPr>
              <a:t>isnmumeric_result</a:t>
            </a:r>
          </a:p>
          <a:p>
            <a:pPr lvl="0" defTabSz="457200">
              <a:lnSpc>
                <a:spcPct val="90000"/>
              </a:lnSpc>
              <a:tabLst>
                <a:tab pos="457200" algn="l"/>
              </a:tabLst>
              <a:defRPr/>
            </a:pPr>
            <a:r>
              <a:rPr lang="en-US" b="0" dirty="0">
                <a:solidFill>
                  <a:srgbClr val="000000"/>
                </a:solidFill>
                <a:latin typeface="Lucida Sans Typewriter" pitchFamily="49" charset="0"/>
              </a:rPr>
              <a:t>-----------------</a:t>
            </a:r>
          </a:p>
          <a:p>
            <a:pPr lvl="0" defTabSz="457200">
              <a:lnSpc>
                <a:spcPct val="90000"/>
              </a:lnSpc>
              <a:tabLst>
                <a:tab pos="457200" algn="l"/>
              </a:tabLst>
              <a:defRPr/>
            </a:pPr>
            <a:r>
              <a:rPr lang="en-US" b="0" dirty="0">
                <a:solidFill>
                  <a:srgbClr val="000000"/>
                </a:solidFill>
                <a:latin typeface="Lucida Sans Typewriter" pitchFamily="49" charset="0"/>
              </a:rPr>
              <a:t>1</a:t>
            </a:r>
          </a:p>
        </p:txBody>
      </p:sp>
    </p:spTree>
    <p:custDataLst>
      <p:tags r:id="rId1"/>
    </p:custDataLst>
    <p:extLst>
      <p:ext uri="{BB962C8B-B14F-4D97-AF65-F5344CB8AC3E}">
        <p14:creationId xmlns:p14="http://schemas.microsoft.com/office/powerpoint/2010/main" val="4204521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9d8ff126-f77e-492c-9236-9f706187007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Performing Conditional Tests with IIF</a:t>
            </a:r>
          </a:p>
        </p:txBody>
      </p:sp>
      <p:sp>
        <p:nvSpPr>
          <p:cNvPr id="4" name="Content Placeholder 2"/>
          <p:cNvSpPr txBox="1">
            <a:spLocks/>
          </p:cNvSpPr>
          <p:nvPr/>
        </p:nvSpPr>
        <p:spPr>
          <a:xfrm>
            <a:off x="449110" y="1119181"/>
            <a:ext cx="8119156" cy="451961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IIF returns one of two values, depending on a logical test</a:t>
            </a:r>
          </a:p>
          <a:p>
            <a:pPr lvl="0"/>
            <a:r>
              <a:rPr lang="en-US" b="0" kern="0" dirty="0">
                <a:solidFill>
                  <a:srgbClr val="000000"/>
                </a:solidFill>
              </a:rPr>
              <a:t>Shorthand for a two-outcome CASE expression:</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IIF example:</a:t>
            </a:r>
          </a:p>
          <a:p>
            <a:pPr lvl="0"/>
            <a:endParaRPr lang="en-US" b="0"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090453837"/>
              </p:ext>
            </p:extLst>
          </p:nvPr>
        </p:nvGraphicFramePr>
        <p:xfrm>
          <a:off x="643466" y="2539350"/>
          <a:ext cx="7924800" cy="2574181"/>
        </p:xfrm>
        <a:graphic>
          <a:graphicData uri="http://schemas.openxmlformats.org/drawingml/2006/table">
            <a:tbl>
              <a:tblPr firstRow="1" bandRow="1">
                <a:tableStyleId>{B301B821-A1FF-4177-AEE7-76D212191A09}</a:tableStyleId>
              </a:tblPr>
              <a:tblGrid>
                <a:gridCol w="4132929">
                  <a:extLst>
                    <a:ext uri="{9D8B030D-6E8A-4147-A177-3AD203B41FA5}">
                      <a16:colId xmlns:a16="http://schemas.microsoft.com/office/drawing/2014/main" val="20000"/>
                    </a:ext>
                  </a:extLst>
                </a:gridCol>
                <a:gridCol w="3791871">
                  <a:extLst>
                    <a:ext uri="{9D8B030D-6E8A-4147-A177-3AD203B41FA5}">
                      <a16:colId xmlns:a16="http://schemas.microsoft.com/office/drawing/2014/main" val="20001"/>
                    </a:ext>
                  </a:extLst>
                </a:gridCol>
              </a:tblGrid>
              <a:tr h="471061">
                <a:tc>
                  <a:txBody>
                    <a:bodyPr/>
                    <a:lstStyle/>
                    <a:p>
                      <a:r>
                        <a:rPr lang="en-US" sz="2400" b="0" dirty="0">
                          <a:latin typeface="Segoe UI Light" panose="020B0502040204020203" pitchFamily="34" charset="0"/>
                          <a:cs typeface="Segoe UI Light" panose="020B0502040204020203" pitchFamily="34" charset="0"/>
                        </a:rPr>
                        <a:t>IIF</a:t>
                      </a:r>
                      <a:r>
                        <a:rPr lang="en-US" sz="2400" b="0" baseline="0" dirty="0">
                          <a:latin typeface="Segoe UI Light" panose="020B0502040204020203" pitchFamily="34" charset="0"/>
                          <a:cs typeface="Segoe UI Light" panose="020B0502040204020203" pitchFamily="34" charset="0"/>
                        </a:rPr>
                        <a:t> Element</a:t>
                      </a:r>
                      <a:endParaRPr lang="en-US" sz="2400" b="0" dirty="0">
                        <a:latin typeface="Segoe UI Light" panose="020B0502040204020203" pitchFamily="34" charset="0"/>
                        <a:cs typeface="Segoe UI Light" panose="020B0502040204020203" pitchFamily="34" charset="0"/>
                      </a:endParaRPr>
                    </a:p>
                  </a:txBody>
                  <a:tcPr>
                    <a:lnL w="12700" cmpd="sng">
                      <a:noFill/>
                    </a:lnL>
                    <a:lnR w="12700" cap="flat" cmpd="sng" algn="ctr">
                      <a:solidFill>
                        <a:srgbClr val="569AD2"/>
                      </a:solidFill>
                      <a:prstDash val="solid"/>
                      <a:round/>
                      <a:headEnd type="none" w="med" len="med"/>
                      <a:tailEnd type="none" w="med" len="med"/>
                    </a:lnR>
                    <a:lnT w="12700" cmpd="sng">
                      <a:noFill/>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solidFill>
                      <a:srgbClr val="569AD2"/>
                    </a:solidFill>
                  </a:tcPr>
                </a:tc>
                <a:tc>
                  <a:txBody>
                    <a:bodyPr/>
                    <a:lstStyle/>
                    <a:p>
                      <a:r>
                        <a:rPr lang="en-US" sz="2400" b="0" dirty="0">
                          <a:latin typeface="Segoe UI Light" panose="020B0502040204020203" pitchFamily="34" charset="0"/>
                          <a:cs typeface="Segoe UI Light" panose="020B0502040204020203" pitchFamily="34" charset="0"/>
                        </a:rPr>
                        <a:t>Comments</a:t>
                      </a:r>
                    </a:p>
                  </a:txBody>
                  <a:tcPr>
                    <a:lnL w="12700" cap="flat" cmpd="sng" algn="ctr">
                      <a:solidFill>
                        <a:srgbClr val="569AD2"/>
                      </a:solidFill>
                      <a:prstDash val="solid"/>
                      <a:round/>
                      <a:headEnd type="none" w="med" len="med"/>
                      <a:tailEnd type="none" w="med" len="med"/>
                    </a:lnL>
                    <a:lnR w="12700" cmpd="sng">
                      <a:noFill/>
                    </a:lnR>
                    <a:lnT w="12700" cmpd="sng">
                      <a:noFill/>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solidFill>
                      <a:srgbClr val="569AD2"/>
                    </a:solidFill>
                  </a:tcPr>
                </a:tc>
                <a:extLst>
                  <a:ext uri="{0D108BD9-81ED-4DB2-BD59-A6C34878D82A}">
                    <a16:rowId xmlns:a16="http://schemas.microsoft.com/office/drawing/2014/main" val="10000"/>
                  </a:ext>
                </a:extLst>
              </a:tr>
              <a:tr h="370840">
                <a:tc>
                  <a:txBody>
                    <a:bodyPr/>
                    <a:lstStyle/>
                    <a:p>
                      <a:r>
                        <a:rPr lang="en-US" sz="2000" dirty="0">
                          <a:latin typeface="Segoe UI Light" panose="020B0502040204020203" pitchFamily="34" charset="0"/>
                          <a:cs typeface="Segoe UI Light" panose="020B0502040204020203" pitchFamily="34" charset="0"/>
                        </a:rPr>
                        <a:t>Boolean_expression</a:t>
                      </a:r>
                    </a:p>
                  </a:txBody>
                  <a:tcPr>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latin typeface="Segoe UI Light" panose="020B0502040204020203" pitchFamily="34" charset="0"/>
                          <a:cs typeface="Segoe UI Light" panose="020B0502040204020203" pitchFamily="34" charset="0"/>
                        </a:rPr>
                        <a:t>Logical test evaluating</a:t>
                      </a:r>
                      <a:r>
                        <a:rPr lang="en-US" sz="2000" baseline="0" dirty="0">
                          <a:latin typeface="Segoe UI Light" panose="020B0502040204020203" pitchFamily="34" charset="0"/>
                          <a:cs typeface="Segoe UI Light" panose="020B0502040204020203" pitchFamily="34" charset="0"/>
                        </a:rPr>
                        <a:t> to TRUE, FALSE, or UNKNOWN</a:t>
                      </a:r>
                      <a:endParaRPr lang="en-US"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sz="2000" dirty="0">
                          <a:latin typeface="Segoe UI Light" panose="020B0502040204020203" pitchFamily="34" charset="0"/>
                          <a:cs typeface="Segoe UI Light" panose="020B0502040204020203" pitchFamily="34" charset="0"/>
                        </a:rPr>
                        <a:t>True_value</a:t>
                      </a:r>
                    </a:p>
                  </a:txBody>
                  <a:tcPr>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latin typeface="Segoe UI Light" panose="020B0502040204020203" pitchFamily="34" charset="0"/>
                          <a:cs typeface="Segoe UI Light" panose="020B0502040204020203" pitchFamily="34" charset="0"/>
                        </a:rPr>
                        <a:t>Value returned if expression</a:t>
                      </a:r>
                      <a:r>
                        <a:rPr lang="en-US" sz="2000" baseline="0" dirty="0">
                          <a:latin typeface="Segoe UI Light" panose="020B0502040204020203" pitchFamily="34" charset="0"/>
                          <a:cs typeface="Segoe UI Light" panose="020B0502040204020203" pitchFamily="34" charset="0"/>
                        </a:rPr>
                        <a:t> evaluates to TRUE</a:t>
                      </a:r>
                      <a:endParaRPr lang="en-US"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US" sz="2000" dirty="0">
                          <a:latin typeface="Segoe UI Light" panose="020B0502040204020203" pitchFamily="34" charset="0"/>
                          <a:cs typeface="Segoe UI Light" panose="020B0502040204020203" pitchFamily="34" charset="0"/>
                        </a:rPr>
                        <a:t>False_value</a:t>
                      </a:r>
                    </a:p>
                  </a:txBody>
                  <a:tcPr>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sz="2000" dirty="0">
                          <a:latin typeface="Segoe UI Light" panose="020B0502040204020203" pitchFamily="34" charset="0"/>
                          <a:cs typeface="Segoe UI Light" panose="020B0502040204020203" pitchFamily="34" charset="0"/>
                        </a:rPr>
                        <a:t>Value returned if expression</a:t>
                      </a:r>
                      <a:r>
                        <a:rPr lang="en-US" sz="2000" baseline="0" dirty="0">
                          <a:latin typeface="Segoe UI Light" panose="020B0502040204020203" pitchFamily="34" charset="0"/>
                          <a:cs typeface="Segoe UI Light" panose="020B0502040204020203" pitchFamily="34" charset="0"/>
                        </a:rPr>
                        <a:t> evaluates to FALSE or UNKNOWN</a:t>
                      </a:r>
                      <a:endParaRPr lang="en-US"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6" name="AutoShape 3"/>
          <p:cNvSpPr>
            <a:spLocks noChangeArrowheads="1"/>
          </p:cNvSpPr>
          <p:nvPr/>
        </p:nvSpPr>
        <p:spPr bwMode="auto">
          <a:xfrm>
            <a:off x="557577" y="5804871"/>
            <a:ext cx="7902222" cy="923330"/>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SELECT 	productid, unitprice, </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			IIF(unitprice &gt; 50, 'high','low') AS pricepoint</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FROM Production.Products;</a:t>
            </a:r>
          </a:p>
        </p:txBody>
      </p:sp>
    </p:spTree>
    <p:custDataLst>
      <p:tags r:id="rId1"/>
    </p:custDataLst>
    <p:extLst>
      <p:ext uri="{BB962C8B-B14F-4D97-AF65-F5344CB8AC3E}">
        <p14:creationId xmlns:p14="http://schemas.microsoft.com/office/powerpoint/2010/main" val="1538158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Overview</a:t>
            </a:r>
          </a:p>
        </p:txBody>
      </p:sp>
      <p:sp>
        <p:nvSpPr>
          <p:cNvPr id="3" name="Text Placeholder 2"/>
          <p:cNvSpPr>
            <a:spLocks noGrp="1"/>
          </p:cNvSpPr>
          <p:nvPr>
            <p:ph type="body" idx="1"/>
          </p:nvPr>
        </p:nvSpPr>
        <p:spPr/>
        <p:txBody>
          <a:bodyPr/>
          <a:lstStyle/>
          <a:p>
            <a:r>
              <a:rPr lang="en-GB" dirty="0"/>
              <a:t>Writing Queries with Built-In Functions
Using Conversion Functions
Using Logical Functions
Using Functions to Work with NULL</a:t>
            </a:r>
          </a:p>
        </p:txBody>
      </p:sp>
    </p:spTree>
    <p:custDataLst>
      <p:tags r:id="rId1"/>
    </p:custDataLst>
    <p:extLst>
      <p:ext uri="{BB962C8B-B14F-4D97-AF65-F5344CB8AC3E}">
        <p14:creationId xmlns:p14="http://schemas.microsoft.com/office/powerpoint/2010/main" val="428561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1767cb52-90e1-4822-8440-ec1b5f081c0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Selecting Items from a List with CHOOSE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CHOOSE returns an item from a list as specified by an index value:</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CHOOSE example:</a:t>
            </a:r>
          </a:p>
        </p:txBody>
      </p:sp>
      <p:graphicFrame>
        <p:nvGraphicFramePr>
          <p:cNvPr id="5" name="Table 4"/>
          <p:cNvGraphicFramePr>
            <a:graphicFrameLocks noGrp="1"/>
          </p:cNvGraphicFramePr>
          <p:nvPr>
            <p:extLst>
              <p:ext uri="{D42A27DB-BD31-4B8C-83A1-F6EECF244321}">
                <p14:modId xmlns:p14="http://schemas.microsoft.com/office/powerpoint/2010/main" val="3695484465"/>
              </p:ext>
            </p:extLst>
          </p:nvPr>
        </p:nvGraphicFramePr>
        <p:xfrm>
          <a:off x="643466" y="2196106"/>
          <a:ext cx="7924800" cy="1249680"/>
        </p:xfrm>
        <a:graphic>
          <a:graphicData uri="http://schemas.openxmlformats.org/drawingml/2006/table">
            <a:tbl>
              <a:tblPr firstRow="1" bandRow="1">
                <a:tableStyleId>{B301B821-A1FF-4177-AEE7-76D212191A09}</a:tableStyleId>
              </a:tblPr>
              <a:tblGrid>
                <a:gridCol w="2472267">
                  <a:extLst>
                    <a:ext uri="{9D8B030D-6E8A-4147-A177-3AD203B41FA5}">
                      <a16:colId xmlns:a16="http://schemas.microsoft.com/office/drawing/2014/main" val="20000"/>
                    </a:ext>
                  </a:extLst>
                </a:gridCol>
                <a:gridCol w="5452533">
                  <a:extLst>
                    <a:ext uri="{9D8B030D-6E8A-4147-A177-3AD203B41FA5}">
                      <a16:colId xmlns:a16="http://schemas.microsoft.com/office/drawing/2014/main" val="20001"/>
                    </a:ext>
                  </a:extLst>
                </a:gridCol>
              </a:tblGrid>
              <a:tr h="370840">
                <a:tc>
                  <a:txBody>
                    <a:bodyPr/>
                    <a:lstStyle/>
                    <a:p>
                      <a:r>
                        <a:rPr lang="en-US" sz="2400" b="0" dirty="0">
                          <a:latin typeface="Segoe UI Light" panose="020B0502040204020203" pitchFamily="34" charset="0"/>
                          <a:cs typeface="Segoe UI Light" panose="020B0502040204020203" pitchFamily="34" charset="0"/>
                        </a:rPr>
                        <a:t>CHOOSE</a:t>
                      </a:r>
                      <a:r>
                        <a:rPr lang="en-US" sz="2400" b="0" baseline="0" dirty="0">
                          <a:latin typeface="Segoe UI Light" panose="020B0502040204020203" pitchFamily="34" charset="0"/>
                          <a:cs typeface="Segoe UI Light" panose="020B0502040204020203" pitchFamily="34" charset="0"/>
                        </a:rPr>
                        <a:t> Element</a:t>
                      </a:r>
                      <a:endParaRPr lang="en-US" sz="2400" b="0" dirty="0">
                        <a:latin typeface="Segoe UI Light"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B w="12700" cap="flat" cmpd="sng" algn="ctr">
                      <a:solidFill>
                        <a:srgbClr val="569AD2"/>
                      </a:solidFill>
                      <a:prstDash val="solid"/>
                      <a:round/>
                      <a:headEnd type="none" w="med" len="med"/>
                      <a:tailEnd type="none" w="med" len="med"/>
                    </a:lnB>
                    <a:solidFill>
                      <a:srgbClr val="569AD2"/>
                    </a:solidFill>
                  </a:tcPr>
                </a:tc>
                <a:tc>
                  <a:txBody>
                    <a:bodyPr/>
                    <a:lstStyle/>
                    <a:p>
                      <a:r>
                        <a:rPr lang="en-US" sz="2400" b="0" dirty="0">
                          <a:latin typeface="Segoe UI Light" panose="020B0502040204020203" pitchFamily="34" charset="0"/>
                          <a:cs typeface="Segoe UI Light" panose="020B0502040204020203" pitchFamily="34" charset="0"/>
                        </a:rPr>
                        <a:t>Comments</a:t>
                      </a:r>
                    </a:p>
                  </a:txBody>
                  <a:tcPr>
                    <a:lnL w="12700" cap="flat" cmpd="sng" algn="ctr">
                      <a:solidFill>
                        <a:srgbClr val="569AD2"/>
                      </a:solidFill>
                      <a:prstDash val="solid"/>
                      <a:round/>
                      <a:headEnd type="none" w="med" len="med"/>
                      <a:tailEnd type="none" w="med" len="med"/>
                    </a:lnL>
                    <a:lnB w="12700" cap="flat" cmpd="sng" algn="ctr">
                      <a:solidFill>
                        <a:srgbClr val="569AD2"/>
                      </a:solidFill>
                      <a:prstDash val="solid"/>
                      <a:round/>
                      <a:headEnd type="none" w="med" len="med"/>
                      <a:tailEnd type="none" w="med" len="med"/>
                    </a:lnB>
                    <a:solidFill>
                      <a:srgbClr val="569AD2"/>
                    </a:solidFill>
                  </a:tcPr>
                </a:tc>
                <a:extLst>
                  <a:ext uri="{0D108BD9-81ED-4DB2-BD59-A6C34878D82A}">
                    <a16:rowId xmlns:a16="http://schemas.microsoft.com/office/drawing/2014/main" val="10000"/>
                  </a:ext>
                </a:extLst>
              </a:tr>
              <a:tr h="370840">
                <a:tc>
                  <a:txBody>
                    <a:bodyPr/>
                    <a:lstStyle/>
                    <a:p>
                      <a:r>
                        <a:rPr lang="en-US" sz="2000" dirty="0">
                          <a:latin typeface="Segoe UI Light" panose="020B0502040204020203" pitchFamily="34" charset="0"/>
                          <a:cs typeface="Segoe UI Light" panose="020B0502040204020203" pitchFamily="34" charset="0"/>
                        </a:rPr>
                        <a:t>Index</a:t>
                      </a: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2000" dirty="0">
                          <a:latin typeface="Segoe UI Light" panose="020B0502040204020203" pitchFamily="34" charset="0"/>
                          <a:cs typeface="Segoe UI Light" panose="020B0502040204020203" pitchFamily="34" charset="0"/>
                        </a:rPr>
                        <a:t>Integer that represents</a:t>
                      </a:r>
                      <a:r>
                        <a:rPr lang="en-US" sz="2000" baseline="0" dirty="0">
                          <a:latin typeface="Segoe UI Light" panose="020B0502040204020203" pitchFamily="34" charset="0"/>
                          <a:cs typeface="Segoe UI Light" panose="020B0502040204020203" pitchFamily="34" charset="0"/>
                        </a:rPr>
                        <a:t> position in list</a:t>
                      </a:r>
                      <a:endParaRPr lang="en-US"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latin typeface="Segoe UI Light" panose="020B0502040204020203" pitchFamily="34" charset="0"/>
                          <a:cs typeface="Segoe UI Light" panose="020B0502040204020203" pitchFamily="34" charset="0"/>
                        </a:rPr>
                        <a:t>Value_list</a:t>
                      </a: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tcPr>
                </a:tc>
                <a:tc>
                  <a:txBody>
                    <a:bodyPr/>
                    <a:lstStyle/>
                    <a:p>
                      <a:r>
                        <a:rPr lang="en-US" sz="2000" dirty="0">
                          <a:latin typeface="Segoe UI Light" panose="020B0502040204020203" pitchFamily="34" charset="0"/>
                          <a:cs typeface="Segoe UI Light" panose="020B0502040204020203" pitchFamily="34" charset="0"/>
                        </a:rPr>
                        <a:t>List</a:t>
                      </a:r>
                      <a:r>
                        <a:rPr lang="en-US" sz="2000" baseline="0" dirty="0">
                          <a:latin typeface="Segoe UI Light" panose="020B0502040204020203" pitchFamily="34" charset="0"/>
                          <a:cs typeface="Segoe UI Light" panose="020B0502040204020203" pitchFamily="34" charset="0"/>
                        </a:rPr>
                        <a:t> of v</a:t>
                      </a:r>
                      <a:r>
                        <a:rPr lang="en-US" sz="2000" dirty="0">
                          <a:latin typeface="Segoe UI Light" panose="020B0502040204020203" pitchFamily="34" charset="0"/>
                          <a:cs typeface="Segoe UI Light" panose="020B0502040204020203" pitchFamily="34" charset="0"/>
                        </a:rPr>
                        <a:t>alues of any data type to be returned</a:t>
                      </a: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tcPr>
                </a:tc>
                <a:extLst>
                  <a:ext uri="{0D108BD9-81ED-4DB2-BD59-A6C34878D82A}">
                    <a16:rowId xmlns:a16="http://schemas.microsoft.com/office/drawing/2014/main" val="10002"/>
                  </a:ext>
                </a:extLst>
              </a:tr>
            </a:tbl>
          </a:graphicData>
        </a:graphic>
      </p:graphicFrame>
      <p:sp>
        <p:nvSpPr>
          <p:cNvPr id="6" name="AutoShape 3"/>
          <p:cNvSpPr>
            <a:spLocks noChangeArrowheads="1"/>
          </p:cNvSpPr>
          <p:nvPr/>
        </p:nvSpPr>
        <p:spPr bwMode="auto">
          <a:xfrm>
            <a:off x="654756" y="4486610"/>
            <a:ext cx="7902222" cy="654025"/>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SELECT CHOOSE (3, 'Beverages', 'Condiments', 'Confections') AS choose_result;</a:t>
            </a:r>
          </a:p>
        </p:txBody>
      </p:sp>
      <p:sp>
        <p:nvSpPr>
          <p:cNvPr id="7" name="AutoShape 3"/>
          <p:cNvSpPr>
            <a:spLocks noChangeArrowheads="1"/>
          </p:cNvSpPr>
          <p:nvPr/>
        </p:nvSpPr>
        <p:spPr bwMode="auto">
          <a:xfrm>
            <a:off x="666044" y="5308725"/>
            <a:ext cx="7902222" cy="872734"/>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Typewriter" pitchFamily="49" charset="0"/>
              </a:rPr>
              <a:t>choose_result</a:t>
            </a:r>
          </a:p>
          <a:p>
            <a:pPr lvl="0" defTabSz="457200">
              <a:lnSpc>
                <a:spcPct val="90000"/>
              </a:lnSpc>
              <a:tabLst>
                <a:tab pos="457200" algn="l"/>
              </a:tabLst>
              <a:defRPr/>
            </a:pPr>
            <a:r>
              <a:rPr lang="en-US" b="0" dirty="0">
                <a:solidFill>
                  <a:srgbClr val="000000"/>
                </a:solidFill>
                <a:latin typeface="Lucida Sans Typewriter" pitchFamily="49" charset="0"/>
              </a:rPr>
              <a:t>-------------</a:t>
            </a:r>
          </a:p>
          <a:p>
            <a:pPr lvl="0" defTabSz="457200">
              <a:lnSpc>
                <a:spcPct val="90000"/>
              </a:lnSpc>
              <a:tabLst>
                <a:tab pos="457200" algn="l"/>
              </a:tabLst>
              <a:defRPr/>
            </a:pPr>
            <a:r>
              <a:rPr lang="en-US" b="0" dirty="0">
                <a:solidFill>
                  <a:srgbClr val="000000"/>
                </a:solidFill>
                <a:latin typeface="Lucida Sans Typewriter" pitchFamily="49" charset="0"/>
              </a:rPr>
              <a:t>Confections</a:t>
            </a:r>
          </a:p>
        </p:txBody>
      </p:sp>
    </p:spTree>
    <p:custDataLst>
      <p:tags r:id="rId1"/>
    </p:custDataLst>
    <p:extLst>
      <p:ext uri="{BB962C8B-B14F-4D97-AF65-F5344CB8AC3E}">
        <p14:creationId xmlns:p14="http://schemas.microsoft.com/office/powerpoint/2010/main" val="3232330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490fa426-576e-4186-8022-f340a8a79c6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Using Logical Functions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Use logical functions</a:t>
            </a:r>
          </a:p>
        </p:txBody>
      </p:sp>
    </p:spTree>
    <p:custDataLst>
      <p:tags r:id="rId1"/>
    </p:custDataLst>
    <p:extLst>
      <p:ext uri="{BB962C8B-B14F-4D97-AF65-F5344CB8AC3E}">
        <p14:creationId xmlns:p14="http://schemas.microsoft.com/office/powerpoint/2010/main" val="3004520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b7528957-5a7c-4b14-8f9a-0b0e0a3b2c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Using Functions to Work with NULL</a:t>
            </a:r>
          </a:p>
        </p:txBody>
      </p:sp>
      <p:sp>
        <p:nvSpPr>
          <p:cNvPr id="3" name="Text Placeholder 2"/>
          <p:cNvSpPr>
            <a:spLocks noGrp="1"/>
          </p:cNvSpPr>
          <p:nvPr>
            <p:ph type="body" idx="1"/>
          </p:nvPr>
        </p:nvSpPr>
        <p:spPr/>
        <p:txBody>
          <a:bodyPr/>
          <a:lstStyle/>
          <a:p>
            <a:r>
              <a:rPr lang="en-GB" dirty="0"/>
              <a:t>Converting NULL with ISNULL
Using COALESCE to Return Non-NULL Values
Using NULLIF to Return NULL If Values Match
Demonstration: Using Functions to Work with NULL</a:t>
            </a:r>
          </a:p>
        </p:txBody>
      </p:sp>
    </p:spTree>
    <p:custDataLst>
      <p:tags r:id="rId1"/>
    </p:custDataLst>
    <p:extLst>
      <p:ext uri="{BB962C8B-B14F-4D97-AF65-F5344CB8AC3E}">
        <p14:creationId xmlns:p14="http://schemas.microsoft.com/office/powerpoint/2010/main" val="1467096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99f50c9a-aa17-4033-9e0d-d1eec4109d6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Converting NULL with ISNULL</a:t>
            </a:r>
          </a:p>
        </p:txBody>
      </p:sp>
      <p:graphicFrame>
        <p:nvGraphicFramePr>
          <p:cNvPr id="4" name="Table 3"/>
          <p:cNvGraphicFramePr>
            <a:graphicFrameLocks noGrp="1"/>
          </p:cNvGraphicFramePr>
          <p:nvPr>
            <p:extLst>
              <p:ext uri="{D42A27DB-BD31-4B8C-83A1-F6EECF244321}">
                <p14:modId xmlns:p14="http://schemas.microsoft.com/office/powerpoint/2010/main" val="3923879422"/>
              </p:ext>
            </p:extLst>
          </p:nvPr>
        </p:nvGraphicFramePr>
        <p:xfrm>
          <a:off x="2481944" y="2034240"/>
          <a:ext cx="6096000" cy="1676400"/>
        </p:xfrm>
        <a:graphic>
          <a:graphicData uri="http://schemas.openxmlformats.org/drawingml/2006/table">
            <a:tbl>
              <a:tblPr firstRow="1" bandRow="1">
                <a:tableStyleId>{B301B821-A1FF-4177-AEE7-76D212191A09}</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2000" b="0" dirty="0">
                          <a:latin typeface="Segoe UI" panose="020B0502040204020203" pitchFamily="34" charset="0"/>
                          <a:cs typeface="Segoe UI" panose="020B0502040204020203" pitchFamily="34" charset="0"/>
                        </a:rPr>
                        <a:t>ISNULL Element</a:t>
                      </a:r>
                    </a:p>
                  </a:txBody>
                  <a:tcPr>
                    <a:lnR w="12700" cap="flat" cmpd="sng" algn="ctr">
                      <a:solidFill>
                        <a:srgbClr val="569AD2"/>
                      </a:solidFill>
                      <a:prstDash val="solid"/>
                      <a:round/>
                      <a:headEnd type="none" w="med" len="med"/>
                      <a:tailEnd type="none" w="med" len="med"/>
                    </a:lnR>
                    <a:lnB w="12700" cap="flat" cmpd="sng" algn="ctr">
                      <a:solidFill>
                        <a:srgbClr val="569AD2"/>
                      </a:solidFill>
                      <a:prstDash val="solid"/>
                      <a:round/>
                      <a:headEnd type="none" w="med" len="med"/>
                      <a:tailEnd type="none" w="med" len="med"/>
                    </a:lnB>
                    <a:solidFill>
                      <a:srgbClr val="569AD2"/>
                    </a:solidFill>
                  </a:tcPr>
                </a:tc>
                <a:tc>
                  <a:txBody>
                    <a:bodyPr/>
                    <a:lstStyle/>
                    <a:p>
                      <a:r>
                        <a:rPr lang="en-US" sz="2000" b="0" dirty="0">
                          <a:latin typeface="Segoe UI" panose="020B0502040204020203" pitchFamily="34" charset="0"/>
                          <a:cs typeface="Segoe UI" panose="020B0502040204020203" pitchFamily="34" charset="0"/>
                        </a:rPr>
                        <a:t>Comment</a:t>
                      </a:r>
                    </a:p>
                  </a:txBody>
                  <a:tcPr>
                    <a:lnL w="12700" cap="flat" cmpd="sng" algn="ctr">
                      <a:solidFill>
                        <a:srgbClr val="569AD2"/>
                      </a:solidFill>
                      <a:prstDash val="solid"/>
                      <a:round/>
                      <a:headEnd type="none" w="med" len="med"/>
                      <a:tailEnd type="none" w="med" len="med"/>
                    </a:lnL>
                    <a:lnB w="12700" cap="flat" cmpd="sng" algn="ctr">
                      <a:solidFill>
                        <a:srgbClr val="569AD2"/>
                      </a:solidFill>
                      <a:prstDash val="solid"/>
                      <a:round/>
                      <a:headEnd type="none" w="med" len="med"/>
                      <a:tailEnd type="none" w="med" len="med"/>
                    </a:lnB>
                    <a:solidFill>
                      <a:srgbClr val="569AD2"/>
                    </a:solidFill>
                  </a:tcPr>
                </a:tc>
                <a:extLst>
                  <a:ext uri="{0D108BD9-81ED-4DB2-BD59-A6C34878D82A}">
                    <a16:rowId xmlns:a16="http://schemas.microsoft.com/office/drawing/2014/main" val="10000"/>
                  </a:ext>
                </a:extLst>
              </a:tr>
              <a:tr h="370840">
                <a:tc>
                  <a:txBody>
                    <a:bodyPr/>
                    <a:lstStyle/>
                    <a:p>
                      <a:r>
                        <a:rPr lang="en-US" sz="1800" dirty="0">
                          <a:latin typeface="Segoe UI" panose="020B0502040204020203" pitchFamily="34" charset="0"/>
                          <a:cs typeface="Segoe UI" panose="020B0502040204020203" pitchFamily="34" charset="0"/>
                        </a:rPr>
                        <a:t>expression_to_check</a:t>
                      </a: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1800" dirty="0">
                          <a:latin typeface="Segoe UI" panose="020B0502040204020203" pitchFamily="34" charset="0"/>
                          <a:cs typeface="Segoe UI" panose="020B0502040204020203" pitchFamily="34" charset="0"/>
                        </a:rPr>
                        <a:t>Return expression</a:t>
                      </a:r>
                      <a:r>
                        <a:rPr lang="en-US" sz="1800" baseline="0" dirty="0">
                          <a:latin typeface="Segoe UI" panose="020B0502040204020203" pitchFamily="34" charset="0"/>
                          <a:cs typeface="Segoe UI" panose="020B0502040204020203" pitchFamily="34" charset="0"/>
                        </a:rPr>
                        <a:t> itself if not NULL</a:t>
                      </a:r>
                      <a:endParaRPr lang="en-US" sz="1800" dirty="0">
                        <a:latin typeface="Segoe UI" panose="020B0502040204020203" pitchFamily="34" charset="0"/>
                        <a:cs typeface="Segoe UI"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1800" dirty="0">
                          <a:latin typeface="Segoe UI" panose="020B0502040204020203" pitchFamily="34" charset="0"/>
                          <a:cs typeface="Segoe UI" panose="020B0502040204020203" pitchFamily="34" charset="0"/>
                        </a:rPr>
                        <a:t>replacement_value</a:t>
                      </a: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tcPr>
                </a:tc>
                <a:tc>
                  <a:txBody>
                    <a:bodyPr/>
                    <a:lstStyle/>
                    <a:p>
                      <a:r>
                        <a:rPr lang="en-US" sz="1800" dirty="0">
                          <a:latin typeface="Segoe UI" panose="020B0502040204020203" pitchFamily="34" charset="0"/>
                          <a:cs typeface="Segoe UI" panose="020B0502040204020203" pitchFamily="34" charset="0"/>
                        </a:rPr>
                        <a:t>Returned</a:t>
                      </a:r>
                      <a:r>
                        <a:rPr lang="en-US" sz="1800" baseline="0" dirty="0">
                          <a:latin typeface="Segoe UI" panose="020B0502040204020203" pitchFamily="34" charset="0"/>
                          <a:cs typeface="Segoe UI" panose="020B0502040204020203" pitchFamily="34" charset="0"/>
                        </a:rPr>
                        <a:t> if expression evaluates to NULL</a:t>
                      </a:r>
                      <a:endParaRPr lang="en-US" sz="1800" dirty="0">
                        <a:latin typeface="Segoe UI" panose="020B0502040204020203" pitchFamily="34" charset="0"/>
                        <a:cs typeface="Segoe UI"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tcPr>
                </a:tc>
                <a:extLst>
                  <a:ext uri="{0D108BD9-81ED-4DB2-BD59-A6C34878D82A}">
                    <a16:rowId xmlns:a16="http://schemas.microsoft.com/office/drawing/2014/main" val="10002"/>
                  </a:ext>
                </a:extLst>
              </a:tr>
            </a:tbl>
          </a:graphicData>
        </a:graphic>
      </p:graphicFrame>
      <p:sp>
        <p:nvSpPr>
          <p:cNvPr id="5" name="Content Placeholder 2"/>
          <p:cNvSpPr txBox="1">
            <a:spLocks/>
          </p:cNvSpPr>
          <p:nvPr/>
        </p:nvSpPr>
        <p:spPr>
          <a:xfrm>
            <a:off x="458788" y="1021215"/>
            <a:ext cx="8119156" cy="315220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ISNULL replaces NULL with a specified value</a:t>
            </a:r>
          </a:p>
          <a:p>
            <a:pPr lvl="0"/>
            <a:r>
              <a:rPr lang="en-US" b="0" kern="0" dirty="0">
                <a:solidFill>
                  <a:srgbClr val="000000"/>
                </a:solidFill>
              </a:rPr>
              <a:t>Not standard; use COALESCE instead</a:t>
            </a:r>
          </a:p>
          <a:p>
            <a:pPr lvl="0"/>
            <a:r>
              <a:rPr lang="en-US" b="0" kern="0" dirty="0">
                <a:solidFill>
                  <a:srgbClr val="000000"/>
                </a:solidFill>
              </a:rPr>
              <a:t>Syntax:</a:t>
            </a:r>
          </a:p>
          <a:p>
            <a:pPr lvl="0"/>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ISNULL example:</a:t>
            </a:r>
          </a:p>
        </p:txBody>
      </p:sp>
      <p:sp>
        <p:nvSpPr>
          <p:cNvPr id="6" name="AutoShape 3"/>
          <p:cNvSpPr>
            <a:spLocks noChangeArrowheads="1"/>
          </p:cNvSpPr>
          <p:nvPr/>
        </p:nvSpPr>
        <p:spPr bwMode="auto">
          <a:xfrm>
            <a:off x="541867" y="4408173"/>
            <a:ext cx="7902222" cy="597856"/>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SELECT custid, city, ISNULL(region, 'N/A') AS region, country</a:t>
            </a:r>
          </a:p>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FROM Sales.Customers;</a:t>
            </a:r>
          </a:p>
        </p:txBody>
      </p:sp>
      <p:sp>
        <p:nvSpPr>
          <p:cNvPr id="7" name="AutoShape 3"/>
          <p:cNvSpPr>
            <a:spLocks noChangeArrowheads="1"/>
          </p:cNvSpPr>
          <p:nvPr/>
        </p:nvSpPr>
        <p:spPr bwMode="auto">
          <a:xfrm>
            <a:off x="541867" y="5030006"/>
            <a:ext cx="7902222" cy="1707106"/>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1600" b="0" dirty="0">
                <a:solidFill>
                  <a:srgbClr val="000000"/>
                </a:solidFill>
                <a:latin typeface="Lucida Sans Typewriter" pitchFamily="49" charset="0"/>
              </a:rPr>
              <a:t>custid      city            region          country</a:t>
            </a:r>
          </a:p>
          <a:p>
            <a:pPr lvl="0" defTabSz="457200">
              <a:lnSpc>
                <a:spcPct val="90000"/>
              </a:lnSpc>
              <a:tabLst>
                <a:tab pos="457200" algn="l"/>
              </a:tabLst>
              <a:defRPr/>
            </a:pPr>
            <a:r>
              <a:rPr lang="en-US" sz="1600" b="0" dirty="0">
                <a:solidFill>
                  <a:srgbClr val="000000"/>
                </a:solidFill>
                <a:latin typeface="Lucida Sans Typewriter" pitchFamily="49" charset="0"/>
              </a:rPr>
              <a:t>----------- --------------- --------------- ---------------</a:t>
            </a:r>
          </a:p>
          <a:p>
            <a:pPr lvl="0" defTabSz="457200">
              <a:lnSpc>
                <a:spcPct val="90000"/>
              </a:lnSpc>
              <a:tabLst>
                <a:tab pos="457200" algn="l"/>
              </a:tabLst>
              <a:defRPr/>
            </a:pPr>
            <a:r>
              <a:rPr lang="en-US" sz="1600" b="0" dirty="0">
                <a:solidFill>
                  <a:srgbClr val="000000"/>
                </a:solidFill>
                <a:latin typeface="Lucida Sans Typewriter" pitchFamily="49" charset="0"/>
              </a:rPr>
              <a:t>7           Strasbourg      N/A             France</a:t>
            </a:r>
          </a:p>
          <a:p>
            <a:pPr lvl="0" defTabSz="457200">
              <a:lnSpc>
                <a:spcPct val="90000"/>
              </a:lnSpc>
              <a:tabLst>
                <a:tab pos="457200" algn="l"/>
              </a:tabLst>
              <a:defRPr/>
            </a:pPr>
            <a:r>
              <a:rPr lang="en-US" sz="1600" b="0" dirty="0">
                <a:solidFill>
                  <a:srgbClr val="000000"/>
                </a:solidFill>
                <a:latin typeface="Lucida Sans Typewriter" pitchFamily="49" charset="0"/>
              </a:rPr>
              <a:t>9           Marseille       N/A             France</a:t>
            </a:r>
          </a:p>
          <a:p>
            <a:pPr lvl="0" defTabSz="457200">
              <a:lnSpc>
                <a:spcPct val="90000"/>
              </a:lnSpc>
              <a:tabLst>
                <a:tab pos="457200" algn="l"/>
              </a:tabLst>
              <a:defRPr/>
            </a:pPr>
            <a:r>
              <a:rPr lang="en-US" sz="1600" b="0" dirty="0">
                <a:solidFill>
                  <a:srgbClr val="000000"/>
                </a:solidFill>
                <a:latin typeface="Lucida Sans Typewriter" pitchFamily="49" charset="0"/>
              </a:rPr>
              <a:t>32          Eugene          OR              USA</a:t>
            </a:r>
          </a:p>
          <a:p>
            <a:pPr lvl="0" defTabSz="457200">
              <a:lnSpc>
                <a:spcPct val="90000"/>
              </a:lnSpc>
              <a:tabLst>
                <a:tab pos="457200" algn="l"/>
              </a:tabLst>
              <a:defRPr/>
            </a:pPr>
            <a:r>
              <a:rPr lang="en-US" sz="1600" b="0" dirty="0">
                <a:solidFill>
                  <a:srgbClr val="000000"/>
                </a:solidFill>
                <a:latin typeface="Lucida Sans Typewriter" pitchFamily="49" charset="0"/>
              </a:rPr>
              <a:t>43          Walla Walla     WA              USA</a:t>
            </a:r>
          </a:p>
          <a:p>
            <a:pPr lvl="0" defTabSz="457200">
              <a:lnSpc>
                <a:spcPct val="90000"/>
              </a:lnSpc>
              <a:tabLst>
                <a:tab pos="457200" algn="l"/>
              </a:tabLst>
              <a:defRPr/>
            </a:pPr>
            <a:r>
              <a:rPr lang="en-US" sz="1600" b="0" dirty="0">
                <a:solidFill>
                  <a:srgbClr val="000000"/>
                </a:solidFill>
                <a:latin typeface="Lucida Sans Typewriter" pitchFamily="49" charset="0"/>
              </a:rPr>
              <a:t>45          San Francisco   CA              USA</a:t>
            </a:r>
          </a:p>
        </p:txBody>
      </p:sp>
    </p:spTree>
    <p:custDataLst>
      <p:tags r:id="rId1"/>
    </p:custDataLst>
    <p:extLst>
      <p:ext uri="{BB962C8B-B14F-4D97-AF65-F5344CB8AC3E}">
        <p14:creationId xmlns:p14="http://schemas.microsoft.com/office/powerpoint/2010/main" val="509743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6f0a2b99-bd44-4fa8-a49d-7ce1e36e1d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COALESCE to Return Non-NULL Values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COALESCE is standards-based</a:t>
            </a:r>
          </a:p>
          <a:p>
            <a:pPr lvl="0"/>
            <a:endParaRPr lang="en-US" sz="2400" b="0" kern="0" dirty="0">
              <a:solidFill>
                <a:srgbClr val="000000"/>
              </a:solidFill>
            </a:endParaRPr>
          </a:p>
          <a:p>
            <a:pPr lvl="0"/>
            <a:r>
              <a:rPr lang="en-US" sz="2400" b="0" kern="0" dirty="0">
                <a:solidFill>
                  <a:srgbClr val="000000"/>
                </a:solidFill>
              </a:rPr>
              <a:t>COALESCE example:</a:t>
            </a:r>
          </a:p>
          <a:p>
            <a:pPr lvl="0"/>
            <a:endParaRPr lang="en-US" sz="2400" b="0" kern="0" dirty="0">
              <a:solidFill>
                <a:srgbClr val="000000"/>
              </a:solidFill>
            </a:endParaRPr>
          </a:p>
          <a:p>
            <a:pPr lvl="0"/>
            <a:endParaRPr lang="en-US" sz="2400" b="0" kern="0" dirty="0">
              <a:solidFill>
                <a:srgbClr val="000000"/>
              </a:solidFill>
            </a:endParaRPr>
          </a:p>
          <a:p>
            <a:pPr lvl="0"/>
            <a:endParaRPr lang="en-US" sz="2400" b="0" kern="0" dirty="0">
              <a:solidFill>
                <a:srgbClr val="000000"/>
              </a:solidFill>
            </a:endParaRPr>
          </a:p>
        </p:txBody>
      </p:sp>
      <p:sp>
        <p:nvSpPr>
          <p:cNvPr id="5" name="AutoShape 3"/>
          <p:cNvSpPr>
            <a:spLocks noChangeArrowheads="1"/>
          </p:cNvSpPr>
          <p:nvPr/>
        </p:nvSpPr>
        <p:spPr bwMode="auto">
          <a:xfrm>
            <a:off x="541866" y="3267222"/>
            <a:ext cx="7902222" cy="923330"/>
          </a:xfrm>
          <a:prstGeom prst="roundRect">
            <a:avLst>
              <a:gd name="adj" fmla="val 0"/>
            </a:avLst>
          </a:prstGeom>
          <a:solidFill>
            <a:srgbClr val="D3D3D3"/>
          </a:solidFill>
          <a:ln w="9525" algn="ctr">
            <a:noFill/>
            <a:round/>
            <a:headEnd/>
            <a:tailEnd/>
          </a:ln>
          <a:effectLst/>
        </p:spPr>
        <p:txBody>
          <a:bodyPr wrap="square" anchor="ctr">
            <a:spAutoFit/>
          </a:bodyPr>
          <a:lstStyle/>
          <a:p>
            <a:pPr lvl="0" defTabSz="457200">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SELECT	custid, country, region, city, </a:t>
            </a:r>
          </a:p>
          <a:p>
            <a:pPr lvl="0" defTabSz="457200">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	country + ',' + COALESCE(region, ' ') + ', ' + city as location</a:t>
            </a:r>
          </a:p>
          <a:p>
            <a:pPr lvl="0" defTabSz="457200">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FROM Sales.Customers;</a:t>
            </a:r>
          </a:p>
        </p:txBody>
      </p:sp>
      <p:sp>
        <p:nvSpPr>
          <p:cNvPr id="6" name="AutoShape 3"/>
          <p:cNvSpPr>
            <a:spLocks noChangeArrowheads="1"/>
          </p:cNvSpPr>
          <p:nvPr/>
        </p:nvSpPr>
        <p:spPr bwMode="auto">
          <a:xfrm>
            <a:off x="541867" y="4530965"/>
            <a:ext cx="7902222" cy="1837426"/>
          </a:xfrm>
          <a:prstGeom prst="roundRect">
            <a:avLst>
              <a:gd name="adj" fmla="val 0"/>
            </a:avLst>
          </a:prstGeom>
          <a:solidFill>
            <a:srgbClr val="D3D3D3"/>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Typewriter" pitchFamily="49" charset="0"/>
              </a:rPr>
              <a:t>custid country region city        location</a:t>
            </a:r>
          </a:p>
          <a:p>
            <a:pPr lvl="0" defTabSz="457200">
              <a:lnSpc>
                <a:spcPct val="90000"/>
              </a:lnSpc>
              <a:tabLst>
                <a:tab pos="457200" algn="l"/>
              </a:tabLst>
              <a:defRPr/>
            </a:pPr>
            <a:r>
              <a:rPr lang="en-US" b="0" dirty="0">
                <a:solidFill>
                  <a:srgbClr val="000000"/>
                </a:solidFill>
                <a:latin typeface="Lucida Sans Typewriter" pitchFamily="49" charset="0"/>
              </a:rPr>
              <a:t>------ ------- ------ ----------- ----------------------</a:t>
            </a:r>
          </a:p>
          <a:p>
            <a:pPr lvl="0" defTabSz="457200">
              <a:lnSpc>
                <a:spcPct val="90000"/>
              </a:lnSpc>
              <a:tabLst>
                <a:tab pos="457200" algn="l"/>
              </a:tabLst>
              <a:defRPr/>
            </a:pPr>
            <a:r>
              <a:rPr lang="en-US" b="0" dirty="0">
                <a:solidFill>
                  <a:srgbClr val="000000"/>
                </a:solidFill>
                <a:latin typeface="Lucida Sans Typewriter" pitchFamily="49" charset="0"/>
              </a:rPr>
              <a:t>17     Germany NULL   Aachen      Germany, , Aachen</a:t>
            </a:r>
          </a:p>
          <a:p>
            <a:pPr lvl="0" defTabSz="457200">
              <a:lnSpc>
                <a:spcPct val="90000"/>
              </a:lnSpc>
              <a:tabLst>
                <a:tab pos="457200" algn="l"/>
              </a:tabLst>
              <a:defRPr/>
            </a:pPr>
            <a:r>
              <a:rPr lang="en-US" b="0" dirty="0">
                <a:solidFill>
                  <a:srgbClr val="000000"/>
                </a:solidFill>
                <a:latin typeface="Lucida Sans Typewriter" pitchFamily="49" charset="0"/>
              </a:rPr>
              <a:t>65     USA     NM     Albuquerque USA,NM, Albuquerque</a:t>
            </a:r>
          </a:p>
          <a:p>
            <a:pPr lvl="0" defTabSz="457200">
              <a:lnSpc>
                <a:spcPct val="90000"/>
              </a:lnSpc>
              <a:tabLst>
                <a:tab pos="457200" algn="l"/>
              </a:tabLst>
              <a:defRPr/>
            </a:pPr>
            <a:r>
              <a:rPr lang="en-US" b="0" dirty="0">
                <a:solidFill>
                  <a:srgbClr val="000000"/>
                </a:solidFill>
                <a:latin typeface="Lucida Sans Typewriter" pitchFamily="49" charset="0"/>
              </a:rPr>
              <a:t>55     USA     AK     Anchorage   USA,AK, Anchorage</a:t>
            </a:r>
          </a:p>
          <a:p>
            <a:pPr lvl="0" defTabSz="457200">
              <a:lnSpc>
                <a:spcPct val="90000"/>
              </a:lnSpc>
              <a:tabLst>
                <a:tab pos="457200" algn="l"/>
              </a:tabLst>
              <a:defRPr/>
            </a:pPr>
            <a:r>
              <a:rPr lang="en-US" b="0" dirty="0">
                <a:solidFill>
                  <a:srgbClr val="000000"/>
                </a:solidFill>
                <a:latin typeface="Lucida Sans Typewriter" pitchFamily="49" charset="0"/>
              </a:rPr>
              <a:t>83     Denmark NULL   Århus       Denmark, , Århus</a:t>
            </a:r>
          </a:p>
        </p:txBody>
      </p:sp>
    </p:spTree>
    <p:custDataLst>
      <p:tags r:id="rId1"/>
    </p:custDataLst>
    <p:extLst>
      <p:ext uri="{BB962C8B-B14F-4D97-AF65-F5344CB8AC3E}">
        <p14:creationId xmlns:p14="http://schemas.microsoft.com/office/powerpoint/2010/main" val="4260981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4a24c232-9bb2-455b-81e0-f06ce37f065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NULLIF to Return NULL If Values Match</a:t>
            </a:r>
          </a:p>
        </p:txBody>
      </p:sp>
      <p:sp>
        <p:nvSpPr>
          <p:cNvPr id="4" name="Content Placeholder 2"/>
          <p:cNvSpPr txBox="1">
            <a:spLocks/>
          </p:cNvSpPr>
          <p:nvPr/>
        </p:nvSpPr>
        <p:spPr>
          <a:xfrm>
            <a:off x="458788" y="1021215"/>
            <a:ext cx="8119156" cy="341843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NULLIF compares two expressions:</a:t>
            </a:r>
          </a:p>
          <a:p>
            <a:pPr lvl="1"/>
            <a:r>
              <a:rPr lang="en-US" sz="2000" b="0" kern="0" dirty="0">
                <a:solidFill>
                  <a:srgbClr val="000000"/>
                </a:solidFill>
              </a:rPr>
              <a:t>Returns NULL if both arguments are equal</a:t>
            </a:r>
          </a:p>
          <a:p>
            <a:pPr lvl="1"/>
            <a:r>
              <a:rPr lang="en-US" sz="2000" b="0" kern="0" dirty="0">
                <a:solidFill>
                  <a:srgbClr val="000000"/>
                </a:solidFill>
              </a:rPr>
              <a:t>Returns the first argument if the two arguments are not equal</a:t>
            </a:r>
          </a:p>
        </p:txBody>
      </p:sp>
      <p:graphicFrame>
        <p:nvGraphicFramePr>
          <p:cNvPr id="5" name="Table 4"/>
          <p:cNvGraphicFramePr>
            <a:graphicFrameLocks noGrp="1"/>
          </p:cNvGraphicFramePr>
          <p:nvPr>
            <p:extLst>
              <p:ext uri="{D42A27DB-BD31-4B8C-83A1-F6EECF244321}">
                <p14:modId xmlns:p14="http://schemas.microsoft.com/office/powerpoint/2010/main" val="652590454"/>
              </p:ext>
            </p:extLst>
          </p:nvPr>
        </p:nvGraphicFramePr>
        <p:xfrm>
          <a:off x="541867" y="2258219"/>
          <a:ext cx="7902222" cy="1854200"/>
        </p:xfrm>
        <a:graphic>
          <a:graphicData uri="http://schemas.openxmlformats.org/drawingml/2006/table">
            <a:tbl>
              <a:tblPr firstRow="1" bandRow="1">
                <a:tableStyleId>{B301B821-A1FF-4177-AEE7-76D212191A09}</a:tableStyleId>
              </a:tblPr>
              <a:tblGrid>
                <a:gridCol w="2634074">
                  <a:extLst>
                    <a:ext uri="{9D8B030D-6E8A-4147-A177-3AD203B41FA5}">
                      <a16:colId xmlns:a16="http://schemas.microsoft.com/office/drawing/2014/main" val="20000"/>
                    </a:ext>
                  </a:extLst>
                </a:gridCol>
                <a:gridCol w="2634074">
                  <a:extLst>
                    <a:ext uri="{9D8B030D-6E8A-4147-A177-3AD203B41FA5}">
                      <a16:colId xmlns:a16="http://schemas.microsoft.com/office/drawing/2014/main" val="20001"/>
                    </a:ext>
                  </a:extLst>
                </a:gridCol>
                <a:gridCol w="2634074">
                  <a:extLst>
                    <a:ext uri="{9D8B030D-6E8A-4147-A177-3AD203B41FA5}">
                      <a16:colId xmlns:a16="http://schemas.microsoft.com/office/drawing/2014/main" val="20002"/>
                    </a:ext>
                  </a:extLst>
                </a:gridCol>
              </a:tblGrid>
              <a:tr h="370840">
                <a:tc>
                  <a:txBody>
                    <a:bodyPr/>
                    <a:lstStyle/>
                    <a:p>
                      <a:r>
                        <a:rPr lang="en-US" sz="1800" b="0" dirty="0">
                          <a:latin typeface="Segoe UI Light" panose="020B0502040204020203" pitchFamily="34" charset="0"/>
                          <a:cs typeface="Segoe UI Light" panose="020B0502040204020203" pitchFamily="34" charset="0"/>
                        </a:rPr>
                        <a:t>emp_id</a:t>
                      </a:r>
                    </a:p>
                  </a:txBody>
                  <a:tcPr>
                    <a:lnR w="12700" cap="flat" cmpd="sng" algn="ctr">
                      <a:solidFill>
                        <a:srgbClr val="569AD2"/>
                      </a:solidFill>
                      <a:prstDash val="solid"/>
                      <a:round/>
                      <a:headEnd type="none" w="med" len="med"/>
                      <a:tailEnd type="none" w="med" len="med"/>
                    </a:lnR>
                    <a:lnB w="12700" cap="flat" cmpd="sng" algn="ctr">
                      <a:solidFill>
                        <a:srgbClr val="569AD2"/>
                      </a:solidFill>
                      <a:prstDash val="solid"/>
                      <a:round/>
                      <a:headEnd type="none" w="med" len="med"/>
                      <a:tailEnd type="none" w="med" len="med"/>
                    </a:lnB>
                    <a:solidFill>
                      <a:srgbClr val="569AD2"/>
                    </a:solidFill>
                  </a:tcPr>
                </a:tc>
                <a:tc>
                  <a:txBody>
                    <a:bodyPr/>
                    <a:lstStyle/>
                    <a:p>
                      <a:r>
                        <a:rPr lang="en-US" sz="1800" b="0" dirty="0">
                          <a:latin typeface="Segoe UI Light" panose="020B0502040204020203" pitchFamily="34" charset="0"/>
                          <a:cs typeface="Segoe UI Light" panose="020B0502040204020203" pitchFamily="34" charset="0"/>
                        </a:rPr>
                        <a:t>goal</a:t>
                      </a: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B w="12700" cap="flat" cmpd="sng" algn="ctr">
                      <a:solidFill>
                        <a:srgbClr val="569AD2"/>
                      </a:solidFill>
                      <a:prstDash val="solid"/>
                      <a:round/>
                      <a:headEnd type="none" w="med" len="med"/>
                      <a:tailEnd type="none" w="med" len="med"/>
                    </a:lnB>
                    <a:solidFill>
                      <a:srgbClr val="569AD2"/>
                    </a:solidFill>
                  </a:tcPr>
                </a:tc>
                <a:tc>
                  <a:txBody>
                    <a:bodyPr/>
                    <a:lstStyle/>
                    <a:p>
                      <a:r>
                        <a:rPr lang="en-US" sz="1800" b="0" dirty="0">
                          <a:latin typeface="Segoe UI Light" panose="020B0502040204020203" pitchFamily="34" charset="0"/>
                          <a:cs typeface="Segoe UI Light" panose="020B0502040204020203" pitchFamily="34" charset="0"/>
                        </a:rPr>
                        <a:t>actual</a:t>
                      </a:r>
                    </a:p>
                  </a:txBody>
                  <a:tcPr>
                    <a:lnL w="12700" cap="flat" cmpd="sng" algn="ctr">
                      <a:solidFill>
                        <a:srgbClr val="569AD2"/>
                      </a:solidFill>
                      <a:prstDash val="solid"/>
                      <a:round/>
                      <a:headEnd type="none" w="med" len="med"/>
                      <a:tailEnd type="none" w="med" len="med"/>
                    </a:lnL>
                    <a:lnB w="12700" cap="flat" cmpd="sng" algn="ctr">
                      <a:solidFill>
                        <a:srgbClr val="569AD2"/>
                      </a:solidFill>
                      <a:prstDash val="solid"/>
                      <a:round/>
                      <a:headEnd type="none" w="med" len="med"/>
                      <a:tailEnd type="none" w="med" len="med"/>
                    </a:lnB>
                    <a:solidFill>
                      <a:srgbClr val="569AD2"/>
                    </a:solidFill>
                  </a:tcPr>
                </a:tc>
                <a:extLst>
                  <a:ext uri="{0D108BD9-81ED-4DB2-BD59-A6C34878D82A}">
                    <a16:rowId xmlns:a16="http://schemas.microsoft.com/office/drawing/2014/main" val="10000"/>
                  </a:ext>
                </a:extLst>
              </a:tr>
              <a:tr h="370840">
                <a:tc>
                  <a:txBody>
                    <a:bodyPr/>
                    <a:lstStyle/>
                    <a:p>
                      <a:r>
                        <a:rPr lang="en-US" sz="1800" dirty="0">
                          <a:latin typeface="Segoe UI Light" panose="020B0502040204020203" pitchFamily="34" charset="0"/>
                          <a:cs typeface="Segoe UI Light" panose="020B0502040204020203" pitchFamily="34" charset="0"/>
                        </a:rPr>
                        <a:t>1</a:t>
                      </a: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1800" dirty="0">
                          <a:latin typeface="Segoe UI Light" panose="020B0502040204020203" pitchFamily="34" charset="0"/>
                          <a:cs typeface="Segoe UI Light" panose="020B0502040204020203" pitchFamily="34" charset="0"/>
                        </a:rPr>
                        <a:t>100</a:t>
                      </a: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1800" dirty="0">
                          <a:latin typeface="Segoe UI Light" panose="020B0502040204020203" pitchFamily="34" charset="0"/>
                          <a:cs typeface="Segoe UI Light" panose="020B0502040204020203" pitchFamily="34" charset="0"/>
                        </a:rPr>
                        <a:t>110</a:t>
                      </a: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1800" dirty="0">
                          <a:latin typeface="Segoe UI Light" panose="020B0502040204020203" pitchFamily="34" charset="0"/>
                          <a:cs typeface="Segoe UI Light" panose="020B0502040204020203" pitchFamily="34" charset="0"/>
                        </a:rPr>
                        <a:t>2</a:t>
                      </a: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1800" dirty="0">
                          <a:latin typeface="Segoe UI Light" panose="020B0502040204020203" pitchFamily="34" charset="0"/>
                          <a:cs typeface="Segoe UI Light" panose="020B0502040204020203" pitchFamily="34" charset="0"/>
                        </a:rPr>
                        <a:t>90</a:t>
                      </a: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1800" dirty="0">
                          <a:latin typeface="Segoe UI Light" panose="020B0502040204020203" pitchFamily="34" charset="0"/>
                          <a:cs typeface="Segoe UI Light" panose="020B0502040204020203" pitchFamily="34" charset="0"/>
                        </a:rPr>
                        <a:t>90</a:t>
                      </a: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1800" dirty="0">
                          <a:latin typeface="Segoe UI Light" panose="020B0502040204020203" pitchFamily="34" charset="0"/>
                          <a:cs typeface="Segoe UI Light" panose="020B0502040204020203" pitchFamily="34" charset="0"/>
                        </a:rPr>
                        <a:t>3</a:t>
                      </a: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1800" dirty="0">
                          <a:latin typeface="Segoe UI Light" panose="020B0502040204020203" pitchFamily="34" charset="0"/>
                          <a:cs typeface="Segoe UI Light" panose="020B0502040204020203" pitchFamily="34" charset="0"/>
                        </a:rPr>
                        <a:t>100</a:t>
                      </a: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1800" dirty="0">
                          <a:latin typeface="Segoe UI Light" panose="020B0502040204020203" pitchFamily="34" charset="0"/>
                          <a:cs typeface="Segoe UI Light" panose="020B0502040204020203" pitchFamily="34" charset="0"/>
                        </a:rPr>
                        <a:t>90</a:t>
                      </a: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1800" dirty="0">
                          <a:latin typeface="Segoe UI Light" panose="020B0502040204020203" pitchFamily="34" charset="0"/>
                          <a:cs typeface="Segoe UI Light" panose="020B0502040204020203" pitchFamily="34" charset="0"/>
                        </a:rPr>
                        <a:t>4</a:t>
                      </a: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tcPr>
                </a:tc>
                <a:tc>
                  <a:txBody>
                    <a:bodyPr/>
                    <a:lstStyle/>
                    <a:p>
                      <a:r>
                        <a:rPr lang="en-US" sz="1800" dirty="0">
                          <a:latin typeface="Segoe UI Light" panose="020B0502040204020203" pitchFamily="34" charset="0"/>
                          <a:cs typeface="Segoe UI Light" panose="020B0502040204020203" pitchFamily="34" charset="0"/>
                        </a:rPr>
                        <a:t>100</a:t>
                      </a: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tcPr>
                </a:tc>
                <a:tc>
                  <a:txBody>
                    <a:bodyPr/>
                    <a:lstStyle/>
                    <a:p>
                      <a:r>
                        <a:rPr lang="en-US" sz="1800" dirty="0">
                          <a:latin typeface="Segoe UI Light" panose="020B0502040204020203" pitchFamily="34" charset="0"/>
                          <a:cs typeface="Segoe UI Light" panose="020B0502040204020203" pitchFamily="34" charset="0"/>
                        </a:rPr>
                        <a:t>80</a:t>
                      </a: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
        <p:nvSpPr>
          <p:cNvPr id="6" name="AutoShape 3"/>
          <p:cNvSpPr>
            <a:spLocks noChangeArrowheads="1"/>
          </p:cNvSpPr>
          <p:nvPr/>
        </p:nvSpPr>
        <p:spPr bwMode="auto">
          <a:xfrm>
            <a:off x="541867" y="4204026"/>
            <a:ext cx="7902222" cy="597856"/>
          </a:xfrm>
          <a:prstGeom prst="roundRect">
            <a:avLst>
              <a:gd name="adj" fmla="val 0"/>
            </a:avLst>
          </a:prstGeom>
          <a:solidFill>
            <a:srgbClr val="D3D3D3"/>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SELECT emp_id, NULLIF(actual,goal) AS actual_if_different</a:t>
            </a:r>
          </a:p>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FROM dbo.employee_goals; </a:t>
            </a:r>
          </a:p>
        </p:txBody>
      </p:sp>
      <p:sp>
        <p:nvSpPr>
          <p:cNvPr id="7" name="AutoShape 3"/>
          <p:cNvSpPr>
            <a:spLocks noChangeArrowheads="1"/>
          </p:cNvSpPr>
          <p:nvPr/>
        </p:nvSpPr>
        <p:spPr bwMode="auto">
          <a:xfrm>
            <a:off x="541867" y="4893490"/>
            <a:ext cx="7902222" cy="1649563"/>
          </a:xfrm>
          <a:prstGeom prst="roundRect">
            <a:avLst>
              <a:gd name="adj" fmla="val 0"/>
            </a:avLst>
          </a:prstGeom>
          <a:solidFill>
            <a:srgbClr val="D3D3D3"/>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Typewriter" pitchFamily="49" charset="0"/>
              </a:rPr>
              <a:t>emp_id      actual_if_different</a:t>
            </a:r>
          </a:p>
          <a:p>
            <a:pPr lvl="0" defTabSz="457200">
              <a:lnSpc>
                <a:spcPct val="90000"/>
              </a:lnSpc>
              <a:tabLst>
                <a:tab pos="457200" algn="l"/>
              </a:tabLst>
              <a:defRPr/>
            </a:pPr>
            <a:r>
              <a:rPr lang="en-US" b="0" dirty="0">
                <a:solidFill>
                  <a:srgbClr val="000000"/>
                </a:solidFill>
                <a:latin typeface="Lucida Sans Typewriter" pitchFamily="49" charset="0"/>
              </a:rPr>
              <a:t>----------- -------------------</a:t>
            </a:r>
          </a:p>
          <a:p>
            <a:pPr lvl="0" defTabSz="457200">
              <a:lnSpc>
                <a:spcPct val="90000"/>
              </a:lnSpc>
              <a:tabLst>
                <a:tab pos="457200" algn="l"/>
              </a:tabLst>
              <a:defRPr/>
            </a:pPr>
            <a:r>
              <a:rPr lang="en-US" b="0" dirty="0">
                <a:solidFill>
                  <a:srgbClr val="000000"/>
                </a:solidFill>
                <a:latin typeface="Lucida Sans Typewriter" pitchFamily="49" charset="0"/>
              </a:rPr>
              <a:t>1           110</a:t>
            </a:r>
          </a:p>
          <a:p>
            <a:pPr lvl="0" defTabSz="457200">
              <a:lnSpc>
                <a:spcPct val="90000"/>
              </a:lnSpc>
              <a:tabLst>
                <a:tab pos="457200" algn="l"/>
              </a:tabLst>
              <a:defRPr/>
            </a:pPr>
            <a:r>
              <a:rPr lang="en-US" b="0" dirty="0">
                <a:solidFill>
                  <a:srgbClr val="000000"/>
                </a:solidFill>
                <a:latin typeface="Lucida Sans Typewriter" pitchFamily="49" charset="0"/>
              </a:rPr>
              <a:t>2           NULL</a:t>
            </a:r>
          </a:p>
          <a:p>
            <a:pPr lvl="0" defTabSz="457200">
              <a:lnSpc>
                <a:spcPct val="90000"/>
              </a:lnSpc>
              <a:tabLst>
                <a:tab pos="457200" algn="l"/>
              </a:tabLst>
              <a:defRPr/>
            </a:pPr>
            <a:r>
              <a:rPr lang="en-US" b="0" dirty="0">
                <a:solidFill>
                  <a:srgbClr val="000000"/>
                </a:solidFill>
                <a:latin typeface="Lucida Sans Typewriter" pitchFamily="49" charset="0"/>
              </a:rPr>
              <a:t>3           90</a:t>
            </a:r>
          </a:p>
          <a:p>
            <a:pPr lvl="0" defTabSz="457200">
              <a:lnSpc>
                <a:spcPct val="90000"/>
              </a:lnSpc>
              <a:tabLst>
                <a:tab pos="457200" algn="l"/>
              </a:tabLst>
              <a:defRPr/>
            </a:pPr>
            <a:r>
              <a:rPr lang="en-US" b="0" dirty="0">
                <a:solidFill>
                  <a:srgbClr val="000000"/>
                </a:solidFill>
                <a:latin typeface="Lucida Sans Typewriter" pitchFamily="49" charset="0"/>
              </a:rPr>
              <a:t>4           80</a:t>
            </a:r>
          </a:p>
        </p:txBody>
      </p:sp>
    </p:spTree>
    <p:custDataLst>
      <p:tags r:id="rId1"/>
    </p:custDataLst>
    <p:extLst>
      <p:ext uri="{BB962C8B-B14F-4D97-AF65-F5344CB8AC3E}">
        <p14:creationId xmlns:p14="http://schemas.microsoft.com/office/powerpoint/2010/main" val="653259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d65ae87d-8547-4890-a4a7-a106ae636ed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Using Functions to Work with NULL</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Use functions to work with NULL</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1444190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Using Built-in Functions</a:t>
            </a:r>
          </a:p>
        </p:txBody>
      </p:sp>
      <p:sp>
        <p:nvSpPr>
          <p:cNvPr id="3" name="Text Placeholder 2"/>
          <p:cNvSpPr>
            <a:spLocks noGrp="1"/>
          </p:cNvSpPr>
          <p:nvPr>
            <p:ph type="body" idx="1"/>
          </p:nvPr>
        </p:nvSpPr>
        <p:spPr/>
        <p:txBody>
          <a:bodyPr/>
          <a:lstStyle/>
          <a:p>
            <a:r>
              <a:rPr lang="en-GB" dirty="0"/>
              <a:t>Exercise 1: Writing Queries That Use Conversion Functions
Exercise 2: Writing Queries That Use Logical Functions
Exercise 3: Writing Queries That Test for Nullability</a:t>
            </a:r>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GB" sz="2800" dirty="0">
                <a:latin typeface="Segoe UI" panose="020B0502040204020203" pitchFamily="34" charset="0"/>
              </a:rPr>
              <a:t>Logon Information</a:t>
            </a:r>
          </a:p>
        </p:txBody>
      </p:sp>
      <p:sp>
        <p:nvSpPr>
          <p:cNvPr id="5" name="TextBox 4"/>
          <p:cNvSpPr txBox="1"/>
          <p:nvPr/>
        </p:nvSpPr>
        <p:spPr>
          <a:xfrm>
            <a:off x="458788" y="4126141"/>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20761C-MIA-SQL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a:latin typeface="Segoe UI" panose="020B0502040204020203" pitchFamily="34" charset="0"/>
              </a:rPr>
              <a:t>Estimated Time: 40 minutes</a:t>
            </a:r>
          </a:p>
        </p:txBody>
      </p:sp>
    </p:spTree>
    <p:custDataLst>
      <p:tags r:id="rId1"/>
    </p:custDataLst>
    <p:extLst>
      <p:ext uri="{BB962C8B-B14F-4D97-AF65-F5344CB8AC3E}">
        <p14:creationId xmlns:p14="http://schemas.microsoft.com/office/powerpoint/2010/main" val="767764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Scenario</a:t>
            </a:r>
          </a:p>
        </p:txBody>
      </p:sp>
      <p:sp>
        <p:nvSpPr>
          <p:cNvPr id="4" name="TextBox 3"/>
          <p:cNvSpPr txBox="1"/>
          <p:nvPr/>
        </p:nvSpPr>
        <p:spPr>
          <a:xfrm>
            <a:off x="458788" y="1021215"/>
            <a:ext cx="8119156" cy="3539430"/>
          </a:xfrm>
          <a:prstGeom prst="rect">
            <a:avLst/>
          </a:prstGeom>
          <a:noFill/>
        </p:spPr>
        <p:txBody>
          <a:bodyPr vert="horz" wrap="square" rtlCol="0">
            <a:spAutoFit/>
          </a:bodyPr>
          <a:lstStyle/>
          <a:p>
            <a:pPr>
              <a:spcBef>
                <a:spcPts val="600"/>
              </a:spcBef>
            </a:pPr>
            <a:r>
              <a:rPr lang="en-GB" sz="2800" b="0" dirty="0">
                <a:latin typeface="Segoe UI" panose="020B0502040204020203" pitchFamily="34" charset="0"/>
                <a:ea typeface="Calibri" panose="020F0502020204030204" pitchFamily="34" charset="0"/>
                <a:cs typeface="Times New Roman" panose="02020603050405020304" pitchFamily="18" charset="0"/>
              </a:rPr>
              <a:t>You are an Adventure Works business analyst, who will be writing reports using corporate databases stored in SQL Server. You have been provided with a set of business requirements for data and you will write T-SQL queries to retrieve the specified data from the databases. You will need to retrieve the data, convert it, and then check for missing values.</a:t>
            </a:r>
            <a:endParaRPr lang="en-GB" sz="2800" b="0" dirty="0">
              <a:latin typeface="Segoe UI" panose="020B0502040204020203" pitchFamily="34" charset="0"/>
            </a:endParaRPr>
          </a:p>
        </p:txBody>
      </p:sp>
    </p:spTree>
    <p:custDataLst>
      <p:tags r:id="rId1"/>
    </p:custDataLst>
    <p:extLst>
      <p:ext uri="{BB962C8B-B14F-4D97-AF65-F5344CB8AC3E}">
        <p14:creationId xmlns:p14="http://schemas.microsoft.com/office/powerpoint/2010/main" val="173379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Review and Takeaways</a:t>
            </a:r>
          </a:p>
        </p:txBody>
      </p:sp>
      <p:sp>
        <p:nvSpPr>
          <p:cNvPr id="3" name="Text Placeholder 2"/>
          <p:cNvSpPr>
            <a:spLocks noGrp="1"/>
          </p:cNvSpPr>
          <p:nvPr>
            <p:ph type="body" idx="1"/>
          </p:nvPr>
        </p:nvSpPr>
        <p:spPr/>
        <p:txBody>
          <a:bodyPr/>
          <a:lstStyle/>
          <a:p>
            <a:r>
              <a:rPr lang="en-GB" dirty="0"/>
              <a:t>Review Question(s)
Best Practice</a:t>
            </a:r>
          </a:p>
        </p:txBody>
      </p:sp>
    </p:spTree>
    <p:custDataLst>
      <p:tags r:id="rId1"/>
    </p:custDataLst>
    <p:extLst>
      <p:ext uri="{BB962C8B-B14F-4D97-AF65-F5344CB8AC3E}">
        <p14:creationId xmlns:p14="http://schemas.microsoft.com/office/powerpoint/2010/main" val="2397626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Writing Queries with Built-In Functions</a:t>
            </a:r>
          </a:p>
        </p:txBody>
      </p:sp>
      <p:sp>
        <p:nvSpPr>
          <p:cNvPr id="3" name="Text Placeholder 2"/>
          <p:cNvSpPr>
            <a:spLocks noGrp="1"/>
          </p:cNvSpPr>
          <p:nvPr>
            <p:ph type="body" idx="1"/>
          </p:nvPr>
        </p:nvSpPr>
        <p:spPr/>
        <p:txBody>
          <a:bodyPr/>
          <a:lstStyle/>
          <a:p>
            <a:r>
              <a:rPr lang="en-GB" dirty="0"/>
              <a:t>SQL Server Built-in Function Types
Scalar Functions
Aggregate Functions
Window Functions
Demonstration: Writing Queries Using Built-in Functions</a:t>
            </a:r>
          </a:p>
        </p:txBody>
      </p:sp>
    </p:spTree>
    <p:custDataLst>
      <p:tags r:id="rId1"/>
    </p:custDataLst>
    <p:extLst>
      <p:ext uri="{BB962C8B-B14F-4D97-AF65-F5344CB8AC3E}">
        <p14:creationId xmlns:p14="http://schemas.microsoft.com/office/powerpoint/2010/main" val="2889011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SQL Server Built-in Function Types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SQL Server functions can be categorized by scope of input and type of output:</a:t>
            </a:r>
          </a:p>
          <a:p>
            <a:pPr lvl="0"/>
            <a:endParaRPr lang="en-US" b="0" kern="0" dirty="0">
              <a:solidFill>
                <a:srgbClr val="000000"/>
              </a:solidFill>
            </a:endParaRPr>
          </a:p>
          <a:p>
            <a:pPr lvl="0"/>
            <a:endParaRPr lang="en-US" b="0"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22571412"/>
              </p:ext>
            </p:extLst>
          </p:nvPr>
        </p:nvGraphicFramePr>
        <p:xfrm>
          <a:off x="653143" y="2475427"/>
          <a:ext cx="7825032" cy="2651760"/>
        </p:xfrm>
        <a:graphic>
          <a:graphicData uri="http://schemas.openxmlformats.org/drawingml/2006/table">
            <a:tbl>
              <a:tblPr firstRow="1" bandRow="1">
                <a:tableStyleId>{5C22544A-7EE6-4342-B048-85BDC9FD1C3A}</a:tableStyleId>
              </a:tblPr>
              <a:tblGrid>
                <a:gridCol w="3912516">
                  <a:extLst>
                    <a:ext uri="{9D8B030D-6E8A-4147-A177-3AD203B41FA5}">
                      <a16:colId xmlns:a16="http://schemas.microsoft.com/office/drawing/2014/main" val="20000"/>
                    </a:ext>
                  </a:extLst>
                </a:gridCol>
                <a:gridCol w="3912516">
                  <a:extLst>
                    <a:ext uri="{9D8B030D-6E8A-4147-A177-3AD203B41FA5}">
                      <a16:colId xmlns:a16="http://schemas.microsoft.com/office/drawing/2014/main" val="20001"/>
                    </a:ext>
                  </a:extLst>
                </a:gridCol>
              </a:tblGrid>
              <a:tr h="370840">
                <a:tc>
                  <a:txBody>
                    <a:bodyPr/>
                    <a:lstStyle/>
                    <a:p>
                      <a:r>
                        <a:rPr lang="en-GB" sz="2400" dirty="0">
                          <a:latin typeface="Segoe UI Light" panose="020B0502040204020203" pitchFamily="34" charset="0"/>
                          <a:cs typeface="Segoe UI Light" panose="020B0502040204020203" pitchFamily="34" charset="0"/>
                        </a:rPr>
                        <a:t>Function Category</a:t>
                      </a:r>
                    </a:p>
                  </a:txBody>
                  <a:tcPr>
                    <a:lnB w="12700" cap="flat" cmpd="sng" algn="ctr">
                      <a:noFill/>
                      <a:prstDash val="solid"/>
                      <a:round/>
                      <a:headEnd type="none" w="med" len="med"/>
                      <a:tailEnd type="none" w="med" len="med"/>
                    </a:lnB>
                    <a:solidFill>
                      <a:srgbClr val="569AD2"/>
                    </a:solidFill>
                  </a:tcPr>
                </a:tc>
                <a:tc>
                  <a:txBody>
                    <a:bodyPr/>
                    <a:lstStyle/>
                    <a:p>
                      <a:r>
                        <a:rPr lang="en-GB" sz="2400" dirty="0">
                          <a:latin typeface="Segoe UI Light" panose="020B0502040204020203" pitchFamily="34" charset="0"/>
                          <a:cs typeface="Segoe UI Light" panose="020B0502040204020203" pitchFamily="34" charset="0"/>
                        </a:rPr>
                        <a:t>Description</a:t>
                      </a:r>
                    </a:p>
                  </a:txBody>
                  <a:tcPr>
                    <a:lnB w="12700" cap="flat" cmpd="sng" algn="ctr">
                      <a:noFill/>
                      <a:prstDash val="solid"/>
                      <a:round/>
                      <a:headEnd type="none" w="med" len="med"/>
                      <a:tailEnd type="none" w="med" len="med"/>
                    </a:lnB>
                    <a:solidFill>
                      <a:srgbClr val="569AD2"/>
                    </a:solidFill>
                  </a:tcPr>
                </a:tc>
                <a:extLst>
                  <a:ext uri="{0D108BD9-81ED-4DB2-BD59-A6C34878D82A}">
                    <a16:rowId xmlns:a16="http://schemas.microsoft.com/office/drawing/2014/main" val="10000"/>
                  </a:ext>
                </a:extLst>
              </a:tr>
              <a:tr h="370840">
                <a:tc>
                  <a:txBody>
                    <a:bodyPr/>
                    <a:lstStyle/>
                    <a:p>
                      <a:r>
                        <a:rPr lang="en-GB" dirty="0"/>
                        <a:t>Scalar</a:t>
                      </a:r>
                    </a:p>
                  </a:txBody>
                  <a:tcPr>
                    <a:lnL w="12700" cap="flat" cmpd="sng" algn="ctr">
                      <a:no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t>Operate</a:t>
                      </a:r>
                      <a:r>
                        <a:rPr lang="en-GB" baseline="0" dirty="0"/>
                        <a:t> on a single row, return a single value</a:t>
                      </a:r>
                      <a:endParaRPr lang="en-GB" dirty="0"/>
                    </a:p>
                  </a:txBody>
                  <a:tcPr>
                    <a:lnL w="12700" cap="flat" cmpd="sng" algn="ctr">
                      <a:solidFill>
                        <a:srgbClr val="569AD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GB" dirty="0"/>
                        <a:t>Grouped Aggregate</a:t>
                      </a:r>
                    </a:p>
                  </a:txBody>
                  <a:tcPr>
                    <a:lnL w="12700" cap="flat" cmpd="sng" algn="ctr">
                      <a:no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t>Take one or more values but</a:t>
                      </a:r>
                      <a:r>
                        <a:rPr lang="en-GB" baseline="0" dirty="0"/>
                        <a:t> return a single summarizing value</a:t>
                      </a:r>
                      <a:endParaRPr lang="en-GB" dirty="0"/>
                    </a:p>
                  </a:txBody>
                  <a:tcPr>
                    <a:lnL w="12700" cap="flat" cmpd="sng" algn="ctr">
                      <a:solidFill>
                        <a:srgbClr val="569AD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GB" dirty="0"/>
                        <a:t>Window</a:t>
                      </a:r>
                    </a:p>
                  </a:txBody>
                  <a:tcPr>
                    <a:lnL w="12700" cap="flat" cmpd="sng" algn="ctr">
                      <a:no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t>Operate on</a:t>
                      </a:r>
                      <a:r>
                        <a:rPr lang="en-GB" baseline="0" dirty="0"/>
                        <a:t> a window (set) of rows</a:t>
                      </a:r>
                      <a:endParaRPr lang="en-GB" dirty="0"/>
                    </a:p>
                  </a:txBody>
                  <a:tcPr>
                    <a:lnL w="12700" cap="flat" cmpd="sng" algn="ctr">
                      <a:solidFill>
                        <a:srgbClr val="569AD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1885199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Scalar Functions</a:t>
            </a:r>
          </a:p>
        </p:txBody>
      </p:sp>
      <p:sp>
        <p:nvSpPr>
          <p:cNvPr id="4" name="Content Placeholder 2"/>
          <p:cNvSpPr txBox="1">
            <a:spLocks/>
          </p:cNvSpPr>
          <p:nvPr/>
        </p:nvSpPr>
        <p:spPr>
          <a:xfrm>
            <a:off x="144449" y="740662"/>
            <a:ext cx="8139579" cy="562748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Operate on elements from a single</a:t>
            </a:r>
            <a:br>
              <a:rPr lang="en-GB" b="0" kern="0" dirty="0">
                <a:solidFill>
                  <a:srgbClr val="000000"/>
                </a:solidFill>
              </a:rPr>
            </a:br>
            <a:r>
              <a:rPr lang="en-GB" b="0" kern="0" dirty="0">
                <a:solidFill>
                  <a:srgbClr val="000000"/>
                </a:solidFill>
              </a:rPr>
              <a:t>row as inputs, return a single </a:t>
            </a:r>
            <a:br>
              <a:rPr lang="en-GB" b="0" kern="0" dirty="0">
                <a:solidFill>
                  <a:srgbClr val="000000"/>
                </a:solidFill>
              </a:rPr>
            </a:br>
            <a:r>
              <a:rPr lang="en-GB" b="0" kern="0" dirty="0">
                <a:solidFill>
                  <a:srgbClr val="000000"/>
                </a:solidFill>
              </a:rPr>
              <a:t>value as output</a:t>
            </a:r>
          </a:p>
          <a:p>
            <a:pPr lvl="0"/>
            <a:endParaRPr lang="en-GB" b="0" kern="0" dirty="0">
              <a:solidFill>
                <a:srgbClr val="000000"/>
              </a:solidFill>
            </a:endParaRPr>
          </a:p>
          <a:p>
            <a:pPr lvl="0"/>
            <a:r>
              <a:rPr lang="en-GB" b="0" kern="0" dirty="0">
                <a:solidFill>
                  <a:srgbClr val="000000"/>
                </a:solidFill>
              </a:rPr>
              <a:t>Return a single (scalar) value</a:t>
            </a:r>
          </a:p>
          <a:p>
            <a:pPr lvl="0"/>
            <a:endParaRPr lang="en-GB" b="0" kern="0" dirty="0">
              <a:solidFill>
                <a:srgbClr val="000000"/>
              </a:solidFill>
            </a:endParaRPr>
          </a:p>
          <a:p>
            <a:pPr lvl="0"/>
            <a:r>
              <a:rPr lang="en-GB" b="0" kern="0" dirty="0">
                <a:solidFill>
                  <a:srgbClr val="000000"/>
                </a:solidFill>
              </a:rPr>
              <a:t>Can be used like an expression</a:t>
            </a:r>
            <a:br>
              <a:rPr lang="en-GB" b="0" kern="0" dirty="0">
                <a:solidFill>
                  <a:srgbClr val="000000"/>
                </a:solidFill>
              </a:rPr>
            </a:br>
            <a:r>
              <a:rPr lang="en-GB" b="0" kern="0" dirty="0">
                <a:solidFill>
                  <a:srgbClr val="000000"/>
                </a:solidFill>
              </a:rPr>
              <a:t>in queries</a:t>
            </a:r>
          </a:p>
          <a:p>
            <a:pPr lvl="0"/>
            <a:endParaRPr lang="en-GB" b="0" kern="0" dirty="0">
              <a:solidFill>
                <a:srgbClr val="000000"/>
              </a:solidFill>
            </a:endParaRPr>
          </a:p>
          <a:p>
            <a:pPr lvl="0"/>
            <a:r>
              <a:rPr lang="en-GB" b="0" kern="0" dirty="0">
                <a:solidFill>
                  <a:srgbClr val="000000"/>
                </a:solidFill>
              </a:rPr>
              <a:t>May be deterministic or</a:t>
            </a:r>
            <a:br>
              <a:rPr lang="en-GB" b="0" kern="0" dirty="0">
                <a:solidFill>
                  <a:srgbClr val="000000"/>
                </a:solidFill>
              </a:rPr>
            </a:br>
            <a:r>
              <a:rPr lang="en-GB" b="0" kern="0" dirty="0">
                <a:solidFill>
                  <a:srgbClr val="000000"/>
                </a:solidFill>
              </a:rPr>
              <a:t>nondeterministic</a:t>
            </a:r>
          </a:p>
        </p:txBody>
      </p:sp>
      <p:grpSp>
        <p:nvGrpSpPr>
          <p:cNvPr id="5" name="Group 4"/>
          <p:cNvGrpSpPr/>
          <p:nvPr/>
        </p:nvGrpSpPr>
        <p:grpSpPr>
          <a:xfrm>
            <a:off x="6285378" y="1192366"/>
            <a:ext cx="2714173" cy="3415145"/>
            <a:chOff x="924958" y="1151133"/>
            <a:chExt cx="2714173" cy="4657543"/>
          </a:xfrm>
        </p:grpSpPr>
        <p:grpSp>
          <p:nvGrpSpPr>
            <p:cNvPr id="6" name="Group 5"/>
            <p:cNvGrpSpPr/>
            <p:nvPr/>
          </p:nvGrpSpPr>
          <p:grpSpPr>
            <a:xfrm>
              <a:off x="924958" y="1151133"/>
              <a:ext cx="2714173" cy="4657543"/>
              <a:chOff x="924958" y="1151133"/>
              <a:chExt cx="2714173" cy="4657543"/>
            </a:xfrm>
          </p:grpSpPr>
          <p:sp>
            <p:nvSpPr>
              <p:cNvPr id="8" name="TextBox 7"/>
              <p:cNvSpPr txBox="1"/>
              <p:nvPr/>
            </p:nvSpPr>
            <p:spPr>
              <a:xfrm>
                <a:off x="3454400" y="1748631"/>
                <a:ext cx="184731" cy="369332"/>
              </a:xfrm>
              <a:prstGeom prst="rect">
                <a:avLst/>
              </a:prstGeom>
              <a:noFill/>
            </p:spPr>
            <p:txBody>
              <a:bodyPr wrap="none" rtlCol="0">
                <a:spAutoFit/>
              </a:bodyPr>
              <a:lstStyle/>
              <a:p>
                <a:pPr lvl="0"/>
                <a:endParaRPr lang="en-US" dirty="0">
                  <a:solidFill>
                    <a:srgbClr val="000000"/>
                  </a:solidFill>
                </a:endParaRPr>
              </a:p>
            </p:txBody>
          </p:sp>
          <p:sp>
            <p:nvSpPr>
              <p:cNvPr id="9" name="AutoShape 22"/>
              <p:cNvSpPr>
                <a:spLocks noChangeArrowheads="1"/>
              </p:cNvSpPr>
              <p:nvPr/>
            </p:nvSpPr>
            <p:spPr bwMode="auto">
              <a:xfrm>
                <a:off x="924958" y="1581946"/>
                <a:ext cx="2709863" cy="4226730"/>
              </a:xfrm>
              <a:prstGeom prst="roundRect">
                <a:avLst>
                  <a:gd name="adj" fmla="val 0"/>
                </a:avLst>
              </a:prstGeom>
              <a:solidFill>
                <a:srgbClr val="4668C5"/>
              </a:solidFill>
              <a:ln w="9525" algn="ctr">
                <a:noFill/>
                <a:round/>
                <a:headEnd/>
                <a:tailEnd/>
              </a:ln>
              <a:effectLst/>
            </p:spPr>
            <p:txBody>
              <a:bodyPr wrap="none"/>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indent="109538" algn="ctr">
                  <a:defRPr/>
                </a:pPr>
                <a:endParaRPr lang="en-US" b="0" dirty="0">
                  <a:solidFill>
                    <a:srgbClr val="000000"/>
                  </a:solidFill>
                  <a:latin typeface="Segoe UI Light" panose="020B0502040204020203" pitchFamily="34" charset="0"/>
                  <a:cs typeface="Segoe UI Light" panose="020B0502040204020203" pitchFamily="34" charset="0"/>
                </a:endParaRPr>
              </a:p>
            </p:txBody>
          </p:sp>
          <p:sp>
            <p:nvSpPr>
              <p:cNvPr id="10" name="Text Box 99"/>
              <p:cNvSpPr txBox="1">
                <a:spLocks noChangeArrowheads="1"/>
              </p:cNvSpPr>
              <p:nvPr/>
            </p:nvSpPr>
            <p:spPr bwMode="auto">
              <a:xfrm>
                <a:off x="924958" y="1151133"/>
                <a:ext cx="2709863" cy="688975"/>
              </a:xfrm>
              <a:prstGeom prst="roundRect">
                <a:avLst>
                  <a:gd name="adj" fmla="val 0"/>
                </a:avLst>
              </a:prstGeom>
              <a:solidFill>
                <a:srgbClr val="00188F"/>
              </a:solidFill>
              <a:ln w="9525" algn="ctr">
                <a:noFill/>
                <a:round/>
                <a:headEnd/>
                <a:tailEnd/>
              </a:ln>
              <a:effectLst/>
            </p:spPr>
            <p:txBody>
              <a:bodyPr lIns="274320" tIns="109728"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eaLnBrk="0" hangingPunct="0">
                  <a:lnSpc>
                    <a:spcPct val="90000"/>
                  </a:lnSpc>
                  <a:spcBef>
                    <a:spcPct val="60000"/>
                  </a:spcBef>
                  <a:buClr>
                    <a:srgbClr val="8DACD0"/>
                  </a:buClr>
                  <a:buSzPct val="70000"/>
                </a:pPr>
                <a:r>
                  <a:rPr lang="en-US" sz="2000" b="0" dirty="0">
                    <a:solidFill>
                      <a:srgbClr val="FFFFFF"/>
                    </a:solidFill>
                    <a:latin typeface="Segoe UI Light" panose="020B0502040204020203" pitchFamily="34" charset="0"/>
                    <a:cs typeface="Segoe UI Light" panose="020B0502040204020203" pitchFamily="34" charset="0"/>
                  </a:rPr>
                  <a:t>Scalar Function Categories</a:t>
                </a:r>
              </a:p>
            </p:txBody>
          </p:sp>
        </p:grpSp>
        <p:sp>
          <p:nvSpPr>
            <p:cNvPr id="7" name="Rectangle 6"/>
            <p:cNvSpPr/>
            <p:nvPr/>
          </p:nvSpPr>
          <p:spPr>
            <a:xfrm>
              <a:off x="1044575" y="1956762"/>
              <a:ext cx="2409825" cy="3360738"/>
            </a:xfrm>
            <a:prstGeom prst="rect">
              <a:avLst/>
            </a:prstGeom>
          </p:spPr>
          <p:txBody>
            <a:bodyPr lIns="0" tIns="0" rIns="0" bIns="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66688" lvl="0" indent="-166688">
                <a:buFont typeface="Arial" pitchFamily="34" charset="0"/>
                <a:buChar char="•"/>
                <a:defRPr/>
              </a:pPr>
              <a:r>
                <a:rPr lang="en-US" sz="2000" b="0" dirty="0">
                  <a:solidFill>
                    <a:srgbClr val="FFFFFF"/>
                  </a:solidFill>
                  <a:latin typeface="Segoe UI Light" panose="020B0502040204020203" pitchFamily="34" charset="0"/>
                  <a:cs typeface="Segoe UI Light" panose="020B0502040204020203" pitchFamily="34" charset="0"/>
                </a:rPr>
                <a:t>Conversion</a:t>
              </a:r>
            </a:p>
            <a:p>
              <a:pPr marL="166688" lvl="0" indent="-166688">
                <a:buFont typeface="Arial" pitchFamily="34" charset="0"/>
                <a:buChar char="•"/>
                <a:defRPr/>
              </a:pPr>
              <a:r>
                <a:rPr lang="en-US" sz="2000" b="0" dirty="0">
                  <a:solidFill>
                    <a:srgbClr val="FFFFFF"/>
                  </a:solidFill>
                  <a:latin typeface="Segoe UI Light" panose="020B0502040204020203" pitchFamily="34" charset="0"/>
                  <a:cs typeface="Segoe UI Light" panose="020B0502040204020203" pitchFamily="34" charset="0"/>
                </a:rPr>
                <a:t>Date and Time</a:t>
              </a:r>
            </a:p>
            <a:p>
              <a:pPr marL="166688" lvl="0" indent="-166688">
                <a:buFont typeface="Arial" pitchFamily="34" charset="0"/>
                <a:buChar char="•"/>
                <a:defRPr/>
              </a:pPr>
              <a:r>
                <a:rPr lang="en-US" sz="2000" b="0" dirty="0">
                  <a:solidFill>
                    <a:srgbClr val="FFFFFF"/>
                  </a:solidFill>
                  <a:latin typeface="Segoe UI Light" panose="020B0502040204020203" pitchFamily="34" charset="0"/>
                  <a:cs typeface="Segoe UI Light" panose="020B0502040204020203" pitchFamily="34" charset="0"/>
                </a:rPr>
                <a:t>Logical</a:t>
              </a:r>
            </a:p>
            <a:p>
              <a:pPr marL="166688" lvl="0" indent="-166688">
                <a:buFont typeface="Arial" pitchFamily="34" charset="0"/>
                <a:buChar char="•"/>
                <a:defRPr/>
              </a:pPr>
              <a:r>
                <a:rPr lang="en-US" sz="2000" b="0" dirty="0">
                  <a:solidFill>
                    <a:srgbClr val="FFFFFF"/>
                  </a:solidFill>
                  <a:latin typeface="Segoe UI Light" panose="020B0502040204020203" pitchFamily="34" charset="0"/>
                  <a:cs typeface="Segoe UI Light" panose="020B0502040204020203" pitchFamily="34" charset="0"/>
                </a:rPr>
                <a:t>Mathematical</a:t>
              </a:r>
            </a:p>
            <a:p>
              <a:pPr marL="166688" lvl="0" indent="-166688">
                <a:buFont typeface="Arial" pitchFamily="34" charset="0"/>
                <a:buChar char="•"/>
                <a:defRPr/>
              </a:pPr>
              <a:r>
                <a:rPr lang="en-US" sz="2000" b="0" dirty="0">
                  <a:solidFill>
                    <a:srgbClr val="FFFFFF"/>
                  </a:solidFill>
                  <a:latin typeface="Segoe UI Light" panose="020B0502040204020203" pitchFamily="34" charset="0"/>
                  <a:cs typeface="Segoe UI Light" panose="020B0502040204020203" pitchFamily="34" charset="0"/>
                </a:rPr>
                <a:t>String</a:t>
              </a:r>
            </a:p>
          </p:txBody>
        </p:sp>
      </p:grpSp>
    </p:spTree>
    <p:custDataLst>
      <p:tags r:id="rId1"/>
    </p:custDataLst>
    <p:extLst>
      <p:ext uri="{BB962C8B-B14F-4D97-AF65-F5344CB8AC3E}">
        <p14:creationId xmlns:p14="http://schemas.microsoft.com/office/powerpoint/2010/main" val="3322794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Aggregate Functions</a:t>
            </a:r>
          </a:p>
        </p:txBody>
      </p:sp>
      <p:sp>
        <p:nvSpPr>
          <p:cNvPr id="4" name="Content Placeholder 2"/>
          <p:cNvSpPr txBox="1">
            <a:spLocks/>
          </p:cNvSpPr>
          <p:nvPr/>
        </p:nvSpPr>
        <p:spPr>
          <a:xfrm>
            <a:off x="458788" y="1021215"/>
            <a:ext cx="8119156" cy="272347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Functions that operate on sets, or rows, of data</a:t>
            </a:r>
          </a:p>
          <a:p>
            <a:pPr lvl="0"/>
            <a:r>
              <a:rPr lang="en-US" b="0" kern="0" dirty="0">
                <a:solidFill>
                  <a:srgbClr val="000000"/>
                </a:solidFill>
              </a:rPr>
              <a:t>Summarize input rows</a:t>
            </a:r>
          </a:p>
          <a:p>
            <a:pPr lvl="0"/>
            <a:r>
              <a:rPr lang="en-US" b="0" kern="0" dirty="0">
                <a:solidFill>
                  <a:srgbClr val="000000"/>
                </a:solidFill>
              </a:rPr>
              <a:t>Without GROUP BY clause, all rows are arranged as one group</a:t>
            </a:r>
          </a:p>
          <a:p>
            <a:pPr lvl="0"/>
            <a:r>
              <a:rPr lang="en-US" b="0" kern="0" dirty="0">
                <a:solidFill>
                  <a:srgbClr val="000000"/>
                </a:solidFill>
              </a:rPr>
              <a:t>Will be covered later in the course</a:t>
            </a:r>
          </a:p>
        </p:txBody>
      </p:sp>
      <p:sp>
        <p:nvSpPr>
          <p:cNvPr id="5" name="AutoShape 3"/>
          <p:cNvSpPr>
            <a:spLocks noChangeArrowheads="1"/>
          </p:cNvSpPr>
          <p:nvPr/>
        </p:nvSpPr>
        <p:spPr bwMode="auto">
          <a:xfrm>
            <a:off x="1058838" y="3742022"/>
            <a:ext cx="6256338" cy="923330"/>
          </a:xfrm>
          <a:prstGeom prst="roundRect">
            <a:avLst>
              <a:gd name="adj" fmla="val 0"/>
            </a:avLst>
          </a:prstGeom>
          <a:solidFill>
            <a:srgbClr val="D2D2D2"/>
          </a:solidFill>
          <a:ln w="9525" algn="ctr">
            <a:noFill/>
            <a:round/>
            <a:headEnd/>
            <a:tailEnd/>
          </a:ln>
          <a:effectLst/>
        </p:spPr>
        <p:txBody>
          <a:bodyPr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SELECT COUNT(*) AS numorderlines, 			SUM(qty*unitprice) AS totalsales</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FROM	Sales.OrderDetails;</a:t>
            </a:r>
          </a:p>
        </p:txBody>
      </p:sp>
      <p:sp>
        <p:nvSpPr>
          <p:cNvPr id="6" name="AutoShape 3"/>
          <p:cNvSpPr>
            <a:spLocks noChangeArrowheads="1"/>
          </p:cNvSpPr>
          <p:nvPr/>
        </p:nvSpPr>
        <p:spPr bwMode="auto">
          <a:xfrm>
            <a:off x="1058838" y="5046540"/>
            <a:ext cx="6256338" cy="923330"/>
          </a:xfrm>
          <a:prstGeom prst="roundRect">
            <a:avLst>
              <a:gd name="adj" fmla="val 0"/>
            </a:avLst>
          </a:prstGeom>
          <a:solidFill>
            <a:srgbClr val="D2D2D2"/>
          </a:solidFill>
          <a:ln w="9525" algn="ctr">
            <a:noFill/>
            <a:round/>
            <a:headEnd/>
            <a:tailEnd/>
          </a:ln>
          <a:effectLst/>
        </p:spPr>
        <p:txBody>
          <a:bodyPr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numorderlines totalsales</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 ----------</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2155          56500.91</a:t>
            </a:r>
          </a:p>
        </p:txBody>
      </p:sp>
    </p:spTree>
    <p:custDataLst>
      <p:tags r:id="rId1"/>
    </p:custDataLst>
    <p:extLst>
      <p:ext uri="{BB962C8B-B14F-4D97-AF65-F5344CB8AC3E}">
        <p14:creationId xmlns:p14="http://schemas.microsoft.com/office/powerpoint/2010/main" val="3242827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47c10e39-bc23-4ad0-9855-99c23a257c6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Window Functions</a:t>
            </a:r>
          </a:p>
        </p:txBody>
      </p:sp>
      <p:sp>
        <p:nvSpPr>
          <p:cNvPr id="4" name="Content Placeholder 2"/>
          <p:cNvSpPr txBox="1">
            <a:spLocks/>
          </p:cNvSpPr>
          <p:nvPr/>
        </p:nvSpPr>
        <p:spPr>
          <a:xfrm>
            <a:off x="458788" y="1021215"/>
            <a:ext cx="8119156" cy="21029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Functions applied to a window, or set of rows</a:t>
            </a:r>
          </a:p>
          <a:p>
            <a:pPr lvl="0"/>
            <a:r>
              <a:rPr lang="en-US" b="0" kern="0" dirty="0">
                <a:solidFill>
                  <a:srgbClr val="000000"/>
                </a:solidFill>
              </a:rPr>
              <a:t>Include ranking, offset, aggregate, and distribution functions</a:t>
            </a:r>
          </a:p>
          <a:p>
            <a:pPr lvl="0"/>
            <a:r>
              <a:rPr lang="en-US" b="0" kern="0" dirty="0">
                <a:solidFill>
                  <a:srgbClr val="000000"/>
                </a:solidFill>
              </a:rPr>
              <a:t>Will be covered later in the course</a:t>
            </a:r>
          </a:p>
          <a:p>
            <a:pPr lvl="0"/>
            <a:endParaRPr lang="en-US" b="0" kern="0" dirty="0">
              <a:solidFill>
                <a:srgbClr val="000000"/>
              </a:solidFill>
            </a:endParaRPr>
          </a:p>
        </p:txBody>
      </p:sp>
      <p:sp>
        <p:nvSpPr>
          <p:cNvPr id="5" name="AutoShape 3"/>
          <p:cNvSpPr>
            <a:spLocks noChangeArrowheads="1"/>
          </p:cNvSpPr>
          <p:nvPr/>
        </p:nvSpPr>
        <p:spPr bwMode="auto">
          <a:xfrm>
            <a:off x="588225" y="2928281"/>
            <a:ext cx="7447522" cy="1534478"/>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SELECT TOP(5) productid, productname, unitprice,</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	RANK() OVER(ORDER BY unitprice DESC) AS 		rankbyprice</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FROM Production.Products</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ORDER BY rankbyprice;</a:t>
            </a:r>
          </a:p>
        </p:txBody>
      </p:sp>
      <p:sp>
        <p:nvSpPr>
          <p:cNvPr id="6" name="AutoShape 3"/>
          <p:cNvSpPr>
            <a:spLocks noChangeArrowheads="1"/>
          </p:cNvSpPr>
          <p:nvPr/>
        </p:nvSpPr>
        <p:spPr bwMode="auto">
          <a:xfrm>
            <a:off x="588224" y="4675143"/>
            <a:ext cx="7447522" cy="1837426"/>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Typewriter" panose="020B0509030504030204" pitchFamily="49" charset="0"/>
                <a:cs typeface="Lucida Sans Unicode" panose="020B0602030504020204" pitchFamily="34" charset="0"/>
              </a:rPr>
              <a:t>productid productname   unitprice rankbyprice</a:t>
            </a:r>
          </a:p>
          <a:p>
            <a:pPr lvl="0" defTabSz="457200">
              <a:lnSpc>
                <a:spcPct val="90000"/>
              </a:lnSpc>
              <a:tabLst>
                <a:tab pos="457200" algn="l"/>
              </a:tabLst>
              <a:defRPr/>
            </a:pPr>
            <a:r>
              <a:rPr lang="en-US" b="0" dirty="0">
                <a:solidFill>
                  <a:srgbClr val="000000"/>
                </a:solidFill>
                <a:latin typeface="Lucida Sans Typewriter" panose="020B0509030504030204" pitchFamily="49" charset="0"/>
                <a:cs typeface="Lucida Sans Unicode" panose="020B0602030504020204" pitchFamily="34" charset="0"/>
              </a:rPr>
              <a:t>--------- ------------- --------- -----------</a:t>
            </a:r>
          </a:p>
          <a:p>
            <a:pPr lvl="0" defTabSz="457200">
              <a:lnSpc>
                <a:spcPct val="90000"/>
              </a:lnSpc>
              <a:tabLst>
                <a:tab pos="457200" algn="l"/>
              </a:tabLst>
              <a:defRPr/>
            </a:pPr>
            <a:r>
              <a:rPr lang="en-US" b="0" dirty="0">
                <a:solidFill>
                  <a:srgbClr val="000000"/>
                </a:solidFill>
                <a:latin typeface="Lucida Sans Typewriter" panose="020B0509030504030204" pitchFamily="49" charset="0"/>
                <a:cs typeface="Lucida Sans Unicode" panose="020B0602030504020204" pitchFamily="34" charset="0"/>
              </a:rPr>
              <a:t>8         Product QDOMO 263.50    1</a:t>
            </a:r>
          </a:p>
          <a:p>
            <a:pPr lvl="0" defTabSz="457200">
              <a:lnSpc>
                <a:spcPct val="90000"/>
              </a:lnSpc>
              <a:tabLst>
                <a:tab pos="457200" algn="l"/>
              </a:tabLst>
              <a:defRPr/>
            </a:pPr>
            <a:r>
              <a:rPr lang="en-US" b="0" dirty="0">
                <a:solidFill>
                  <a:srgbClr val="000000"/>
                </a:solidFill>
                <a:latin typeface="Lucida Sans Typewriter" panose="020B0509030504030204" pitchFamily="49" charset="0"/>
                <a:cs typeface="Lucida Sans Unicode" panose="020B0602030504020204" pitchFamily="34" charset="0"/>
              </a:rPr>
              <a:t>29        Product VJXYN 123.79    2</a:t>
            </a:r>
          </a:p>
          <a:p>
            <a:pPr lvl="0" defTabSz="457200">
              <a:lnSpc>
                <a:spcPct val="90000"/>
              </a:lnSpc>
              <a:tabLst>
                <a:tab pos="457200" algn="l"/>
              </a:tabLst>
              <a:defRPr/>
            </a:pPr>
            <a:r>
              <a:rPr lang="en-US" b="0" dirty="0">
                <a:solidFill>
                  <a:srgbClr val="000000"/>
                </a:solidFill>
                <a:latin typeface="Lucida Sans Typewriter" panose="020B0509030504030204" pitchFamily="49" charset="0"/>
                <a:cs typeface="Lucida Sans Unicode" panose="020B0602030504020204" pitchFamily="34" charset="0"/>
              </a:rPr>
              <a:t>9         Product AOZBW 97.00     3</a:t>
            </a:r>
          </a:p>
          <a:p>
            <a:pPr lvl="0" defTabSz="457200">
              <a:lnSpc>
                <a:spcPct val="90000"/>
              </a:lnSpc>
              <a:tabLst>
                <a:tab pos="457200" algn="l"/>
              </a:tabLst>
              <a:defRPr/>
            </a:pPr>
            <a:r>
              <a:rPr lang="en-US" b="0" dirty="0">
                <a:solidFill>
                  <a:srgbClr val="000000"/>
                </a:solidFill>
                <a:latin typeface="Lucida Sans Typewriter" panose="020B0509030504030204" pitchFamily="49" charset="0"/>
                <a:cs typeface="Lucida Sans Unicode" panose="020B0602030504020204" pitchFamily="34" charset="0"/>
              </a:rPr>
              <a:t>20        Product QHFFP 81.00     4</a:t>
            </a:r>
          </a:p>
          <a:p>
            <a:pPr lvl="0" defTabSz="457200">
              <a:lnSpc>
                <a:spcPct val="90000"/>
              </a:lnSpc>
              <a:tabLst>
                <a:tab pos="457200" algn="l"/>
              </a:tabLst>
              <a:defRPr/>
            </a:pPr>
            <a:r>
              <a:rPr lang="en-US" b="0" dirty="0">
                <a:solidFill>
                  <a:srgbClr val="000000"/>
                </a:solidFill>
                <a:latin typeface="Lucida Sans Typewriter" panose="020B0509030504030204" pitchFamily="49" charset="0"/>
                <a:cs typeface="Lucida Sans Unicode" panose="020B0602030504020204" pitchFamily="34" charset="0"/>
              </a:rPr>
              <a:t>18        Product CKEDC 62.50     5</a:t>
            </a:r>
          </a:p>
        </p:txBody>
      </p:sp>
    </p:spTree>
    <p:custDataLst>
      <p:tags r:id="rId1"/>
    </p:custDataLst>
    <p:extLst>
      <p:ext uri="{BB962C8B-B14F-4D97-AF65-F5344CB8AC3E}">
        <p14:creationId xmlns:p14="http://schemas.microsoft.com/office/powerpoint/2010/main" val="3660098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8f7d537a-1405-41b8-a6a5-fef699e4d29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Writing Queries Using Built-in Functions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Use built-in scalar functions</a:t>
            </a:r>
          </a:p>
        </p:txBody>
      </p:sp>
    </p:spTree>
    <p:custDataLst>
      <p:tags r:id="rId1"/>
    </p:custDataLst>
    <p:extLst>
      <p:ext uri="{BB962C8B-B14F-4D97-AF65-F5344CB8AC3E}">
        <p14:creationId xmlns:p14="http://schemas.microsoft.com/office/powerpoint/2010/main" val="92489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1363392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10</TotalTime>
  <Words>3811</Words>
  <Application>Microsoft Office PowerPoint</Application>
  <PresentationFormat>On-screen Show (4:3)</PresentationFormat>
  <Paragraphs>516</Paragraphs>
  <Slides>29</Slides>
  <Notes>29</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Segoe UI</vt:lpstr>
      <vt:lpstr>Segoe UI Light</vt:lpstr>
      <vt:lpstr>Arial</vt:lpstr>
      <vt:lpstr>Symbol</vt:lpstr>
      <vt:lpstr>Verdana</vt:lpstr>
      <vt:lpstr>Wingdings</vt:lpstr>
      <vt:lpstr>Calibri</vt:lpstr>
      <vt:lpstr>Lucida Sans Typewriter</vt:lpstr>
      <vt:lpstr>Lucida Sans Unicode</vt:lpstr>
      <vt:lpstr>NG_MOC_Core_ModuleNew2</vt:lpstr>
      <vt:lpstr>Module 8</vt:lpstr>
      <vt:lpstr>Module Overview</vt:lpstr>
      <vt:lpstr>Lesson 1: Writing Queries with Built-In Functions</vt:lpstr>
      <vt:lpstr>SQL Server Built-in Function Types</vt:lpstr>
      <vt:lpstr>Scalar Functions</vt:lpstr>
      <vt:lpstr>Aggregate Functions</vt:lpstr>
      <vt:lpstr>Window Functions</vt:lpstr>
      <vt:lpstr>Demonstration: Writing Queries Using Built-in Functions</vt:lpstr>
      <vt:lpstr>PowerPoint Presentation</vt:lpstr>
      <vt:lpstr>Lesson 2: Using Conversion Functions</vt:lpstr>
      <vt:lpstr>Implicit and Explicit Data Type Conversions</vt:lpstr>
      <vt:lpstr>Converting with CAST</vt:lpstr>
      <vt:lpstr>Converting with CONVERT</vt:lpstr>
      <vt:lpstr>Converting Strings with PARSE</vt:lpstr>
      <vt:lpstr>Converting with TRY_PARSE and TRY_CONVERT</vt:lpstr>
      <vt:lpstr>Demonstration: Using Conversion Functions</vt:lpstr>
      <vt:lpstr>Lesson 3: Using Logical Functions</vt:lpstr>
      <vt:lpstr>Writing Logical Test with Functions</vt:lpstr>
      <vt:lpstr>Performing Conditional Tests with IIF</vt:lpstr>
      <vt:lpstr>Selecting Items from a List with CHOOSE</vt:lpstr>
      <vt:lpstr>Demonstration: Using Logical Functions</vt:lpstr>
      <vt:lpstr>Lesson 4: Using Functions to Work with NULL</vt:lpstr>
      <vt:lpstr>Converting NULL with ISNULL</vt:lpstr>
      <vt:lpstr>Using COALESCE to Return Non-NULL Values</vt:lpstr>
      <vt:lpstr>Using NULLIF to Return NULL If Values Match</vt:lpstr>
      <vt:lpstr>Demonstration: Using Functions to Work with NULL</vt:lpstr>
      <vt:lpstr>Lab: Using Built-in Functions</vt:lpstr>
      <vt:lpstr>Lab Scenario</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dc:title>
  <dc:creator>Richard Strange</dc:creator>
  <cp:lastModifiedBy>Nilkant Jagtap</cp:lastModifiedBy>
  <cp:revision>4</cp:revision>
  <dcterms:created xsi:type="dcterms:W3CDTF">2017-11-17T10:57:31Z</dcterms:created>
  <dcterms:modified xsi:type="dcterms:W3CDTF">2021-03-21T17:05:19Z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10B52EAB-1112-4AA5-BAB3-4FB39BD4E3D1</vt:lpwstr>
  </property>
  <property fmtid="{D5CDD505-2E9C-101B-9397-08002B2CF9AE}" pid="3" name="ArticulatePath">
    <vt:lpwstr>20761C_08</vt:lpwstr>
  </property>
</Properties>
</file>