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8" r:id="rId17"/>
    <p:sldId id="270" r:id="rId18"/>
    <p:sldId id="271" r:id="rId19"/>
    <p:sldId id="272" r:id="rId20"/>
    <p:sldId id="273" r:id="rId21"/>
    <p:sldId id="279" r:id="rId22"/>
    <p:sldId id="274" r:id="rId23"/>
    <p:sldId id="275" r:id="rId24"/>
    <p:sldId id="276"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Lucida Sans Typewriter" panose="020B0509030504030204" pitchFamily="49" charset="0"/>
      <p:regular r:id="rId35"/>
      <p:bold r:id="rId36"/>
      <p:italic r:id="rId37"/>
      <p:boldItalic r:id="rId38"/>
    </p:embeddedFont>
    <p:embeddedFont>
      <p:font typeface="Lucida Sans Unicode" panose="020B0602030504020204" pitchFamily="34" charset="0"/>
      <p:regular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
      <p:font typeface="Verdana" panose="020B0604030504040204" pitchFamily="34" charset="0"/>
      <p:regular r:id="rId46"/>
      <p:bold r:id="rId47"/>
      <p:italic r:id="rId48"/>
      <p:boldItalic r:id="rId49"/>
    </p:embeddedFont>
  </p:embeddedFontLst>
  <p:custDataLst>
    <p:tags r:id="rId50"/>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9CD3D-4815-4C50-9EC6-0976BC32909B}" type="datetimeFigureOut">
              <a:rPr lang="en-GB" smtClean="0"/>
              <a:t>21/03/2021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BB959-02BA-477E-8040-16EA0E041F20}" type="slidenum">
              <a:rPr lang="en-GB" smtClean="0"/>
              <a:t>‹#›</a:t>
            </a:fld>
            <a:endParaRPr lang="en-GB" dirty="0"/>
          </a:p>
        </p:txBody>
      </p:sp>
    </p:spTree>
    <p:extLst>
      <p:ext uri="{BB962C8B-B14F-4D97-AF65-F5344CB8AC3E}">
        <p14:creationId xmlns:p14="http://schemas.microsoft.com/office/powerpoint/2010/main" val="7175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2678633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273710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next topic will review the logical order of operations and expand on the last bullet point.</a:t>
            </a:r>
          </a:p>
        </p:txBody>
      </p:sp>
      <p:sp>
        <p:nvSpPr>
          <p:cNvPr id="4" name="Slide Number Placeholder 3"/>
          <p:cNvSpPr>
            <a:spLocks noGrp="1"/>
          </p:cNvSpPr>
          <p:nvPr>
            <p:ph type="sldNum" sz="quarter" idx="10"/>
          </p:nvPr>
        </p:nvSpPr>
        <p:spPr/>
        <p:txBody>
          <a:bodyPr/>
          <a:lstStyle/>
          <a:p>
            <a:fld id="{B39BB959-02BA-477E-8040-16EA0E041F2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420354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Columns referenced in clauses processed after the GROUP BY clause must be specified, either in a GROUP BY list or in an aggregate function. This is because the output of the GROUP BY clause is a new set (derived from, but separate from, the set returned by the FROM/WHERE clauses).</a:t>
            </a:r>
          </a:p>
        </p:txBody>
      </p:sp>
      <p:sp>
        <p:nvSpPr>
          <p:cNvPr id="4" name="Slide Number Placeholder 3"/>
          <p:cNvSpPr>
            <a:spLocks noGrp="1"/>
          </p:cNvSpPr>
          <p:nvPr>
            <p:ph type="sldNum" sz="quarter" idx="10"/>
          </p:nvPr>
        </p:nvSpPr>
        <p:spPr/>
        <p:txBody>
          <a:bodyPr/>
          <a:lstStyle/>
          <a:p>
            <a:fld id="{B39BB959-02BA-477E-8040-16EA0E041F2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1698085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slide images flow clockwise from upper right to lower center, illustrating the phases of the query being processed.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for illustration purposes, the SELECT phase is included, and depicted as the final query output. The result of the GROUP BY isn't yet a row per group—that's the result of the SELECT. The result of the GROUP BY is that the rows returned from the previous phase (the WHERE) are now associated with their respective groups.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the students that, since the final query result will have only one row per group, the expressions moving forward are restricted to aggregates and columns used in the GROUP BY.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Source queries:</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SalesOrderID, SalesPersonID, CustomerID</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Sales.SalesOrderHeader;</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SalesOrderID, SalesPersonID, CustomerID</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Sales.SalesOrderHeader</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CustomerID IN (29777, 30010);</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SalesPersonID, COUNT(*)</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Sales.SalesOrderHeader</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CustomerID IN (29777, 30010)</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GROUP BY SalesPersonID;</a:t>
            </a:r>
          </a:p>
        </p:txBody>
      </p:sp>
      <p:sp>
        <p:nvSpPr>
          <p:cNvPr id="4" name="Slide Number Placeholder 3"/>
          <p:cNvSpPr>
            <a:spLocks noGrp="1"/>
          </p:cNvSpPr>
          <p:nvPr>
            <p:ph type="sldNum" sz="quarter" idx="10"/>
          </p:nvPr>
        </p:nvSpPr>
        <p:spPr/>
        <p:txBody>
          <a:bodyPr/>
          <a:lstStyle/>
          <a:p>
            <a:fld id="{B39BB959-02BA-477E-8040-16EA0E041F2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273729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columns referenced in clauses (HAVING, SELECT) processed after a GROUP BY clause must be specified either in a GROUP BY list or an aggregate function. This is because the output of the GROUP BY clause is a new set (derived from, but separate from, the set returned by the FROM/WHERE clauses).</a:t>
            </a:r>
          </a:p>
        </p:txBody>
      </p:sp>
      <p:sp>
        <p:nvSpPr>
          <p:cNvPr id="4" name="Slide Number Placeholder 3"/>
          <p:cNvSpPr>
            <a:spLocks noGrp="1"/>
          </p:cNvSpPr>
          <p:nvPr>
            <p:ph type="sldNum" sz="quarter" idx="10"/>
          </p:nvPr>
        </p:nvSpPr>
        <p:spPr/>
        <p:txBody>
          <a:bodyPr/>
          <a:lstStyle/>
          <a:p>
            <a:fld id="{B39BB959-02BA-477E-8040-16EA0E041F2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832107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the GROUP BY Clause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622246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writing the following T-SQL query to find out how many employees work in each department in your organization:</a:t>
            </a: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d.DepartmentID, d.DepartmentName, COUNT(e.EmployeeID) AS EmployeeCount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FROM HumanResources.Departments AS d</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INNER JOIN HumanResources.Employees AS e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d.DepartmentID = e.DepartmentID</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GROUP BY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columns should be included in the GROUP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All Columns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EmployeeCount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DepartmentID, DepartmentName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DepartmentID</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DepartmentID, DepartmentName</a:t>
            </a:r>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362397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3989580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may wish to remind students of the definitions of terms such as “predicate”, “filter”, and “search condition” provided earlier in the course.</a:t>
            </a:r>
          </a:p>
        </p:txBody>
      </p:sp>
      <p:sp>
        <p:nvSpPr>
          <p:cNvPr id="4" name="Slide Number Placeholder 3"/>
          <p:cNvSpPr>
            <a:spLocks noGrp="1"/>
          </p:cNvSpPr>
          <p:nvPr>
            <p:ph type="sldNum" sz="quarter" idx="10"/>
          </p:nvPr>
        </p:nvSpPr>
        <p:spPr/>
        <p:txBody>
          <a:bodyPr/>
          <a:lstStyle/>
          <a:p>
            <a:fld id="{B39BB959-02BA-477E-8040-16EA0E041F2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36014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full text of these queries appears in Demonstration_C.sql.</a:t>
            </a:r>
          </a:p>
        </p:txBody>
      </p:sp>
      <p:sp>
        <p:nvSpPr>
          <p:cNvPr id="4" name="Slide Number Placeholder 3"/>
          <p:cNvSpPr>
            <a:spLocks noGrp="1"/>
          </p:cNvSpPr>
          <p:nvPr>
            <p:ph type="sldNum" sz="quarter" idx="10"/>
          </p:nvPr>
        </p:nvSpPr>
        <p:spPr/>
        <p:txBody>
          <a:bodyPr/>
          <a:lstStyle/>
          <a:p>
            <a:fld id="{B39BB959-02BA-477E-8040-16EA0E041F2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100596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1412410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Filter Grouped Data Using the HAVING Clause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2c</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2f</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2g</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2h</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2i</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058072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writing a query to count the number of orders placed for each product. You have the following query: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p.ProductName, COUNT(*) AS OrderCount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Sales.Products AS 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JOIN Sales.OrderItems AS 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p.ProductID = o.ProductID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GROUP BY p.ProductName;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want to change the query to return only products that cost more than $10. Should you add a HAVING clause or a WHERE clause?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a WHERE clause such as WHERE p.Price &gt; 10.</a:t>
            </a:r>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805654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the GROUP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want to create additional upsell opportunities from existing customers. The staff need to analyze different groups of customers and product categories, depending on several business rules. Based on these rules, you will write SELECT statements to retrieve the needed rows from the Sales.Customers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Aggregate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wants to launch a new campaign, so the staff need to gain a better insight into the existing customers’ buying behavior. You should create different sales reports, based on the total and average sales amount per year and per customer.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Distinct Aggregate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want to have some additional reports that display the number of customers who made any order in a specific time period and the number of customers based on the first letter in the contact name.</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Writing Queries That Filter Groups with the HAVING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and marketing departments were satisfied with the reports you provided to analyze customers’ behavior. Now they would like to have the results filtered, based on the total sales amount and number of orders. So, in the final exercise, you will learn how to filter the result, based on aggregated functions, and learn when to use the WHERE and HAVING clauses.</a:t>
            </a:r>
          </a:p>
        </p:txBody>
      </p:sp>
      <p:sp>
        <p:nvSpPr>
          <p:cNvPr id="4" name="Slide Number Placeholder 3"/>
          <p:cNvSpPr>
            <a:spLocks noGrp="1"/>
          </p:cNvSpPr>
          <p:nvPr>
            <p:ph type="sldNum" sz="quarter" idx="10"/>
          </p:nvPr>
        </p:nvSpPr>
        <p:spPr/>
        <p:txBody>
          <a:bodyPr/>
          <a:lstStyle/>
          <a:p>
            <a:fld id="{B39BB959-02BA-477E-8040-16EA0E041F2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547631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1112326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difference between the COUNT function and the COUNT_BIG function?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COUNT returns an int; COUNT_BIG returns a big_int.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GROUP BY clause include more than one column?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 separated by commas.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 query, can a WHERE clause and a HAVING clause filter on the same column?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a:t>
            </a:r>
          </a:p>
        </p:txBody>
      </p:sp>
      <p:sp>
        <p:nvSpPr>
          <p:cNvPr id="4" name="Slide Number Placeholder 3"/>
          <p:cNvSpPr>
            <a:spLocks noGrp="1"/>
          </p:cNvSpPr>
          <p:nvPr>
            <p:ph type="sldNum" sz="quarter" idx="10"/>
          </p:nvPr>
        </p:nvSpPr>
        <p:spPr/>
        <p:txBody>
          <a:bodyPr/>
          <a:lstStyle/>
          <a:p>
            <a:fld id="{B39BB959-02BA-477E-8040-16EA0E041F2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143149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352822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using aggregate functions in a SELECT clause will implicitly create a single group of all rows. Point out that the example on the slide lacks a GROUP BY clause, so column 1 returns the average of all rows; column 2 the min of all rows; and so on.</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See the topic “Using Aggregate Functions with NULL” later in this lesson to expand on NULL statements.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GROUP BY is covered in the next lesson.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COUNT(&lt;column&gt;) counts all values in the column; COUNT(*) counts the number of total rows.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63101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common functions work on character and date data, as well as numeric. You will show this in this lesson’s demonstration.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the students that common aggregates ignore NULL, except for COUNT, when used with a * instead of a column 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SQL CLR provides a mechanism for creating user-defined aggregates beyond those included in this list.</a:t>
            </a:r>
          </a:p>
        </p:txBody>
      </p:sp>
      <p:sp>
        <p:nvSpPr>
          <p:cNvPr id="4" name="Slide Number Placeholder 3"/>
          <p:cNvSpPr>
            <a:spLocks noGrp="1"/>
          </p:cNvSpPr>
          <p:nvPr>
            <p:ph type="sldNum" sz="quarter" idx="10"/>
          </p:nvPr>
        </p:nvSpPr>
        <p:spPr/>
        <p:txBody>
          <a:bodyPr/>
          <a:lstStyle/>
          <a:p>
            <a:fld id="{B39BB959-02BA-477E-8040-16EA0E041F2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75964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Briefly point out the use of the GROUP BY clause in this example—without it, we couldn’t see summaries by employee ID and year because they’re not inputs to aggregate expressions. GROUP BY is covered in the next lesson.</a:t>
            </a:r>
          </a:p>
        </p:txBody>
      </p:sp>
      <p:sp>
        <p:nvSpPr>
          <p:cNvPr id="4" name="Slide Number Placeholder 3"/>
          <p:cNvSpPr>
            <a:spLocks noGrp="1"/>
          </p:cNvSpPr>
          <p:nvPr>
            <p:ph type="sldNum" sz="quarter" idx="10"/>
          </p:nvPr>
        </p:nvSpPr>
        <p:spPr/>
        <p:txBody>
          <a:bodyPr/>
          <a:lstStyle/>
          <a:p>
            <a:fld id="{B39BB959-02BA-477E-8040-16EA0E041F2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215356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lesson’s demonstration, you will show the students an example aggregate function operating on a set containing NULLs and point out the resulting message:</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Warning: Null value is eliminated by an aggregate or other SET operation.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the use of the COALESCE function to replace NULL with 0 before calculating the average weight, noting that this may skew the results differently than simply ignoring NULLs!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example provided is based on a table that does not exist in the sample TSQL database. A script to create the table can be found in Demonstration_A.sql.</a:t>
            </a:r>
          </a:p>
        </p:txBody>
      </p:sp>
      <p:sp>
        <p:nvSpPr>
          <p:cNvPr id="4" name="Slide Number Placeholder 3"/>
          <p:cNvSpPr>
            <a:spLocks noGrp="1"/>
          </p:cNvSpPr>
          <p:nvPr>
            <p:ph type="sldNum" sz="quarter" idx="10"/>
          </p:nvPr>
        </p:nvSpPr>
        <p:spPr/>
        <p:txBody>
          <a:bodyPr/>
          <a:lstStyle/>
          <a:p>
            <a:fld id="{B39BB959-02BA-477E-8040-16EA0E041F2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240194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Ensure the virtual machines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are running before starting demonstrations.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Built-in Aggregate Functions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 </a:t>
            </a:r>
            <a:r>
              <a:rPr lang="en-US" sz="1000" dirty="0">
                <a:latin typeface="Arial" panose="020B0604020202020204" pitchFamily="34" charset="0"/>
                <a:ea typeface="Times New Roman" panose="02020603050405020304" pitchFamily="18" charset="0"/>
                <a:cs typeface="Times New Roman" panose="02020603050405020304" pitchFamily="18" charset="0"/>
              </a:rPr>
              <a:t>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2c</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2f</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551785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2g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the following 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COUNT(*) AS RecordCount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There are 250 records in the Products table. How many rows will be returned by this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One.</a:t>
            </a:r>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9: Grouping and Aggregating Data</a:t>
            </a:r>
          </a:p>
        </p:txBody>
      </p:sp>
    </p:spTree>
    <p:extLst>
      <p:ext uri="{BB962C8B-B14F-4D97-AF65-F5344CB8AC3E}">
        <p14:creationId xmlns:p14="http://schemas.microsoft.com/office/powerpoint/2010/main" val="397241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3575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325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999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447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89641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228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063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088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1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28422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28324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8671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9</a:t>
            </a:r>
          </a:p>
        </p:txBody>
      </p:sp>
      <p:sp>
        <p:nvSpPr>
          <p:cNvPr id="3" name="Subtitle 2"/>
          <p:cNvSpPr>
            <a:spLocks noGrp="1"/>
          </p:cNvSpPr>
          <p:nvPr>
            <p:ph type="subTitle" sz="quarter" idx="1"/>
          </p:nvPr>
        </p:nvSpPr>
        <p:spPr/>
        <p:txBody>
          <a:bodyPr/>
          <a:lstStyle/>
          <a:p>
            <a:r>
              <a:rPr lang="en-GB" dirty="0"/>
              <a:t>Grouping and Aggregating Data
</a:t>
            </a:r>
          </a:p>
        </p:txBody>
      </p:sp>
    </p:spTree>
    <p:custDataLst>
      <p:tags r:id="rId1"/>
    </p:custDataLst>
    <p:extLst>
      <p:ext uri="{BB962C8B-B14F-4D97-AF65-F5344CB8AC3E}">
        <p14:creationId xmlns:p14="http://schemas.microsoft.com/office/powerpoint/2010/main" val="165500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Using the GROUP BY Clause</a:t>
            </a:r>
          </a:p>
        </p:txBody>
      </p:sp>
      <p:sp>
        <p:nvSpPr>
          <p:cNvPr id="3" name="Text Placeholder 2"/>
          <p:cNvSpPr>
            <a:spLocks noGrp="1"/>
          </p:cNvSpPr>
          <p:nvPr>
            <p:ph type="body" idx="1"/>
          </p:nvPr>
        </p:nvSpPr>
        <p:spPr/>
        <p:txBody>
          <a:bodyPr/>
          <a:lstStyle/>
          <a:p>
            <a:r>
              <a:rPr lang="en-GB" dirty="0"/>
              <a:t>Using the GROUP BY Clause
GROUP BY and the Logical Order of Operations
GROUP BY Workflow
Using GROUP BY with Aggregate Functions
Demonstration: Using GROUP BY</a:t>
            </a:r>
          </a:p>
        </p:txBody>
      </p:sp>
    </p:spTree>
    <p:custDataLst>
      <p:tags r:id="rId1"/>
    </p:custDataLst>
    <p:extLst>
      <p:ext uri="{BB962C8B-B14F-4D97-AF65-F5344CB8AC3E}">
        <p14:creationId xmlns:p14="http://schemas.microsoft.com/office/powerpoint/2010/main" val="81601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GROUP BY Clause</a:t>
            </a:r>
          </a:p>
        </p:txBody>
      </p:sp>
      <p:sp>
        <p:nvSpPr>
          <p:cNvPr id="5" name="Content Placeholder 2"/>
          <p:cNvSpPr txBox="1">
            <a:spLocks/>
          </p:cNvSpPr>
          <p:nvPr/>
        </p:nvSpPr>
        <p:spPr bwMode="auto">
          <a:xfrm>
            <a:off x="458787" y="992188"/>
            <a:ext cx="808363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a:t>GROUP BY creates groups for output rows, according to a unique combination of values specified in the GROUP BY clause</a:t>
            </a:r>
          </a:p>
          <a:p>
            <a:endParaRPr lang="en-US" sz="2400" b="0" kern="0" dirty="0"/>
          </a:p>
          <a:p>
            <a:endParaRPr lang="en-US" sz="2400" b="0" kern="0" dirty="0"/>
          </a:p>
          <a:p>
            <a:endParaRPr lang="en-US" sz="2400" b="0" kern="0" dirty="0"/>
          </a:p>
          <a:p>
            <a:r>
              <a:rPr lang="en-US" sz="2400" b="0" kern="0" dirty="0"/>
              <a:t>GROUP BY calculates a summary value for aggregate functions in subsequent phases</a:t>
            </a:r>
          </a:p>
          <a:p>
            <a:endParaRPr lang="en-US" sz="2400" b="0" kern="0" dirty="0"/>
          </a:p>
          <a:p>
            <a:endParaRPr lang="en-US" sz="2400" b="0" kern="0" dirty="0"/>
          </a:p>
          <a:p>
            <a:endParaRPr lang="en-US" sz="2400" b="0" kern="0" dirty="0"/>
          </a:p>
          <a:p>
            <a:r>
              <a:rPr lang="en-US" sz="2400" b="0" kern="0" dirty="0"/>
              <a:t>Detail rows are “lost” after the GROUP BY clause is processed</a:t>
            </a:r>
          </a:p>
          <a:p>
            <a:pPr marL="0" indent="0">
              <a:buFont typeface="Arial" pitchFamily="34" charset="0"/>
              <a:buNone/>
            </a:pPr>
            <a:endParaRPr lang="en-US" sz="2400" b="0" kern="0" dirty="0"/>
          </a:p>
        </p:txBody>
      </p:sp>
      <p:sp>
        <p:nvSpPr>
          <p:cNvPr id="6" name="AutoShape 3"/>
          <p:cNvSpPr>
            <a:spLocks noChangeArrowheads="1"/>
          </p:cNvSpPr>
          <p:nvPr/>
        </p:nvSpPr>
        <p:spPr bwMode="auto">
          <a:xfrm>
            <a:off x="1143684" y="2187708"/>
            <a:ext cx="6524186" cy="1200329"/>
          </a:xfrm>
          <a:prstGeom prst="roundRect">
            <a:avLst>
              <a:gd name="adj" fmla="val 0"/>
            </a:avLst>
          </a:prstGeom>
          <a:solidFill>
            <a:srgbClr val="D2D2D2"/>
          </a:solidFill>
          <a:ln w="9525" algn="ctr">
            <a:noFill/>
            <a:round/>
            <a:headEnd/>
            <a:tailEnd/>
          </a:ln>
          <a:effectLst/>
        </p:spPr>
        <p:txBody>
          <a:bodyPr wrap="square" anchor="ctr">
            <a:spAutoFit/>
          </a:bodyPr>
          <a:lstStyle/>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latin typeface="Lucida Sans Unicode" panose="020B0602030504020204" pitchFamily="34" charset="0"/>
                <a:cs typeface="Lucida Sans Unicode" panose="020B0602030504020204" pitchFamily="34" charset="0"/>
              </a:rPr>
              <a:t> &lt;select_list&gt;</a:t>
            </a:r>
          </a:p>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latin typeface="Lucida Sans Unicode" panose="020B0602030504020204" pitchFamily="34" charset="0"/>
                <a:cs typeface="Lucida Sans Unicode" panose="020B0602030504020204" pitchFamily="34" charset="0"/>
              </a:rPr>
              <a:t> &lt;table_source&gt;</a:t>
            </a:r>
          </a:p>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latin typeface="Lucida Sans Unicode" panose="020B0602030504020204" pitchFamily="34" charset="0"/>
                <a:cs typeface="Lucida Sans Unicode" panose="020B0602030504020204" pitchFamily="34" charset="0"/>
              </a:rPr>
              <a:t> &lt;search_condition&gt;</a:t>
            </a:r>
          </a:p>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GROUP BY </a:t>
            </a:r>
            <a:r>
              <a:rPr lang="en-US" sz="2000" b="0" dirty="0">
                <a:latin typeface="Lucida Sans Unicode" panose="020B0602030504020204" pitchFamily="34" charset="0"/>
                <a:cs typeface="Lucida Sans Unicode" panose="020B0602030504020204" pitchFamily="34" charset="0"/>
              </a:rPr>
              <a:t>&lt;group_by_list&gt;;</a:t>
            </a:r>
          </a:p>
        </p:txBody>
      </p:sp>
      <p:sp>
        <p:nvSpPr>
          <p:cNvPr id="7" name="AutoShape 3"/>
          <p:cNvSpPr>
            <a:spLocks noChangeArrowheads="1"/>
          </p:cNvSpPr>
          <p:nvPr/>
        </p:nvSpPr>
        <p:spPr bwMode="auto">
          <a:xfrm>
            <a:off x="1143684" y="4425603"/>
            <a:ext cx="6524186" cy="1015663"/>
          </a:xfrm>
          <a:prstGeom prst="roundRect">
            <a:avLst>
              <a:gd name="adj" fmla="val 0"/>
            </a:avLst>
          </a:prstGeom>
          <a:solidFill>
            <a:srgbClr val="D2D2D2"/>
          </a:solidFill>
          <a:ln w="9525" algn="ctr">
            <a:noFill/>
            <a:round/>
            <a:headEnd/>
            <a:tailEnd/>
          </a:ln>
          <a:effectLst/>
        </p:spPr>
        <p:txBody>
          <a:bodyPr wrap="square" anchor="ctr">
            <a:spAutoFit/>
          </a:bodyPr>
          <a:lstStyle/>
          <a:p>
            <a:r>
              <a:rPr lang="en-GB" sz="2000" b="0" dirty="0">
                <a:solidFill>
                  <a:srgbClr val="0000FF"/>
                </a:solidFill>
                <a:latin typeface="Lucida Sans Unicode" panose="020B0602030504020204" pitchFamily="34" charset="0"/>
                <a:cs typeface="Lucida Sans Unicode" panose="020B0602030504020204" pitchFamily="34" charset="0"/>
              </a:rPr>
              <a:t>SELECT</a:t>
            </a:r>
            <a:r>
              <a:rPr lang="en-GB" sz="2000" b="0" dirty="0">
                <a:solidFill>
                  <a:prstClr val="black"/>
                </a:solidFill>
                <a:latin typeface="Lucida Sans Unicode" panose="020B0602030504020204" pitchFamily="34" charset="0"/>
                <a:cs typeface="Lucida Sans Unicode" panose="020B0602030504020204" pitchFamily="34" charset="0"/>
              </a:rPr>
              <a:t> empid</a:t>
            </a:r>
            <a:r>
              <a:rPr lang="en-GB" sz="2000" b="0" dirty="0">
                <a:solidFill>
                  <a:srgbClr val="808080"/>
                </a:solidFill>
                <a:latin typeface="Lucida Sans Unicode" panose="020B0602030504020204" pitchFamily="34" charset="0"/>
                <a:cs typeface="Lucida Sans Unicode" panose="020B0602030504020204" pitchFamily="34" charset="0"/>
              </a:rPr>
              <a:t>,</a:t>
            </a:r>
            <a:r>
              <a:rPr lang="en-GB" sz="2000" b="0" dirty="0">
                <a:solidFill>
                  <a:prstClr val="black"/>
                </a:solidFill>
                <a:latin typeface="Lucida Sans Unicode" panose="020B0602030504020204" pitchFamily="34" charset="0"/>
                <a:cs typeface="Lucida Sans Unicode" panose="020B0602030504020204" pitchFamily="34" charset="0"/>
              </a:rPr>
              <a:t> </a:t>
            </a:r>
            <a:r>
              <a:rPr lang="en-GB" sz="2000" b="0" dirty="0">
                <a:solidFill>
                  <a:srgbClr val="FF00FF"/>
                </a:solidFill>
                <a:latin typeface="Lucida Sans Unicode" panose="020B0602030504020204" pitchFamily="34" charset="0"/>
                <a:cs typeface="Lucida Sans Unicode" panose="020B0602030504020204" pitchFamily="34" charset="0"/>
              </a:rPr>
              <a:t>COUNT</a:t>
            </a:r>
            <a:r>
              <a:rPr lang="en-GB" sz="2000" b="0" dirty="0">
                <a:solidFill>
                  <a:srgbClr val="808080"/>
                </a:solidFill>
                <a:latin typeface="Lucida Sans Unicode" panose="020B0602030504020204" pitchFamily="34" charset="0"/>
                <a:cs typeface="Lucida Sans Unicode" panose="020B0602030504020204" pitchFamily="34" charset="0"/>
              </a:rPr>
              <a:t>(*)</a:t>
            </a:r>
            <a:r>
              <a:rPr lang="en-GB" sz="2000" b="0" dirty="0">
                <a:solidFill>
                  <a:prstClr val="black"/>
                </a:solidFill>
                <a:latin typeface="Lucida Sans Unicode" panose="020B0602030504020204" pitchFamily="34" charset="0"/>
                <a:cs typeface="Lucida Sans Unicode" panose="020B0602030504020204" pitchFamily="34" charset="0"/>
              </a:rPr>
              <a:t> </a:t>
            </a:r>
            <a:r>
              <a:rPr lang="en-GB" sz="2000" b="0" dirty="0">
                <a:solidFill>
                  <a:srgbClr val="0000FF"/>
                </a:solidFill>
                <a:latin typeface="Lucida Sans Unicode" panose="020B0602030504020204" pitchFamily="34" charset="0"/>
                <a:cs typeface="Lucida Sans Unicode" panose="020B0602030504020204" pitchFamily="34" charset="0"/>
              </a:rPr>
              <a:t>AS</a:t>
            </a:r>
            <a:r>
              <a:rPr lang="en-GB" sz="2000" b="0" dirty="0">
                <a:solidFill>
                  <a:prstClr val="black"/>
                </a:solidFill>
                <a:latin typeface="Lucida Sans Unicode" panose="020B0602030504020204" pitchFamily="34" charset="0"/>
                <a:cs typeface="Lucida Sans Unicode" panose="020B0602030504020204" pitchFamily="34" charset="0"/>
              </a:rPr>
              <a:t> cnt</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Orders</a:t>
            </a:r>
          </a:p>
          <a:p>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empid</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34581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BY and the Logical Order of Operations</a:t>
            </a:r>
          </a:p>
        </p:txBody>
      </p:sp>
      <p:sp>
        <p:nvSpPr>
          <p:cNvPr id="5" name="Rectangle 4"/>
          <p:cNvSpPr/>
          <p:nvPr/>
        </p:nvSpPr>
        <p:spPr>
          <a:xfrm>
            <a:off x="458789" y="3765868"/>
            <a:ext cx="8247062" cy="2308324"/>
          </a:xfrm>
          <a:prstGeom prst="rect">
            <a:avLst/>
          </a:prstGeom>
        </p:spPr>
        <p:txBody>
          <a:bodyPr wrap="square">
            <a:spAutoFit/>
          </a:bodyPr>
          <a:lstStyle/>
          <a:p>
            <a:pPr marL="342900" indent="-342900">
              <a:buClr>
                <a:schemeClr val="accent2">
                  <a:lumMod val="75000"/>
                </a:schemeClr>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If a query uses GROUP BY, all subsequent phases operate on the groups, not source rows</a:t>
            </a:r>
          </a:p>
          <a:p>
            <a:pPr marL="342900" indent="-342900">
              <a:buClr>
                <a:schemeClr val="accent2">
                  <a:lumMod val="75000"/>
                </a:schemeClr>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342900" indent="-342900">
              <a:buClr>
                <a:schemeClr val="accent2">
                  <a:lumMod val="75000"/>
                </a:schemeClr>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All columns in SELECT, HAVING, and ORDER BY must appear in the GROUP BY clause or be inputs to aggregate expressions</a:t>
            </a:r>
          </a:p>
        </p:txBody>
      </p:sp>
      <p:graphicFrame>
        <p:nvGraphicFramePr>
          <p:cNvPr id="6" name="Content Placeholder 3"/>
          <p:cNvGraphicFramePr>
            <a:graphicFrameLocks/>
          </p:cNvGraphicFramePr>
          <p:nvPr>
            <p:extLst>
              <p:ext uri="{D42A27DB-BD31-4B8C-83A1-F6EECF244321}">
                <p14:modId xmlns:p14="http://schemas.microsoft.com/office/powerpoint/2010/main" val="1297133260"/>
              </p:ext>
            </p:extLst>
          </p:nvPr>
        </p:nvGraphicFramePr>
        <p:xfrm>
          <a:off x="458788" y="992188"/>
          <a:ext cx="8247064" cy="2773680"/>
        </p:xfrm>
        <a:graphic>
          <a:graphicData uri="http://schemas.openxmlformats.org/drawingml/2006/table">
            <a:tbl>
              <a:tblPr firstRow="1" bandRow="1">
                <a:tableStyleId>{B301B821-A1FF-4177-AEE7-76D212191A09}</a:tableStyleId>
              </a:tblPr>
              <a:tblGrid>
                <a:gridCol w="1970134">
                  <a:extLst>
                    <a:ext uri="{9D8B030D-6E8A-4147-A177-3AD203B41FA5}">
                      <a16:colId xmlns:a16="http://schemas.microsoft.com/office/drawing/2014/main" val="20000"/>
                    </a:ext>
                  </a:extLst>
                </a:gridCol>
                <a:gridCol w="1630800">
                  <a:extLst>
                    <a:ext uri="{9D8B030D-6E8A-4147-A177-3AD203B41FA5}">
                      <a16:colId xmlns:a16="http://schemas.microsoft.com/office/drawing/2014/main" val="20001"/>
                    </a:ext>
                  </a:extLst>
                </a:gridCol>
                <a:gridCol w="4646130">
                  <a:extLst>
                    <a:ext uri="{9D8B030D-6E8A-4147-A177-3AD203B41FA5}">
                      <a16:colId xmlns:a16="http://schemas.microsoft.com/office/drawing/2014/main" val="20002"/>
                    </a:ext>
                  </a:extLst>
                </a:gridCol>
              </a:tblGrid>
              <a:tr h="370840">
                <a:tc>
                  <a:txBody>
                    <a:bodyPr/>
                    <a:lstStyle/>
                    <a:p>
                      <a:r>
                        <a:rPr lang="en-US" sz="2000" b="0" dirty="0">
                          <a:latin typeface="Segoe UI Light" panose="020B0502040204020203" pitchFamily="34" charset="0"/>
                          <a:cs typeface="Segoe UI Light" panose="020B0502040204020203" pitchFamily="34" charset="0"/>
                        </a:rPr>
                        <a:t>Logical Order</a:t>
                      </a: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a:latin typeface="Segoe UI Light" panose="020B0502040204020203" pitchFamily="34" charset="0"/>
                          <a:cs typeface="Segoe UI Light" panose="020B0502040204020203" pitchFamily="34" charset="0"/>
                        </a:rPr>
                        <a:t>Phase</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a:latin typeface="Segoe UI Light" panose="020B0502040204020203" pitchFamily="34" charset="0"/>
                          <a:cs typeface="Segoe UI Light" panose="020B0502040204020203" pitchFamily="34" charset="0"/>
                        </a:rPr>
                        <a:t>Comments</a:t>
                      </a: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2000" dirty="0">
                          <a:latin typeface="Segoe UI Light" panose="020B0502040204020203" pitchFamily="34" charset="0"/>
                          <a:cs typeface="Segoe UI Light" panose="020B0502040204020203" pitchFamily="34" charset="0"/>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SELECT</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1</a:t>
                      </a: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FROM</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latin typeface="Segoe UI Light" panose="020B0502040204020203" pitchFamily="34" charset="0"/>
                          <a:cs typeface="Segoe UI Light" panose="020B0502040204020203" pitchFamily="34" charset="0"/>
                        </a:rPr>
                        <a:t>2</a:t>
                      </a: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WHERE</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latin typeface="Segoe UI Light" panose="020B0502040204020203" pitchFamily="34" charset="0"/>
                          <a:cs typeface="Segoe UI Light" panose="020B0502040204020203" pitchFamily="34" charset="0"/>
                        </a:rPr>
                        <a:t>3</a:t>
                      </a: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GROUP</a:t>
                      </a:r>
                      <a:r>
                        <a:rPr lang="en-US" sz="2000" baseline="0" dirty="0">
                          <a:latin typeface="Segoe UI Light" panose="020B0502040204020203" pitchFamily="34" charset="0"/>
                          <a:cs typeface="Segoe UI Light" panose="020B0502040204020203" pitchFamily="34" charset="0"/>
                        </a:rPr>
                        <a:t> BY</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Creates groups</a:t>
                      </a: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latin typeface="Segoe UI Light" panose="020B0502040204020203" pitchFamily="34" charset="0"/>
                          <a:cs typeface="Segoe UI Light" panose="020B0502040204020203" pitchFamily="34" charset="0"/>
                        </a:rPr>
                        <a:t>4</a:t>
                      </a: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HAVING</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Operates on groups</a:t>
                      </a: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latin typeface="Segoe UI Light" panose="020B0502040204020203" pitchFamily="34" charset="0"/>
                          <a:cs typeface="Segoe UI Light" panose="020B0502040204020203" pitchFamily="34" charset="0"/>
                        </a:rPr>
                        <a:t>6</a:t>
                      </a: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ORDER BY</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9145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BY Workflow</a:t>
            </a:r>
          </a:p>
        </p:txBody>
      </p:sp>
      <p:graphicFrame>
        <p:nvGraphicFramePr>
          <p:cNvPr id="4" name="Table 3"/>
          <p:cNvGraphicFramePr>
            <a:graphicFrameLocks noGrp="1"/>
          </p:cNvGraphicFramePr>
          <p:nvPr>
            <p:extLst>
              <p:ext uri="{D42A27DB-BD31-4B8C-83A1-F6EECF244321}">
                <p14:modId xmlns:p14="http://schemas.microsoft.com/office/powerpoint/2010/main" val="346017124"/>
              </p:ext>
            </p:extLst>
          </p:nvPr>
        </p:nvGraphicFramePr>
        <p:xfrm>
          <a:off x="170921" y="1956685"/>
          <a:ext cx="3558868" cy="3549507"/>
        </p:xfrm>
        <a:graphic>
          <a:graphicData uri="http://schemas.openxmlformats.org/drawingml/2006/table">
            <a:tbl>
              <a:tblPr firstRow="1" bandRow="1">
                <a:tableStyleId>{B301B821-A1FF-4177-AEE7-76D212191A09}</a:tableStyleId>
              </a:tblPr>
              <a:tblGrid>
                <a:gridCol w="1116458">
                  <a:extLst>
                    <a:ext uri="{9D8B030D-6E8A-4147-A177-3AD203B41FA5}">
                      <a16:colId xmlns:a16="http://schemas.microsoft.com/office/drawing/2014/main" val="20000"/>
                    </a:ext>
                  </a:extLst>
                </a:gridCol>
                <a:gridCol w="1227221">
                  <a:extLst>
                    <a:ext uri="{9D8B030D-6E8A-4147-A177-3AD203B41FA5}">
                      <a16:colId xmlns:a16="http://schemas.microsoft.com/office/drawing/2014/main" val="20001"/>
                    </a:ext>
                  </a:extLst>
                </a:gridCol>
                <a:gridCol w="1215189">
                  <a:extLst>
                    <a:ext uri="{9D8B030D-6E8A-4147-A177-3AD203B41FA5}">
                      <a16:colId xmlns:a16="http://schemas.microsoft.com/office/drawing/2014/main" val="20002"/>
                    </a:ext>
                  </a:extLst>
                </a:gridCol>
              </a:tblGrid>
              <a:tr h="424341">
                <a:tc>
                  <a:txBody>
                    <a:bodyPr/>
                    <a:lstStyle/>
                    <a:p>
                      <a:r>
                        <a:rPr lang="en-US" sz="1600" b="0" dirty="0">
                          <a:latin typeface="Segoe UI Light" panose="020B0502040204020203" pitchFamily="34" charset="0"/>
                          <a:cs typeface="Segoe UI Light" panose="020B0502040204020203" pitchFamily="34" charset="0"/>
                        </a:rPr>
                        <a:t>SalesOrderID</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1600" b="0" dirty="0">
                          <a:latin typeface="Segoe UI Light" panose="020B0502040204020203" pitchFamily="34" charset="0"/>
                          <a:cs typeface="Segoe UI Light" panose="020B0502040204020203" pitchFamily="34" charset="0"/>
                        </a:rPr>
                        <a:t>SalesPersonID</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1600" b="0" dirty="0">
                          <a:latin typeface="Segoe UI Light" panose="020B0502040204020203" pitchFamily="34" charset="0"/>
                          <a:cs typeface="Segoe UI Light" panose="020B0502040204020203" pitchFamily="34" charset="0"/>
                        </a:rPr>
                        <a:t>CustomerID</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424341">
                <a:tc>
                  <a:txBody>
                    <a:bodyPr/>
                    <a:lstStyle/>
                    <a:p>
                      <a:r>
                        <a:rPr lang="en-US" sz="1800" dirty="0">
                          <a:latin typeface="Segoe UI Light" panose="020B0502040204020203" pitchFamily="34" charset="0"/>
                          <a:cs typeface="Segoe UI Light" panose="020B0502040204020203" pitchFamily="34" charset="0"/>
                        </a:rPr>
                        <a:t>43659</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279</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29825</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4341">
                <a:tc>
                  <a:txBody>
                    <a:bodyPr/>
                    <a:lstStyle/>
                    <a:p>
                      <a:r>
                        <a:rPr lang="en-US" sz="1800" dirty="0">
                          <a:latin typeface="Segoe UI Light" panose="020B0502040204020203" pitchFamily="34" charset="0"/>
                          <a:cs typeface="Segoe UI Light" panose="020B0502040204020203" pitchFamily="34" charset="0"/>
                        </a:rPr>
                        <a:t>43660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279</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a:latin typeface="Segoe UI Light" panose="020B0502040204020203" pitchFamily="34" charset="0"/>
                          <a:cs typeface="Segoe UI Light" panose="020B0502040204020203" pitchFamily="34" charset="0"/>
                        </a:rPr>
                        <a:t>29672</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4341">
                <a:tc>
                  <a:txBody>
                    <a:bodyPr/>
                    <a:lstStyle/>
                    <a:p>
                      <a:r>
                        <a:rPr lang="en-US" sz="1800" dirty="0">
                          <a:latin typeface="Segoe UI Light" panose="020B0502040204020203" pitchFamily="34" charset="0"/>
                          <a:cs typeface="Segoe UI Light" panose="020B0502040204020203" pitchFamily="34" charset="0"/>
                        </a:rPr>
                        <a:t>43661</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282</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29734</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4341">
                <a:tc>
                  <a:txBody>
                    <a:bodyPr/>
                    <a:lstStyle/>
                    <a:p>
                      <a:r>
                        <a:rPr lang="en-US" sz="1800" dirty="0">
                          <a:latin typeface="Segoe UI Light" panose="020B0502040204020203" pitchFamily="34" charset="0"/>
                          <a:cs typeface="Segoe UI Light" panose="020B0502040204020203" pitchFamily="34" charset="0"/>
                        </a:rPr>
                        <a:t>43662</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282</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29994</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4341">
                <a:tc>
                  <a:txBody>
                    <a:bodyPr/>
                    <a:lstStyle/>
                    <a:p>
                      <a:r>
                        <a:rPr lang="en-US" sz="1800" dirty="0">
                          <a:latin typeface="Segoe UI Light" panose="020B0502040204020203" pitchFamily="34" charset="0"/>
                          <a:cs typeface="Segoe UI Light" panose="020B0502040204020203" pitchFamily="34" charset="0"/>
                        </a:rPr>
                        <a:t>43663</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276</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Light" panose="020B0502040204020203" pitchFamily="34" charset="0"/>
                          <a:cs typeface="Segoe UI Light" panose="020B0502040204020203" pitchFamily="34" charset="0"/>
                        </a:rPr>
                        <a:t>29565</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24341">
                <a:tc>
                  <a:txBody>
                    <a:bodyPr/>
                    <a:lstStyle/>
                    <a:p>
                      <a:r>
                        <a:rPr lang="en-GB" sz="1800" dirty="0">
                          <a:latin typeface="Segoe UI Light" panose="020B0502040204020203" pitchFamily="34" charset="0"/>
                          <a:cs typeface="Segoe UI Light" panose="020B0502040204020203" pitchFamily="34" charset="0"/>
                        </a:rPr>
                        <a:t>…</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a:latin typeface="Segoe UI Light" panose="020B0502040204020203" pitchFamily="34" charset="0"/>
                          <a:cs typeface="Segoe UI Light" panose="020B0502040204020203" pitchFamily="34" charset="0"/>
                        </a:rPr>
                        <a:t>…</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a:latin typeface="Segoe UI Light" panose="020B0502040204020203" pitchFamily="34" charset="0"/>
                          <a:cs typeface="Segoe UI Light" panose="020B0502040204020203" pitchFamily="34" charset="0"/>
                        </a:rPr>
                        <a:t>…</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24341">
                <a:tc>
                  <a:txBody>
                    <a:bodyPr/>
                    <a:lstStyle/>
                    <a:p>
                      <a:r>
                        <a:rPr lang="en-GB" sz="1800" dirty="0">
                          <a:latin typeface="Segoe UI Light" panose="020B0502040204020203" pitchFamily="34" charset="0"/>
                          <a:cs typeface="Segoe UI Light" panose="020B0502040204020203" pitchFamily="34" charset="0"/>
                        </a:rPr>
                        <a:t>75123</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a:latin typeface="Segoe UI Light" panose="020B0502040204020203" pitchFamily="34" charset="0"/>
                          <a:cs typeface="Segoe UI Light" panose="020B0502040204020203" pitchFamily="34" charset="0"/>
                        </a:rPr>
                        <a:t>NULL</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a:latin typeface="Segoe UI Light" panose="020B0502040204020203" pitchFamily="34" charset="0"/>
                          <a:cs typeface="Segoe UI Light" panose="020B0502040204020203" pitchFamily="34" charset="0"/>
                        </a:rPr>
                        <a:t>18759</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64167573"/>
              </p:ext>
            </p:extLst>
          </p:nvPr>
        </p:nvGraphicFramePr>
        <p:xfrm>
          <a:off x="5677963" y="1359450"/>
          <a:ext cx="3369784" cy="2276484"/>
        </p:xfrm>
        <a:graphic>
          <a:graphicData uri="http://schemas.openxmlformats.org/drawingml/2006/table">
            <a:tbl>
              <a:tblPr firstRow="1" bandRow="1">
                <a:tableStyleId>{B301B821-A1FF-4177-AEE7-76D212191A09}</a:tableStyleId>
              </a:tblPr>
              <a:tblGrid>
                <a:gridCol w="1143942">
                  <a:extLst>
                    <a:ext uri="{9D8B030D-6E8A-4147-A177-3AD203B41FA5}">
                      <a16:colId xmlns:a16="http://schemas.microsoft.com/office/drawing/2014/main" val="20000"/>
                    </a:ext>
                  </a:extLst>
                </a:gridCol>
                <a:gridCol w="1191127">
                  <a:extLst>
                    <a:ext uri="{9D8B030D-6E8A-4147-A177-3AD203B41FA5}">
                      <a16:colId xmlns:a16="http://schemas.microsoft.com/office/drawing/2014/main" val="20001"/>
                    </a:ext>
                  </a:extLst>
                </a:gridCol>
                <a:gridCol w="1034715">
                  <a:extLst>
                    <a:ext uri="{9D8B030D-6E8A-4147-A177-3AD203B41FA5}">
                      <a16:colId xmlns:a16="http://schemas.microsoft.com/office/drawing/2014/main" val="20002"/>
                    </a:ext>
                  </a:extLst>
                </a:gridCol>
              </a:tblGrid>
              <a:tr h="424341">
                <a:tc>
                  <a:txBody>
                    <a:bodyPr/>
                    <a:lstStyle/>
                    <a:p>
                      <a:pPr marL="0" algn="l" defTabSz="914400" rtl="0" eaLnBrk="1" latinLnBrk="0" hangingPunct="1"/>
                      <a:r>
                        <a:rPr lang="en-US" sz="1600" b="0" kern="1200" dirty="0">
                          <a:solidFill>
                            <a:schemeClr val="lt1"/>
                          </a:solidFill>
                          <a:latin typeface="Segoe UI Light" panose="020B0502040204020203" pitchFamily="34" charset="0"/>
                          <a:ea typeface="+mn-ea"/>
                          <a:cs typeface="Segoe UI Light" panose="020B0502040204020203" pitchFamily="34" charset="0"/>
                        </a:rPr>
                        <a:t>SalesOrderID</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pPr marL="0" algn="l" defTabSz="914400" rtl="0" eaLnBrk="1" latinLnBrk="0" hangingPunct="1"/>
                      <a:r>
                        <a:rPr lang="en-US" sz="1600" b="0" kern="1200" dirty="0">
                          <a:solidFill>
                            <a:schemeClr val="lt1"/>
                          </a:solidFill>
                          <a:latin typeface="Segoe UI Light" panose="020B0502040204020203" pitchFamily="34" charset="0"/>
                          <a:ea typeface="+mn-ea"/>
                          <a:cs typeface="Segoe UI Light" panose="020B0502040204020203" pitchFamily="34" charset="0"/>
                        </a:rPr>
                        <a:t>SalesPersonID</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pPr marL="0" algn="l" defTabSz="914400" rtl="0" eaLnBrk="1" latinLnBrk="0" hangingPunct="1"/>
                      <a:r>
                        <a:rPr lang="en-US" sz="1600" b="0" kern="1200" dirty="0">
                          <a:solidFill>
                            <a:schemeClr val="lt1"/>
                          </a:solidFill>
                          <a:latin typeface="Segoe UI Light" panose="020B0502040204020203" pitchFamily="34" charset="0"/>
                          <a:ea typeface="+mn-ea"/>
                          <a:cs typeface="Segoe UI Light" panose="020B0502040204020203" pitchFamily="34" charset="0"/>
                        </a:rPr>
                        <a:t>CustomerID</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424341">
                <a:tc>
                  <a:txBody>
                    <a:bodyPr/>
                    <a:lstStyle/>
                    <a:p>
                      <a:r>
                        <a:rPr lang="en-US" sz="1800" dirty="0">
                          <a:latin typeface="Segoe UI Light" panose="020B0502040204020203" pitchFamily="34" charset="0"/>
                          <a:cs typeface="Segoe UI Light" panose="020B0502040204020203" pitchFamily="34" charset="0"/>
                        </a:rPr>
                        <a:t>51803</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290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29777</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424341">
                <a:tc>
                  <a:txBody>
                    <a:bodyPr/>
                    <a:lstStyle/>
                    <a:p>
                      <a:r>
                        <a:rPr lang="en-GB" sz="1800" dirty="0">
                          <a:latin typeface="Segoe UI Light" panose="020B0502040204020203" pitchFamily="34" charset="0"/>
                          <a:cs typeface="Segoe UI Light" panose="020B0502040204020203" pitchFamily="34" charset="0"/>
                        </a:rPr>
                        <a:t>69427</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a:latin typeface="Segoe UI Light" panose="020B0502040204020203" pitchFamily="34" charset="0"/>
                          <a:cs typeface="Segoe UI Light" panose="020B0502040204020203" pitchFamily="34" charset="0"/>
                        </a:rPr>
                        <a:t>290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a:latin typeface="Segoe UI Light" panose="020B0502040204020203" pitchFamily="34" charset="0"/>
                          <a:cs typeface="Segoe UI Light" panose="020B0502040204020203" pitchFamily="34" charset="0"/>
                        </a:rPr>
                        <a:t>29777</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424341">
                <a:tc>
                  <a:txBody>
                    <a:bodyPr/>
                    <a:lstStyle/>
                    <a:p>
                      <a:r>
                        <a:rPr lang="en-GB" sz="1800" dirty="0">
                          <a:latin typeface="Segoe UI Light" panose="020B0502040204020203" pitchFamily="34" charset="0"/>
                          <a:cs typeface="Segoe UI Light" panose="020B0502040204020203" pitchFamily="34" charset="0"/>
                        </a:rPr>
                        <a:t>44529</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a:latin typeface="Segoe UI Light" panose="020B0502040204020203" pitchFamily="34" charset="0"/>
                          <a:cs typeface="Segoe UI Light" panose="020B0502040204020203" pitchFamily="34" charset="0"/>
                        </a:rPr>
                        <a:t>278</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a:latin typeface="Segoe UI Light" panose="020B0502040204020203" pitchFamily="34" charset="0"/>
                          <a:cs typeface="Segoe UI Light" panose="020B0502040204020203" pitchFamily="34" charset="0"/>
                        </a:rPr>
                        <a:t>30010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424341">
                <a:tc>
                  <a:txBody>
                    <a:bodyPr/>
                    <a:lstStyle/>
                    <a:p>
                      <a:r>
                        <a:rPr lang="en-GB" sz="1800" dirty="0">
                          <a:latin typeface="Segoe UI Light" panose="020B0502040204020203" pitchFamily="34" charset="0"/>
                          <a:cs typeface="Segoe UI Light" panose="020B0502040204020203" pitchFamily="34" charset="0"/>
                        </a:rPr>
                        <a:t>46063</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a:latin typeface="Segoe UI Light" panose="020B0502040204020203" pitchFamily="34" charset="0"/>
                          <a:cs typeface="Segoe UI Light" panose="020B0502040204020203" pitchFamily="34" charset="0"/>
                        </a:rPr>
                        <a:t>278</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a:latin typeface="Segoe UI Light" panose="020B0502040204020203" pitchFamily="34" charset="0"/>
                          <a:cs typeface="Segoe UI Light" panose="020B0502040204020203" pitchFamily="34" charset="0"/>
                        </a:rPr>
                        <a:t>30010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Right Arrow 5"/>
          <p:cNvSpPr/>
          <p:nvPr/>
        </p:nvSpPr>
        <p:spPr bwMode="auto">
          <a:xfrm>
            <a:off x="4081587" y="2191404"/>
            <a:ext cx="1244578" cy="703817"/>
          </a:xfrm>
          <a:prstGeom prst="rightArrow">
            <a:avLst/>
          </a:prstGeom>
          <a:solidFill>
            <a:srgbClr val="44235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7" name="Down Arrow 6"/>
          <p:cNvSpPr/>
          <p:nvPr/>
        </p:nvSpPr>
        <p:spPr bwMode="auto">
          <a:xfrm>
            <a:off x="7848661" y="3893014"/>
            <a:ext cx="891251" cy="1177142"/>
          </a:xfrm>
          <a:prstGeom prst="downArrow">
            <a:avLst/>
          </a:prstGeom>
          <a:solidFill>
            <a:srgbClr val="44235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140086134"/>
              </p:ext>
            </p:extLst>
          </p:nvPr>
        </p:nvGraphicFramePr>
        <p:xfrm>
          <a:off x="4675912" y="5327236"/>
          <a:ext cx="4064000" cy="1114589"/>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2909">
                <a:tc>
                  <a:txBody>
                    <a:bodyPr/>
                    <a:lstStyle/>
                    <a:p>
                      <a:r>
                        <a:rPr lang="en-US" sz="1800" b="0" dirty="0">
                          <a:latin typeface="Segoe UI Light" panose="020B0502040204020203" pitchFamily="34" charset="0"/>
                          <a:cs typeface="Segoe UI Light" panose="020B0502040204020203" pitchFamily="34" charset="0"/>
                        </a:rPr>
                        <a:t>SalesPersonID</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a:latin typeface="Segoe UI Light" panose="020B0502040204020203" pitchFamily="34" charset="0"/>
                          <a:cs typeface="Segoe UI Light" panose="020B0502040204020203" pitchFamily="34" charset="0"/>
                        </a:rPr>
                        <a:t>Count(*)</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GB" sz="1800" dirty="0">
                          <a:latin typeface="Segoe UI Light" panose="020B0502040204020203" pitchFamily="34" charset="0"/>
                          <a:cs typeface="Segoe UI Light" panose="020B0502040204020203" pitchFamily="34" charset="0"/>
                        </a:rPr>
                        <a:t>278</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sz="1800" dirty="0">
                          <a:latin typeface="Segoe UI Light" panose="020B0502040204020203" pitchFamily="34" charset="0"/>
                          <a:cs typeface="Segoe UI Light" panose="020B0502040204020203" pitchFamily="34" charset="0"/>
                        </a:rPr>
                        <a:t>290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a:xfrm>
            <a:off x="6039853" y="4189197"/>
            <a:ext cx="1715837" cy="615553"/>
          </a:xfrm>
          <a:prstGeom prst="rect">
            <a:avLst/>
          </a:prstGeom>
          <a:solidFill>
            <a:srgbClr val="D2D2D2"/>
          </a:solidFill>
        </p:spPr>
        <p:txBody>
          <a:bodyPr wrap="square" rtlCol="0">
            <a:spAutoFit/>
          </a:bodyPr>
          <a:lstStyle/>
          <a:p>
            <a:pPr lvl="0"/>
            <a:r>
              <a:rPr lang="en-US" sz="1700" b="0" dirty="0">
                <a:solidFill>
                  <a:srgbClr val="0000FF"/>
                </a:solidFill>
                <a:latin typeface="Lucida Sans Unicode" panose="020B0602030504020204" pitchFamily="34" charset="0"/>
                <a:cs typeface="Lucida Sans Unicode" panose="020B0602030504020204" pitchFamily="34" charset="0"/>
              </a:rPr>
              <a:t>GROUP</a:t>
            </a:r>
            <a:r>
              <a:rPr lang="en-US" sz="1700" b="0" dirty="0">
                <a:solidFill>
                  <a:prstClr val="black"/>
                </a:solidFill>
                <a:latin typeface="Lucida Sans Unicode" panose="020B0602030504020204" pitchFamily="34" charset="0"/>
                <a:cs typeface="Lucida Sans Unicode" panose="020B0602030504020204" pitchFamily="34" charset="0"/>
              </a:rPr>
              <a:t> </a:t>
            </a:r>
            <a:r>
              <a:rPr lang="en-US" sz="1700" b="0" dirty="0">
                <a:solidFill>
                  <a:srgbClr val="0000FF"/>
                </a:solidFill>
                <a:latin typeface="Lucida Sans Unicode" panose="020B0602030504020204" pitchFamily="34" charset="0"/>
                <a:cs typeface="Lucida Sans Unicode" panose="020B0602030504020204" pitchFamily="34" charset="0"/>
              </a:rPr>
              <a:t>BY</a:t>
            </a:r>
            <a:r>
              <a:rPr lang="en-US" sz="1700" b="0" dirty="0">
                <a:solidFill>
                  <a:prstClr val="black"/>
                </a:solidFill>
                <a:latin typeface="Lucida Sans Unicode" panose="020B0602030504020204" pitchFamily="34" charset="0"/>
                <a:cs typeface="Lucida Sans Unicode" panose="020B0602030504020204" pitchFamily="34" charset="0"/>
              </a:rPr>
              <a:t> SalesPersonID</a:t>
            </a:r>
          </a:p>
        </p:txBody>
      </p:sp>
      <p:sp>
        <p:nvSpPr>
          <p:cNvPr id="10" name="TextBox 9"/>
          <p:cNvSpPr txBox="1"/>
          <p:nvPr/>
        </p:nvSpPr>
        <p:spPr>
          <a:xfrm>
            <a:off x="3808649" y="2995253"/>
            <a:ext cx="1804781" cy="1138773"/>
          </a:xfrm>
          <a:prstGeom prst="rect">
            <a:avLst/>
          </a:prstGeom>
          <a:solidFill>
            <a:srgbClr val="D2D2D2"/>
          </a:solidFill>
        </p:spPr>
        <p:txBody>
          <a:bodyPr wrap="square" rtlCol="0">
            <a:spAutoFit/>
          </a:bodyPr>
          <a:lstStyle/>
          <a:p>
            <a:pPr lvl="0"/>
            <a:r>
              <a:rPr lang="en-GB" sz="1700" b="0" dirty="0">
                <a:solidFill>
                  <a:srgbClr val="0000FF"/>
                </a:solidFill>
                <a:latin typeface="Lucida Sans Unicode" panose="020B0602030504020204" pitchFamily="34" charset="0"/>
                <a:cs typeface="Lucida Sans Unicode" panose="020B0602030504020204" pitchFamily="34" charset="0"/>
              </a:rPr>
              <a:t>WHERE</a:t>
            </a:r>
            <a:r>
              <a:rPr lang="en-GB" sz="1700" b="0" dirty="0">
                <a:solidFill>
                  <a:prstClr val="black"/>
                </a:solidFill>
                <a:latin typeface="Lucida Sans Unicode" panose="020B0602030504020204" pitchFamily="34" charset="0"/>
                <a:cs typeface="Lucida Sans Unicode" panose="020B0602030504020204" pitchFamily="34" charset="0"/>
              </a:rPr>
              <a:t> CustomerID </a:t>
            </a:r>
            <a:r>
              <a:rPr lang="en-GB" sz="1700" b="0" dirty="0">
                <a:solidFill>
                  <a:srgbClr val="808080"/>
                </a:solidFill>
                <a:latin typeface="Lucida Sans Unicode" panose="020B0602030504020204" pitchFamily="34" charset="0"/>
                <a:cs typeface="Lucida Sans Unicode" panose="020B0602030504020204" pitchFamily="34" charset="0"/>
              </a:rPr>
              <a:t>IN</a:t>
            </a:r>
            <a:r>
              <a:rPr lang="en-GB" sz="1700" b="0" dirty="0">
                <a:solidFill>
                  <a:srgbClr val="0000FF"/>
                </a:solidFill>
                <a:latin typeface="Lucida Sans Unicode" panose="020B0602030504020204" pitchFamily="34" charset="0"/>
                <a:cs typeface="Lucida Sans Unicode" panose="020B0602030504020204" pitchFamily="34" charset="0"/>
              </a:rPr>
              <a:t> </a:t>
            </a:r>
            <a:r>
              <a:rPr lang="en-GB" sz="1700" b="0" dirty="0">
                <a:solidFill>
                  <a:srgbClr val="808080"/>
                </a:solidFill>
                <a:latin typeface="Lucida Sans Unicode" panose="020B0602030504020204" pitchFamily="34" charset="0"/>
                <a:cs typeface="Lucida Sans Unicode" panose="020B0602030504020204" pitchFamily="34" charset="0"/>
              </a:rPr>
              <a:t>(</a:t>
            </a:r>
            <a:r>
              <a:rPr lang="en-GB" sz="1700" b="0" dirty="0">
                <a:solidFill>
                  <a:prstClr val="black"/>
                </a:solidFill>
                <a:latin typeface="Lucida Sans Unicode" panose="020B0602030504020204" pitchFamily="34" charset="0"/>
                <a:cs typeface="Lucida Sans Unicode" panose="020B0602030504020204" pitchFamily="34" charset="0"/>
              </a:rPr>
              <a:t>30097</a:t>
            </a:r>
            <a:r>
              <a:rPr lang="en-GB" sz="1700" b="0" dirty="0">
                <a:solidFill>
                  <a:srgbClr val="808080"/>
                </a:solidFill>
                <a:latin typeface="Lucida Sans Unicode" panose="020B0602030504020204" pitchFamily="34" charset="0"/>
                <a:cs typeface="Lucida Sans Unicode" panose="020B0602030504020204" pitchFamily="34" charset="0"/>
              </a:rPr>
              <a:t>,</a:t>
            </a:r>
            <a:r>
              <a:rPr lang="en-GB" sz="1700" b="0" dirty="0">
                <a:solidFill>
                  <a:prstClr val="black"/>
                </a:solidFill>
                <a:latin typeface="Lucida Sans Unicode" panose="020B0602030504020204" pitchFamily="34" charset="0"/>
                <a:cs typeface="Lucida Sans Unicode" panose="020B0602030504020204" pitchFamily="34" charset="0"/>
              </a:rPr>
              <a:t> 30098</a:t>
            </a:r>
            <a:r>
              <a:rPr lang="en-GB" sz="1700" b="0" dirty="0">
                <a:solidFill>
                  <a:srgbClr val="808080"/>
                </a:solidFill>
                <a:latin typeface="Lucida Sans Unicode" panose="020B0602030504020204" pitchFamily="34" charset="0"/>
                <a:cs typeface="Lucida Sans Unicode" panose="020B0602030504020204" pitchFamily="34" charset="0"/>
              </a:rPr>
              <a:t>)</a:t>
            </a:r>
          </a:p>
        </p:txBody>
      </p:sp>
      <p:sp>
        <p:nvSpPr>
          <p:cNvPr id="11" name="AutoShape 3"/>
          <p:cNvSpPr>
            <a:spLocks noChangeArrowheads="1"/>
          </p:cNvSpPr>
          <p:nvPr/>
        </p:nvSpPr>
        <p:spPr bwMode="auto">
          <a:xfrm>
            <a:off x="154470" y="1009633"/>
            <a:ext cx="3470201" cy="87716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1700" b="0" dirty="0">
                <a:solidFill>
                  <a:srgbClr val="0000FF"/>
                </a:solidFill>
                <a:latin typeface="Lucida Sans Unicode" panose="020B0602030504020204" pitchFamily="34" charset="0"/>
                <a:cs typeface="Lucida Sans Unicode" panose="020B0602030504020204" pitchFamily="34" charset="0"/>
              </a:rPr>
              <a:t>SELECT</a:t>
            </a:r>
            <a:r>
              <a:rPr lang="en-US" sz="1700" b="0" dirty="0">
                <a:solidFill>
                  <a:prstClr val="black"/>
                </a:solidFill>
                <a:latin typeface="Lucida Sans Unicode" panose="020B0602030504020204" pitchFamily="34" charset="0"/>
                <a:cs typeface="Lucida Sans Unicode" panose="020B0602030504020204" pitchFamily="34" charset="0"/>
              </a:rPr>
              <a:t> SalesOrderID</a:t>
            </a:r>
            <a:r>
              <a:rPr lang="en-US" sz="1700" b="0" dirty="0">
                <a:solidFill>
                  <a:srgbClr val="808080"/>
                </a:solidFill>
                <a:latin typeface="Lucida Sans Unicode" panose="020B0602030504020204" pitchFamily="34" charset="0"/>
                <a:cs typeface="Lucida Sans Unicode" panose="020B0602030504020204" pitchFamily="34" charset="0"/>
              </a:rPr>
              <a:t>,</a:t>
            </a:r>
            <a:r>
              <a:rPr lang="en-US" sz="1700" b="0" dirty="0">
                <a:solidFill>
                  <a:prstClr val="black"/>
                </a:solidFill>
                <a:latin typeface="Lucida Sans Unicode" panose="020B0602030504020204" pitchFamily="34" charset="0"/>
                <a:cs typeface="Lucida Sans Unicode" panose="020B0602030504020204" pitchFamily="34" charset="0"/>
              </a:rPr>
              <a:t> SalesPersonID</a:t>
            </a:r>
            <a:r>
              <a:rPr lang="en-US" sz="1700" b="0" dirty="0">
                <a:solidFill>
                  <a:srgbClr val="808080"/>
                </a:solidFill>
                <a:latin typeface="Lucida Sans Unicode" panose="020B0602030504020204" pitchFamily="34" charset="0"/>
                <a:cs typeface="Lucida Sans Unicode" panose="020B0602030504020204" pitchFamily="34" charset="0"/>
              </a:rPr>
              <a:t>,</a:t>
            </a:r>
            <a:r>
              <a:rPr lang="en-US" sz="1700" b="0" dirty="0">
                <a:solidFill>
                  <a:prstClr val="black"/>
                </a:solidFill>
                <a:latin typeface="Lucida Sans Unicode" panose="020B0602030504020204" pitchFamily="34" charset="0"/>
                <a:cs typeface="Lucida Sans Unicode" panose="020B0602030504020204" pitchFamily="34" charset="0"/>
              </a:rPr>
              <a:t> CustomerID</a:t>
            </a:r>
          </a:p>
          <a:p>
            <a:pPr lvl="0"/>
            <a:r>
              <a:rPr lang="en-US" sz="1700" b="0" dirty="0">
                <a:solidFill>
                  <a:srgbClr val="0000FF"/>
                </a:solidFill>
                <a:latin typeface="Lucida Sans Unicode" panose="020B0602030504020204" pitchFamily="34" charset="0"/>
                <a:cs typeface="Lucida Sans Unicode" panose="020B0602030504020204" pitchFamily="34" charset="0"/>
              </a:rPr>
              <a:t>FROM</a:t>
            </a:r>
            <a:r>
              <a:rPr lang="en-US" sz="1700" b="0" dirty="0">
                <a:solidFill>
                  <a:prstClr val="black"/>
                </a:solidFill>
                <a:latin typeface="Lucida Sans Unicode" panose="020B0602030504020204" pitchFamily="34" charset="0"/>
                <a:cs typeface="Lucida Sans Unicode" panose="020B0602030504020204" pitchFamily="34" charset="0"/>
              </a:rPr>
              <a:t> Sales</a:t>
            </a:r>
            <a:r>
              <a:rPr lang="en-US" sz="1700" b="0" dirty="0">
                <a:solidFill>
                  <a:srgbClr val="808080"/>
                </a:solidFill>
                <a:latin typeface="Lucida Sans Unicode" panose="020B0602030504020204" pitchFamily="34" charset="0"/>
                <a:cs typeface="Lucida Sans Unicode" panose="020B0602030504020204" pitchFamily="34" charset="0"/>
              </a:rPr>
              <a:t>.</a:t>
            </a:r>
            <a:r>
              <a:rPr lang="en-US" sz="1700" b="0" dirty="0">
                <a:solidFill>
                  <a:prstClr val="black"/>
                </a:solidFill>
                <a:latin typeface="Lucida Sans Unicode" panose="020B0602030504020204" pitchFamily="34" charset="0"/>
                <a:cs typeface="Lucida Sans Unicode" panose="020B0602030504020204" pitchFamily="34" charset="0"/>
              </a:rPr>
              <a:t>SalesOrderHeader</a:t>
            </a:r>
            <a:r>
              <a:rPr lang="en-US" sz="17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407821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8535a2-5b00-409d-a566-928ad7bce0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GROUP BY with Aggregate Functions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Aggregate functions are commonly used in SELECT clause, summarize per group:</a:t>
            </a:r>
          </a:p>
          <a:p>
            <a:pPr lvl="0"/>
            <a:endParaRPr lang="en-US" b="0" kern="0" dirty="0">
              <a:solidFill>
                <a:srgbClr val="000000"/>
              </a:solidFill>
            </a:endParaRPr>
          </a:p>
          <a:p>
            <a:pPr lvl="0"/>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Aggregate functions may refer to any columns, not just those in GROUP BY clause</a:t>
            </a:r>
          </a:p>
          <a:p>
            <a:pPr lvl="0"/>
            <a:endParaRPr lang="en-GB"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811762" y="4373778"/>
            <a:ext cx="7236863"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000" dirty="0">
                <a:solidFill>
                  <a:srgbClr val="0000FF"/>
                </a:solidFill>
                <a:latin typeface="Lucida Sans Unicode" panose="020B0602030504020204" pitchFamily="34" charset="0"/>
                <a:cs typeface="Lucida Sans Unicode" panose="020B0602030504020204" pitchFamily="34" charset="0"/>
              </a:rPr>
              <a:t>SELECT</a:t>
            </a:r>
            <a:r>
              <a:rPr lang="en-GB" sz="2000" dirty="0">
                <a:solidFill>
                  <a:prstClr val="black"/>
                </a:solidFill>
                <a:latin typeface="Lucida Sans Unicode" panose="020B0602030504020204" pitchFamily="34" charset="0"/>
                <a:cs typeface="Lucida Sans Unicode" panose="020B0602030504020204" pitchFamily="34" charset="0"/>
              </a:rPr>
              <a:t> productid</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FF00FF"/>
                </a:solidFill>
                <a:latin typeface="Lucida Sans Unicode" panose="020B0602030504020204" pitchFamily="34" charset="0"/>
                <a:cs typeface="Lucida Sans Unicode" panose="020B0602030504020204" pitchFamily="34" charset="0"/>
              </a:rPr>
              <a:t>MAX</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qty</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0000FF"/>
                </a:solidFill>
                <a:latin typeface="Lucida Sans Unicode" panose="020B0602030504020204" pitchFamily="34" charset="0"/>
                <a:cs typeface="Lucida Sans Unicode" panose="020B0602030504020204" pitchFamily="34" charset="0"/>
              </a:rPr>
              <a:t>AS</a:t>
            </a:r>
            <a:r>
              <a:rPr lang="en-GB" sz="2000" dirty="0">
                <a:solidFill>
                  <a:prstClr val="black"/>
                </a:solidFill>
                <a:latin typeface="Lucida Sans Unicode" panose="020B0602030504020204" pitchFamily="34" charset="0"/>
                <a:cs typeface="Lucida Sans Unicode" panose="020B0602030504020204" pitchFamily="34" charset="0"/>
              </a:rPr>
              <a:t> largest_order</a:t>
            </a:r>
          </a:p>
          <a:p>
            <a:pPr lvl="0"/>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prstClr val="black"/>
                </a:solidFill>
                <a:latin typeface="Lucida Sans Unicode" panose="020B0602030504020204" pitchFamily="34" charset="0"/>
                <a:cs typeface="Lucida Sans Unicode" panose="020B0602030504020204" pitchFamily="34" charset="0"/>
              </a:rPr>
              <a:t> Sales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OrderDetails</a:t>
            </a:r>
          </a:p>
          <a:p>
            <a:pPr lvl="0"/>
            <a:r>
              <a:rPr lang="en-US" sz="2000" dirty="0">
                <a:solidFill>
                  <a:srgbClr val="0000FF"/>
                </a:solidFill>
                <a:latin typeface="Lucida Sans Unicode" panose="020B0602030504020204" pitchFamily="34" charset="0"/>
                <a:cs typeface="Lucida Sans Unicode" panose="020B0602030504020204" pitchFamily="34" charset="0"/>
              </a:rPr>
              <a:t>GROUP</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BY</a:t>
            </a:r>
            <a:r>
              <a:rPr lang="en-US" sz="2000" dirty="0">
                <a:solidFill>
                  <a:prstClr val="black"/>
                </a:solidFill>
                <a:latin typeface="Lucida Sans Unicode" panose="020B0602030504020204" pitchFamily="34" charset="0"/>
                <a:cs typeface="Lucida Sans Unicode" panose="020B0602030504020204" pitchFamily="34" charset="0"/>
              </a:rPr>
              <a:t> productid</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prstClr val="black"/>
              </a:solidFill>
              <a:latin typeface="Lucida Sans Unicode" panose="020B0602030504020204" pitchFamily="34" charset="0"/>
              <a:cs typeface="Lucida Sans Unicode" panose="020B0602030504020204" pitchFamily="34" charset="0"/>
            </a:endParaRP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811762" y="2043186"/>
            <a:ext cx="7236863" cy="101566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000" dirty="0">
                <a:solidFill>
                  <a:srgbClr val="0000FF"/>
                </a:solidFill>
                <a:latin typeface="Lucida Sans Unicode" panose="020B0602030504020204" pitchFamily="34" charset="0"/>
                <a:cs typeface="Lucida Sans Unicode" panose="020B0602030504020204" pitchFamily="34" charset="0"/>
              </a:rPr>
              <a:t>SELECT</a:t>
            </a:r>
            <a:r>
              <a:rPr lang="en-GB" sz="2000" dirty="0">
                <a:solidFill>
                  <a:prstClr val="black"/>
                </a:solidFill>
                <a:latin typeface="Lucida Sans Unicode" panose="020B0602030504020204" pitchFamily="34" charset="0"/>
                <a:cs typeface="Lucida Sans Unicode" panose="020B0602030504020204" pitchFamily="34" charset="0"/>
              </a:rPr>
              <a:t> custid</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FF00FF"/>
                </a:solidFill>
                <a:latin typeface="Lucida Sans Unicode" panose="020B0602030504020204" pitchFamily="34" charset="0"/>
                <a:cs typeface="Lucida Sans Unicode" panose="020B0602030504020204" pitchFamily="34" charset="0"/>
              </a:rPr>
              <a:t>COUNT</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0000FF"/>
                </a:solidFill>
                <a:latin typeface="Lucida Sans Unicode" panose="020B0602030504020204" pitchFamily="34" charset="0"/>
                <a:cs typeface="Lucida Sans Unicode" panose="020B0602030504020204" pitchFamily="34" charset="0"/>
              </a:rPr>
              <a:t>AS</a:t>
            </a:r>
            <a:r>
              <a:rPr lang="en-GB" sz="2000" dirty="0">
                <a:solidFill>
                  <a:prstClr val="black"/>
                </a:solidFill>
                <a:latin typeface="Lucida Sans Unicode" panose="020B0602030504020204" pitchFamily="34" charset="0"/>
                <a:cs typeface="Lucida Sans Unicode" panose="020B0602030504020204" pitchFamily="34" charset="0"/>
              </a:rPr>
              <a:t> cnt</a:t>
            </a:r>
          </a:p>
          <a:p>
            <a:pPr lvl="0"/>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prstClr val="black"/>
                </a:solidFill>
                <a:latin typeface="Lucida Sans Unicode" panose="020B0602030504020204" pitchFamily="34" charset="0"/>
                <a:cs typeface="Lucida Sans Unicode" panose="020B0602030504020204" pitchFamily="34" charset="0"/>
              </a:rPr>
              <a:t> Sales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Orders</a:t>
            </a:r>
          </a:p>
          <a:p>
            <a:pPr lvl="0"/>
            <a:r>
              <a:rPr lang="en-US" sz="2000" dirty="0">
                <a:solidFill>
                  <a:srgbClr val="0000FF"/>
                </a:solidFill>
                <a:latin typeface="Lucida Sans Unicode" panose="020B0602030504020204" pitchFamily="34" charset="0"/>
                <a:cs typeface="Lucida Sans Unicode" panose="020B0602030504020204" pitchFamily="34" charset="0"/>
              </a:rPr>
              <a:t>GROUP</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BY</a:t>
            </a:r>
            <a:r>
              <a:rPr lang="en-US" sz="2000" dirty="0">
                <a:solidFill>
                  <a:prstClr val="black"/>
                </a:solidFill>
                <a:latin typeface="Lucida Sans Unicode" panose="020B0602030504020204" pitchFamily="34" charset="0"/>
                <a:cs typeface="Lucida Sans Unicode" panose="020B0602030504020204" pitchFamily="34" charset="0"/>
              </a:rPr>
              <a:t> custid</a:t>
            </a:r>
            <a:r>
              <a:rPr lang="en-US" sz="200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3313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69c8e3c-a572-41be-a65e-4e3ab31f1b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GROUP BY</a:t>
            </a:r>
          </a:p>
        </p:txBody>
      </p:sp>
      <p:sp>
        <p:nvSpPr>
          <p:cNvPr id="4" name="Text Placeholder 3"/>
          <p:cNvSpPr>
            <a:spLocks noGrp="1"/>
          </p:cNvSpPr>
          <p:nvPr>
            <p:ph type="body" idx="1"/>
          </p:nvPr>
        </p:nvSpPr>
        <p:spPr/>
        <p:txBody>
          <a:bodyPr/>
          <a:lstStyle/>
          <a:p>
            <a:pPr marL="0" indent="0">
              <a:buNone/>
            </a:pPr>
            <a:r>
              <a:rPr lang="en-US" dirty="0"/>
              <a:t>In this demonstration, you will see how to:</a:t>
            </a:r>
          </a:p>
          <a:p>
            <a:r>
              <a:rPr lang="en-US" dirty="0"/>
              <a:t>Use the GROUP BY clause</a:t>
            </a:r>
          </a:p>
          <a:p>
            <a:endParaRPr lang="en-GB" dirty="0"/>
          </a:p>
        </p:txBody>
      </p:sp>
    </p:spTree>
    <p:custDataLst>
      <p:tags r:id="rId1"/>
    </p:custDataLst>
    <p:extLst>
      <p:ext uri="{BB962C8B-B14F-4D97-AF65-F5344CB8AC3E}">
        <p14:creationId xmlns:p14="http://schemas.microsoft.com/office/powerpoint/2010/main" val="91117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03401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Filtering Groups with HAVING</a:t>
            </a:r>
          </a:p>
        </p:txBody>
      </p:sp>
      <p:sp>
        <p:nvSpPr>
          <p:cNvPr id="3" name="Text Placeholder 2"/>
          <p:cNvSpPr>
            <a:spLocks noGrp="1"/>
          </p:cNvSpPr>
          <p:nvPr>
            <p:ph type="body" idx="1"/>
          </p:nvPr>
        </p:nvSpPr>
        <p:spPr/>
        <p:txBody>
          <a:bodyPr/>
          <a:lstStyle/>
          <a:p>
            <a:r>
              <a:rPr lang="en-GB" dirty="0"/>
              <a:t>Filtering Grouped Data Using the HAVING Clause
Compare HAVING to WHERE
Demonstration: Filtering Groups with HAVING</a:t>
            </a:r>
          </a:p>
        </p:txBody>
      </p:sp>
    </p:spTree>
    <p:custDataLst>
      <p:tags r:id="rId1"/>
    </p:custDataLst>
    <p:extLst>
      <p:ext uri="{BB962C8B-B14F-4D97-AF65-F5344CB8AC3E}">
        <p14:creationId xmlns:p14="http://schemas.microsoft.com/office/powerpoint/2010/main" val="416626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Grouped Data Using the HAVING Clause</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HAVING clause provides a search condition that each group must satisfy</a:t>
            </a:r>
          </a:p>
          <a:p>
            <a:pPr lvl="0"/>
            <a:r>
              <a:rPr lang="en-US" b="0" kern="0" dirty="0">
                <a:solidFill>
                  <a:srgbClr val="000000"/>
                </a:solidFill>
              </a:rPr>
              <a:t>HAVING clause is processed after GROUP BY</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881350" y="2680524"/>
            <a:ext cx="6906637" cy="1569660"/>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400" b="0" dirty="0">
                <a:solidFill>
                  <a:srgbClr val="0000FF"/>
                </a:solidFill>
                <a:latin typeface="Lucida Sans Unicode" panose="020B0602030504020204" pitchFamily="34" charset="0"/>
                <a:cs typeface="Lucida Sans Unicode" panose="020B0602030504020204" pitchFamily="34" charset="0"/>
              </a:rPr>
              <a:t>SELECT</a:t>
            </a:r>
            <a:r>
              <a:rPr lang="en-GB" sz="2400" b="0" dirty="0">
                <a:solidFill>
                  <a:prstClr val="black"/>
                </a:solidFill>
                <a:latin typeface="Lucida Sans Unicode" panose="020B0602030504020204" pitchFamily="34" charset="0"/>
                <a:cs typeface="Lucida Sans Unicode" panose="020B0602030504020204" pitchFamily="34" charset="0"/>
              </a:rPr>
              <a:t> custid</a:t>
            </a:r>
            <a:r>
              <a:rPr lang="en-GB" sz="2400" b="0" dirty="0">
                <a:solidFill>
                  <a:srgbClr val="808080"/>
                </a:solidFill>
                <a:latin typeface="Lucida Sans Unicode" panose="020B0602030504020204" pitchFamily="34" charset="0"/>
                <a:cs typeface="Lucida Sans Unicode" panose="020B0602030504020204" pitchFamily="34" charset="0"/>
              </a:rPr>
              <a:t>,</a:t>
            </a:r>
            <a:r>
              <a:rPr lang="en-GB" sz="2400" b="0" dirty="0">
                <a:solidFill>
                  <a:prstClr val="black"/>
                </a:solidFill>
                <a:latin typeface="Lucida Sans Unicode" panose="020B0602030504020204" pitchFamily="34" charset="0"/>
                <a:cs typeface="Lucida Sans Unicode" panose="020B0602030504020204" pitchFamily="34" charset="0"/>
              </a:rPr>
              <a:t> </a:t>
            </a:r>
            <a:r>
              <a:rPr lang="en-GB" sz="2400" b="0" dirty="0">
                <a:solidFill>
                  <a:srgbClr val="FF00FF"/>
                </a:solidFill>
                <a:latin typeface="Lucida Sans Unicode" panose="020B0602030504020204" pitchFamily="34" charset="0"/>
                <a:cs typeface="Lucida Sans Unicode" panose="020B0602030504020204" pitchFamily="34" charset="0"/>
              </a:rPr>
              <a:t>COUNT</a:t>
            </a:r>
            <a:r>
              <a:rPr lang="en-GB" sz="2400" b="0" dirty="0">
                <a:solidFill>
                  <a:srgbClr val="808080"/>
                </a:solidFill>
                <a:latin typeface="Lucida Sans Unicode" panose="020B0602030504020204" pitchFamily="34" charset="0"/>
                <a:cs typeface="Lucida Sans Unicode" panose="020B0602030504020204" pitchFamily="34" charset="0"/>
              </a:rPr>
              <a:t>(*)</a:t>
            </a:r>
            <a:r>
              <a:rPr lang="en-GB" sz="2400" b="0" dirty="0">
                <a:solidFill>
                  <a:prstClr val="black"/>
                </a:solidFill>
                <a:latin typeface="Lucida Sans Unicode" panose="020B0602030504020204" pitchFamily="34" charset="0"/>
                <a:cs typeface="Lucida Sans Unicode" panose="020B0602030504020204" pitchFamily="34" charset="0"/>
              </a:rPr>
              <a:t> </a:t>
            </a:r>
            <a:r>
              <a:rPr lang="en-GB" sz="2400" b="0" dirty="0">
                <a:solidFill>
                  <a:srgbClr val="0000FF"/>
                </a:solidFill>
                <a:latin typeface="Lucida Sans Unicode" panose="020B0602030504020204" pitchFamily="34" charset="0"/>
                <a:cs typeface="Lucida Sans Unicode" panose="020B0602030504020204" pitchFamily="34" charset="0"/>
              </a:rPr>
              <a:t>AS</a:t>
            </a:r>
            <a:r>
              <a:rPr lang="en-GB" sz="2400" b="0" dirty="0">
                <a:solidFill>
                  <a:prstClr val="black"/>
                </a:solidFill>
                <a:latin typeface="Lucida Sans Unicode" panose="020B0602030504020204" pitchFamily="34" charset="0"/>
                <a:cs typeface="Lucida Sans Unicode" panose="020B0602030504020204" pitchFamily="34" charset="0"/>
              </a:rPr>
              <a:t> count_orders</a:t>
            </a:r>
          </a:p>
          <a:p>
            <a:pPr lvl="0"/>
            <a:r>
              <a:rPr lang="en-US" sz="2400" b="0" dirty="0">
                <a:solidFill>
                  <a:srgbClr val="0000FF"/>
                </a:solidFill>
                <a:latin typeface="Lucida Sans Unicode" panose="020B0602030504020204" pitchFamily="34" charset="0"/>
                <a:cs typeface="Lucida Sans Unicode" panose="020B0602030504020204" pitchFamily="34" charset="0"/>
              </a:rPr>
              <a:t>FROM</a:t>
            </a:r>
            <a:r>
              <a:rPr lang="en-US" sz="2400" b="0" dirty="0">
                <a:solidFill>
                  <a:prstClr val="black"/>
                </a:solidFill>
                <a:latin typeface="Lucida Sans Unicode" panose="020B0602030504020204" pitchFamily="34" charset="0"/>
                <a:cs typeface="Lucida Sans Unicode" panose="020B0602030504020204" pitchFamily="34" charset="0"/>
              </a:rPr>
              <a:t> Sales</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Orders</a:t>
            </a:r>
          </a:p>
          <a:p>
            <a:pPr lvl="0"/>
            <a:r>
              <a:rPr lang="en-US" sz="2400" b="0" dirty="0">
                <a:solidFill>
                  <a:srgbClr val="0000FF"/>
                </a:solidFill>
                <a:latin typeface="Lucida Sans Unicode" panose="020B0602030504020204" pitchFamily="34" charset="0"/>
                <a:cs typeface="Lucida Sans Unicode" panose="020B0602030504020204" pitchFamily="34" charset="0"/>
              </a:rPr>
              <a:t>GROUP</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BY</a:t>
            </a:r>
            <a:r>
              <a:rPr lang="en-US" sz="2400" b="0" dirty="0">
                <a:solidFill>
                  <a:prstClr val="black"/>
                </a:solidFill>
                <a:latin typeface="Lucida Sans Unicode" panose="020B0602030504020204" pitchFamily="34" charset="0"/>
                <a:cs typeface="Lucida Sans Unicode" panose="020B0602030504020204" pitchFamily="34" charset="0"/>
              </a:rPr>
              <a:t> custid</a:t>
            </a:r>
          </a:p>
          <a:p>
            <a:pPr lvl="0"/>
            <a:r>
              <a:rPr lang="en-US" sz="2400" b="0" dirty="0">
                <a:solidFill>
                  <a:srgbClr val="0000FF"/>
                </a:solidFill>
                <a:latin typeface="Lucida Sans Unicode" panose="020B0602030504020204" pitchFamily="34" charset="0"/>
                <a:cs typeface="Lucida Sans Unicode" panose="020B0602030504020204" pitchFamily="34" charset="0"/>
              </a:rPr>
              <a:t>HAVING</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FF00FF"/>
                </a:solidFill>
                <a:latin typeface="Lucida Sans Unicode" panose="020B0602030504020204" pitchFamily="34" charset="0"/>
                <a:cs typeface="Lucida Sans Unicode" panose="020B0602030504020204" pitchFamily="34" charset="0"/>
              </a:rPr>
              <a:t>COUNT</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808080"/>
                </a:solidFill>
                <a:latin typeface="Lucida Sans Unicode" panose="020B0602030504020204" pitchFamily="34" charset="0"/>
                <a:cs typeface="Lucida Sans Unicode" panose="020B0602030504020204" pitchFamily="34" charset="0"/>
              </a:rPr>
              <a:t>&gt;</a:t>
            </a:r>
            <a:r>
              <a:rPr lang="en-US" sz="2400" b="0" dirty="0">
                <a:solidFill>
                  <a:prstClr val="black"/>
                </a:solidFill>
                <a:latin typeface="Lucida Sans Unicode" panose="020B0602030504020204" pitchFamily="34" charset="0"/>
                <a:cs typeface="Lucida Sans Unicode" panose="020B0602030504020204" pitchFamily="34" charset="0"/>
              </a:rPr>
              <a:t> 10</a:t>
            </a:r>
            <a:r>
              <a:rPr lang="en-US" sz="24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40774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Compare HAVING to WHERE</a:t>
            </a:r>
          </a:p>
        </p:txBody>
      </p:sp>
      <p:sp>
        <p:nvSpPr>
          <p:cNvPr id="7" name="Content Placeholder 2"/>
          <p:cNvSpPr txBox="1">
            <a:spLocks/>
          </p:cNvSpPr>
          <p:nvPr/>
        </p:nvSpPr>
        <p:spPr bwMode="auto">
          <a:xfrm>
            <a:off x="204187" y="992187"/>
            <a:ext cx="8851036" cy="53375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200" b="0" dirty="0">
              <a:latin typeface="Segoe UI" panose="020B0502040204020203" pitchFamily="34" charset="0"/>
              <a:cs typeface="Segoe UI" panose="020B0502040204020203" pitchFamily="34" charset="0"/>
            </a:endParaRPr>
          </a:p>
          <a:p>
            <a:r>
              <a:rPr lang="en-US" sz="2200" b="0" dirty="0">
                <a:latin typeface="Segoe UI" panose="020B0502040204020203" pitchFamily="34" charset="0"/>
                <a:cs typeface="Segoe UI" panose="020B0502040204020203" pitchFamily="34" charset="0"/>
              </a:rPr>
              <a:t>Show only customers who have placed more than one order:</a:t>
            </a:r>
          </a:p>
          <a:p>
            <a:endParaRPr lang="en-US" sz="2200" b="0" dirty="0"/>
          </a:p>
          <a:p>
            <a:endParaRPr lang="en-US" sz="2200" b="0" dirty="0"/>
          </a:p>
          <a:p>
            <a:pPr marL="0" indent="0">
              <a:buNone/>
            </a:pPr>
            <a:endParaRPr lang="en-US" sz="2200" b="0" dirty="0"/>
          </a:p>
          <a:p>
            <a:endParaRPr lang="en-US" sz="2200" b="0" dirty="0">
              <a:latin typeface="Segoe UI" panose="020B0502040204020203" pitchFamily="34" charset="0"/>
              <a:cs typeface="Segoe UI" panose="020B0502040204020203" pitchFamily="34" charset="0"/>
            </a:endParaRPr>
          </a:p>
          <a:p>
            <a:r>
              <a:rPr lang="en-US" sz="2200" b="0" dirty="0">
                <a:latin typeface="Segoe UI" panose="020B0502040204020203" pitchFamily="34" charset="0"/>
                <a:cs typeface="Segoe UI" panose="020B0502040204020203" pitchFamily="34" charset="0"/>
              </a:rPr>
              <a:t>Show only products that appear on 10 or more orders:</a:t>
            </a:r>
          </a:p>
        </p:txBody>
      </p:sp>
      <p:sp>
        <p:nvSpPr>
          <p:cNvPr id="8" name="AutoShape 3"/>
          <p:cNvSpPr>
            <a:spLocks noChangeArrowheads="1"/>
          </p:cNvSpPr>
          <p:nvPr/>
        </p:nvSpPr>
        <p:spPr bwMode="auto">
          <a:xfrm>
            <a:off x="834542" y="2252087"/>
            <a:ext cx="7063273" cy="1477328"/>
          </a:xfrm>
          <a:prstGeom prst="roundRect">
            <a:avLst>
              <a:gd name="adj" fmla="val 1375"/>
            </a:avLst>
          </a:prstGeom>
          <a:solidFill>
            <a:srgbClr val="D2D2D2"/>
          </a:solidFill>
          <a:ln w="9525" algn="ctr">
            <a:noFill/>
            <a:round/>
            <a:headEnd/>
            <a:tailEnd/>
          </a:ln>
          <a:effectLst/>
        </p:spPr>
        <p:txBody>
          <a:bodyPr wrap="square" anchor="ctr">
            <a:spAutoFit/>
          </a:bodyPr>
          <a:lstStyle/>
          <a:p>
            <a:r>
              <a:rPr lang="en-GB" b="0" dirty="0">
                <a:solidFill>
                  <a:srgbClr val="0000FF"/>
                </a:solidFill>
                <a:latin typeface="Lucida Sans Unicode" panose="020B0602030504020204" pitchFamily="34" charset="0"/>
                <a:cs typeface="Lucida Sans Unicode" panose="020B0602030504020204" pitchFamily="34" charset="0"/>
              </a:rPr>
              <a:t>SELECT</a:t>
            </a:r>
            <a:r>
              <a:rPr lang="en-GB" b="0" dirty="0">
                <a:solidFill>
                  <a:prstClr val="black"/>
                </a:solidFill>
                <a:latin typeface="Lucida Sans Unicode" panose="020B0602030504020204" pitchFamily="34" charset="0"/>
                <a:cs typeface="Lucida Sans Unicode" panose="020B0602030504020204" pitchFamily="34" charset="0"/>
              </a:rPr>
              <a:t> c</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custid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FF00FF"/>
                </a:solidFill>
                <a:latin typeface="Lucida Sans Unicode" panose="020B0602030504020204" pitchFamily="34" charset="0"/>
                <a:cs typeface="Lucida Sans Unicode" panose="020B0602030504020204" pitchFamily="34" charset="0"/>
              </a:rPr>
              <a:t>COUNT</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cnt</a:t>
            </a:r>
          </a:p>
          <a:p>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Customers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c </a:t>
            </a:r>
          </a:p>
          <a:p>
            <a:r>
              <a:rPr lang="en-GB" b="0" dirty="0">
                <a:solidFill>
                  <a:srgbClr val="808080"/>
                </a:solidFill>
                <a:latin typeface="Lucida Sans Unicode" panose="020B0602030504020204" pitchFamily="34" charset="0"/>
                <a:cs typeface="Lucida Sans Unicode" panose="020B0602030504020204" pitchFamily="34" charset="0"/>
              </a:rPr>
              <a:t>JOIN</a:t>
            </a:r>
            <a:r>
              <a:rPr lang="en-GB" b="0" dirty="0">
                <a:solidFill>
                  <a:prstClr val="black"/>
                </a:solidFill>
                <a:latin typeface="Lucida Sans Unicode" panose="020B0602030504020204" pitchFamily="34" charset="0"/>
                <a:cs typeface="Lucida Sans Unicode" panose="020B0602030504020204" pitchFamily="34" charset="0"/>
              </a:rPr>
              <a:t> Sales</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Orders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o </a:t>
            </a:r>
            <a:r>
              <a:rPr lang="en-GB" b="0" dirty="0">
                <a:solidFill>
                  <a:srgbClr val="0000FF"/>
                </a:solidFill>
                <a:latin typeface="Lucida Sans Unicode" panose="020B0602030504020204" pitchFamily="34" charset="0"/>
                <a:cs typeface="Lucida Sans Unicode" panose="020B0602030504020204" pitchFamily="34" charset="0"/>
              </a:rPr>
              <a:t>ON</a:t>
            </a:r>
            <a:r>
              <a:rPr lang="en-GB" b="0" dirty="0">
                <a:solidFill>
                  <a:prstClr val="black"/>
                </a:solidFill>
                <a:latin typeface="Lucida Sans Unicode" panose="020B0602030504020204" pitchFamily="34" charset="0"/>
                <a:cs typeface="Lucida Sans Unicode" panose="020B0602030504020204" pitchFamily="34" charset="0"/>
              </a:rPr>
              <a:t> c</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custid </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o</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custid</a:t>
            </a:r>
          </a:p>
          <a:p>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c</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a:t>
            </a:r>
          </a:p>
          <a:p>
            <a:r>
              <a:rPr lang="en-US" b="0" dirty="0">
                <a:solidFill>
                  <a:srgbClr val="0000FF"/>
                </a:solidFill>
                <a:latin typeface="Lucida Sans Unicode" panose="020B0602030504020204" pitchFamily="34" charset="0"/>
                <a:cs typeface="Lucida Sans Unicode" panose="020B0602030504020204" pitchFamily="34" charset="0"/>
              </a:rPr>
              <a:t>HAVING</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&gt;</a:t>
            </a:r>
            <a:r>
              <a:rPr lang="en-US" b="0" dirty="0">
                <a:solidFill>
                  <a:prstClr val="black"/>
                </a:solidFill>
                <a:latin typeface="Lucida Sans Unicode" panose="020B0602030504020204" pitchFamily="34" charset="0"/>
                <a:cs typeface="Lucida Sans Unicode" panose="020B0602030504020204" pitchFamily="34" charset="0"/>
              </a:rPr>
              <a:t> 1</a:t>
            </a:r>
            <a:r>
              <a:rPr lang="en-US" b="0" dirty="0">
                <a:solidFill>
                  <a:srgbClr val="808080"/>
                </a:solidFill>
                <a:latin typeface="Lucida Sans Unicode" panose="020B0602030504020204" pitchFamily="34" charset="0"/>
                <a:cs typeface="Lucida Sans Unicode" panose="020B0602030504020204" pitchFamily="34" charset="0"/>
              </a:rPr>
              <a:t>;</a:t>
            </a:r>
            <a:endParaRPr lang="en-US" b="0" dirty="0">
              <a:solidFill>
                <a:prstClr val="black"/>
              </a:solidFill>
              <a:latin typeface="Lucida Sans Unicode" panose="020B0602030504020204" pitchFamily="34" charset="0"/>
              <a:cs typeface="Lucida Sans Unicode" panose="020B0602030504020204" pitchFamily="34" charset="0"/>
            </a:endParaRPr>
          </a:p>
        </p:txBody>
      </p:sp>
      <p:sp>
        <p:nvSpPr>
          <p:cNvPr id="9" name="AutoShape 3"/>
          <p:cNvSpPr>
            <a:spLocks noChangeArrowheads="1"/>
          </p:cNvSpPr>
          <p:nvPr/>
        </p:nvSpPr>
        <p:spPr bwMode="auto">
          <a:xfrm>
            <a:off x="834542" y="4496390"/>
            <a:ext cx="7063273" cy="1477328"/>
          </a:xfrm>
          <a:prstGeom prst="roundRect">
            <a:avLst>
              <a:gd name="adj" fmla="val 0"/>
            </a:avLst>
          </a:prstGeom>
          <a:solidFill>
            <a:srgbClr val="D2D2D2"/>
          </a:solidFill>
          <a:ln w="9525" algn="ctr">
            <a:noFill/>
            <a:round/>
            <a:headEnd/>
            <a:tailEnd/>
          </a:ln>
          <a:effectLst/>
        </p:spPr>
        <p:txBody>
          <a:bodyPr wrap="square" anchor="ctr">
            <a:spAutoFit/>
          </a:bodyPr>
          <a:lstStyle/>
          <a:p>
            <a:r>
              <a:rPr lang="en-GB" b="0" dirty="0">
                <a:solidFill>
                  <a:srgbClr val="0000FF"/>
                </a:solidFill>
                <a:latin typeface="Lucida Sans Unicode" panose="020B0602030504020204" pitchFamily="34" charset="0"/>
                <a:cs typeface="Lucida Sans Unicode" panose="020B0602030504020204" pitchFamily="34" charset="0"/>
              </a:rPr>
              <a:t>SELECT</a:t>
            </a:r>
            <a:r>
              <a:rPr lang="en-GB" b="0" dirty="0">
                <a:solidFill>
                  <a:prstClr val="black"/>
                </a:solidFill>
                <a:latin typeface="Lucida Sans Unicode" panose="020B0602030504020204" pitchFamily="34" charset="0"/>
                <a:cs typeface="Lucida Sans Unicode" panose="020B0602030504020204" pitchFamily="34" charset="0"/>
              </a:rPr>
              <a:t> p</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productid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FF00FF"/>
                </a:solidFill>
                <a:latin typeface="Lucida Sans Unicode" panose="020B0602030504020204" pitchFamily="34" charset="0"/>
                <a:cs typeface="Lucida Sans Unicode" panose="020B0602030504020204" pitchFamily="34" charset="0"/>
              </a:rPr>
              <a:t>COUNT</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cnt</a:t>
            </a:r>
          </a:p>
          <a:p>
            <a:r>
              <a:rPr lang="en-GB" b="0" dirty="0">
                <a:solidFill>
                  <a:srgbClr val="0000FF"/>
                </a:solidFill>
                <a:latin typeface="Lucida Sans Unicode" panose="020B0602030504020204" pitchFamily="34" charset="0"/>
                <a:cs typeface="Lucida Sans Unicode" panose="020B0602030504020204" pitchFamily="34" charset="0"/>
              </a:rPr>
              <a:t>FROM</a:t>
            </a:r>
            <a:r>
              <a:rPr lang="en-GB" b="0" dirty="0">
                <a:solidFill>
                  <a:prstClr val="black"/>
                </a:solidFill>
                <a:latin typeface="Lucida Sans Unicode" panose="020B0602030504020204" pitchFamily="34" charset="0"/>
                <a:cs typeface="Lucida Sans Unicode" panose="020B0602030504020204" pitchFamily="34" charset="0"/>
              </a:rPr>
              <a:t> Production</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Products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p </a:t>
            </a:r>
            <a:r>
              <a:rPr lang="en-GB" b="0" dirty="0">
                <a:solidFill>
                  <a:srgbClr val="808080"/>
                </a:solidFill>
                <a:latin typeface="Lucida Sans Unicode" panose="020B0602030504020204" pitchFamily="34" charset="0"/>
                <a:cs typeface="Lucida Sans Unicode" panose="020B0602030504020204" pitchFamily="34" charset="0"/>
              </a:rPr>
              <a:t>JOIN</a:t>
            </a:r>
            <a:r>
              <a:rPr lang="en-GB" b="0" dirty="0">
                <a:solidFill>
                  <a:prstClr val="black"/>
                </a:solidFill>
                <a:latin typeface="Lucida Sans Unicode" panose="020B0602030504020204" pitchFamily="34" charset="0"/>
                <a:cs typeface="Lucida Sans Unicode" panose="020B0602030504020204" pitchFamily="34" charset="0"/>
              </a:rPr>
              <a:t> Sales</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OrderDetails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od </a:t>
            </a:r>
            <a:r>
              <a:rPr lang="en-GB" b="0" dirty="0">
                <a:solidFill>
                  <a:srgbClr val="0000FF"/>
                </a:solidFill>
                <a:latin typeface="Lucida Sans Unicode" panose="020B0602030504020204" pitchFamily="34" charset="0"/>
                <a:cs typeface="Lucida Sans Unicode" panose="020B0602030504020204" pitchFamily="34" charset="0"/>
              </a:rPr>
              <a:t>ON</a:t>
            </a:r>
            <a:r>
              <a:rPr lang="en-GB" b="0" dirty="0">
                <a:solidFill>
                  <a:prstClr val="black"/>
                </a:solidFill>
                <a:latin typeface="Lucida Sans Unicode" panose="020B0602030504020204" pitchFamily="34" charset="0"/>
                <a:cs typeface="Lucida Sans Unicode" panose="020B0602030504020204" pitchFamily="34" charset="0"/>
              </a:rPr>
              <a:t> p</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productid </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od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productid</a:t>
            </a:r>
          </a:p>
          <a:p>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p</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productid</a:t>
            </a:r>
          </a:p>
          <a:p>
            <a:r>
              <a:rPr lang="en-US" b="0" dirty="0">
                <a:solidFill>
                  <a:srgbClr val="0000FF"/>
                </a:solidFill>
                <a:latin typeface="Lucida Sans Unicode" panose="020B0602030504020204" pitchFamily="34" charset="0"/>
                <a:cs typeface="Lucida Sans Unicode" panose="020B0602030504020204" pitchFamily="34" charset="0"/>
              </a:rPr>
              <a:t>HAVING</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&gt;=</a:t>
            </a:r>
            <a:r>
              <a:rPr lang="en-US" b="0" dirty="0">
                <a:solidFill>
                  <a:prstClr val="black"/>
                </a:solidFill>
                <a:latin typeface="Lucida Sans Unicode" panose="020B0602030504020204" pitchFamily="34" charset="0"/>
                <a:cs typeface="Lucida Sans Unicode" panose="020B0602030504020204" pitchFamily="34" charset="0"/>
              </a:rPr>
              <a:t> 10</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83040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Using Aggregate Functions
Using the GROUP BY Clause
Filtering Groups with HAVING</a:t>
            </a:r>
          </a:p>
        </p:txBody>
      </p:sp>
    </p:spTree>
    <p:custDataLst>
      <p:tags r:id="rId1"/>
    </p:custDataLst>
    <p:extLst>
      <p:ext uri="{BB962C8B-B14F-4D97-AF65-F5344CB8AC3E}">
        <p14:creationId xmlns:p14="http://schemas.microsoft.com/office/powerpoint/2010/main" val="201888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9fefe97-8faf-4201-b073-e2ac55f93f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Filtering Groups with HAVING</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ea typeface="+mn-ea"/>
              </a:rPr>
              <a:t>In this demonstration, you will see how to:</a:t>
            </a:r>
          </a:p>
          <a:p>
            <a:pPr lvl="0"/>
            <a:r>
              <a:rPr lang="en-US" b="0" kern="0" dirty="0">
                <a:solidFill>
                  <a:srgbClr val="000000"/>
                </a:solidFill>
                <a:ea typeface="+mn-ea"/>
              </a:rPr>
              <a:t>Filter grouped data using the HAVING clause</a:t>
            </a:r>
          </a:p>
        </p:txBody>
      </p:sp>
    </p:spTree>
    <p:custDataLst>
      <p:tags r:id="rId1"/>
    </p:custDataLst>
    <p:extLst>
      <p:ext uri="{BB962C8B-B14F-4D97-AF65-F5344CB8AC3E}">
        <p14:creationId xmlns:p14="http://schemas.microsoft.com/office/powerpoint/2010/main" val="3135664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220551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Grouping and Aggregating Data</a:t>
            </a:r>
          </a:p>
        </p:txBody>
      </p:sp>
      <p:sp>
        <p:nvSpPr>
          <p:cNvPr id="3" name="Text Placeholder 2"/>
          <p:cNvSpPr>
            <a:spLocks noGrp="1"/>
          </p:cNvSpPr>
          <p:nvPr>
            <p:ph type="body" idx="1"/>
          </p:nvPr>
        </p:nvSpPr>
        <p:spPr/>
        <p:txBody>
          <a:bodyPr/>
          <a:lstStyle/>
          <a:p>
            <a:r>
              <a:rPr lang="en-GB" sz="2400" dirty="0"/>
              <a:t>Exercise 1: Writing Queries That Use the GROUP BY Clause
Exercise 2: Writing Queries That Use Aggregate Functions
Exercise 3: Writing Queries That Use Distinct Aggregate Functions
Exercise 4: Writing Queries That Filter Groups with the HAVING Clause</a:t>
            </a:r>
          </a:p>
        </p:txBody>
      </p:sp>
      <p:sp>
        <p:nvSpPr>
          <p:cNvPr id="4" name="TextBox 3"/>
          <p:cNvSpPr txBox="1"/>
          <p:nvPr/>
        </p:nvSpPr>
        <p:spPr>
          <a:xfrm>
            <a:off x="458788" y="3889079"/>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270079"/>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97670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108543"/>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given a set of business requirements for data and you will write T-SQL queries to retrieve it from the databases. You will need to perform calculations upon groups of data and filter according to the results.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7228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297797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Using Aggregate Functions</a:t>
            </a:r>
          </a:p>
        </p:txBody>
      </p:sp>
      <p:sp>
        <p:nvSpPr>
          <p:cNvPr id="3" name="Text Placeholder 2"/>
          <p:cNvSpPr>
            <a:spLocks noGrp="1"/>
          </p:cNvSpPr>
          <p:nvPr>
            <p:ph type="body" idx="1"/>
          </p:nvPr>
        </p:nvSpPr>
        <p:spPr/>
        <p:txBody>
          <a:bodyPr/>
          <a:lstStyle/>
          <a:p>
            <a:r>
              <a:rPr lang="en-GB" dirty="0"/>
              <a:t>Working with Aggregate Functions
Built-in Aggregate Functions
Using DISTINCT with Aggregate Functions
Using Aggregate Functions with NULL
Demonstration: Using Aggregate Functions</a:t>
            </a:r>
          </a:p>
        </p:txBody>
      </p:sp>
    </p:spTree>
    <p:custDataLst>
      <p:tags r:id="rId1"/>
    </p:custDataLst>
    <p:extLst>
      <p:ext uri="{BB962C8B-B14F-4D97-AF65-F5344CB8AC3E}">
        <p14:creationId xmlns:p14="http://schemas.microsoft.com/office/powerpoint/2010/main" val="102188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Aggregate Functions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Aggregate functions:</a:t>
            </a:r>
          </a:p>
          <a:p>
            <a:pPr lvl="1"/>
            <a:r>
              <a:rPr lang="en-US" sz="2000" b="0" kern="0" dirty="0">
                <a:solidFill>
                  <a:srgbClr val="000000"/>
                </a:solidFill>
              </a:rPr>
              <a:t>Return a scalar value (with no column name)</a:t>
            </a:r>
          </a:p>
          <a:p>
            <a:pPr lvl="1"/>
            <a:r>
              <a:rPr lang="en-US" sz="2000" b="0" kern="0" dirty="0">
                <a:solidFill>
                  <a:srgbClr val="000000"/>
                </a:solidFill>
              </a:rPr>
              <a:t>Ignore NULLs except in COUNT(*)</a:t>
            </a:r>
          </a:p>
          <a:p>
            <a:pPr lvl="1"/>
            <a:r>
              <a:rPr lang="en-US" sz="2000" b="0" kern="0" dirty="0">
                <a:solidFill>
                  <a:srgbClr val="000000"/>
                </a:solidFill>
              </a:rPr>
              <a:t>Can be used in </a:t>
            </a:r>
          </a:p>
          <a:p>
            <a:pPr lvl="2"/>
            <a:r>
              <a:rPr lang="en-US" b="0" kern="0" dirty="0">
                <a:solidFill>
                  <a:srgbClr val="000000"/>
                </a:solidFill>
              </a:rPr>
              <a:t>SELECT, HAVING, and ORDER BY clauses</a:t>
            </a:r>
          </a:p>
          <a:p>
            <a:pPr lvl="1"/>
            <a:r>
              <a:rPr lang="en-US" sz="2000" b="0" kern="0" dirty="0">
                <a:solidFill>
                  <a:srgbClr val="000000"/>
                </a:solidFill>
              </a:rPr>
              <a:t>Frequently used with GROUP BY clause</a:t>
            </a:r>
          </a:p>
        </p:txBody>
      </p:sp>
      <p:sp>
        <p:nvSpPr>
          <p:cNvPr id="5" name="AutoShape 3"/>
          <p:cNvSpPr>
            <a:spLocks noChangeArrowheads="1"/>
          </p:cNvSpPr>
          <p:nvPr/>
        </p:nvSpPr>
        <p:spPr bwMode="auto">
          <a:xfrm>
            <a:off x="995419" y="3555499"/>
            <a:ext cx="6547155"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AVG</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unitprice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avg_price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pPr lvl="0"/>
            <a:r>
              <a:rPr lang="en-US" sz="2000" b="0" dirty="0">
                <a:solidFill>
                  <a:srgbClr val="FF00FF"/>
                </a:solidFill>
                <a:latin typeface="Lucida Sans Unicode" panose="020B0602030504020204" pitchFamily="34" charset="0"/>
                <a:cs typeface="Lucida Sans Unicode" panose="020B0602030504020204" pitchFamily="34" charset="0"/>
              </a:rPr>
              <a:t>MIN</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min_qty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pPr lvl="0"/>
            <a:r>
              <a:rPr lang="en-US" sz="2000" b="0" dirty="0">
                <a:solidFill>
                  <a:srgbClr val="FF00FF"/>
                </a:solidFill>
                <a:latin typeface="Lucida Sans Unicode" panose="020B0602030504020204" pitchFamily="34" charset="0"/>
                <a:cs typeface="Lucida Sans Unicode" panose="020B0602030504020204" pitchFamily="34" charset="0"/>
              </a:rPr>
              <a:t>MAX</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discount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max_discount</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OrderDetails</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995420" y="5204277"/>
            <a:ext cx="6547155" cy="872734"/>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avg_price min_qty max_discount</a:t>
            </a:r>
          </a:p>
          <a:p>
            <a:pPr lvl="0" defTabSz="457200">
              <a:lnSpc>
                <a:spcPct val="90000"/>
              </a:lnSpc>
              <a:tabLst>
                <a:tab pos="457200" algn="l"/>
              </a:tabLst>
              <a:defRPr/>
            </a:pPr>
            <a:r>
              <a:rPr lang="en-US" b="0" dirty="0">
                <a:solidFill>
                  <a:srgbClr val="000000"/>
                </a:solidFill>
                <a:latin typeface="Lucida Sans Typewriter" pitchFamily="49" charset="0"/>
              </a:rPr>
              <a:t>--------- ------- ------------</a:t>
            </a:r>
          </a:p>
          <a:p>
            <a:pPr lvl="0" defTabSz="457200">
              <a:lnSpc>
                <a:spcPct val="90000"/>
              </a:lnSpc>
              <a:tabLst>
                <a:tab pos="457200" algn="l"/>
              </a:tabLst>
              <a:defRPr/>
            </a:pPr>
            <a:r>
              <a:rPr lang="en-US" b="0" dirty="0">
                <a:solidFill>
                  <a:srgbClr val="000000"/>
                </a:solidFill>
                <a:latin typeface="Lucida Sans Typewriter" pitchFamily="49" charset="0"/>
              </a:rPr>
              <a:t>26.2185   1         0.250</a:t>
            </a:r>
          </a:p>
        </p:txBody>
      </p:sp>
    </p:spTree>
    <p:custDataLst>
      <p:tags r:id="rId1"/>
    </p:custDataLst>
    <p:extLst>
      <p:ext uri="{BB962C8B-B14F-4D97-AF65-F5344CB8AC3E}">
        <p14:creationId xmlns:p14="http://schemas.microsoft.com/office/powerpoint/2010/main" val="62819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Built-in Aggregate Functions</a:t>
            </a:r>
          </a:p>
        </p:txBody>
      </p:sp>
      <p:sp>
        <p:nvSpPr>
          <p:cNvPr id="12" name="Content Placeholder 12"/>
          <p:cNvSpPr txBox="1">
            <a:spLocks/>
          </p:cNvSpPr>
          <p:nvPr/>
        </p:nvSpPr>
        <p:spPr bwMode="auto">
          <a:xfrm>
            <a:off x="458788" y="992187"/>
            <a:ext cx="7751762" cy="57208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b="0" kern="0" dirty="0"/>
          </a:p>
          <a:p>
            <a:endParaRPr lang="en-US" b="0" kern="0" dirty="0"/>
          </a:p>
          <a:p>
            <a:endParaRPr lang="en-US" b="0" kern="0" dirty="0"/>
          </a:p>
          <a:p>
            <a:endParaRPr lang="en-US" b="0" kern="0" dirty="0"/>
          </a:p>
          <a:p>
            <a:endParaRPr lang="en-US" b="0" kern="0" dirty="0"/>
          </a:p>
          <a:p>
            <a:endParaRPr lang="en-US" b="0" kern="0" dirty="0"/>
          </a:p>
          <a:p>
            <a:endParaRPr lang="en-US" b="0" kern="0" dirty="0"/>
          </a:p>
          <a:p>
            <a:endParaRPr lang="en-US" b="0" kern="0" dirty="0"/>
          </a:p>
        </p:txBody>
      </p:sp>
      <p:sp>
        <p:nvSpPr>
          <p:cNvPr id="15" name="AutoShape 22"/>
          <p:cNvSpPr>
            <a:spLocks noChangeArrowheads="1"/>
          </p:cNvSpPr>
          <p:nvPr/>
        </p:nvSpPr>
        <p:spPr bwMode="auto">
          <a:xfrm>
            <a:off x="2991210" y="1756272"/>
            <a:ext cx="2743200" cy="2963175"/>
          </a:xfrm>
          <a:prstGeom prst="roundRect">
            <a:avLst>
              <a:gd name="adj" fmla="val 0"/>
            </a:avLst>
          </a:prstGeom>
          <a:solidFill>
            <a:srgbClr val="4668C5"/>
          </a:solidFill>
          <a:ln w="9525" algn="ctr">
            <a:noFill/>
            <a:round/>
            <a:headEnd/>
            <a:tailEnd/>
          </a:ln>
          <a:effectLst/>
        </p:spPr>
        <p:txBody>
          <a:bodyPr wrap="none"/>
          <a:lstStyle/>
          <a:p>
            <a:pPr indent="109538" algn="ctr">
              <a:defRPr/>
            </a:pPr>
            <a:endParaRPr lang="en-US" b="0" dirty="0"/>
          </a:p>
        </p:txBody>
      </p:sp>
      <p:sp>
        <p:nvSpPr>
          <p:cNvPr id="16" name="Rectangle 15"/>
          <p:cNvSpPr/>
          <p:nvPr/>
        </p:nvSpPr>
        <p:spPr>
          <a:xfrm>
            <a:off x="3167422" y="1876425"/>
            <a:ext cx="2409825" cy="2722871"/>
          </a:xfrm>
          <a:prstGeom prst="rect">
            <a:avLst/>
          </a:prstGeom>
        </p:spPr>
        <p:txBody>
          <a:bodyPr lIns="0" tIns="0" rIns="0" bIns="0"/>
          <a:lstStyle/>
          <a:p>
            <a:pPr marL="166688" indent="-166688">
              <a:buFont typeface="Arial" pitchFamily="34" charset="0"/>
              <a:buChar char="•"/>
              <a:defRPr/>
            </a:pPr>
            <a:r>
              <a:rPr lang="en-US" sz="2000" b="0" dirty="0">
                <a:solidFill>
                  <a:schemeClr val="bg1"/>
                </a:solidFill>
                <a:latin typeface="Segoe UI Light" panose="020B0502040204020203" pitchFamily="34" charset="0"/>
                <a:cs typeface="Segoe UI Light" panose="020B0502040204020203" pitchFamily="34" charset="0"/>
              </a:rPr>
              <a:t>SUM</a:t>
            </a:r>
          </a:p>
          <a:p>
            <a:pPr marL="166688" indent="-166688">
              <a:buFont typeface="Arial" pitchFamily="34" charset="0"/>
              <a:buChar char="•"/>
              <a:defRPr/>
            </a:pPr>
            <a:r>
              <a:rPr lang="en-US" sz="2000" b="0" dirty="0">
                <a:solidFill>
                  <a:schemeClr val="bg1"/>
                </a:solidFill>
                <a:latin typeface="Segoe UI Light" panose="020B0502040204020203" pitchFamily="34" charset="0"/>
                <a:cs typeface="Segoe UI Light" panose="020B0502040204020203" pitchFamily="34" charset="0"/>
              </a:rPr>
              <a:t>MIN</a:t>
            </a:r>
          </a:p>
          <a:p>
            <a:pPr marL="166688" indent="-166688">
              <a:buFont typeface="Arial" pitchFamily="34" charset="0"/>
              <a:buChar char="•"/>
              <a:defRPr/>
            </a:pPr>
            <a:r>
              <a:rPr lang="en-US" sz="2000" b="0" dirty="0">
                <a:solidFill>
                  <a:schemeClr val="bg1"/>
                </a:solidFill>
                <a:latin typeface="Segoe UI Light" panose="020B0502040204020203" pitchFamily="34" charset="0"/>
                <a:cs typeface="Segoe UI Light" panose="020B0502040204020203" pitchFamily="34" charset="0"/>
              </a:rPr>
              <a:t>MAX</a:t>
            </a:r>
          </a:p>
          <a:p>
            <a:pPr marL="166688" indent="-166688">
              <a:buFont typeface="Arial" pitchFamily="34" charset="0"/>
              <a:buChar char="•"/>
              <a:defRPr/>
            </a:pPr>
            <a:r>
              <a:rPr lang="en-US" sz="2000" b="0" dirty="0">
                <a:solidFill>
                  <a:schemeClr val="bg1"/>
                </a:solidFill>
                <a:latin typeface="Segoe UI Light" panose="020B0502040204020203" pitchFamily="34" charset="0"/>
                <a:cs typeface="Segoe UI Light" panose="020B0502040204020203" pitchFamily="34" charset="0"/>
              </a:rPr>
              <a:t>AVG</a:t>
            </a:r>
          </a:p>
          <a:p>
            <a:pPr marL="166688" indent="-166688">
              <a:buFont typeface="Arial" pitchFamily="34" charset="0"/>
              <a:buChar char="•"/>
              <a:defRPr/>
            </a:pPr>
            <a:r>
              <a:rPr lang="en-US" sz="2000" b="0" dirty="0">
                <a:solidFill>
                  <a:schemeClr val="bg1"/>
                </a:solidFill>
                <a:latin typeface="Segoe UI Light" panose="020B0502040204020203" pitchFamily="34" charset="0"/>
                <a:cs typeface="Segoe UI Light" panose="020B0502040204020203" pitchFamily="34" charset="0"/>
              </a:rPr>
              <a:t>COUNT</a:t>
            </a:r>
          </a:p>
          <a:p>
            <a:pPr marL="166688" indent="-166688">
              <a:buFont typeface="Arial" pitchFamily="34" charset="0"/>
              <a:buChar char="•"/>
              <a:defRPr/>
            </a:pPr>
            <a:r>
              <a:rPr lang="en-US" sz="2000" b="0" dirty="0">
                <a:solidFill>
                  <a:schemeClr val="bg1"/>
                </a:solidFill>
                <a:latin typeface="Segoe UI Light" panose="020B0502040204020203" pitchFamily="34" charset="0"/>
                <a:cs typeface="Segoe UI Light" panose="020B0502040204020203" pitchFamily="34" charset="0"/>
              </a:rPr>
              <a:t>COUNT_BIG</a:t>
            </a:r>
          </a:p>
        </p:txBody>
      </p:sp>
      <p:sp>
        <p:nvSpPr>
          <p:cNvPr id="17" name="Rectangle 30"/>
          <p:cNvSpPr>
            <a:spLocks noChangeArrowheads="1"/>
          </p:cNvSpPr>
          <p:nvPr/>
        </p:nvSpPr>
        <p:spPr bwMode="auto">
          <a:xfrm>
            <a:off x="627112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2000" b="0" dirty="0">
                <a:solidFill>
                  <a:schemeClr val="bg1"/>
                </a:solidFill>
                <a:latin typeface="Segoe UI Light" panose="020B0502040204020203" pitchFamily="34" charset="0"/>
                <a:cs typeface="Segoe UI Light" panose="020B0502040204020203" pitchFamily="34" charset="0"/>
              </a:rPr>
              <a:t>CHECKSUM_AGG</a:t>
            </a:r>
          </a:p>
          <a:p>
            <a:pPr marL="166688" indent="-166688">
              <a:buFont typeface="Arial" charset="0"/>
              <a:buChar char="•"/>
            </a:pPr>
            <a:r>
              <a:rPr lang="en-US" sz="2000" b="0" dirty="0">
                <a:solidFill>
                  <a:schemeClr val="bg1"/>
                </a:solidFill>
                <a:latin typeface="Segoe UI Light" panose="020B0502040204020203" pitchFamily="34" charset="0"/>
                <a:cs typeface="Segoe UI Light" panose="020B0502040204020203" pitchFamily="34" charset="0"/>
              </a:rPr>
              <a:t>GROUPING</a:t>
            </a:r>
          </a:p>
          <a:p>
            <a:pPr marL="166688" indent="-166688">
              <a:buFont typeface="Arial" charset="0"/>
              <a:buChar char="•"/>
            </a:pPr>
            <a:r>
              <a:rPr lang="en-US" sz="2000" b="0" dirty="0">
                <a:solidFill>
                  <a:schemeClr val="bg1"/>
                </a:solidFill>
                <a:latin typeface="Segoe UI Light" panose="020B0502040204020203" pitchFamily="34" charset="0"/>
                <a:cs typeface="Segoe UI Light" panose="020B0502040204020203" pitchFamily="34" charset="0"/>
              </a:rPr>
              <a:t>GROUPING_ID</a:t>
            </a:r>
          </a:p>
          <a:p>
            <a:endParaRPr lang="en-US" b="0" dirty="0"/>
          </a:p>
        </p:txBody>
      </p:sp>
      <p:sp>
        <p:nvSpPr>
          <p:cNvPr id="18" name="Text Box 99"/>
          <p:cNvSpPr txBox="1">
            <a:spLocks noChangeArrowheads="1"/>
          </p:cNvSpPr>
          <p:nvPr/>
        </p:nvSpPr>
        <p:spPr bwMode="auto">
          <a:xfrm>
            <a:off x="2991210" y="1069975"/>
            <a:ext cx="2743200" cy="688975"/>
          </a:xfrm>
          <a:prstGeom prst="rect">
            <a:avLst/>
          </a:prstGeom>
          <a:solidFill>
            <a:srgbClr val="00188F"/>
          </a:solidFill>
          <a:ln w="9525" algn="ctr">
            <a:noFill/>
            <a:round/>
            <a:headEnd/>
            <a:tailEnd/>
          </a:ln>
          <a:effectLst/>
        </p:spPr>
        <p:txBody>
          <a:bodyPr lIns="274320" tIns="109728" anchor="ctr"/>
          <a:lstStyle/>
          <a:p>
            <a:r>
              <a:rPr lang="en-US" sz="2400" b="0" dirty="0">
                <a:solidFill>
                  <a:schemeClr val="bg1"/>
                </a:solidFill>
                <a:latin typeface="Segoe UI Light" panose="020B0502040204020203" pitchFamily="34" charset="0"/>
                <a:cs typeface="Segoe UI Light" panose="020B0502040204020203" pitchFamily="34" charset="0"/>
              </a:rPr>
              <a:t>Common</a:t>
            </a:r>
          </a:p>
        </p:txBody>
      </p:sp>
    </p:spTree>
    <p:custDataLst>
      <p:tags r:id="rId1"/>
    </p:custDataLst>
    <p:extLst>
      <p:ext uri="{BB962C8B-B14F-4D97-AF65-F5344CB8AC3E}">
        <p14:creationId xmlns:p14="http://schemas.microsoft.com/office/powerpoint/2010/main" val="247199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DISTINCT with Aggregate Functions</a:t>
            </a:r>
          </a:p>
        </p:txBody>
      </p:sp>
      <p:sp>
        <p:nvSpPr>
          <p:cNvPr id="3" name="Text Placeholder 2"/>
          <p:cNvSpPr>
            <a:spLocks noGrp="1"/>
          </p:cNvSpPr>
          <p:nvPr>
            <p:ph type="body" idx="1"/>
          </p:nvPr>
        </p:nvSpPr>
        <p:spPr>
          <a:xfrm>
            <a:off x="458787" y="1021214"/>
            <a:ext cx="8560925" cy="5743569"/>
          </a:xfrm>
        </p:spPr>
        <p:txBody>
          <a:bodyPr/>
          <a:lstStyle/>
          <a:p>
            <a:r>
              <a:rPr lang="en-GB" dirty="0"/>
              <a:t>Use DISTINCT with aggregate functions to summarize only unique values</a:t>
            </a:r>
          </a:p>
          <a:p>
            <a:endParaRPr lang="en-GB" dirty="0"/>
          </a:p>
          <a:p>
            <a:r>
              <a:rPr lang="en-GB" dirty="0"/>
              <a:t>DISTINCT aggregates eliminate duplicate values </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 </a:t>
            </a:r>
            <a:endParaRPr lang="en-US" b="0" kern="0" dirty="0">
              <a:solidFill>
                <a:srgbClr val="000000"/>
              </a:solidFill>
            </a:endParaRPr>
          </a:p>
        </p:txBody>
      </p:sp>
      <p:sp>
        <p:nvSpPr>
          <p:cNvPr id="6" name="AutoShape 3"/>
          <p:cNvSpPr>
            <a:spLocks noChangeArrowheads="1"/>
          </p:cNvSpPr>
          <p:nvPr/>
        </p:nvSpPr>
        <p:spPr bwMode="auto">
          <a:xfrm>
            <a:off x="706056" y="3335480"/>
            <a:ext cx="7172188" cy="1477328"/>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b="0" dirty="0">
                <a:solidFill>
                  <a:srgbClr val="0000FF"/>
                </a:solidFill>
                <a:latin typeface="Lucida Sans Unicode" panose="020B0602030504020204" pitchFamily="34" charset="0"/>
                <a:cs typeface="Lucida Sans Unicode" panose="020B0602030504020204" pitchFamily="34" charset="0"/>
              </a:rPr>
              <a:t>SELECT</a:t>
            </a:r>
            <a:r>
              <a:rPr lang="en-GB" b="0" dirty="0">
                <a:solidFill>
                  <a:prstClr val="black"/>
                </a:solidFill>
                <a:latin typeface="Lucida Sans Unicode" panose="020B0602030504020204" pitchFamily="34" charset="0"/>
                <a:cs typeface="Lucida Sans Unicode" panose="020B0602030504020204" pitchFamily="34" charset="0"/>
              </a:rPr>
              <a:t> empid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FF00FF"/>
                </a:solidFill>
                <a:latin typeface="Lucida Sans Unicode" panose="020B0602030504020204" pitchFamily="34" charset="0"/>
                <a:cs typeface="Lucida Sans Unicode" panose="020B0602030504020204" pitchFamily="34" charset="0"/>
              </a:rPr>
              <a:t>YEAR</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orderdate</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orderyear</a:t>
            </a:r>
            <a:r>
              <a:rPr lang="en-GB" b="0" dirty="0">
                <a:solidFill>
                  <a:srgbClr val="808080"/>
                </a:solidFill>
                <a:latin typeface="Lucida Sans Unicode" panose="020B0602030504020204" pitchFamily="34" charset="0"/>
                <a:cs typeface="Lucida Sans Unicode" panose="020B0602030504020204" pitchFamily="34" charset="0"/>
              </a:rPr>
              <a:t>,</a:t>
            </a:r>
            <a:endParaRPr lang="en-GB" b="0" dirty="0">
              <a:solidFill>
                <a:prstClr val="black"/>
              </a:solidFill>
              <a:latin typeface="Lucida Sans Unicode" panose="020B0602030504020204" pitchFamily="34" charset="0"/>
              <a:cs typeface="Lucida Sans Unicode" panose="020B0602030504020204" pitchFamily="34" charset="0"/>
            </a:endParaRPr>
          </a:p>
          <a:p>
            <a:pPr lvl="0"/>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all_custs</a:t>
            </a:r>
            <a:r>
              <a:rPr lang="en-US" b="0" dirty="0">
                <a:solidFill>
                  <a:srgbClr val="808080"/>
                </a:solidFill>
                <a:latin typeface="Lucida Sans Unicode" panose="020B0602030504020204" pitchFamily="34" charset="0"/>
                <a:cs typeface="Lucida Sans Unicode" panose="020B0602030504020204" pitchFamily="34" charset="0"/>
              </a:rPr>
              <a:t>,</a:t>
            </a:r>
            <a:endParaRPr lang="en-US" b="0" dirty="0">
              <a:solidFill>
                <a:prstClr val="black"/>
              </a:solidFill>
              <a:latin typeface="Lucida Sans Unicode" panose="020B0602030504020204" pitchFamily="34" charset="0"/>
              <a:cs typeface="Lucida Sans Unicode" panose="020B0602030504020204" pitchFamily="34" charset="0"/>
            </a:endParaRPr>
          </a:p>
          <a:p>
            <a:pPr lvl="0"/>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DISTINCT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unique_custs</a:t>
            </a:r>
          </a:p>
          <a:p>
            <a:pPr lvl="0"/>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a:t>
            </a:r>
          </a:p>
          <a:p>
            <a:pPr lvl="0"/>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empid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p>
        </p:txBody>
      </p:sp>
      <p:sp>
        <p:nvSpPr>
          <p:cNvPr id="7" name="AutoShape 3"/>
          <p:cNvSpPr>
            <a:spLocks noChangeArrowheads="1"/>
          </p:cNvSpPr>
          <p:nvPr/>
        </p:nvSpPr>
        <p:spPr bwMode="auto">
          <a:xfrm>
            <a:off x="706056" y="4888885"/>
            <a:ext cx="7172188" cy="1588127"/>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empid       orderyear   all_custs   unique_custs</a:t>
            </a:r>
          </a:p>
          <a:p>
            <a:pPr lvl="0" defTabSz="457200">
              <a:lnSpc>
                <a:spcPct val="90000"/>
              </a:lnSpc>
              <a:tabLst>
                <a:tab pos="457200" algn="l"/>
              </a:tabLst>
              <a:defRPr/>
            </a:pPr>
            <a:r>
              <a:rPr lang="en-US" b="0" dirty="0">
                <a:solidFill>
                  <a:srgbClr val="000000"/>
                </a:solidFill>
                <a:latin typeface="Lucida Sans Typewriter" pitchFamily="49" charset="0"/>
              </a:rPr>
              <a:t>----------- ----------- ----------- ------------</a:t>
            </a:r>
          </a:p>
          <a:p>
            <a:pPr lvl="0" defTabSz="457200">
              <a:lnSpc>
                <a:spcPct val="90000"/>
              </a:lnSpc>
              <a:tabLst>
                <a:tab pos="457200" algn="l"/>
              </a:tabLst>
              <a:defRPr/>
            </a:pPr>
            <a:r>
              <a:rPr lang="en-US" b="0" dirty="0">
                <a:solidFill>
                  <a:srgbClr val="000000"/>
                </a:solidFill>
                <a:latin typeface="Lucida Sans Typewriter" pitchFamily="49" charset="0"/>
              </a:rPr>
              <a:t>1           2006        26          22</a:t>
            </a:r>
          </a:p>
          <a:p>
            <a:pPr lvl="0" defTabSz="457200">
              <a:lnSpc>
                <a:spcPct val="90000"/>
              </a:lnSpc>
              <a:tabLst>
                <a:tab pos="457200" algn="l"/>
              </a:tabLst>
              <a:defRPr/>
            </a:pPr>
            <a:r>
              <a:rPr lang="en-US" b="0" dirty="0">
                <a:solidFill>
                  <a:srgbClr val="000000"/>
                </a:solidFill>
                <a:latin typeface="Lucida Sans Typewriter" pitchFamily="49" charset="0"/>
              </a:rPr>
              <a:t>1           2007        55          40</a:t>
            </a:r>
          </a:p>
          <a:p>
            <a:pPr lvl="0" defTabSz="457200">
              <a:lnSpc>
                <a:spcPct val="90000"/>
              </a:lnSpc>
              <a:tabLst>
                <a:tab pos="457200" algn="l"/>
              </a:tabLst>
              <a:defRPr/>
            </a:pPr>
            <a:r>
              <a:rPr lang="en-US" b="0" dirty="0">
                <a:solidFill>
                  <a:srgbClr val="000000"/>
                </a:solidFill>
                <a:latin typeface="Lucida Sans Typewriter" pitchFamily="49" charset="0"/>
              </a:rPr>
              <a:t>1           2008        42          32</a:t>
            </a:r>
          </a:p>
          <a:p>
            <a:pPr lvl="0" defTabSz="457200">
              <a:lnSpc>
                <a:spcPct val="90000"/>
              </a:lnSpc>
              <a:tabLst>
                <a:tab pos="457200" algn="l"/>
              </a:tabLst>
              <a:defRPr/>
            </a:pPr>
            <a:r>
              <a:rPr lang="en-US" b="0" dirty="0">
                <a:solidFill>
                  <a:srgbClr val="000000"/>
                </a:solidFill>
                <a:latin typeface="Lucida Sans Typewriter" pitchFamily="49" charset="0"/>
              </a:rPr>
              <a:t>2           2006        16          15</a:t>
            </a:r>
          </a:p>
        </p:txBody>
      </p:sp>
    </p:spTree>
    <p:custDataLst>
      <p:tags r:id="rId1"/>
    </p:custDataLst>
    <p:extLst>
      <p:ext uri="{BB962C8B-B14F-4D97-AF65-F5344CB8AC3E}">
        <p14:creationId xmlns:p14="http://schemas.microsoft.com/office/powerpoint/2010/main" val="218810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dc0d0d-b960-422b-9ce0-120b6923fe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Aggregate Functions with NULL</a:t>
            </a:r>
          </a:p>
        </p:txBody>
      </p:sp>
      <p:sp>
        <p:nvSpPr>
          <p:cNvPr id="3" name="Text Placeholder 2"/>
          <p:cNvSpPr>
            <a:spLocks noGrp="1"/>
          </p:cNvSpPr>
          <p:nvPr>
            <p:ph type="body" idx="1"/>
          </p:nvPr>
        </p:nvSpPr>
        <p:spPr/>
        <p:txBody>
          <a:bodyPr/>
          <a:lstStyle/>
          <a:p>
            <a:r>
              <a:rPr lang="en-GB" dirty="0"/>
              <a:t>Most aggregate functions ignore NULL</a:t>
            </a:r>
          </a:p>
          <a:p>
            <a:r>
              <a:rPr lang="en-GB" dirty="0"/>
              <a:t>COUNT(&lt;column&gt;) ignores NULL</a:t>
            </a:r>
          </a:p>
          <a:p>
            <a:r>
              <a:rPr lang="en-GB" dirty="0"/>
              <a:t>COUNT(*) counts all rows</a:t>
            </a:r>
          </a:p>
          <a:p>
            <a:r>
              <a:rPr lang="en-GB" dirty="0"/>
              <a:t>NULL may produce incorrect results (such as use of AVG)</a:t>
            </a:r>
          </a:p>
          <a:p>
            <a:r>
              <a:rPr lang="en-GB" dirty="0"/>
              <a:t>Use ISNULL or COALESCE to replace NULLs before aggregating</a:t>
            </a:r>
          </a:p>
        </p:txBody>
      </p:sp>
      <p:sp>
        <p:nvSpPr>
          <p:cNvPr id="5" name="AutoShape 3"/>
          <p:cNvSpPr>
            <a:spLocks noChangeArrowheads="1"/>
          </p:cNvSpPr>
          <p:nvPr/>
        </p:nvSpPr>
        <p:spPr bwMode="auto">
          <a:xfrm>
            <a:off x="706056" y="4477054"/>
            <a:ext cx="7172188"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endParaRPr lang="en-US" sz="2000" b="0" dirty="0">
              <a:solidFill>
                <a:prstClr val="black"/>
              </a:solidFill>
              <a:latin typeface="Lucida Sans Unicode" panose="020B0602030504020204" pitchFamily="34" charset="0"/>
              <a:cs typeface="Lucida Sans Unicode" panose="020B0602030504020204" pitchFamily="34" charset="0"/>
            </a:endParaRPr>
          </a:p>
          <a:p>
            <a:pPr lvl="0"/>
            <a:r>
              <a:rPr lang="en-US" sz="2000" b="0" dirty="0">
                <a:solidFill>
                  <a:srgbClr val="FF00FF"/>
                </a:solidFill>
                <a:latin typeface="Lucida Sans Unicode" panose="020B0602030504020204" pitchFamily="34" charset="0"/>
                <a:cs typeface="Lucida Sans Unicode" panose="020B0602030504020204" pitchFamily="34" charset="0"/>
              </a:rPr>
              <a:t>AVG</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AvgWithNULLs</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a:p>
            <a:pPr lvl="0"/>
            <a:r>
              <a:rPr lang="en-US" sz="2000" b="0" dirty="0">
                <a:solidFill>
                  <a:srgbClr val="FF00FF"/>
                </a:solidFill>
                <a:latin typeface="Lucida Sans Unicode" panose="020B0602030504020204" pitchFamily="34" charset="0"/>
                <a:cs typeface="Lucida Sans Unicode" panose="020B0602030504020204" pitchFamily="34" charset="0"/>
              </a:rPr>
              <a:t>AVG</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FF00FF"/>
                </a:solidFill>
                <a:latin typeface="Lucida Sans Unicode" panose="020B0602030504020204" pitchFamily="34" charset="0"/>
                <a:cs typeface="Lucida Sans Unicode" panose="020B0602030504020204" pitchFamily="34" charset="0"/>
              </a:rPr>
              <a:t>COALESCE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0</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AvgWithNULLReplace</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t2</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106445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a202ba-3174-4177-8cea-bffc9056f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Aggregate Functions</a:t>
            </a:r>
          </a:p>
        </p:txBody>
      </p:sp>
      <p:sp>
        <p:nvSpPr>
          <p:cNvPr id="3" name="Text Placeholder 2"/>
          <p:cNvSpPr>
            <a:spLocks noGrp="1"/>
          </p:cNvSpPr>
          <p:nvPr>
            <p:ph type="body" idx="1"/>
          </p:nvPr>
        </p:nvSpPr>
        <p:spPr/>
        <p:txBody>
          <a:bodyPr/>
          <a:lstStyle/>
          <a:p>
            <a:pPr marL="0" indent="0">
              <a:buNone/>
            </a:pPr>
            <a:r>
              <a:rPr lang="en-GB" dirty="0"/>
              <a:t>In this demonstration, you will see how to:</a:t>
            </a:r>
          </a:p>
          <a:p>
            <a:r>
              <a:rPr lang="en-GB" dirty="0"/>
              <a:t>Use built-in aggregate functions</a:t>
            </a:r>
          </a:p>
          <a:p>
            <a:endParaRPr lang="en-GB" dirty="0"/>
          </a:p>
        </p:txBody>
      </p:sp>
    </p:spTree>
    <p:custDataLst>
      <p:tags r:id="rId1"/>
    </p:custDataLst>
    <p:extLst>
      <p:ext uri="{BB962C8B-B14F-4D97-AF65-F5344CB8AC3E}">
        <p14:creationId xmlns:p14="http://schemas.microsoft.com/office/powerpoint/2010/main" val="401679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030831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4"/>
  <p:tag name="ARTICULATE_DESIGN_ID_NG_MOC_CORE_MODULENEW2" val="d2hdmPUk"/>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11</TotalTime>
  <Words>3340</Words>
  <Application>Microsoft Office PowerPoint</Application>
  <PresentationFormat>On-screen Show (4:3)</PresentationFormat>
  <Paragraphs>435</Paragraphs>
  <Slides>24</Slides>
  <Notes>24</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Segoe UI</vt:lpstr>
      <vt:lpstr>Segoe UI Light</vt:lpstr>
      <vt:lpstr>Arial</vt:lpstr>
      <vt:lpstr>Consolas</vt:lpstr>
      <vt:lpstr>Verdana</vt:lpstr>
      <vt:lpstr>Wingdings</vt:lpstr>
      <vt:lpstr>Calibri</vt:lpstr>
      <vt:lpstr>Lucida Sans Typewriter</vt:lpstr>
      <vt:lpstr>Lucida Sans Unicode</vt:lpstr>
      <vt:lpstr>NG_MOC_Core_ModuleNew2</vt:lpstr>
      <vt:lpstr>Module 9</vt:lpstr>
      <vt:lpstr>Module Overview</vt:lpstr>
      <vt:lpstr>Lesson 1: Using Aggregate Functions</vt:lpstr>
      <vt:lpstr>Working with Aggregate Functions</vt:lpstr>
      <vt:lpstr>Built-in Aggregate Functions</vt:lpstr>
      <vt:lpstr>Using DISTINCT with Aggregate Functions</vt:lpstr>
      <vt:lpstr>Using Aggregate Functions with NULL</vt:lpstr>
      <vt:lpstr>Demonstration: Using Aggregate Functions</vt:lpstr>
      <vt:lpstr>PowerPoint Presentation</vt:lpstr>
      <vt:lpstr>Lesson 2: Using the GROUP BY Clause</vt:lpstr>
      <vt:lpstr>Using the GROUP BY Clause</vt:lpstr>
      <vt:lpstr>GROUP BY and the Logical Order of Operations</vt:lpstr>
      <vt:lpstr>GROUP BY Workflow</vt:lpstr>
      <vt:lpstr>Using GROUP BY with Aggregate Functions</vt:lpstr>
      <vt:lpstr>Demonstration: Using GROUP BY</vt:lpstr>
      <vt:lpstr>PowerPoint Presentation</vt:lpstr>
      <vt:lpstr>Lesson 3: Filtering Groups with HAVING</vt:lpstr>
      <vt:lpstr>Filtering Grouped Data Using the HAVING Clause</vt:lpstr>
      <vt:lpstr>Compare HAVING to WHERE</vt:lpstr>
      <vt:lpstr>Demonstration: Filtering Groups with HAVING</vt:lpstr>
      <vt:lpstr>PowerPoint Presentation</vt:lpstr>
      <vt:lpstr>Lab: Grouping and Aggregating Data</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Richard Strange</dc:creator>
  <cp:lastModifiedBy>Nilkant Jagtap</cp:lastModifiedBy>
  <cp:revision>5</cp:revision>
  <dcterms:created xsi:type="dcterms:W3CDTF">2017-11-17T10:59:58Z</dcterms:created>
  <dcterms:modified xsi:type="dcterms:W3CDTF">2021-03-21T17:09:23Z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18CC9E50-0B95-437C-930D-81DA7C72B696</vt:lpwstr>
  </property>
  <property fmtid="{D5CDD505-2E9C-101B-9397-08002B2CF9AE}" pid="3" name="ArticulatePath">
    <vt:lpwstr>20761C_09</vt:lpwstr>
  </property>
</Properties>
</file>