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2.xml" ContentType="application/vnd.openxmlformats-officedocument.presentationml.tags+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76" r:id="rId9"/>
    <p:sldId id="263" r:id="rId10"/>
    <p:sldId id="264" r:id="rId11"/>
    <p:sldId id="265" r:id="rId12"/>
    <p:sldId id="266" r:id="rId13"/>
    <p:sldId id="267" r:id="rId14"/>
    <p:sldId id="268" r:id="rId15"/>
    <p:sldId id="269" r:id="rId16"/>
    <p:sldId id="270" r:id="rId17"/>
    <p:sldId id="272" r:id="rId18"/>
    <p:sldId id="273" r:id="rId19"/>
    <p:sldId id="274" r:id="rId20"/>
    <p:sldId id="275"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
      <p:font typeface="Lucida Sans Unicode" panose="020B0602030504020204" pitchFamily="34" charset="0"/>
      <p:regular r:id="rId31"/>
    </p:embeddedFont>
    <p:embeddedFont>
      <p:font typeface="Segoe UI" panose="020B0502040204020203"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custDataLst>
    <p:tags r:id="rId40"/>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7E89BF-9A6E-46D9-A7B1-6ABE2F6BA6B4}" type="doc">
      <dgm:prSet loTypeId="urn:microsoft.com/office/officeart/2005/8/layout/venn3" loCatId="relationship" qsTypeId="urn:microsoft.com/office/officeart/2005/8/quickstyle/simple1" qsCatId="simple" csTypeId="urn:microsoft.com/office/officeart/2005/8/colors/accent0_3" csCatId="mainScheme" phldr="1"/>
      <dgm:spPr/>
      <dgm:t>
        <a:bodyPr/>
        <a:lstStyle/>
        <a:p>
          <a:endParaRPr lang="en-US"/>
        </a:p>
      </dgm:t>
    </dgm:pt>
    <dgm:pt modelId="{00DAA541-2080-4512-B367-0793710E61F0}">
      <dgm:prSet phldrT="[Text]" custT="1"/>
      <dgm:spPr>
        <a:solidFill>
          <a:srgbClr val="0078D7"/>
        </a:solidFill>
        <a:ln>
          <a:noFill/>
        </a:ln>
      </dgm:spPr>
      <dgm:t>
        <a:bodyPr/>
        <a:lstStyle/>
        <a:p>
          <a:r>
            <a:rPr lang="en-GB" sz="1800" b="0" dirty="0">
              <a:solidFill>
                <a:schemeClr val="bg1"/>
              </a:solidFill>
              <a:latin typeface="Segoe UI" panose="020B0502040204020203" pitchFamily="34" charset="0"/>
              <a:cs typeface="Segoe UI" panose="020B0502040204020203" pitchFamily="34" charset="0"/>
            </a:rPr>
            <a:t>Employees</a:t>
          </a:r>
          <a:endParaRPr lang="en-US" sz="1800" b="0" dirty="0">
            <a:solidFill>
              <a:schemeClr val="bg1"/>
            </a:solidFill>
            <a:latin typeface="Segoe UI" panose="020B0502040204020203" pitchFamily="34" charset="0"/>
            <a:cs typeface="Segoe UI" panose="020B0502040204020203" pitchFamily="34" charset="0"/>
          </a:endParaRPr>
        </a:p>
      </dgm:t>
    </dgm:pt>
    <dgm:pt modelId="{CB34D061-1FE8-4F84-891E-94E13BBE9FC6}" type="parTrans" cxnId="{9375D5D4-0B7C-48D0-AF2B-0F098FD08273}">
      <dgm:prSet/>
      <dgm:spPr/>
      <dgm:t>
        <a:bodyPr/>
        <a:lstStyle/>
        <a:p>
          <a:endParaRPr lang="en-US" sz="1800" b="0">
            <a:solidFill>
              <a:schemeClr val="bg1"/>
            </a:solidFill>
            <a:latin typeface="Segoe UI" panose="020B0502040204020203" pitchFamily="34" charset="0"/>
            <a:cs typeface="Segoe UI" panose="020B0502040204020203" pitchFamily="34" charset="0"/>
          </a:endParaRPr>
        </a:p>
      </dgm:t>
    </dgm:pt>
    <dgm:pt modelId="{A91E5495-089F-4678-BD38-9B0A67BD4933}" type="sibTrans" cxnId="{9375D5D4-0B7C-48D0-AF2B-0F098FD08273}">
      <dgm:prSet/>
      <dgm:spPr/>
      <dgm:t>
        <a:bodyPr/>
        <a:lstStyle/>
        <a:p>
          <a:endParaRPr lang="en-US" sz="1800" b="0">
            <a:solidFill>
              <a:schemeClr val="bg1"/>
            </a:solidFill>
            <a:latin typeface="Segoe UI" panose="020B0502040204020203" pitchFamily="34" charset="0"/>
            <a:cs typeface="Segoe UI" panose="020B0502040204020203" pitchFamily="34" charset="0"/>
          </a:endParaRPr>
        </a:p>
      </dgm:t>
    </dgm:pt>
    <dgm:pt modelId="{6A9B2569-BC3D-4E4B-B27D-BB27FAE972C1}">
      <dgm:prSet phldrT="[Text]" custT="1"/>
      <dgm:spPr>
        <a:solidFill>
          <a:srgbClr val="0078D7"/>
        </a:solidFill>
        <a:ln>
          <a:noFill/>
        </a:ln>
      </dgm:spPr>
      <dgm:t>
        <a:bodyPr/>
        <a:lstStyle/>
        <a:p>
          <a:r>
            <a:rPr lang="en-GB" sz="1800" b="0" dirty="0">
              <a:solidFill>
                <a:schemeClr val="bg1"/>
              </a:solidFill>
              <a:latin typeface="Segoe UI" panose="020B0502040204020203" pitchFamily="34" charset="0"/>
              <a:cs typeface="Segoe UI" panose="020B0502040204020203" pitchFamily="34" charset="0"/>
            </a:rPr>
            <a:t>Customers</a:t>
          </a:r>
          <a:endParaRPr lang="en-US" sz="1800" b="0" dirty="0">
            <a:solidFill>
              <a:schemeClr val="bg1"/>
            </a:solidFill>
            <a:latin typeface="Segoe UI" panose="020B0502040204020203" pitchFamily="34" charset="0"/>
            <a:cs typeface="Segoe UI" panose="020B0502040204020203" pitchFamily="34" charset="0"/>
          </a:endParaRPr>
        </a:p>
      </dgm:t>
    </dgm:pt>
    <dgm:pt modelId="{259F5782-73AF-46CF-B3CB-B063D932514D}" type="parTrans" cxnId="{5F28513B-DBF7-44E0-887D-6238996197B9}">
      <dgm:prSet/>
      <dgm:spPr/>
      <dgm:t>
        <a:bodyPr/>
        <a:lstStyle/>
        <a:p>
          <a:endParaRPr lang="en-US" sz="1800" b="0">
            <a:solidFill>
              <a:schemeClr val="bg1"/>
            </a:solidFill>
            <a:latin typeface="Segoe UI" panose="020B0502040204020203" pitchFamily="34" charset="0"/>
            <a:cs typeface="Segoe UI" panose="020B0502040204020203" pitchFamily="34" charset="0"/>
          </a:endParaRPr>
        </a:p>
      </dgm:t>
    </dgm:pt>
    <dgm:pt modelId="{F94A6B06-6E5C-4E8E-9278-545660338F19}" type="sibTrans" cxnId="{5F28513B-DBF7-44E0-887D-6238996197B9}">
      <dgm:prSet/>
      <dgm:spPr/>
      <dgm:t>
        <a:bodyPr/>
        <a:lstStyle/>
        <a:p>
          <a:endParaRPr lang="en-US" sz="1800" b="0">
            <a:solidFill>
              <a:schemeClr val="bg1"/>
            </a:solidFill>
            <a:latin typeface="Segoe UI" panose="020B0502040204020203" pitchFamily="34" charset="0"/>
            <a:cs typeface="Segoe UI" panose="020B0502040204020203" pitchFamily="34" charset="0"/>
          </a:endParaRPr>
        </a:p>
      </dgm:t>
    </dgm:pt>
    <dgm:pt modelId="{6767E69B-DF3A-45F0-AE07-BDA00F253A6E}" type="pres">
      <dgm:prSet presAssocID="{6C7E89BF-9A6E-46D9-A7B1-6ABE2F6BA6B4}" presName="Name0" presStyleCnt="0">
        <dgm:presLayoutVars>
          <dgm:dir/>
          <dgm:resizeHandles val="exact"/>
        </dgm:presLayoutVars>
      </dgm:prSet>
      <dgm:spPr/>
    </dgm:pt>
    <dgm:pt modelId="{EF214D7F-F560-407F-A00F-98CF94E7A346}" type="pres">
      <dgm:prSet presAssocID="{00DAA541-2080-4512-B367-0793710E61F0}" presName="Name5" presStyleLbl="vennNode1" presStyleIdx="0" presStyleCnt="2">
        <dgm:presLayoutVars>
          <dgm:bulletEnabled val="1"/>
        </dgm:presLayoutVars>
      </dgm:prSet>
      <dgm:spPr/>
    </dgm:pt>
    <dgm:pt modelId="{0DD2D8A5-8342-49BD-80F3-004ABD66C43C}" type="pres">
      <dgm:prSet presAssocID="{A91E5495-089F-4678-BD38-9B0A67BD4933}" presName="space" presStyleCnt="0"/>
      <dgm:spPr/>
    </dgm:pt>
    <dgm:pt modelId="{94F88C22-2BD4-4C0C-AB1D-DAD1C5679254}" type="pres">
      <dgm:prSet presAssocID="{6A9B2569-BC3D-4E4B-B27D-BB27FAE972C1}" presName="Name5" presStyleLbl="vennNode1" presStyleIdx="1" presStyleCnt="2">
        <dgm:presLayoutVars>
          <dgm:bulletEnabled val="1"/>
        </dgm:presLayoutVars>
      </dgm:prSet>
      <dgm:spPr/>
    </dgm:pt>
  </dgm:ptLst>
  <dgm:cxnLst>
    <dgm:cxn modelId="{5F28513B-DBF7-44E0-887D-6238996197B9}" srcId="{6C7E89BF-9A6E-46D9-A7B1-6ABE2F6BA6B4}" destId="{6A9B2569-BC3D-4E4B-B27D-BB27FAE972C1}" srcOrd="1" destOrd="0" parTransId="{259F5782-73AF-46CF-B3CB-B063D932514D}" sibTransId="{F94A6B06-6E5C-4E8E-9278-545660338F19}"/>
    <dgm:cxn modelId="{348A575F-4698-4D80-B05B-67AFA39D7C8F}" type="presOf" srcId="{6C7E89BF-9A6E-46D9-A7B1-6ABE2F6BA6B4}" destId="{6767E69B-DF3A-45F0-AE07-BDA00F253A6E}" srcOrd="0" destOrd="0" presId="urn:microsoft.com/office/officeart/2005/8/layout/venn3"/>
    <dgm:cxn modelId="{E7C72448-090A-478B-9779-50A3E092052E}" type="presOf" srcId="{00DAA541-2080-4512-B367-0793710E61F0}" destId="{EF214D7F-F560-407F-A00F-98CF94E7A346}" srcOrd="0" destOrd="0" presId="urn:microsoft.com/office/officeart/2005/8/layout/venn3"/>
    <dgm:cxn modelId="{70D7CE73-B702-4FE9-9024-30EBD617230C}" type="presOf" srcId="{6A9B2569-BC3D-4E4B-B27D-BB27FAE972C1}" destId="{94F88C22-2BD4-4C0C-AB1D-DAD1C5679254}" srcOrd="0" destOrd="0" presId="urn:microsoft.com/office/officeart/2005/8/layout/venn3"/>
    <dgm:cxn modelId="{9375D5D4-0B7C-48D0-AF2B-0F098FD08273}" srcId="{6C7E89BF-9A6E-46D9-A7B1-6ABE2F6BA6B4}" destId="{00DAA541-2080-4512-B367-0793710E61F0}" srcOrd="0" destOrd="0" parTransId="{CB34D061-1FE8-4F84-891E-94E13BBE9FC6}" sibTransId="{A91E5495-089F-4678-BD38-9B0A67BD4933}"/>
    <dgm:cxn modelId="{F5916E47-227F-45A4-9778-1C0BB51626E6}" type="presParOf" srcId="{6767E69B-DF3A-45F0-AE07-BDA00F253A6E}" destId="{EF214D7F-F560-407F-A00F-98CF94E7A346}" srcOrd="0" destOrd="0" presId="urn:microsoft.com/office/officeart/2005/8/layout/venn3"/>
    <dgm:cxn modelId="{B374E7D4-0225-45F7-8FE5-34790B02E255}" type="presParOf" srcId="{6767E69B-DF3A-45F0-AE07-BDA00F253A6E}" destId="{0DD2D8A5-8342-49BD-80F3-004ABD66C43C}" srcOrd="1" destOrd="0" presId="urn:microsoft.com/office/officeart/2005/8/layout/venn3"/>
    <dgm:cxn modelId="{A8A75D49-E1C4-4D2A-AAC2-B7CAEDDFCE06}" type="presParOf" srcId="{6767E69B-DF3A-45F0-AE07-BDA00F253A6E}" destId="{94F88C22-2BD4-4C0C-AB1D-DAD1C5679254}" srcOrd="2"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6A1C63-EC7E-43D5-A81D-40ECB3F5C296}"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4CC94329-FC0E-4B22-A427-A17FC4775568}">
      <dgm:prSet phldrT="[Text]" custT="1"/>
      <dgm:spPr>
        <a:solidFill>
          <a:srgbClr val="0078D7">
            <a:alpha val="49804"/>
          </a:srgbClr>
        </a:solidFill>
        <a:ln>
          <a:solidFill>
            <a:schemeClr val="tx1"/>
          </a:solidFill>
        </a:ln>
      </dgm:spPr>
      <dgm:t>
        <a:bodyPr/>
        <a:lstStyle/>
        <a:p>
          <a:r>
            <a:rPr lang="en-GB" sz="2000" dirty="0">
              <a:solidFill>
                <a:schemeClr val="bg1"/>
              </a:solidFill>
              <a:latin typeface="Segoe UI" panose="020B0502040204020203" pitchFamily="34" charset="0"/>
              <a:cs typeface="Segoe UI" panose="020B0502040204020203" pitchFamily="34" charset="0"/>
            </a:rPr>
            <a:t>Employees</a:t>
          </a:r>
          <a:endParaRPr lang="en-US" sz="2000" dirty="0">
            <a:solidFill>
              <a:schemeClr val="bg1"/>
            </a:solidFill>
            <a:latin typeface="Segoe UI" panose="020B0502040204020203" pitchFamily="34" charset="0"/>
            <a:cs typeface="Segoe UI" panose="020B0502040204020203" pitchFamily="34" charset="0"/>
          </a:endParaRPr>
        </a:p>
      </dgm:t>
      <dgm:extLst>
        <a:ext uri="{E40237B7-FDA0-4F09-8148-C483321AD2D9}">
          <dgm14:cNvPr xmlns:dgm14="http://schemas.microsoft.com/office/drawing/2010/diagram" id="0" name="" descr="A blue circle with white text reading &quot;Employees&quot;. The circle partially overlaps with the circle labelled &quot;Customers&quot;." title="Employees"/>
        </a:ext>
      </dgm:extLst>
    </dgm:pt>
    <dgm:pt modelId="{787F6E55-475D-4A5D-8BDA-F29AC72B5FB9}" type="parTrans" cxnId="{5DED4C38-FEBF-4CFC-811F-2E58DE16AA18}">
      <dgm:prSet/>
      <dgm:spPr/>
      <dgm:t>
        <a:bodyPr/>
        <a:lstStyle/>
        <a:p>
          <a:endParaRPr lang="en-US" sz="2000">
            <a:solidFill>
              <a:schemeClr val="bg1"/>
            </a:solidFill>
            <a:latin typeface="Segoe UI" panose="020B0502040204020203" pitchFamily="34" charset="0"/>
            <a:cs typeface="Segoe UI" panose="020B0502040204020203" pitchFamily="34" charset="0"/>
          </a:endParaRPr>
        </a:p>
      </dgm:t>
    </dgm:pt>
    <dgm:pt modelId="{FAD45D56-8FE1-4FDC-8828-69F384DCECAC}" type="sibTrans" cxnId="{5DED4C38-FEBF-4CFC-811F-2E58DE16AA18}">
      <dgm:prSet/>
      <dgm:spPr/>
      <dgm:t>
        <a:bodyPr/>
        <a:lstStyle/>
        <a:p>
          <a:endParaRPr lang="en-US" sz="2000">
            <a:solidFill>
              <a:schemeClr val="bg1"/>
            </a:solidFill>
            <a:latin typeface="Segoe UI" panose="020B0502040204020203" pitchFamily="34" charset="0"/>
            <a:cs typeface="Segoe UI" panose="020B0502040204020203" pitchFamily="34" charset="0"/>
          </a:endParaRPr>
        </a:p>
      </dgm:t>
    </dgm:pt>
    <dgm:pt modelId="{F852C356-1225-49A5-AE35-F5E354E64AC5}">
      <dgm:prSet phldrT="[Text]" custT="1"/>
      <dgm:spPr>
        <a:solidFill>
          <a:srgbClr val="0078D7">
            <a:alpha val="50000"/>
          </a:srgbClr>
        </a:solidFill>
        <a:ln>
          <a:solidFill>
            <a:schemeClr val="tx1"/>
          </a:solidFill>
        </a:ln>
      </dgm:spPr>
      <dgm:t>
        <a:bodyPr/>
        <a:lstStyle/>
        <a:p>
          <a:r>
            <a:rPr lang="en-GB" sz="2000" dirty="0">
              <a:solidFill>
                <a:schemeClr val="bg1"/>
              </a:solidFill>
              <a:latin typeface="Segoe UI" panose="020B0502040204020203" pitchFamily="34" charset="0"/>
              <a:cs typeface="Segoe UI" panose="020B0502040204020203" pitchFamily="34" charset="0"/>
            </a:rPr>
            <a:t>Customers</a:t>
          </a:r>
          <a:endParaRPr lang="en-US" sz="2000" dirty="0">
            <a:solidFill>
              <a:schemeClr val="bg1"/>
            </a:solidFill>
            <a:latin typeface="Segoe UI" panose="020B0502040204020203" pitchFamily="34" charset="0"/>
            <a:cs typeface="Segoe UI" panose="020B0502040204020203" pitchFamily="34" charset="0"/>
          </a:endParaRPr>
        </a:p>
      </dgm:t>
      <dgm:extLst>
        <a:ext uri="{E40237B7-FDA0-4F09-8148-C483321AD2D9}">
          <dgm14:cNvPr xmlns:dgm14="http://schemas.microsoft.com/office/drawing/2010/diagram" id="0" name="" descr="A blue circle with white text reading &quot;Customers&quot;. The circle partially overlaps with the circle labelled &quot;Employees&quot;." title="Customers"/>
        </a:ext>
      </dgm:extLst>
    </dgm:pt>
    <dgm:pt modelId="{453F23E4-68CE-46D1-B881-76DCAE0A0259}" type="parTrans" cxnId="{FCC59733-DCC4-4D44-965F-624FE08D6A25}">
      <dgm:prSet/>
      <dgm:spPr/>
      <dgm:t>
        <a:bodyPr/>
        <a:lstStyle/>
        <a:p>
          <a:endParaRPr lang="en-US" sz="2000">
            <a:solidFill>
              <a:schemeClr val="bg1"/>
            </a:solidFill>
            <a:latin typeface="Segoe UI" panose="020B0502040204020203" pitchFamily="34" charset="0"/>
            <a:cs typeface="Segoe UI" panose="020B0502040204020203" pitchFamily="34" charset="0"/>
          </a:endParaRPr>
        </a:p>
      </dgm:t>
    </dgm:pt>
    <dgm:pt modelId="{6C3ECAE6-F8BA-475F-9DEB-91BA42FE2F24}" type="sibTrans" cxnId="{FCC59733-DCC4-4D44-965F-624FE08D6A25}">
      <dgm:prSet/>
      <dgm:spPr/>
      <dgm:t>
        <a:bodyPr/>
        <a:lstStyle/>
        <a:p>
          <a:endParaRPr lang="en-US" sz="2000">
            <a:solidFill>
              <a:schemeClr val="bg1"/>
            </a:solidFill>
            <a:latin typeface="Segoe UI" panose="020B0502040204020203" pitchFamily="34" charset="0"/>
            <a:cs typeface="Segoe UI" panose="020B0502040204020203" pitchFamily="34" charset="0"/>
          </a:endParaRPr>
        </a:p>
      </dgm:t>
    </dgm:pt>
    <dgm:pt modelId="{B3AF5E27-C277-4A2A-B80F-2E7DE9DE23A9}" type="pres">
      <dgm:prSet presAssocID="{C06A1C63-EC7E-43D5-A81D-40ECB3F5C296}" presName="Name0" presStyleCnt="0">
        <dgm:presLayoutVars>
          <dgm:dir/>
          <dgm:resizeHandles val="exact"/>
        </dgm:presLayoutVars>
      </dgm:prSet>
      <dgm:spPr/>
    </dgm:pt>
    <dgm:pt modelId="{E8FF6301-5DEA-4F96-81FA-7973E3548555}" type="pres">
      <dgm:prSet presAssocID="{4CC94329-FC0E-4B22-A427-A17FC4775568}" presName="Name5" presStyleLbl="vennNode1" presStyleIdx="0" presStyleCnt="2" custLinFactNeighborY="-777">
        <dgm:presLayoutVars>
          <dgm:bulletEnabled val="1"/>
        </dgm:presLayoutVars>
      </dgm:prSet>
      <dgm:spPr/>
    </dgm:pt>
    <dgm:pt modelId="{20238ECC-0A96-431B-A76C-FD62C7A0C492}" type="pres">
      <dgm:prSet presAssocID="{FAD45D56-8FE1-4FDC-8828-69F384DCECAC}" presName="space" presStyleCnt="0"/>
      <dgm:spPr/>
    </dgm:pt>
    <dgm:pt modelId="{CABAFE27-0D98-4C62-AD90-6C228C6BFED1}" type="pres">
      <dgm:prSet presAssocID="{F852C356-1225-49A5-AE35-F5E354E64AC5}" presName="Name5" presStyleLbl="vennNode1" presStyleIdx="1" presStyleCnt="2" custLinFactNeighborX="0" custLinFactNeighborY="-57">
        <dgm:presLayoutVars>
          <dgm:bulletEnabled val="1"/>
        </dgm:presLayoutVars>
      </dgm:prSet>
      <dgm:spPr/>
    </dgm:pt>
  </dgm:ptLst>
  <dgm:cxnLst>
    <dgm:cxn modelId="{FCC59733-DCC4-4D44-965F-624FE08D6A25}" srcId="{C06A1C63-EC7E-43D5-A81D-40ECB3F5C296}" destId="{F852C356-1225-49A5-AE35-F5E354E64AC5}" srcOrd="1" destOrd="0" parTransId="{453F23E4-68CE-46D1-B881-76DCAE0A0259}" sibTransId="{6C3ECAE6-F8BA-475F-9DEB-91BA42FE2F24}"/>
    <dgm:cxn modelId="{5DED4C38-FEBF-4CFC-811F-2E58DE16AA18}" srcId="{C06A1C63-EC7E-43D5-A81D-40ECB3F5C296}" destId="{4CC94329-FC0E-4B22-A427-A17FC4775568}" srcOrd="0" destOrd="0" parTransId="{787F6E55-475D-4A5D-8BDA-F29AC72B5FB9}" sibTransId="{FAD45D56-8FE1-4FDC-8828-69F384DCECAC}"/>
    <dgm:cxn modelId="{F4A4133D-7096-474C-86DF-3144AB106069}" type="presOf" srcId="{C06A1C63-EC7E-43D5-A81D-40ECB3F5C296}" destId="{B3AF5E27-C277-4A2A-B80F-2E7DE9DE23A9}" srcOrd="0" destOrd="0" presId="urn:microsoft.com/office/officeart/2005/8/layout/venn3"/>
    <dgm:cxn modelId="{541298D0-3844-4689-B3BA-B0D62B6A9539}" type="presOf" srcId="{4CC94329-FC0E-4B22-A427-A17FC4775568}" destId="{E8FF6301-5DEA-4F96-81FA-7973E3548555}" srcOrd="0" destOrd="0" presId="urn:microsoft.com/office/officeart/2005/8/layout/venn3"/>
    <dgm:cxn modelId="{78631AE8-F721-4D8B-BF07-69335D336CF0}" type="presOf" srcId="{F852C356-1225-49A5-AE35-F5E354E64AC5}" destId="{CABAFE27-0D98-4C62-AD90-6C228C6BFED1}" srcOrd="0" destOrd="0" presId="urn:microsoft.com/office/officeart/2005/8/layout/venn3"/>
    <dgm:cxn modelId="{21002221-A65F-4CBF-AEDD-8651FC9594D9}" type="presParOf" srcId="{B3AF5E27-C277-4A2A-B80F-2E7DE9DE23A9}" destId="{E8FF6301-5DEA-4F96-81FA-7973E3548555}" srcOrd="0" destOrd="0" presId="urn:microsoft.com/office/officeart/2005/8/layout/venn3"/>
    <dgm:cxn modelId="{AEA89755-23CC-43BC-AEDE-9716142A044C}" type="presParOf" srcId="{B3AF5E27-C277-4A2A-B80F-2E7DE9DE23A9}" destId="{20238ECC-0A96-431B-A76C-FD62C7A0C492}" srcOrd="1" destOrd="0" presId="urn:microsoft.com/office/officeart/2005/8/layout/venn3"/>
    <dgm:cxn modelId="{BCB46B7D-8C22-4669-B162-EF6003DC0383}" type="presParOf" srcId="{B3AF5E27-C277-4A2A-B80F-2E7DE9DE23A9}" destId="{CABAFE27-0D98-4C62-AD90-6C228C6BFED1}" srcOrd="2"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C26448-B5F1-4775-AF87-A9EA1AD842C6}"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A4E990ED-5AD7-419E-AF7D-C3637BDE0C0B}">
      <dgm:prSet phldrT="[Text]"/>
      <dgm:spPr>
        <a:solidFill>
          <a:srgbClr val="0078D7"/>
        </a:solidFill>
        <a:ln>
          <a:solidFill>
            <a:schemeClr val="tx1"/>
          </a:solidFill>
        </a:ln>
      </dgm:spPr>
      <dgm:t>
        <a:bodyPr/>
        <a:lstStyle/>
        <a:p>
          <a:r>
            <a:rPr lang="en-GB" dirty="0">
              <a:solidFill>
                <a:schemeClr val="bg1"/>
              </a:solidFill>
              <a:latin typeface="Segoe UI" panose="020B0502040204020203" pitchFamily="34" charset="0"/>
              <a:cs typeface="Segoe UI" panose="020B0502040204020203" pitchFamily="34" charset="0"/>
            </a:rPr>
            <a:t>Employees</a:t>
          </a:r>
          <a:endParaRPr lang="en-US" dirty="0">
            <a:solidFill>
              <a:schemeClr val="bg1"/>
            </a:solidFill>
            <a:latin typeface="Segoe UI" panose="020B0502040204020203" pitchFamily="34" charset="0"/>
            <a:cs typeface="Segoe UI" panose="020B0502040204020203" pitchFamily="34" charset="0"/>
          </a:endParaRPr>
        </a:p>
      </dgm:t>
      <dgm:extLst>
        <a:ext uri="{E40237B7-FDA0-4F09-8148-C483321AD2D9}">
          <dgm14:cNvPr xmlns:dgm14="http://schemas.microsoft.com/office/drawing/2010/diagram" id="0" name="" descr="A blue circle with white text reading &quot;Employees&quot;. The circle partially overlaps with the circle labelled &quot;Customers&quot;. Where they overlap, a section of the blue circle is missing." title="Employees"/>
        </a:ext>
      </dgm:extLst>
    </dgm:pt>
    <dgm:pt modelId="{26C44B0C-EAA4-4DFA-810B-E159799DE4BD}" type="parTrans" cxnId="{4CA4470A-EDD4-4FAE-B586-76F2062E9A2B}">
      <dgm:prSet/>
      <dgm:spPr/>
      <dgm:t>
        <a:bodyPr/>
        <a:lstStyle/>
        <a:p>
          <a:endParaRPr lang="en-US">
            <a:latin typeface="Segoe UI" panose="020B0502040204020203" pitchFamily="34" charset="0"/>
            <a:cs typeface="Segoe UI" panose="020B0502040204020203" pitchFamily="34" charset="0"/>
          </a:endParaRPr>
        </a:p>
      </dgm:t>
    </dgm:pt>
    <dgm:pt modelId="{4A9EC152-8390-4095-82C4-1471BFD34514}" type="sibTrans" cxnId="{4CA4470A-EDD4-4FAE-B586-76F2062E9A2B}">
      <dgm:prSet/>
      <dgm:spPr/>
      <dgm:t>
        <a:bodyPr/>
        <a:lstStyle/>
        <a:p>
          <a:endParaRPr lang="en-US">
            <a:latin typeface="Segoe UI" panose="020B0502040204020203" pitchFamily="34" charset="0"/>
            <a:cs typeface="Segoe UI" panose="020B0502040204020203" pitchFamily="34" charset="0"/>
          </a:endParaRPr>
        </a:p>
      </dgm:t>
    </dgm:pt>
    <dgm:pt modelId="{0B996091-A948-4AD3-9B38-4D4B5B468F95}">
      <dgm:prSet phldrT="[Text]"/>
      <dgm:spPr>
        <a:solidFill>
          <a:schemeClr val="accent1">
            <a:hueOff val="0"/>
            <a:satOff val="0"/>
            <a:lumOff val="0"/>
          </a:schemeClr>
        </a:solidFill>
        <a:ln>
          <a:solidFill>
            <a:schemeClr val="tx1"/>
          </a:solidFill>
        </a:ln>
      </dgm:spPr>
      <dgm:t>
        <a:bodyPr/>
        <a:lstStyle/>
        <a:p>
          <a:r>
            <a:rPr lang="en-GB" dirty="0">
              <a:latin typeface="Segoe UI" panose="020B0502040204020203" pitchFamily="34" charset="0"/>
              <a:cs typeface="Segoe UI" panose="020B0502040204020203" pitchFamily="34" charset="0"/>
            </a:rPr>
            <a:t>Customers</a:t>
          </a:r>
          <a:endParaRPr lang="en-US" dirty="0">
            <a:latin typeface="Segoe UI" panose="020B0502040204020203" pitchFamily="34" charset="0"/>
            <a:cs typeface="Segoe UI" panose="020B0502040204020203" pitchFamily="34" charset="0"/>
          </a:endParaRPr>
        </a:p>
      </dgm:t>
      <dgm:extLst>
        <a:ext uri="{E40237B7-FDA0-4F09-8148-C483321AD2D9}">
          <dgm14:cNvPr xmlns:dgm14="http://schemas.microsoft.com/office/drawing/2010/diagram" id="0" name="" descr="A white circle with black text reading &quot;Customers&quot;. The circle partially overlaps with the circle labelled &quot;Employees&quot;. Where they overlap, a section of the blue circle is missing." title="Customers"/>
        </a:ext>
      </dgm:extLst>
    </dgm:pt>
    <dgm:pt modelId="{268747EC-6F41-4A40-B13C-42FB14B6F5E9}" type="parTrans" cxnId="{9B0F4838-320C-49B6-B70C-12226647CA81}">
      <dgm:prSet/>
      <dgm:spPr/>
      <dgm:t>
        <a:bodyPr/>
        <a:lstStyle/>
        <a:p>
          <a:endParaRPr lang="en-US">
            <a:latin typeface="Segoe UI" panose="020B0502040204020203" pitchFamily="34" charset="0"/>
            <a:cs typeface="Segoe UI" panose="020B0502040204020203" pitchFamily="34" charset="0"/>
          </a:endParaRPr>
        </a:p>
      </dgm:t>
    </dgm:pt>
    <dgm:pt modelId="{BE588FF9-EA6D-40FB-8DB6-2FCC19BB79DD}" type="sibTrans" cxnId="{9B0F4838-320C-49B6-B70C-12226647CA81}">
      <dgm:prSet/>
      <dgm:spPr/>
      <dgm:t>
        <a:bodyPr/>
        <a:lstStyle/>
        <a:p>
          <a:endParaRPr lang="en-US">
            <a:latin typeface="Segoe UI" panose="020B0502040204020203" pitchFamily="34" charset="0"/>
            <a:cs typeface="Segoe UI" panose="020B0502040204020203" pitchFamily="34" charset="0"/>
          </a:endParaRPr>
        </a:p>
      </dgm:t>
    </dgm:pt>
    <dgm:pt modelId="{3CF60A94-3D1B-45BE-B587-65EC22565D7D}" type="pres">
      <dgm:prSet presAssocID="{A8C26448-B5F1-4775-AF87-A9EA1AD842C6}" presName="Name0" presStyleCnt="0">
        <dgm:presLayoutVars>
          <dgm:dir/>
          <dgm:resizeHandles val="exact"/>
        </dgm:presLayoutVars>
      </dgm:prSet>
      <dgm:spPr/>
    </dgm:pt>
    <dgm:pt modelId="{C6BC2FF2-3C99-49FF-88EE-9AAAC9B3D1CE}" type="pres">
      <dgm:prSet presAssocID="{A4E990ED-5AD7-419E-AF7D-C3637BDE0C0B}" presName="Name5" presStyleLbl="vennNode1" presStyleIdx="0" presStyleCnt="2">
        <dgm:presLayoutVars>
          <dgm:bulletEnabled val="1"/>
        </dgm:presLayoutVars>
      </dgm:prSet>
      <dgm:spPr/>
    </dgm:pt>
    <dgm:pt modelId="{9B1B2DDA-5F8C-42EA-BB70-FA20D16EEBB9}" type="pres">
      <dgm:prSet presAssocID="{4A9EC152-8390-4095-82C4-1471BFD34514}" presName="space" presStyleCnt="0"/>
      <dgm:spPr/>
    </dgm:pt>
    <dgm:pt modelId="{CE80B650-B956-4C81-BC73-0A2E28D859B1}" type="pres">
      <dgm:prSet presAssocID="{0B996091-A948-4AD3-9B38-4D4B5B468F95}" presName="Name5" presStyleLbl="vennNode1" presStyleIdx="1" presStyleCnt="2" custLinFactNeighborX="7914">
        <dgm:presLayoutVars>
          <dgm:bulletEnabled val="1"/>
        </dgm:presLayoutVars>
      </dgm:prSet>
      <dgm:spPr/>
    </dgm:pt>
  </dgm:ptLst>
  <dgm:cxnLst>
    <dgm:cxn modelId="{46956607-FDD0-4C8D-BB6B-ADB5ADBD0209}" type="presOf" srcId="{0B996091-A948-4AD3-9B38-4D4B5B468F95}" destId="{CE80B650-B956-4C81-BC73-0A2E28D859B1}" srcOrd="0" destOrd="0" presId="urn:microsoft.com/office/officeart/2005/8/layout/venn3"/>
    <dgm:cxn modelId="{4CA4470A-EDD4-4FAE-B586-76F2062E9A2B}" srcId="{A8C26448-B5F1-4775-AF87-A9EA1AD842C6}" destId="{A4E990ED-5AD7-419E-AF7D-C3637BDE0C0B}" srcOrd="0" destOrd="0" parTransId="{26C44B0C-EAA4-4DFA-810B-E159799DE4BD}" sibTransId="{4A9EC152-8390-4095-82C4-1471BFD34514}"/>
    <dgm:cxn modelId="{9B0F4838-320C-49B6-B70C-12226647CA81}" srcId="{A8C26448-B5F1-4775-AF87-A9EA1AD842C6}" destId="{0B996091-A948-4AD3-9B38-4D4B5B468F95}" srcOrd="1" destOrd="0" parTransId="{268747EC-6F41-4A40-B13C-42FB14B6F5E9}" sibTransId="{BE588FF9-EA6D-40FB-8DB6-2FCC19BB79DD}"/>
    <dgm:cxn modelId="{C6EB527E-C12C-4564-B106-CAD093E13D7B}" type="presOf" srcId="{A4E990ED-5AD7-419E-AF7D-C3637BDE0C0B}" destId="{C6BC2FF2-3C99-49FF-88EE-9AAAC9B3D1CE}" srcOrd="0" destOrd="0" presId="urn:microsoft.com/office/officeart/2005/8/layout/venn3"/>
    <dgm:cxn modelId="{0FA439C2-915D-4462-88F9-A83EF9E3C7E3}" type="presOf" srcId="{A8C26448-B5F1-4775-AF87-A9EA1AD842C6}" destId="{3CF60A94-3D1B-45BE-B587-65EC22565D7D}" srcOrd="0" destOrd="0" presId="urn:microsoft.com/office/officeart/2005/8/layout/venn3"/>
    <dgm:cxn modelId="{D6D32EC4-970D-4A53-AAA7-BA7DBD5A0740}" type="presParOf" srcId="{3CF60A94-3D1B-45BE-B587-65EC22565D7D}" destId="{C6BC2FF2-3C99-49FF-88EE-9AAAC9B3D1CE}" srcOrd="0" destOrd="0" presId="urn:microsoft.com/office/officeart/2005/8/layout/venn3"/>
    <dgm:cxn modelId="{2FA026BF-317C-4B02-B6AB-29AE1809A83B}" type="presParOf" srcId="{3CF60A94-3D1B-45BE-B587-65EC22565D7D}" destId="{9B1B2DDA-5F8C-42EA-BB70-FA20D16EEBB9}" srcOrd="1" destOrd="0" presId="urn:microsoft.com/office/officeart/2005/8/layout/venn3"/>
    <dgm:cxn modelId="{02549F14-3463-4007-9910-63E76F5D450A}" type="presParOf" srcId="{3CF60A94-3D1B-45BE-B587-65EC22565D7D}" destId="{CE80B650-B956-4C81-BC73-0A2E28D859B1}" srcOrd="2"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14D7F-F560-407F-A00F-98CF94E7A346}">
      <dsp:nvSpPr>
        <dsp:cNvPr id="0" name=""/>
        <dsp:cNvSpPr/>
      </dsp:nvSpPr>
      <dsp:spPr>
        <a:xfrm>
          <a:off x="1124545" y="1457"/>
          <a:ext cx="2137171" cy="2137171"/>
        </a:xfrm>
        <a:prstGeom prst="ellipse">
          <a:avLst/>
        </a:prstGeom>
        <a:solidFill>
          <a:srgbClr val="0078D7"/>
        </a:solid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7616" tIns="22860" rIns="117616" bIns="22860" numCol="1" spcCol="1270" anchor="ctr" anchorCtr="0">
          <a:noAutofit/>
        </a:bodyPr>
        <a:lstStyle/>
        <a:p>
          <a:pPr marL="0" lvl="0" indent="0" algn="ctr" defTabSz="800100">
            <a:lnSpc>
              <a:spcPct val="90000"/>
            </a:lnSpc>
            <a:spcBef>
              <a:spcPct val="0"/>
            </a:spcBef>
            <a:spcAft>
              <a:spcPct val="35000"/>
            </a:spcAft>
            <a:buNone/>
          </a:pPr>
          <a:r>
            <a:rPr lang="en-GB" sz="1800" b="0" kern="1200" dirty="0">
              <a:solidFill>
                <a:schemeClr val="bg1"/>
              </a:solidFill>
              <a:latin typeface="Segoe UI" panose="020B0502040204020203" pitchFamily="34" charset="0"/>
              <a:cs typeface="Segoe UI" panose="020B0502040204020203" pitchFamily="34" charset="0"/>
            </a:rPr>
            <a:t>Employees</a:t>
          </a:r>
          <a:endParaRPr lang="en-US" sz="1800" b="0" kern="1200" dirty="0">
            <a:solidFill>
              <a:schemeClr val="bg1"/>
            </a:solidFill>
            <a:latin typeface="Segoe UI" panose="020B0502040204020203" pitchFamily="34" charset="0"/>
            <a:cs typeface="Segoe UI" panose="020B0502040204020203" pitchFamily="34" charset="0"/>
          </a:endParaRPr>
        </a:p>
      </dsp:txBody>
      <dsp:txXfrm>
        <a:off x="1437526" y="314438"/>
        <a:ext cx="1511209" cy="1511209"/>
      </dsp:txXfrm>
    </dsp:sp>
    <dsp:sp modelId="{94F88C22-2BD4-4C0C-AB1D-DAD1C5679254}">
      <dsp:nvSpPr>
        <dsp:cNvPr id="0" name=""/>
        <dsp:cNvSpPr/>
      </dsp:nvSpPr>
      <dsp:spPr>
        <a:xfrm>
          <a:off x="2834282" y="1457"/>
          <a:ext cx="2137171" cy="2137171"/>
        </a:xfrm>
        <a:prstGeom prst="ellipse">
          <a:avLst/>
        </a:prstGeom>
        <a:solidFill>
          <a:srgbClr val="0078D7"/>
        </a:solid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7616" tIns="22860" rIns="117616" bIns="22860" numCol="1" spcCol="1270" anchor="ctr" anchorCtr="0">
          <a:noAutofit/>
        </a:bodyPr>
        <a:lstStyle/>
        <a:p>
          <a:pPr marL="0" lvl="0" indent="0" algn="ctr" defTabSz="800100">
            <a:lnSpc>
              <a:spcPct val="90000"/>
            </a:lnSpc>
            <a:spcBef>
              <a:spcPct val="0"/>
            </a:spcBef>
            <a:spcAft>
              <a:spcPct val="35000"/>
            </a:spcAft>
            <a:buNone/>
          </a:pPr>
          <a:r>
            <a:rPr lang="en-GB" sz="1800" b="0" kern="1200" dirty="0">
              <a:solidFill>
                <a:schemeClr val="bg1"/>
              </a:solidFill>
              <a:latin typeface="Segoe UI" panose="020B0502040204020203" pitchFamily="34" charset="0"/>
              <a:cs typeface="Segoe UI" panose="020B0502040204020203" pitchFamily="34" charset="0"/>
            </a:rPr>
            <a:t>Customers</a:t>
          </a:r>
          <a:endParaRPr lang="en-US" sz="1800" b="0" kern="1200" dirty="0">
            <a:solidFill>
              <a:schemeClr val="bg1"/>
            </a:solidFill>
            <a:latin typeface="Segoe UI" panose="020B0502040204020203" pitchFamily="34" charset="0"/>
            <a:cs typeface="Segoe UI" panose="020B0502040204020203" pitchFamily="34" charset="0"/>
          </a:endParaRPr>
        </a:p>
      </dsp:txBody>
      <dsp:txXfrm>
        <a:off x="3147263" y="314438"/>
        <a:ext cx="1511209" cy="15112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F6301-5DEA-4F96-81FA-7973E3548555}">
      <dsp:nvSpPr>
        <dsp:cNvPr id="0" name=""/>
        <dsp:cNvSpPr/>
      </dsp:nvSpPr>
      <dsp:spPr>
        <a:xfrm>
          <a:off x="2438251" y="0"/>
          <a:ext cx="2370832" cy="2370832"/>
        </a:xfrm>
        <a:prstGeom prst="ellipse">
          <a:avLst/>
        </a:prstGeom>
        <a:solidFill>
          <a:srgbClr val="0078D7">
            <a:alpha val="49804"/>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0475" tIns="25400" rIns="130475" bIns="2540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chemeClr val="bg1"/>
              </a:solidFill>
              <a:latin typeface="Segoe UI" panose="020B0502040204020203" pitchFamily="34" charset="0"/>
              <a:cs typeface="Segoe UI" panose="020B0502040204020203" pitchFamily="34" charset="0"/>
            </a:rPr>
            <a:t>Employees</a:t>
          </a:r>
          <a:endParaRPr lang="en-US" sz="2000" kern="1200" dirty="0">
            <a:solidFill>
              <a:schemeClr val="bg1"/>
            </a:solidFill>
            <a:latin typeface="Segoe UI" panose="020B0502040204020203" pitchFamily="34" charset="0"/>
            <a:cs typeface="Segoe UI" panose="020B0502040204020203" pitchFamily="34" charset="0"/>
          </a:endParaRPr>
        </a:p>
      </dsp:txBody>
      <dsp:txXfrm>
        <a:off x="2785451" y="347200"/>
        <a:ext cx="1676432" cy="1676432"/>
      </dsp:txXfrm>
    </dsp:sp>
    <dsp:sp modelId="{CABAFE27-0D98-4C62-AD90-6C228C6BFED1}">
      <dsp:nvSpPr>
        <dsp:cNvPr id="0" name=""/>
        <dsp:cNvSpPr/>
      </dsp:nvSpPr>
      <dsp:spPr>
        <a:xfrm>
          <a:off x="4334916" y="6"/>
          <a:ext cx="2370832" cy="2370832"/>
        </a:xfrm>
        <a:prstGeom prst="ellipse">
          <a:avLst/>
        </a:prstGeom>
        <a:solidFill>
          <a:srgbClr val="0078D7">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0475" tIns="25400" rIns="130475" bIns="2540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chemeClr val="bg1"/>
              </a:solidFill>
              <a:latin typeface="Segoe UI" panose="020B0502040204020203" pitchFamily="34" charset="0"/>
              <a:cs typeface="Segoe UI" panose="020B0502040204020203" pitchFamily="34" charset="0"/>
            </a:rPr>
            <a:t>Customers</a:t>
          </a:r>
          <a:endParaRPr lang="en-US" sz="2000" kern="1200" dirty="0">
            <a:solidFill>
              <a:schemeClr val="bg1"/>
            </a:solidFill>
            <a:latin typeface="Segoe UI" panose="020B0502040204020203" pitchFamily="34" charset="0"/>
            <a:cs typeface="Segoe UI" panose="020B0502040204020203" pitchFamily="34" charset="0"/>
          </a:endParaRPr>
        </a:p>
      </dsp:txBody>
      <dsp:txXfrm>
        <a:off x="4682116" y="347206"/>
        <a:ext cx="1676432" cy="1676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C2FF2-3C99-49FF-88EE-9AAAC9B3D1CE}">
      <dsp:nvSpPr>
        <dsp:cNvPr id="0" name=""/>
        <dsp:cNvSpPr/>
      </dsp:nvSpPr>
      <dsp:spPr>
        <a:xfrm>
          <a:off x="2261443" y="408"/>
          <a:ext cx="2567285" cy="2567285"/>
        </a:xfrm>
        <a:prstGeom prst="ellipse">
          <a:avLst/>
        </a:prstGeom>
        <a:solidFill>
          <a:srgbClr val="0078D7"/>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1286" tIns="31750" rIns="141286" bIns="31750" numCol="1" spcCol="1270" anchor="ctr" anchorCtr="0">
          <a:noAutofit/>
        </a:bodyPr>
        <a:lstStyle/>
        <a:p>
          <a:pPr marL="0" lvl="0" indent="0" algn="ctr" defTabSz="1111250">
            <a:lnSpc>
              <a:spcPct val="90000"/>
            </a:lnSpc>
            <a:spcBef>
              <a:spcPct val="0"/>
            </a:spcBef>
            <a:spcAft>
              <a:spcPct val="35000"/>
            </a:spcAft>
            <a:buNone/>
          </a:pPr>
          <a:r>
            <a:rPr lang="en-GB" sz="2500" kern="1200" dirty="0">
              <a:solidFill>
                <a:schemeClr val="bg1"/>
              </a:solidFill>
              <a:latin typeface="Segoe UI" panose="020B0502040204020203" pitchFamily="34" charset="0"/>
              <a:cs typeface="Segoe UI" panose="020B0502040204020203" pitchFamily="34" charset="0"/>
            </a:rPr>
            <a:t>Employees</a:t>
          </a:r>
          <a:endParaRPr lang="en-US" sz="2500" kern="1200" dirty="0">
            <a:solidFill>
              <a:schemeClr val="bg1"/>
            </a:solidFill>
            <a:latin typeface="Segoe UI" panose="020B0502040204020203" pitchFamily="34" charset="0"/>
            <a:cs typeface="Segoe UI" panose="020B0502040204020203" pitchFamily="34" charset="0"/>
          </a:endParaRPr>
        </a:p>
      </dsp:txBody>
      <dsp:txXfrm>
        <a:off x="2637413" y="376378"/>
        <a:ext cx="1815345" cy="1815345"/>
      </dsp:txXfrm>
    </dsp:sp>
    <dsp:sp modelId="{CE80B650-B956-4C81-BC73-0A2E28D859B1}">
      <dsp:nvSpPr>
        <dsp:cNvPr id="0" name=""/>
        <dsp:cNvSpPr/>
      </dsp:nvSpPr>
      <dsp:spPr>
        <a:xfrm>
          <a:off x="4355906" y="408"/>
          <a:ext cx="2567285" cy="2567285"/>
        </a:xfrm>
        <a:prstGeom prst="ellipse">
          <a:avLst/>
        </a:prstGeom>
        <a:solidFill>
          <a:schemeClr val="accent1">
            <a:hueOff val="0"/>
            <a:satOff val="0"/>
            <a:lum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1286" tIns="31750" rIns="141286" bIns="31750" numCol="1" spcCol="1270" anchor="ctr" anchorCtr="0">
          <a:noAutofit/>
        </a:bodyPr>
        <a:lstStyle/>
        <a:p>
          <a:pPr marL="0" lvl="0" indent="0" algn="ctr" defTabSz="1111250">
            <a:lnSpc>
              <a:spcPct val="90000"/>
            </a:lnSpc>
            <a:spcBef>
              <a:spcPct val="0"/>
            </a:spcBef>
            <a:spcAft>
              <a:spcPct val="35000"/>
            </a:spcAft>
            <a:buNone/>
          </a:pPr>
          <a:r>
            <a:rPr lang="en-GB" sz="2500" kern="1200" dirty="0">
              <a:latin typeface="Segoe UI" panose="020B0502040204020203" pitchFamily="34" charset="0"/>
              <a:cs typeface="Segoe UI" panose="020B0502040204020203" pitchFamily="34" charset="0"/>
            </a:rPr>
            <a:t>Customers</a:t>
          </a:r>
          <a:endParaRPr lang="en-US" sz="2500" kern="1200" dirty="0">
            <a:latin typeface="Segoe UI" panose="020B0502040204020203" pitchFamily="34" charset="0"/>
            <a:cs typeface="Segoe UI" panose="020B0502040204020203" pitchFamily="34" charset="0"/>
          </a:endParaRPr>
        </a:p>
      </dsp:txBody>
      <dsp:txXfrm>
        <a:off x="4731876" y="376378"/>
        <a:ext cx="1815345" cy="1815345"/>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16C93-5D1F-440D-BAF0-5085BDE06DAD}" type="datetimeFigureOut">
              <a:rPr lang="en-GB" smtClean="0"/>
              <a:t>13/07/2021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2AA98-382F-4F56-A8AA-6FC8287949CC}" type="slidenum">
              <a:rPr lang="en-GB" smtClean="0"/>
              <a:t>‹#›</a:t>
            </a:fld>
            <a:endParaRPr lang="en-GB" dirty="0"/>
          </a:p>
        </p:txBody>
      </p:sp>
    </p:spTree>
    <p:extLst>
      <p:ext uri="{BB962C8B-B14F-4D97-AF65-F5344CB8AC3E}">
        <p14:creationId xmlns:p14="http://schemas.microsoft.com/office/powerpoint/2010/main" val="2244737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EF2AA98-382F-4F56-A8AA-6FC8287949CC}"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736703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Venn diagram uses the darker blue color to represent rows returned from the Employees table. All rows from Employees will be returned, when they are also found in the Customers table.</a:t>
            </a:r>
          </a:p>
        </p:txBody>
      </p:sp>
      <p:sp>
        <p:nvSpPr>
          <p:cNvPr id="4" name="Slide Number Placeholder 3"/>
          <p:cNvSpPr>
            <a:spLocks noGrp="1"/>
          </p:cNvSpPr>
          <p:nvPr>
            <p:ph type="sldNum" sz="quarter" idx="10"/>
          </p:nvPr>
        </p:nvSpPr>
        <p:spPr/>
        <p:txBody>
          <a:bodyPr/>
          <a:lstStyle/>
          <a:p>
            <a:fld id="{EEF2AA98-382F-4F56-A8AA-6FC8287949CC}"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3910282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Venn diagram uses the darker color (blue) to represent rows returned from the Employees table. All rows from Employees will be returned, except those found in the Customers table.</a:t>
            </a:r>
          </a:p>
        </p:txBody>
      </p:sp>
      <p:sp>
        <p:nvSpPr>
          <p:cNvPr id="4" name="Slide Number Placeholder 3"/>
          <p:cNvSpPr>
            <a:spLocks noGrp="1"/>
          </p:cNvSpPr>
          <p:nvPr>
            <p:ph type="sldNum" sz="quarter" idx="10"/>
          </p:nvPr>
        </p:nvSpPr>
        <p:spPr/>
        <p:txBody>
          <a:bodyPr/>
          <a:lstStyle/>
          <a:p>
            <a:fld id="{EEF2AA98-382F-4F56-A8AA-6FC8287949CC}"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4184211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have a table of employees and a table of customers, both of which contain a column holding the name of the country where the customer or employee is located. You want to know which countries have at least one customer and at least one employee. Which set operator should you use?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1: UNION ALL</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2: UNION</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3: EXCEPT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4: INTERSECT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5: None of the above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4: INTERSECT</a:t>
            </a:r>
          </a:p>
        </p:txBody>
      </p:sp>
      <p:sp>
        <p:nvSpPr>
          <p:cNvPr id="4" name="Slide Number Placeholder 3"/>
          <p:cNvSpPr>
            <a:spLocks noGrp="1"/>
          </p:cNvSpPr>
          <p:nvPr>
            <p:ph type="sldNum" sz="quarter" idx="10"/>
          </p:nvPr>
        </p:nvSpPr>
        <p:spPr/>
        <p:txBody>
          <a:bodyPr/>
          <a:lstStyle/>
          <a:p>
            <a:fld id="{EEF2AA98-382F-4F56-A8AA-6FC8287949CC}"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245720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Students may have conceptual difficulties with APPLY.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It may be helpful to discuss the logical similarity between CROSS APPLY and INNER JOIN, OUTER APPLY and OUTER JOIN before moving on to examples using table-valued functions (TVFs).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It might also be useful to use the demonstration file examples as you go through the next three topics, rather than wait until the end. </a:t>
            </a:r>
          </a:p>
        </p:txBody>
      </p:sp>
      <p:sp>
        <p:nvSpPr>
          <p:cNvPr id="4" name="Slide Number Placeholder 3"/>
          <p:cNvSpPr>
            <a:spLocks noGrp="1"/>
          </p:cNvSpPr>
          <p:nvPr>
            <p:ph type="sldNum" sz="quarter" idx="10"/>
          </p:nvPr>
        </p:nvSpPr>
        <p:spPr/>
        <p:txBody>
          <a:bodyPr/>
          <a:lstStyle/>
          <a:p>
            <a:fld id="{EEF2AA98-382F-4F56-A8AA-6FC8287949CC}"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2509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Remind students that use of “left table” and “right table” in the context of APPLY refers to the order of the tables as listed in the FROM clause, much as in a JOIN.</a:t>
            </a:r>
          </a:p>
        </p:txBody>
      </p:sp>
      <p:sp>
        <p:nvSpPr>
          <p:cNvPr id="4" name="Slide Number Placeholder 3"/>
          <p:cNvSpPr>
            <a:spLocks noGrp="1"/>
          </p:cNvSpPr>
          <p:nvPr>
            <p:ph type="sldNum" sz="quarter" idx="10"/>
          </p:nvPr>
        </p:nvSpPr>
        <p:spPr/>
        <p:txBody>
          <a:bodyPr/>
          <a:lstStyle/>
          <a:p>
            <a:fld id="{EEF2AA98-382F-4F56-A8AA-6FC8287949CC}"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3771766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TSQL;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o.orderid, o.orderdate,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od.productid, od.unitprice, od.qty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Sales.Orders AS o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INNER JOIN Sales.OrderDetails AS od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 o.orderid = od.orderid ;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o.orderid, o.orderdate,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od.productid, od.unitprice, od.qty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Sales.Orders AS 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CROSS APPLY (	SELECT productid, unitprice, qty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FROM Sales.OrderDetails AS so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WHERE so.orderid = o.orderid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 AS od;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you are comfortable with query execution plans and feel that it won’t confuse the class, demonstrate that the execution plans for these statements are identical.</a:t>
            </a:r>
          </a:p>
        </p:txBody>
      </p:sp>
      <p:sp>
        <p:nvSpPr>
          <p:cNvPr id="4" name="Slide Number Placeholder 3"/>
          <p:cNvSpPr>
            <a:spLocks noGrp="1"/>
          </p:cNvSpPr>
          <p:nvPr>
            <p:ph type="sldNum" sz="quarter" idx="10"/>
          </p:nvPr>
        </p:nvSpPr>
        <p:spPr/>
        <p:txBody>
          <a:bodyPr/>
          <a:lstStyle/>
          <a:p>
            <a:fld id="{EEF2AA98-382F-4F56-A8AA-6FC8287949CC}"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93744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TSQL;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DISTINCT s.country AS supplier_country, c.country as customer_country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Production.Suppliers AS 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LEFT OUTER JOIN Sales.Customers AS c</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 c.country = s.country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ORDER BY supplier_country;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DISTINCT s.country AS supplier_country, c.country as customer_country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Production.Suppliers AS 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OUTER APPLY (	SELECT country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FROM Sales.Customers AS cu</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WHERE cu.country = s.country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 AS c</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ORDER BY supplier_country;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you are comfortable with query execution plans and feel that it won’t confuse the class, demonstrate that, although the result sets returned by the queries match, the execution plans for these statements are different. In this case, the OUTER APPLY statement is slightly more efficient.</a:t>
            </a:r>
          </a:p>
        </p:txBody>
      </p:sp>
      <p:sp>
        <p:nvSpPr>
          <p:cNvPr id="4" name="Slide Number Placeholder 3"/>
          <p:cNvSpPr>
            <a:spLocks noGrp="1"/>
          </p:cNvSpPr>
          <p:nvPr>
            <p:ph type="sldNum" sz="quarter" idx="10"/>
          </p:nvPr>
        </p:nvSpPr>
        <p:spPr/>
        <p:txBody>
          <a:bodyPr/>
          <a:lstStyle/>
          <a:p>
            <a:fld id="{EEF2AA98-382F-4F56-A8AA-6FC8287949CC}"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140396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Test with CROSS APPLY</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Use OUTER APPLY to include customers with no orders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changes.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What is the difference between CROSS APPLY and CROSS JOIN?</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CROSS JOIN returns all the possible combinations of the left and right table sources; CROSS APPLY returns only the values from the left table source where a value is found in the right table source.</a:t>
            </a:r>
          </a:p>
        </p:txBody>
      </p:sp>
      <p:sp>
        <p:nvSpPr>
          <p:cNvPr id="4" name="Slide Number Placeholder 3"/>
          <p:cNvSpPr>
            <a:spLocks noGrp="1"/>
          </p:cNvSpPr>
          <p:nvPr>
            <p:ph type="sldNum" sz="quarter" idx="10"/>
          </p:nvPr>
        </p:nvSpPr>
        <p:spPr/>
        <p:txBody>
          <a:bodyPr/>
          <a:lstStyle/>
          <a:p>
            <a:fld id="{EEF2AA98-382F-4F56-A8AA-6FC8287949CC}"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3483477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Important</a:t>
            </a:r>
            <a:r>
              <a:rPr lang="en-GB" sz="1000" dirty="0">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Also, the answer outputs include abbreviated results.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Writing Queries That Use UNION Set Operators and UNION ALL Multi-Set Operators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marketing department needs some additional information regarding segmentation of products and customers. It would like to have a report, based on multiple queries, which is presented as one result. You will use the UNION operator to write different SELECT statements, and then merge them together into one result.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Writing Queries That Use the CROSS APPLY and OUTER APPLY Operators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needs a more advanced analysis of buying behavior. Staff want to find out the top three products, based on sales revenue, for each customer. Use the APPLY operator to achieve this result.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Writing Queries That Use the EXCEPT and INTERSECT Operators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marketing department was satisfied with the results from exercise 1, but the staff now need to see specific rows from one result set that are not present in the other result set. You will have to write different queries using the EXCEPT and INTERSECT operators.</a:t>
            </a:r>
          </a:p>
        </p:txBody>
      </p:sp>
      <p:sp>
        <p:nvSpPr>
          <p:cNvPr id="4" name="Slide Number Placeholder 3"/>
          <p:cNvSpPr>
            <a:spLocks noGrp="1"/>
          </p:cNvSpPr>
          <p:nvPr>
            <p:ph type="sldNum" sz="quarter" idx="10"/>
          </p:nvPr>
        </p:nvSpPr>
        <p:spPr/>
        <p:txBody>
          <a:bodyPr/>
          <a:lstStyle/>
          <a:p>
            <a:fld id="{EEF2AA98-382F-4F56-A8AA-6FC8287949CC}"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891818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EEF2AA98-382F-4F56-A8AA-6FC8287949CC}"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197916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EF2AA98-382F-4F56-A8AA-6FC8287949CC}"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2681297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set operator would you use to combine sets if you knew there were no duplicates and wanted the best possible performance?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UNION ALL</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form of the APPLY operator will not return rows from the left table if the result of the right table expression is empty?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CROSS APPLY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form of the APPLY operator can be used to rewrite LEFT OUTER JOIN queries?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OUTER APPLY</a:t>
            </a:r>
          </a:p>
        </p:txBody>
      </p:sp>
      <p:sp>
        <p:nvSpPr>
          <p:cNvPr id="4" name="Slide Number Placeholder 3"/>
          <p:cNvSpPr>
            <a:spLocks noGrp="1"/>
          </p:cNvSpPr>
          <p:nvPr>
            <p:ph type="sldNum" sz="quarter" idx="10"/>
          </p:nvPr>
        </p:nvSpPr>
        <p:spPr/>
        <p:txBody>
          <a:bodyPr/>
          <a:lstStyle/>
          <a:p>
            <a:fld id="{EEF2AA98-382F-4F56-A8AA-6FC8287949CC}"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254959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EF2AA98-382F-4F56-A8AA-6FC8287949CC}"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3308812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module builds on the set theory discussion from Module 2 of this course. Consider calling attention to the note at the bottom of this topic, along with the additional references provided in the module </a:t>
            </a:r>
            <a:r>
              <a:rPr lang="en-GB" sz="1000" i="1" dirty="0">
                <a:latin typeface="Arial" panose="020B0604020202020204" pitchFamily="34" charset="0"/>
                <a:ea typeface="Calibri" panose="020F0502020204030204" pitchFamily="34" charset="0"/>
                <a:cs typeface="Times New Roman" panose="02020603050405020304" pitchFamily="18" charset="0"/>
              </a:rPr>
              <a:t>Introduction to Transact-SQL Querying</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More information on set theory and its application to SQL Server queries can be found in </a:t>
            </a:r>
            <a:r>
              <a:rPr lang="en-GB" sz="1000" i="1" dirty="0">
                <a:latin typeface="Arial" panose="020B0604020202020204" pitchFamily="34" charset="0"/>
                <a:ea typeface="Calibri" panose="020F0502020204030204" pitchFamily="34" charset="0"/>
                <a:cs typeface="Times New Roman" panose="02020603050405020304" pitchFamily="18" charset="0"/>
              </a:rPr>
              <a:t>T-SQL Querying (Developer Reference) -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Itzik Ben-Gan et al (Microsoft Press, 2015).</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EF2AA98-382F-4F56-A8AA-6FC8287949CC}"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3311652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Venn diagram uses the blue to represent rows returned from the Employees table. The blue color signifies that the query will return all records from Employees and those that also occur in Customers.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duplicates are filtered by UNION, regardless of which input result sets they occur in. To be filtered, duplicate data does not have to exist in both input result sets.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you are comfortable with execution plans and feel that the class won’t be too confused, consider displaying and comparing the execution plans from the UNION example in this topic and the UNION ALL example in the next one.</a:t>
            </a:r>
          </a:p>
        </p:txBody>
      </p:sp>
      <p:sp>
        <p:nvSpPr>
          <p:cNvPr id="4" name="Slide Number Placeholder 3"/>
          <p:cNvSpPr>
            <a:spLocks noGrp="1"/>
          </p:cNvSpPr>
          <p:nvPr>
            <p:ph type="sldNum" sz="quarter" idx="10"/>
          </p:nvPr>
        </p:nvSpPr>
        <p:spPr/>
        <p:txBody>
          <a:bodyPr/>
          <a:lstStyle/>
          <a:p>
            <a:fld id="{EEF2AA98-382F-4F56-A8AA-6FC8287949CC}"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2417942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EF2AA98-382F-4F56-A8AA-6FC8287949CC}"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2899645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to students that this functionality is identical between Azure SQL Server and a locally-installed version.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20761C-MIA-SQL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20761C-MIA-SQL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virtual machines are running, and then log on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D:\Demofiles\Mod12\Setup.cmd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Wait for the script to finish, and then press any key.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D:\Demofiles\Mod12\Demo</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double-click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EF2AA98-382F-4F56-A8AA-6FC8287949CC}"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2433418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True or false? The results from a UNION query can contain duplicate rows.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)True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(√)False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combining the output of two sets, UNION and UNION ALL queries cannot include rows with NULL values, because NULL values cannot be compared.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(√)False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endParaRPr lang="en-GB" dirty="0"/>
          </a:p>
        </p:txBody>
      </p:sp>
      <p:sp>
        <p:nvSpPr>
          <p:cNvPr id="4" name="Slide Number Placeholder 3"/>
          <p:cNvSpPr>
            <a:spLocks noGrp="1"/>
          </p:cNvSpPr>
          <p:nvPr>
            <p:ph type="sldNum" sz="quarter" idx="10"/>
          </p:nvPr>
        </p:nvSpPr>
        <p:spPr/>
        <p:txBody>
          <a:bodyPr/>
          <a:lstStyle/>
          <a:p>
            <a:fld id="{EEF2AA98-382F-4F56-A8AA-6FC8287949CC}" type="slidenum">
              <a:rPr lang="en-GB" smtClean="0"/>
              <a:t>8</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183242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EF2AA98-382F-4F56-A8AA-6FC8287949CC}"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12: Using Set Operators</a:t>
            </a:r>
          </a:p>
        </p:txBody>
      </p:sp>
    </p:spTree>
    <p:extLst>
      <p:ext uri="{BB962C8B-B14F-4D97-AF65-F5344CB8AC3E}">
        <p14:creationId xmlns:p14="http://schemas.microsoft.com/office/powerpoint/2010/main" val="4049639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82513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497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014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67076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765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56324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565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988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680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4781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14825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3381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3336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0.xml"/><Relationship Id="rId7" Type="http://schemas.openxmlformats.org/officeDocument/2006/relationships/diagramColors" Target="../diagrams/colors2.xml"/><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1.xml"/><Relationship Id="rId7" Type="http://schemas.openxmlformats.org/officeDocument/2006/relationships/diagramColors" Target="../diagrams/colors3.xml"/><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12</a:t>
            </a:r>
          </a:p>
        </p:txBody>
      </p:sp>
      <p:sp>
        <p:nvSpPr>
          <p:cNvPr id="3" name="Subtitle 2"/>
          <p:cNvSpPr>
            <a:spLocks noGrp="1"/>
          </p:cNvSpPr>
          <p:nvPr>
            <p:ph type="subTitle" sz="quarter" idx="1"/>
          </p:nvPr>
        </p:nvSpPr>
        <p:spPr/>
        <p:txBody>
          <a:bodyPr/>
          <a:lstStyle/>
          <a:p>
            <a:r>
              <a:rPr lang="en-GB" dirty="0"/>
              <a:t>Using Set Operators
</a:t>
            </a:r>
          </a:p>
        </p:txBody>
      </p:sp>
    </p:spTree>
    <p:custDataLst>
      <p:tags r:id="rId1"/>
    </p:custDataLst>
    <p:extLst>
      <p:ext uri="{BB962C8B-B14F-4D97-AF65-F5344CB8AC3E}">
        <p14:creationId xmlns:p14="http://schemas.microsoft.com/office/powerpoint/2010/main" val="3011235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INTERSECT Operator</a:t>
            </a:r>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t>INTERSECT returns the distinct set of rows that appear in both input result sets</a:t>
            </a:r>
          </a:p>
          <a:p>
            <a:endParaRPr lang="en-US" b="0" kern="0" dirty="0"/>
          </a:p>
        </p:txBody>
      </p:sp>
      <p:graphicFrame>
        <p:nvGraphicFramePr>
          <p:cNvPr id="6" name="Diagram 5" descr="There are two intersecting circles on the slide. The right circle is labelled Customers and is colored light blue. The left circle is labelled Employees and is colored light blue. The area where the circles intersect is dark blue. The dark blue color signifies that the query will return all records that occur in both Employees and Customers."/>
          <p:cNvGraphicFramePr/>
          <p:nvPr>
            <p:extLst>
              <p:ext uri="{D42A27DB-BD31-4B8C-83A1-F6EECF244321}">
                <p14:modId xmlns:p14="http://schemas.microsoft.com/office/powerpoint/2010/main" val="2720469327"/>
              </p:ext>
            </p:extLst>
          </p:nvPr>
        </p:nvGraphicFramePr>
        <p:xfrm>
          <a:off x="0" y="2318644"/>
          <a:ext cx="9144000" cy="23735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AutoShape 3"/>
          <p:cNvSpPr>
            <a:spLocks noChangeArrowheads="1"/>
          </p:cNvSpPr>
          <p:nvPr/>
        </p:nvSpPr>
        <p:spPr bwMode="auto">
          <a:xfrm>
            <a:off x="458789" y="5121542"/>
            <a:ext cx="8119156" cy="1323439"/>
          </a:xfrm>
          <a:prstGeom prst="roundRect">
            <a:avLst>
              <a:gd name="adj" fmla="val 0"/>
            </a:avLst>
          </a:prstGeom>
          <a:solidFill>
            <a:srgbClr val="D2D2D2"/>
          </a:solidFill>
          <a:ln w="9525" algn="ctr">
            <a:noFill/>
            <a:round/>
            <a:headEnd/>
            <a:tailEnd/>
          </a:ln>
          <a:effectLst/>
        </p:spPr>
        <p:txBody>
          <a:bodyPr wrap="square" anchor="ctr">
            <a:spAutoFit/>
          </a:bodyPr>
          <a:lstStyle/>
          <a:p>
            <a:r>
              <a:rPr lang="en-GB" sz="2000" dirty="0">
                <a:solidFill>
                  <a:srgbClr val="008000"/>
                </a:solidFill>
                <a:latin typeface="Consolas" panose="020B0609020204030204" pitchFamily="49" charset="0"/>
              </a:rPr>
              <a:t>-- only rows that exist in both queries will be returned</a:t>
            </a:r>
            <a:endParaRPr lang="en-GB"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country</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region</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city </a:t>
            </a:r>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HR</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Employees</a:t>
            </a:r>
          </a:p>
          <a:p>
            <a:r>
              <a:rPr lang="en-US" sz="2000" dirty="0">
                <a:solidFill>
                  <a:srgbClr val="0000FF"/>
                </a:solidFill>
                <a:latin typeface="Consolas" panose="020B0609020204030204" pitchFamily="49" charset="0"/>
              </a:rPr>
              <a:t>INTERSECT</a:t>
            </a:r>
            <a:endParaRPr lang="en-US"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country</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region</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city </a:t>
            </a:r>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Sales</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Customers</a:t>
            </a:r>
            <a:r>
              <a:rPr lang="en-GB" sz="200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97329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EXCEPT Operator</a:t>
            </a:r>
          </a:p>
        </p:txBody>
      </p:sp>
      <p:sp>
        <p:nvSpPr>
          <p:cNvPr id="4" name="Content Placeholder 2"/>
          <p:cNvSpPr txBox="1">
            <a:spLocks/>
          </p:cNvSpPr>
          <p:nvPr/>
        </p:nvSpPr>
        <p:spPr>
          <a:xfrm>
            <a:off x="458788" y="93654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EXCEPT returns only distinct rows that appear in the left set but not the right</a:t>
            </a:r>
          </a:p>
          <a:p>
            <a:pPr lvl="1"/>
            <a:r>
              <a:rPr lang="en-US" b="0" kern="0" dirty="0">
                <a:solidFill>
                  <a:srgbClr val="000000"/>
                </a:solidFill>
              </a:rPr>
              <a:t>The order in which sets are specified matters</a:t>
            </a:r>
          </a:p>
          <a:p>
            <a:pPr lvl="0"/>
            <a:endParaRPr lang="en-US" b="0" kern="0" dirty="0">
              <a:solidFill>
                <a:srgbClr val="000000"/>
              </a:solidFill>
            </a:endParaRPr>
          </a:p>
        </p:txBody>
      </p:sp>
      <p:graphicFrame>
        <p:nvGraphicFramePr>
          <p:cNvPr id="5" name="Diagram 4" descr="There are two intersecting circles in the image. The right circle is labelled Customers and is colored white. The left circle is labelled Employees and is colored blue. Where the circles intersect, the white color signifies that the query will return all records from Employees except those that also occur in Customers.&#10;&#10;"/>
          <p:cNvGraphicFramePr/>
          <p:nvPr>
            <p:extLst>
              <p:ext uri="{D42A27DB-BD31-4B8C-83A1-F6EECF244321}">
                <p14:modId xmlns:p14="http://schemas.microsoft.com/office/powerpoint/2010/main" val="1168282189"/>
              </p:ext>
            </p:extLst>
          </p:nvPr>
        </p:nvGraphicFramePr>
        <p:xfrm>
          <a:off x="0" y="2334638"/>
          <a:ext cx="9144000" cy="25681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AutoShape 3"/>
          <p:cNvSpPr>
            <a:spLocks noChangeArrowheads="1"/>
          </p:cNvSpPr>
          <p:nvPr/>
        </p:nvSpPr>
        <p:spPr bwMode="auto">
          <a:xfrm>
            <a:off x="458788" y="5141928"/>
            <a:ext cx="8119156" cy="1323439"/>
          </a:xfrm>
          <a:prstGeom prst="roundRect">
            <a:avLst>
              <a:gd name="adj" fmla="val 0"/>
            </a:avLst>
          </a:prstGeom>
          <a:solidFill>
            <a:srgbClr val="D2D2D2"/>
          </a:solidFill>
          <a:ln w="9525" algn="ctr">
            <a:solidFill>
              <a:schemeClr val="accent1"/>
            </a:solidFill>
            <a:round/>
            <a:headEnd/>
            <a:tailEnd/>
          </a:ln>
          <a:effectLst/>
        </p:spPr>
        <p:txBody>
          <a:bodyPr wrap="square" anchor="ctr">
            <a:spAutoFit/>
          </a:bodyPr>
          <a:lstStyle/>
          <a:p>
            <a:pPr lvl="0"/>
            <a:r>
              <a:rPr lang="en-GB" sz="2000" dirty="0">
                <a:solidFill>
                  <a:srgbClr val="008000"/>
                </a:solidFill>
                <a:latin typeface="Consolas" panose="020B0609020204030204" pitchFamily="49" charset="0"/>
              </a:rPr>
              <a:t>-- only rows from Employees will be returned</a:t>
            </a:r>
            <a:endParaRPr lang="en-GB" sz="2000" dirty="0">
              <a:solidFill>
                <a:prstClr val="black"/>
              </a:solidFill>
              <a:latin typeface="Consolas" panose="020B0609020204030204" pitchFamily="49" charset="0"/>
            </a:endParaRPr>
          </a:p>
          <a:p>
            <a:pPr lvl="0"/>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country</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region</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city </a:t>
            </a:r>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HR</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Employees</a:t>
            </a:r>
          </a:p>
          <a:p>
            <a:pPr lvl="0"/>
            <a:r>
              <a:rPr lang="en-US" sz="2000" dirty="0">
                <a:solidFill>
                  <a:srgbClr val="0000FF"/>
                </a:solidFill>
                <a:latin typeface="Consolas" panose="020B0609020204030204" pitchFamily="49" charset="0"/>
              </a:rPr>
              <a:t>EXCEPT</a:t>
            </a:r>
            <a:endParaRPr lang="en-US" sz="2000" dirty="0">
              <a:solidFill>
                <a:prstClr val="black"/>
              </a:solidFill>
              <a:latin typeface="Consolas" panose="020B0609020204030204" pitchFamily="49" charset="0"/>
            </a:endParaRPr>
          </a:p>
          <a:p>
            <a:pPr lvl="0"/>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country</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region</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city </a:t>
            </a:r>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Sales</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Customers</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768222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ba6cfd2-2373-4d45-93fb-f6050ed999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EXCEPT and INTERSECT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INTERSECT and EXCEPT</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56084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Using APPLY</a:t>
            </a:r>
          </a:p>
        </p:txBody>
      </p:sp>
      <p:sp>
        <p:nvSpPr>
          <p:cNvPr id="3" name="Text Placeholder 2"/>
          <p:cNvSpPr>
            <a:spLocks noGrp="1"/>
          </p:cNvSpPr>
          <p:nvPr>
            <p:ph type="body" idx="1"/>
          </p:nvPr>
        </p:nvSpPr>
        <p:spPr/>
        <p:txBody>
          <a:bodyPr/>
          <a:lstStyle/>
          <a:p>
            <a:r>
              <a:rPr lang="en-GB" dirty="0"/>
              <a:t>Using the APPLY Operator
The CROSS APPLY Operator
The OUTER APPLY Operator
Demonstration: Using CROSS APPLY and OUTER APPLY</a:t>
            </a:r>
          </a:p>
        </p:txBody>
      </p:sp>
    </p:spTree>
    <p:custDataLst>
      <p:tags r:id="rId1"/>
    </p:custDataLst>
    <p:extLst>
      <p:ext uri="{BB962C8B-B14F-4D97-AF65-F5344CB8AC3E}">
        <p14:creationId xmlns:p14="http://schemas.microsoft.com/office/powerpoint/2010/main" val="14264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APPLY Operator</a:t>
            </a:r>
          </a:p>
        </p:txBody>
      </p:sp>
      <p:sp>
        <p:nvSpPr>
          <p:cNvPr id="4" name="Content Placeholder 2"/>
          <p:cNvSpPr txBox="1">
            <a:spLocks/>
          </p:cNvSpPr>
          <p:nvPr/>
        </p:nvSpPr>
        <p:spPr>
          <a:xfrm>
            <a:off x="245097" y="780075"/>
            <a:ext cx="8748074" cy="538849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APPLY is a table operator used in the FROM clause</a:t>
            </a:r>
          </a:p>
          <a:p>
            <a:pPr lvl="0"/>
            <a:r>
              <a:rPr lang="en-GB" b="0" kern="0" dirty="0">
                <a:solidFill>
                  <a:srgbClr val="000000"/>
                </a:solidFill>
              </a:rPr>
              <a:t>Two forms—CROSS APPLY and OUTER APPLY</a:t>
            </a:r>
          </a:p>
          <a:p>
            <a:pPr lvl="0"/>
            <a:r>
              <a:rPr lang="en-GB" b="0" kern="0" dirty="0">
                <a:solidFill>
                  <a:srgbClr val="000000"/>
                </a:solidFill>
              </a:rPr>
              <a:t>Operates on two input tables, referred to as left and right</a:t>
            </a:r>
          </a:p>
          <a:p>
            <a:pPr lvl="0"/>
            <a:r>
              <a:rPr lang="en-GB" b="0" kern="0" dirty="0">
                <a:solidFill>
                  <a:srgbClr val="000000"/>
                </a:solidFill>
              </a:rPr>
              <a:t>Right table may be any table expression including a derived table or a table-valued function </a:t>
            </a:r>
            <a:endParaRPr lang="en-US" b="0" kern="0" dirty="0">
              <a:solidFill>
                <a:srgbClr val="000000"/>
              </a:solidFill>
            </a:endParaRPr>
          </a:p>
        </p:txBody>
      </p:sp>
      <p:sp>
        <p:nvSpPr>
          <p:cNvPr id="5" name="TextBox 4"/>
          <p:cNvSpPr txBox="1"/>
          <p:nvPr/>
        </p:nvSpPr>
        <p:spPr>
          <a:xfrm>
            <a:off x="458788" y="4138933"/>
            <a:ext cx="8119156" cy="1938992"/>
          </a:xfrm>
          <a:prstGeom prst="rect">
            <a:avLst/>
          </a:prstGeom>
          <a:solidFill>
            <a:schemeClr val="bg1">
              <a:lumMod val="85000"/>
            </a:schemeClr>
          </a:solidFill>
        </p:spPr>
        <p:txBody>
          <a:bodyPr wrap="square" rtlCol="0">
            <a:spAutoFit/>
          </a:bodyPr>
          <a:lstStyle/>
          <a:p>
            <a:pPr lvl="0"/>
            <a:r>
              <a:rPr lang="en-US" sz="2400" b="0" dirty="0">
                <a:solidFill>
                  <a:srgbClr val="0070C0"/>
                </a:solidFill>
                <a:latin typeface="Lucida Sans Unicode" panose="020B0602030504020204" pitchFamily="34" charset="0"/>
                <a:cs typeface="Lucida Sans Unicode" panose="020B0602030504020204" pitchFamily="34" charset="0"/>
              </a:rPr>
              <a:t>SELECT</a:t>
            </a:r>
            <a:r>
              <a:rPr lang="en-US" sz="2400" b="0" dirty="0">
                <a:solidFill>
                  <a:srgbClr val="000000"/>
                </a:solidFill>
                <a:latin typeface="Lucida Sans Unicode" panose="020B0602030504020204" pitchFamily="34" charset="0"/>
                <a:cs typeface="Lucida Sans Unicode" panose="020B0602030504020204" pitchFamily="34" charset="0"/>
              </a:rPr>
              <a:t> &lt;column_list&gt;</a:t>
            </a:r>
          </a:p>
          <a:p>
            <a:pPr lvl="0"/>
            <a:r>
              <a:rPr lang="en-US" sz="2400" b="0" dirty="0">
                <a:solidFill>
                  <a:srgbClr val="0070C0"/>
                </a:solidFill>
                <a:latin typeface="Lucida Sans Unicode" panose="020B0602030504020204" pitchFamily="34" charset="0"/>
                <a:cs typeface="Lucida Sans Unicode" panose="020B0602030504020204" pitchFamily="34" charset="0"/>
              </a:rPr>
              <a:t>FROM</a:t>
            </a:r>
            <a:r>
              <a:rPr lang="en-US" sz="2400" b="0" dirty="0">
                <a:solidFill>
                  <a:srgbClr val="000000"/>
                </a:solidFill>
                <a:latin typeface="Lucida Sans Unicode" panose="020B0602030504020204" pitchFamily="34" charset="0"/>
                <a:cs typeface="Lucida Sans Unicode" panose="020B0602030504020204" pitchFamily="34" charset="0"/>
              </a:rPr>
              <a:t> &lt;left_table_source&gt; </a:t>
            </a:r>
            <a:r>
              <a:rPr lang="en-US" sz="2400" b="0" dirty="0">
                <a:solidFill>
                  <a:srgbClr val="0070C0"/>
                </a:solidFill>
                <a:latin typeface="Lucida Sans Unicode" panose="020B0602030504020204" pitchFamily="34" charset="0"/>
                <a:cs typeface="Lucida Sans Unicode" panose="020B0602030504020204" pitchFamily="34" charset="0"/>
              </a:rPr>
              <a:t>AS</a:t>
            </a:r>
            <a:r>
              <a:rPr lang="en-US" sz="2400" b="0" dirty="0">
                <a:solidFill>
                  <a:srgbClr val="000000"/>
                </a:solidFill>
                <a:latin typeface="Lucida Sans Unicode" panose="020B0602030504020204" pitchFamily="34" charset="0"/>
                <a:cs typeface="Lucida Sans Unicode" panose="020B0602030504020204" pitchFamily="34" charset="0"/>
              </a:rPr>
              <a:t> &lt;alias&gt;</a:t>
            </a:r>
          </a:p>
          <a:p>
            <a:pPr lvl="0"/>
            <a:r>
              <a:rPr lang="en-US" sz="2400" b="0" dirty="0">
                <a:solidFill>
                  <a:srgbClr val="FFFFFF">
                    <a:lumMod val="50000"/>
                  </a:srgbClr>
                </a:solidFill>
                <a:latin typeface="Lucida Sans Unicode" panose="020B0602030504020204" pitchFamily="34" charset="0"/>
                <a:cs typeface="Lucida Sans Unicode" panose="020B0602030504020204" pitchFamily="34" charset="0"/>
              </a:rPr>
              <a:t>[CROSS]|[OUTER] APPLY </a:t>
            </a:r>
          </a:p>
          <a:p>
            <a:pPr lvl="0"/>
            <a:r>
              <a:rPr lang="en-US" sz="2400" b="0" dirty="0">
                <a:solidFill>
                  <a:srgbClr val="000000"/>
                </a:solidFill>
                <a:latin typeface="Lucida Sans Unicode" panose="020B0602030504020204" pitchFamily="34" charset="0"/>
                <a:cs typeface="Lucida Sans Unicode" panose="020B0602030504020204" pitchFamily="34" charset="0"/>
              </a:rPr>
              <a:t>    &lt;right_table_source&gt; </a:t>
            </a:r>
            <a:r>
              <a:rPr lang="en-US" sz="2400" b="0" dirty="0">
                <a:solidFill>
                  <a:srgbClr val="0070C0"/>
                </a:solidFill>
                <a:latin typeface="Lucida Sans Unicode" panose="020B0602030504020204" pitchFamily="34" charset="0"/>
                <a:cs typeface="Lucida Sans Unicode" panose="020B0602030504020204" pitchFamily="34" charset="0"/>
              </a:rPr>
              <a:t>AS</a:t>
            </a:r>
            <a:r>
              <a:rPr lang="en-US" sz="2400" b="0" dirty="0">
                <a:solidFill>
                  <a:srgbClr val="000000"/>
                </a:solidFill>
                <a:latin typeface="Lucida Sans Unicode" panose="020B0602030504020204" pitchFamily="34" charset="0"/>
                <a:cs typeface="Lucida Sans Unicode" panose="020B0602030504020204" pitchFamily="34" charset="0"/>
              </a:rPr>
              <a:t> &lt;alias&gt;;</a:t>
            </a:r>
          </a:p>
          <a:p>
            <a:pPr lvl="0"/>
            <a:endParaRPr lang="en-US" sz="2400" b="0" dirty="0">
              <a:solidFill>
                <a:srgbClr val="00000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206962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CROSS APPLY Operator</a:t>
            </a:r>
          </a:p>
        </p:txBody>
      </p:sp>
      <p:sp>
        <p:nvSpPr>
          <p:cNvPr id="5" name="Content Placeholder 2"/>
          <p:cNvSpPr txBox="1">
            <a:spLocks/>
          </p:cNvSpPr>
          <p:nvPr/>
        </p:nvSpPr>
        <p:spPr bwMode="auto">
          <a:xfrm>
            <a:off x="254524" y="820132"/>
            <a:ext cx="8323420" cy="53484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t>CROSS APPLY applies the right table source to each row in the left table source</a:t>
            </a:r>
          </a:p>
          <a:p>
            <a:pPr lvl="1"/>
            <a:r>
              <a:rPr lang="en-GB" b="0" kern="0" dirty="0"/>
              <a:t>Only rows with results in both the left table source and right table source are returned</a:t>
            </a:r>
          </a:p>
          <a:p>
            <a:pPr lvl="1"/>
            <a:endParaRPr lang="en-GB" b="0" kern="0" dirty="0"/>
          </a:p>
          <a:p>
            <a:r>
              <a:rPr lang="en-GB" b="0" kern="0" dirty="0"/>
              <a:t>Like INNER JOIN statements</a:t>
            </a:r>
            <a:endParaRPr lang="en-US" b="0" kern="0" dirty="0"/>
          </a:p>
        </p:txBody>
      </p:sp>
      <p:sp>
        <p:nvSpPr>
          <p:cNvPr id="6" name="TextBox 5"/>
          <p:cNvSpPr txBox="1"/>
          <p:nvPr/>
        </p:nvSpPr>
        <p:spPr>
          <a:xfrm>
            <a:off x="594975" y="3808901"/>
            <a:ext cx="8119156" cy="2031325"/>
          </a:xfrm>
          <a:prstGeom prst="rect">
            <a:avLst/>
          </a:prstGeom>
          <a:solidFill>
            <a:schemeClr val="bg1">
              <a:lumMod val="85000"/>
            </a:schemeClr>
          </a:solidFill>
        </p:spPr>
        <p:txBody>
          <a:bodyPr wrap="square" rtlCol="0">
            <a:spAutoFit/>
          </a:bodyPr>
          <a:lstStyle/>
          <a:p>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o</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orderid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o</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orderdate</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od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productid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od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unitprice</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od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qty </a:t>
            </a: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Sales</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Orders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o</a:t>
            </a:r>
          </a:p>
          <a:p>
            <a:r>
              <a:rPr lang="en-GB" dirty="0">
                <a:solidFill>
                  <a:srgbClr val="808080"/>
                </a:solidFill>
                <a:latin typeface="Consolas" panose="020B0609020204030204" pitchFamily="49" charset="0"/>
              </a:rPr>
              <a:t>CROSS</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APPLY</a:t>
            </a:r>
            <a:r>
              <a:rPr lang="en-GB" dirty="0">
                <a:solidFill>
                  <a:srgbClr val="0000FF"/>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FF"/>
                </a:solidFill>
                <a:latin typeface="Consolas" panose="020B0609020204030204" pitchFamily="49" charset="0"/>
              </a:rPr>
              <a:t>SELECT</a:t>
            </a:r>
            <a:r>
              <a:rPr lang="en-GB" dirty="0">
                <a:solidFill>
                  <a:prstClr val="black"/>
                </a:solidFill>
                <a:latin typeface="Consolas" panose="020B0609020204030204" pitchFamily="49" charset="0"/>
              </a:rPr>
              <a:t> productid</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unitprice</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qty </a:t>
            </a: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Sales</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OrderDetails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so </a:t>
            </a:r>
          </a:p>
          <a:p>
            <a:r>
              <a:rPr lang="en-US" dirty="0">
                <a:solidFill>
                  <a:srgbClr val="0000FF"/>
                </a:solidFill>
                <a:latin typeface="Consolas" panose="020B0609020204030204" pitchFamily="49" charset="0"/>
              </a:rPr>
              <a:t>WHERE</a:t>
            </a:r>
            <a:r>
              <a:rPr lang="en-US" dirty="0">
                <a:solidFill>
                  <a:prstClr val="black"/>
                </a:solidFill>
                <a:latin typeface="Consolas" panose="020B0609020204030204" pitchFamily="49" charset="0"/>
              </a:rPr>
              <a:t> so</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orderid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o</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orderid</a:t>
            </a:r>
          </a:p>
          <a:p>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od</a:t>
            </a:r>
            <a:r>
              <a:rPr lang="en-US"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222608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d95a9ff5-73d8-48d1-86e9-93c2a2d4619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OUTER APPLY Operator</a:t>
            </a:r>
          </a:p>
        </p:txBody>
      </p:sp>
      <p:sp>
        <p:nvSpPr>
          <p:cNvPr id="5" name="Content Placeholder 2"/>
          <p:cNvSpPr txBox="1">
            <a:spLocks/>
          </p:cNvSpPr>
          <p:nvPr/>
        </p:nvSpPr>
        <p:spPr bwMode="auto">
          <a:xfrm>
            <a:off x="207389" y="740662"/>
            <a:ext cx="8616099" cy="61173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t>OUTER APPLY applies the right table source to each row in the left table source</a:t>
            </a:r>
          </a:p>
          <a:p>
            <a:pPr lvl="1"/>
            <a:r>
              <a:rPr lang="en-GB" b="0" kern="0" dirty="0"/>
              <a:t>All rows from the left table source are returned—values from the right table source are returned where they exist, otherwise NULL is returned</a:t>
            </a:r>
          </a:p>
          <a:p>
            <a:r>
              <a:rPr lang="en-GB" b="0" kern="0" dirty="0"/>
              <a:t>Like LEFT OUTER JOIN </a:t>
            </a:r>
          </a:p>
          <a:p>
            <a:endParaRPr lang="en-US" b="0" kern="0" dirty="0"/>
          </a:p>
          <a:p>
            <a:endParaRPr lang="en-US" b="0" kern="0" dirty="0"/>
          </a:p>
        </p:txBody>
      </p:sp>
      <p:sp>
        <p:nvSpPr>
          <p:cNvPr id="6" name="TextBox 5"/>
          <p:cNvSpPr txBox="1"/>
          <p:nvPr/>
        </p:nvSpPr>
        <p:spPr>
          <a:xfrm>
            <a:off x="458788" y="4114800"/>
            <a:ext cx="8119156" cy="2585323"/>
          </a:xfrm>
          <a:prstGeom prst="rect">
            <a:avLst/>
          </a:prstGeom>
          <a:solidFill>
            <a:schemeClr val="bg1">
              <a:lumMod val="85000"/>
            </a:schemeClr>
          </a:solidFill>
        </p:spPr>
        <p:txBody>
          <a:bodyPr wrap="square" rtlCol="0">
            <a:spAutoFit/>
          </a:bodyPr>
          <a:lstStyle/>
          <a:p>
            <a:r>
              <a:rPr lang="en-GB" dirty="0">
                <a:solidFill>
                  <a:srgbClr val="0000FF"/>
                </a:solidFill>
                <a:latin typeface="Consolas" panose="020B0609020204030204" pitchFamily="49" charset="0"/>
              </a:rPr>
              <a:t>SELECT</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DISTINCT</a:t>
            </a:r>
            <a:r>
              <a:rPr lang="en-GB" dirty="0">
                <a:solidFill>
                  <a:prstClr val="black"/>
                </a:solidFill>
                <a:latin typeface="Consolas" panose="020B0609020204030204" pitchFamily="49" charset="0"/>
              </a:rPr>
              <a:t> s</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country </a:t>
            </a:r>
            <a:r>
              <a:rPr lang="en-GB" dirty="0">
                <a:solidFill>
                  <a:srgbClr val="0000FF"/>
                </a:solidFill>
                <a:latin typeface="Consolas" panose="020B0609020204030204" pitchFamily="49" charset="0"/>
              </a:rPr>
              <a:t>AS</a:t>
            </a:r>
            <a:r>
              <a:rPr lang="en-GB" dirty="0">
                <a:solidFill>
                  <a:prstClr val="black"/>
                </a:solidFill>
                <a:latin typeface="Consolas" panose="020B0609020204030204" pitchFamily="49" charset="0"/>
              </a:rPr>
              <a:t> supplier_country</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a:t>
            </a:r>
          </a:p>
          <a:p>
            <a:r>
              <a:rPr lang="en-GB" dirty="0">
                <a:solidFill>
                  <a:prstClr val="black"/>
                </a:solidFill>
                <a:latin typeface="Consolas" panose="020B0609020204030204" pitchFamily="49" charset="0"/>
              </a:rPr>
              <a:t>c</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country </a:t>
            </a:r>
            <a:r>
              <a:rPr lang="en-GB" dirty="0">
                <a:solidFill>
                  <a:srgbClr val="0000FF"/>
                </a:solidFill>
                <a:latin typeface="Consolas" panose="020B0609020204030204" pitchFamily="49" charset="0"/>
              </a:rPr>
              <a:t>as</a:t>
            </a:r>
            <a:r>
              <a:rPr lang="en-GB" dirty="0">
                <a:solidFill>
                  <a:prstClr val="black"/>
                </a:solidFill>
                <a:latin typeface="Consolas" panose="020B0609020204030204" pitchFamily="49" charset="0"/>
              </a:rPr>
              <a:t> customer_country</a:t>
            </a: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Production</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Suppliers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s</a:t>
            </a:r>
          </a:p>
          <a:p>
            <a:r>
              <a:rPr lang="en-US" dirty="0">
                <a:solidFill>
                  <a:srgbClr val="808080"/>
                </a:solidFill>
                <a:latin typeface="Consolas" panose="020B0609020204030204" pitchFamily="49" charset="0"/>
              </a:rPr>
              <a:t>OUTER</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APPLY</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country </a:t>
            </a: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Sales</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Customers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cu</a:t>
            </a:r>
          </a:p>
          <a:p>
            <a:r>
              <a:rPr lang="en-US" dirty="0">
                <a:solidFill>
                  <a:srgbClr val="0000FF"/>
                </a:solidFill>
                <a:latin typeface="Consolas" panose="020B0609020204030204" pitchFamily="49" charset="0"/>
              </a:rPr>
              <a:t>WHERE</a:t>
            </a:r>
            <a:r>
              <a:rPr lang="en-US" dirty="0">
                <a:solidFill>
                  <a:prstClr val="black"/>
                </a:solidFill>
                <a:latin typeface="Consolas" panose="020B0609020204030204" pitchFamily="49" charset="0"/>
              </a:rPr>
              <a:t> cu</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country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s</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country</a:t>
            </a:r>
          </a:p>
          <a:p>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c</a:t>
            </a:r>
          </a:p>
          <a:p>
            <a:r>
              <a:rPr lang="en-US" dirty="0">
                <a:solidFill>
                  <a:srgbClr val="0000FF"/>
                </a:solidFill>
                <a:latin typeface="Consolas" panose="020B0609020204030204" pitchFamily="49" charset="0"/>
              </a:rPr>
              <a:t>ORDER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prstClr val="black"/>
                </a:solidFill>
                <a:latin typeface="Consolas" panose="020B0609020204030204" pitchFamily="49" charset="0"/>
              </a:rPr>
              <a:t> supplier_country</a:t>
            </a:r>
            <a:r>
              <a:rPr lang="en-US" dirty="0">
                <a:solidFill>
                  <a:srgbClr val="808080"/>
                </a:solidFill>
                <a:latin typeface="Consolas" panose="020B0609020204030204" pitchFamily="49" charset="0"/>
              </a:rPr>
              <a:t>;</a:t>
            </a:r>
          </a:p>
          <a:p>
            <a:endParaRPr lang="en-US" dirty="0"/>
          </a:p>
        </p:txBody>
      </p:sp>
    </p:spTree>
    <p:custDataLst>
      <p:tags r:id="rId1"/>
    </p:custDataLst>
    <p:extLst>
      <p:ext uri="{BB962C8B-B14F-4D97-AF65-F5344CB8AC3E}">
        <p14:creationId xmlns:p14="http://schemas.microsoft.com/office/powerpoint/2010/main" val="1596723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2bab1c65-8dba-474e-84f6-21d6f56726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CROSS APPLY and OUTER APPLY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Use forms of the APPLY Operator</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3444549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Using Set Operators</a:t>
            </a:r>
          </a:p>
        </p:txBody>
      </p:sp>
      <p:sp>
        <p:nvSpPr>
          <p:cNvPr id="3" name="Text Placeholder 2"/>
          <p:cNvSpPr>
            <a:spLocks noGrp="1"/>
          </p:cNvSpPr>
          <p:nvPr>
            <p:ph type="body" idx="1"/>
          </p:nvPr>
        </p:nvSpPr>
        <p:spPr/>
        <p:txBody>
          <a:bodyPr/>
          <a:lstStyle/>
          <a:p>
            <a:r>
              <a:rPr lang="en-GB" dirty="0"/>
              <a:t>Exercise 1: Writing Queries That Use UNION Set Operators and UNION ALL Multi-Set Operators
Exercise 2: Writing Queries That Use the CROSS APPLY and OUTER APPLY Operators
Exercise 3: Writing Queries That Use the EXCEPT and INTERSECT Operators</a:t>
            </a:r>
          </a:p>
        </p:txBody>
      </p:sp>
      <p:sp>
        <p:nvSpPr>
          <p:cNvPr id="4" name="TextBox 3"/>
          <p:cNvSpPr txBox="1"/>
          <p:nvPr/>
        </p:nvSpPr>
        <p:spPr>
          <a:xfrm>
            <a:off x="458788" y="3821344"/>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202344"/>
            <a:ext cx="6970050" cy="1384995"/>
          </a:xfrm>
          <a:prstGeom prst="rect">
            <a:avLst/>
          </a:prstGeom>
          <a:noFill/>
        </p:spPr>
        <p:txBody>
          <a:bodyPr vert="horz" wrap="none" rtlCol="0">
            <a:spAutoFit/>
          </a:bodyPr>
          <a:lstStyle/>
          <a:p>
            <a:r>
              <a:rPr lang="en-IN" sz="2800" b="0" dirty="0">
                <a:latin typeface="Segoe UI" panose="020B0502040204020203" pitchFamily="34" charset="0"/>
              </a:rPr>
              <a:t>Virtual machine</a:t>
            </a:r>
            <a:r>
              <a:rPr lang="en-GB" sz="2800" b="0" dirty="0">
                <a:solidFill>
                  <a:srgbClr val="000000"/>
                </a:solidFill>
                <a:latin typeface="Segoe UI" panose="020B0502040204020203" pitchFamily="34" charset="0"/>
              </a:rPr>
              <a:t>: </a:t>
            </a:r>
            <a:r>
              <a:rPr lang="en-GB" sz="2800" dirty="0">
                <a:solidFill>
                  <a:srgbClr val="000000"/>
                </a:solidFill>
                <a:latin typeface="Segoe UI" panose="020B0502040204020203" pitchFamily="34" charset="0"/>
              </a:rPr>
              <a:t>20761C-MIA-SQL</a:t>
            </a:r>
          </a:p>
          <a:p>
            <a:r>
              <a:rPr lang="en-GB" sz="2800" b="0" dirty="0">
                <a:solidFill>
                  <a:srgbClr val="000000"/>
                </a:solidFill>
                <a:latin typeface="Segoe UI" panose="020B0502040204020203" pitchFamily="34" charset="0"/>
              </a:rPr>
              <a:t>User name</a:t>
            </a:r>
            <a:r>
              <a:rPr lang="en-IN" sz="2800" b="0" dirty="0">
                <a:solidFill>
                  <a:srgbClr val="000000"/>
                </a:solidFill>
                <a:latin typeface="Segoe UI" panose="020B0502040204020203" pitchFamily="34" charset="0"/>
              </a:rPr>
              <a:t>: </a:t>
            </a:r>
            <a:r>
              <a:rPr lang="en-GB" sz="2800" dirty="0">
                <a:solidFill>
                  <a:srgbClr val="000000"/>
                </a:solidFill>
                <a:latin typeface="Segoe UI" panose="020B0502040204020203" pitchFamily="34" charset="0"/>
              </a:rPr>
              <a:t>ADVENTUREWORKS\Student</a:t>
            </a:r>
            <a:endParaRPr lang="en-GB" sz="2800" b="0" dirty="0">
              <a:solidFill>
                <a:srgbClr val="000000"/>
              </a:solidFill>
              <a:latin typeface="Segoe UI" panose="020B0502040204020203" pitchFamily="34" charset="0"/>
            </a:endParaRPr>
          </a:p>
          <a:p>
            <a:r>
              <a:rPr lang="en-GB" sz="2800" b="0" dirty="0">
                <a:solidFill>
                  <a:srgbClr val="000000"/>
                </a:solidFill>
                <a:latin typeface="Segoe UI" panose="020B0502040204020203" pitchFamily="34" charset="0"/>
              </a:rPr>
              <a:t>Password: </a:t>
            </a:r>
            <a:r>
              <a:rPr lang="en-GB" sz="2800" dirty="0">
                <a:solidFill>
                  <a:srgbClr val="000000"/>
                </a:solidFill>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a:latin typeface="Segoe UI" panose="020B0502040204020203" pitchFamily="34" charset="0"/>
              </a:rPr>
              <a:t>Estimated Time: 60 minutes</a:t>
            </a:r>
          </a:p>
        </p:txBody>
      </p:sp>
    </p:spTree>
    <p:custDataLst>
      <p:tags r:id="rId1"/>
    </p:custDataLst>
    <p:extLst>
      <p:ext uri="{BB962C8B-B14F-4D97-AF65-F5344CB8AC3E}">
        <p14:creationId xmlns:p14="http://schemas.microsoft.com/office/powerpoint/2010/main" val="3380114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3970318"/>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As a business analyst for Adventure Works, you will be writing reports using corporate databases stored in SQL Server. You have been provided with a set of business requirements for data and you will write T-SQL queries to retrieve the specified data from the databases. Because of the complex business requirements, you will need to prepare combined results from multiple queries using set operators.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11949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Writing Queries with the UNION Operator
Using EXCEPT and INTERSECT
Using APPLY</a:t>
            </a:r>
          </a:p>
        </p:txBody>
      </p:sp>
    </p:spTree>
    <p:custDataLst>
      <p:tags r:id="rId1"/>
    </p:custDataLst>
    <p:extLst>
      <p:ext uri="{BB962C8B-B14F-4D97-AF65-F5344CB8AC3E}">
        <p14:creationId xmlns:p14="http://schemas.microsoft.com/office/powerpoint/2010/main" val="3169381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a:t>
            </a:r>
          </a:p>
        </p:txBody>
      </p:sp>
    </p:spTree>
    <p:custDataLst>
      <p:tags r:id="rId1"/>
    </p:custDataLst>
    <p:extLst>
      <p:ext uri="{BB962C8B-B14F-4D97-AF65-F5344CB8AC3E}">
        <p14:creationId xmlns:p14="http://schemas.microsoft.com/office/powerpoint/2010/main" val="341656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Writing Queries with the UNION Operator</a:t>
            </a:r>
          </a:p>
        </p:txBody>
      </p:sp>
      <p:sp>
        <p:nvSpPr>
          <p:cNvPr id="3" name="Text Placeholder 2"/>
          <p:cNvSpPr>
            <a:spLocks noGrp="1"/>
          </p:cNvSpPr>
          <p:nvPr>
            <p:ph type="body" idx="1"/>
          </p:nvPr>
        </p:nvSpPr>
        <p:spPr/>
        <p:txBody>
          <a:bodyPr/>
          <a:lstStyle/>
          <a:p>
            <a:r>
              <a:rPr lang="en-GB" dirty="0"/>
              <a:t>Interactions Between Sets
Using the UNION Operator
Using the UNION ALL Operator
Demonstration: Using UNION and UNION ALL</a:t>
            </a:r>
          </a:p>
        </p:txBody>
      </p:sp>
    </p:spTree>
    <p:custDataLst>
      <p:tags r:id="rId1"/>
    </p:custDataLst>
    <p:extLst>
      <p:ext uri="{BB962C8B-B14F-4D97-AF65-F5344CB8AC3E}">
        <p14:creationId xmlns:p14="http://schemas.microsoft.com/office/powerpoint/2010/main" val="56762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Interactions Between Sets</a:t>
            </a:r>
          </a:p>
        </p:txBody>
      </p:sp>
      <p:sp>
        <p:nvSpPr>
          <p:cNvPr id="4" name="Content Placeholder 2"/>
          <p:cNvSpPr txBox="1">
            <a:spLocks/>
          </p:cNvSpPr>
          <p:nvPr/>
        </p:nvSpPr>
        <p:spPr>
          <a:xfrm>
            <a:off x="216815" y="857838"/>
            <a:ext cx="8663233" cy="600016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The results of two input queries may be further manipulated</a:t>
            </a:r>
          </a:p>
          <a:p>
            <a:pPr lvl="0"/>
            <a:r>
              <a:rPr lang="en-GB" b="0" kern="0" dirty="0">
                <a:solidFill>
                  <a:srgbClr val="000000"/>
                </a:solidFill>
              </a:rPr>
              <a:t>Sets may be combined, compared, or operated against each other</a:t>
            </a:r>
          </a:p>
          <a:p>
            <a:pPr lvl="0"/>
            <a:r>
              <a:rPr lang="en-GB" b="0" kern="0" dirty="0">
                <a:solidFill>
                  <a:srgbClr val="000000"/>
                </a:solidFill>
              </a:rPr>
              <a:t>Both sets must have the same number of compatible columns</a:t>
            </a:r>
          </a:p>
          <a:p>
            <a:pPr lvl="0"/>
            <a:r>
              <a:rPr lang="en-GB" b="0" kern="0" dirty="0">
                <a:solidFill>
                  <a:srgbClr val="000000"/>
                </a:solidFill>
              </a:rPr>
              <a:t>ORDER BY not allowed in input queries, but may be used for result of set operation</a:t>
            </a:r>
          </a:p>
          <a:p>
            <a:pPr lvl="0"/>
            <a:r>
              <a:rPr lang="en-GB" b="0" kern="0" dirty="0">
                <a:solidFill>
                  <a:srgbClr val="000000"/>
                </a:solidFill>
              </a:rPr>
              <a:t>NULLs considered equal when comparing sets</a:t>
            </a:r>
          </a:p>
          <a:p>
            <a:pPr lvl="0"/>
            <a:endParaRPr lang="en-US" b="0" kern="0" dirty="0">
              <a:solidFill>
                <a:srgbClr val="000000"/>
              </a:solidFill>
            </a:endParaRPr>
          </a:p>
        </p:txBody>
      </p:sp>
      <p:sp>
        <p:nvSpPr>
          <p:cNvPr id="5" name="TextBox 4"/>
          <p:cNvSpPr txBox="1"/>
          <p:nvPr/>
        </p:nvSpPr>
        <p:spPr>
          <a:xfrm>
            <a:off x="458788" y="5408579"/>
            <a:ext cx="8119156" cy="1200329"/>
          </a:xfrm>
          <a:prstGeom prst="rect">
            <a:avLst/>
          </a:prstGeom>
          <a:solidFill>
            <a:schemeClr val="bg1">
              <a:lumMod val="85000"/>
            </a:schemeClr>
          </a:solidFill>
        </p:spPr>
        <p:txBody>
          <a:bodyPr wrap="square" rtlCol="0">
            <a:spAutoFit/>
          </a:bodyPr>
          <a:lstStyle/>
          <a:p>
            <a:pPr lvl="0"/>
            <a:r>
              <a:rPr lang="en-GB" dirty="0">
                <a:solidFill>
                  <a:srgbClr val="000000"/>
                </a:solidFill>
              </a:rPr>
              <a:t>&lt;</a:t>
            </a:r>
            <a:r>
              <a:rPr lang="en-GB" dirty="0">
                <a:solidFill>
                  <a:srgbClr val="0078D7"/>
                </a:solidFill>
              </a:rPr>
              <a:t>SELECT</a:t>
            </a:r>
            <a:r>
              <a:rPr lang="en-GB" dirty="0">
                <a:solidFill>
                  <a:srgbClr val="000000"/>
                </a:solidFill>
              </a:rPr>
              <a:t> query_1&gt;</a:t>
            </a:r>
          </a:p>
          <a:p>
            <a:pPr lvl="0"/>
            <a:r>
              <a:rPr lang="en-GB" dirty="0">
                <a:solidFill>
                  <a:srgbClr val="000000"/>
                </a:solidFill>
              </a:rPr>
              <a:t>&lt;set_operator&gt;</a:t>
            </a:r>
          </a:p>
          <a:p>
            <a:pPr lvl="0"/>
            <a:r>
              <a:rPr lang="en-GB" dirty="0">
                <a:solidFill>
                  <a:srgbClr val="000000"/>
                </a:solidFill>
              </a:rPr>
              <a:t>&lt;</a:t>
            </a:r>
            <a:r>
              <a:rPr lang="en-GB" dirty="0">
                <a:solidFill>
                  <a:srgbClr val="0078D7"/>
                </a:solidFill>
              </a:rPr>
              <a:t>SELECT</a:t>
            </a:r>
            <a:r>
              <a:rPr lang="en-GB" dirty="0">
                <a:solidFill>
                  <a:srgbClr val="000000"/>
                </a:solidFill>
              </a:rPr>
              <a:t> query_2&gt;</a:t>
            </a:r>
          </a:p>
          <a:p>
            <a:pPr lvl="0"/>
            <a:r>
              <a:rPr lang="en-GB" dirty="0">
                <a:solidFill>
                  <a:srgbClr val="000000"/>
                </a:solidFill>
              </a:rPr>
              <a:t>[</a:t>
            </a:r>
            <a:r>
              <a:rPr lang="en-GB" dirty="0">
                <a:solidFill>
                  <a:srgbClr val="0078D7"/>
                </a:solidFill>
              </a:rPr>
              <a:t>ORDER BY </a:t>
            </a:r>
            <a:r>
              <a:rPr lang="en-GB" dirty="0">
                <a:solidFill>
                  <a:srgbClr val="000000"/>
                </a:solidFill>
              </a:rPr>
              <a:t>&lt;sort_list&gt;]</a:t>
            </a:r>
            <a:r>
              <a:rPr lang="en-US" b="0" dirty="0">
                <a:solidFill>
                  <a:srgbClr val="000000"/>
                </a:solidFill>
              </a:rPr>
              <a:t>;</a:t>
            </a:r>
            <a:endParaRPr lang="en-GB" dirty="0">
              <a:solidFill>
                <a:srgbClr val="000000"/>
              </a:solidFill>
            </a:endParaRPr>
          </a:p>
        </p:txBody>
      </p:sp>
    </p:spTree>
    <p:custDataLst>
      <p:tags r:id="rId1"/>
    </p:custDataLst>
    <p:extLst>
      <p:ext uri="{BB962C8B-B14F-4D97-AF65-F5344CB8AC3E}">
        <p14:creationId xmlns:p14="http://schemas.microsoft.com/office/powerpoint/2010/main" val="343135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UNION Operator</a:t>
            </a:r>
          </a:p>
        </p:txBody>
      </p:sp>
      <p:sp>
        <p:nvSpPr>
          <p:cNvPr id="4" name="Content Placeholder 2"/>
          <p:cNvSpPr txBox="1">
            <a:spLocks/>
          </p:cNvSpPr>
          <p:nvPr/>
        </p:nvSpPr>
        <p:spPr>
          <a:xfrm>
            <a:off x="458788" y="86034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UNION returns a result set of distinct rows combined from both input sets</a:t>
            </a:r>
          </a:p>
          <a:p>
            <a:pPr lvl="0"/>
            <a:r>
              <a:rPr lang="en-GB" b="0" kern="0" dirty="0">
                <a:solidFill>
                  <a:srgbClr val="000000"/>
                </a:solidFill>
              </a:rPr>
              <a:t>Duplicates are removed during query processing </a:t>
            </a:r>
            <a:endParaRPr lang="en-US" b="0" kern="0" dirty="0">
              <a:solidFill>
                <a:srgbClr val="000000"/>
              </a:solidFill>
            </a:endParaRPr>
          </a:p>
        </p:txBody>
      </p:sp>
      <p:graphicFrame>
        <p:nvGraphicFramePr>
          <p:cNvPr id="5" name="Diagram 4" descr="There are two intersecting circles on the slide. The right circle is labelled Customers and is colored blue. The left circle is labelled Employees and is colored blue. The blue color signifies that the query will return all records from Employees and those that also occur in Customers."/>
          <p:cNvGraphicFramePr/>
          <p:nvPr>
            <p:extLst>
              <p:ext uri="{D42A27DB-BD31-4B8C-83A1-F6EECF244321}">
                <p14:modId xmlns:p14="http://schemas.microsoft.com/office/powerpoint/2010/main" val="499840534"/>
              </p:ext>
            </p:extLst>
          </p:nvPr>
        </p:nvGraphicFramePr>
        <p:xfrm>
          <a:off x="1524000" y="2762655"/>
          <a:ext cx="6096000" cy="21400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AutoShape 3"/>
          <p:cNvSpPr>
            <a:spLocks noChangeArrowheads="1"/>
          </p:cNvSpPr>
          <p:nvPr/>
        </p:nvSpPr>
        <p:spPr bwMode="auto">
          <a:xfrm>
            <a:off x="458788" y="4919720"/>
            <a:ext cx="8119156" cy="163121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GB" sz="2000" dirty="0">
                <a:solidFill>
                  <a:srgbClr val="008000"/>
                </a:solidFill>
                <a:latin typeface="Consolas" panose="020B0609020204030204" pitchFamily="49" charset="0"/>
              </a:rPr>
              <a:t>-- only distinct rows from both queries are returned</a:t>
            </a:r>
            <a:endParaRPr lang="en-GB" sz="2000" dirty="0">
              <a:solidFill>
                <a:prstClr val="black"/>
              </a:solidFill>
              <a:latin typeface="Consolas" panose="020B0609020204030204" pitchFamily="49" charset="0"/>
            </a:endParaRPr>
          </a:p>
          <a:p>
            <a:pPr lvl="0"/>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country</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region</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city </a:t>
            </a:r>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HR</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Employees</a:t>
            </a:r>
          </a:p>
          <a:p>
            <a:pPr lvl="0"/>
            <a:r>
              <a:rPr lang="en-US" sz="2000" dirty="0">
                <a:solidFill>
                  <a:srgbClr val="0000FF"/>
                </a:solidFill>
                <a:latin typeface="Consolas" panose="020B0609020204030204" pitchFamily="49" charset="0"/>
              </a:rPr>
              <a:t>UNION</a:t>
            </a:r>
            <a:endParaRPr lang="en-US" sz="2000" dirty="0">
              <a:solidFill>
                <a:prstClr val="black"/>
              </a:solidFill>
              <a:latin typeface="Consolas" panose="020B0609020204030204" pitchFamily="49" charset="0"/>
            </a:endParaRPr>
          </a:p>
          <a:p>
            <a:pPr lvl="0"/>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country</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region</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city </a:t>
            </a:r>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Sales</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Customers</a:t>
            </a:r>
            <a:r>
              <a:rPr lang="en-GB" sz="2000" dirty="0">
                <a:solidFill>
                  <a:srgbClr val="808080"/>
                </a:solidFill>
                <a:latin typeface="Consolas" panose="020B0609020204030204" pitchFamily="49" charset="0"/>
              </a:rPr>
              <a:t>;</a:t>
            </a:r>
          </a:p>
          <a:p>
            <a:pPr lvl="0"/>
            <a:endParaRPr lang="en-US" sz="2000" b="0" dirty="0">
              <a:solidFill>
                <a:srgbClr val="000000"/>
              </a:solidFill>
              <a:latin typeface="Consolas" panose="020B0609020204030204" pitchFamily="49"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256552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UNION ALL Operator</a:t>
            </a:r>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t>UNION ALL returns a result set with all rows from both input sets</a:t>
            </a:r>
          </a:p>
          <a:p>
            <a:endParaRPr lang="en-GB" b="0" kern="0" dirty="0"/>
          </a:p>
          <a:p>
            <a:endParaRPr lang="en-US" b="0" kern="0" dirty="0"/>
          </a:p>
        </p:txBody>
      </p:sp>
      <p:sp>
        <p:nvSpPr>
          <p:cNvPr id="6" name="AutoShape 3"/>
          <p:cNvSpPr>
            <a:spLocks noChangeArrowheads="1"/>
          </p:cNvSpPr>
          <p:nvPr/>
        </p:nvSpPr>
        <p:spPr bwMode="auto">
          <a:xfrm>
            <a:off x="458788" y="4151582"/>
            <a:ext cx="8119156" cy="1200329"/>
          </a:xfrm>
          <a:prstGeom prst="roundRect">
            <a:avLst>
              <a:gd name="adj" fmla="val 0"/>
            </a:avLst>
          </a:prstGeom>
          <a:solidFill>
            <a:srgbClr val="D2D2D2"/>
          </a:solidFill>
          <a:ln w="9525" algn="ctr">
            <a:solidFill>
              <a:schemeClr val="accent1"/>
            </a:solidFill>
            <a:round/>
            <a:headEnd/>
            <a:tailEnd/>
          </a:ln>
          <a:effectLst/>
        </p:spPr>
        <p:txBody>
          <a:bodyPr wrap="square" anchor="ctr">
            <a:spAutoFit/>
          </a:bodyPr>
          <a:lstStyle/>
          <a:p>
            <a:r>
              <a:rPr lang="en-GB" dirty="0">
                <a:solidFill>
                  <a:srgbClr val="008000"/>
                </a:solidFill>
                <a:latin typeface="Consolas" panose="020B0609020204030204" pitchFamily="49" charset="0"/>
              </a:rPr>
              <a:t>-- all rows from both queries will be returned</a:t>
            </a:r>
            <a:endParaRPr lang="en-GB" dirty="0">
              <a:solidFill>
                <a:prstClr val="black"/>
              </a:solidFill>
              <a:latin typeface="Consolas" panose="020B0609020204030204" pitchFamily="49" charset="0"/>
            </a:endParaRPr>
          </a:p>
          <a:p>
            <a:r>
              <a:rPr lang="en-GB" dirty="0">
                <a:solidFill>
                  <a:srgbClr val="0000FF"/>
                </a:solidFill>
                <a:latin typeface="Consolas" panose="020B0609020204030204" pitchFamily="49" charset="0"/>
              </a:rPr>
              <a:t>SELECT</a:t>
            </a:r>
            <a:r>
              <a:rPr lang="en-GB" dirty="0">
                <a:solidFill>
                  <a:prstClr val="black"/>
                </a:solidFill>
                <a:latin typeface="Consolas" panose="020B0609020204030204" pitchFamily="49" charset="0"/>
              </a:rPr>
              <a:t> country</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region</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city </a:t>
            </a:r>
            <a:r>
              <a:rPr lang="en-GB" dirty="0">
                <a:solidFill>
                  <a:srgbClr val="0000FF"/>
                </a:solidFill>
                <a:latin typeface="Consolas" panose="020B0609020204030204" pitchFamily="49" charset="0"/>
              </a:rPr>
              <a:t>FROM</a:t>
            </a:r>
            <a:r>
              <a:rPr lang="en-GB" dirty="0">
                <a:solidFill>
                  <a:prstClr val="black"/>
                </a:solidFill>
                <a:latin typeface="Consolas" panose="020B0609020204030204" pitchFamily="49" charset="0"/>
              </a:rPr>
              <a:t> HR</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Employees</a:t>
            </a:r>
          </a:p>
          <a:p>
            <a:r>
              <a:rPr lang="en-US" dirty="0">
                <a:solidFill>
                  <a:srgbClr val="0000FF"/>
                </a:solidFill>
                <a:latin typeface="Consolas" panose="020B0609020204030204" pitchFamily="49" charset="0"/>
              </a:rPr>
              <a:t>UNION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ALL</a:t>
            </a:r>
            <a:endParaRPr lang="en-US" dirty="0">
              <a:solidFill>
                <a:prstClr val="black"/>
              </a:solidFill>
              <a:latin typeface="Consolas" panose="020B0609020204030204" pitchFamily="49" charset="0"/>
            </a:endParaRPr>
          </a:p>
          <a:p>
            <a:r>
              <a:rPr lang="en-GB" dirty="0">
                <a:solidFill>
                  <a:srgbClr val="0000FF"/>
                </a:solidFill>
                <a:latin typeface="Consolas" panose="020B0609020204030204" pitchFamily="49" charset="0"/>
              </a:rPr>
              <a:t>SELECT</a:t>
            </a:r>
            <a:r>
              <a:rPr lang="en-GB" dirty="0">
                <a:solidFill>
                  <a:prstClr val="black"/>
                </a:solidFill>
                <a:latin typeface="Consolas" panose="020B0609020204030204" pitchFamily="49" charset="0"/>
              </a:rPr>
              <a:t> country</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region</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city </a:t>
            </a:r>
            <a:r>
              <a:rPr lang="en-GB" dirty="0">
                <a:solidFill>
                  <a:srgbClr val="0000FF"/>
                </a:solidFill>
                <a:latin typeface="Consolas" panose="020B0609020204030204" pitchFamily="49" charset="0"/>
              </a:rPr>
              <a:t>FROM</a:t>
            </a:r>
            <a:r>
              <a:rPr lang="en-GB" dirty="0">
                <a:solidFill>
                  <a:prstClr val="black"/>
                </a:solidFill>
                <a:latin typeface="Consolas" panose="020B0609020204030204" pitchFamily="49" charset="0"/>
              </a:rPr>
              <a:t> Sales</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Customers</a:t>
            </a:r>
            <a:r>
              <a:rPr lang="en-US" b="0" dirty="0">
                <a:latin typeface="Consolas" panose="020B0609020204030204" pitchFamily="49" charset="0"/>
                <a:cs typeface="Lucida Sans Unicode" panose="020B0602030504020204" pitchFamily="34" charset="0"/>
              </a:rPr>
              <a:t>;</a:t>
            </a:r>
            <a:endParaRPr lang="en-GB"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33601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f95478e-25fa-4bdb-b82b-187f8aa7f1a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UNION and UNION ALL</a:t>
            </a:r>
          </a:p>
        </p:txBody>
      </p:sp>
      <p:sp>
        <p:nvSpPr>
          <p:cNvPr id="4" name="Text Placeholder 3"/>
          <p:cNvSpPr>
            <a:spLocks noGrp="1"/>
          </p:cNvSpPr>
          <p:nvPr>
            <p:ph type="body" idx="1"/>
          </p:nvPr>
        </p:nvSpPr>
        <p:spPr/>
        <p:txBody>
          <a:bodyPr/>
          <a:lstStyle/>
          <a:p>
            <a:pPr marL="0" indent="0">
              <a:buNone/>
            </a:pPr>
            <a:r>
              <a:rPr lang="en-US" dirty="0"/>
              <a:t>In this demonstration, you will see how to:</a:t>
            </a:r>
          </a:p>
          <a:p>
            <a:r>
              <a:rPr lang="en-US" dirty="0"/>
              <a:t>Use UNION and UNION ALL</a:t>
            </a:r>
          </a:p>
          <a:p>
            <a:endParaRPr lang="en-GB" dirty="0"/>
          </a:p>
        </p:txBody>
      </p:sp>
    </p:spTree>
    <p:custDataLst>
      <p:tags r:id="rId1"/>
    </p:custDataLst>
    <p:extLst>
      <p:ext uri="{BB962C8B-B14F-4D97-AF65-F5344CB8AC3E}">
        <p14:creationId xmlns:p14="http://schemas.microsoft.com/office/powerpoint/2010/main" val="230971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03176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Using EXCEPT and INTERSECT</a:t>
            </a:r>
          </a:p>
        </p:txBody>
      </p:sp>
      <p:sp>
        <p:nvSpPr>
          <p:cNvPr id="3" name="Text Placeholder 2"/>
          <p:cNvSpPr>
            <a:spLocks noGrp="1"/>
          </p:cNvSpPr>
          <p:nvPr>
            <p:ph type="body" idx="1"/>
          </p:nvPr>
        </p:nvSpPr>
        <p:spPr/>
        <p:txBody>
          <a:bodyPr/>
          <a:lstStyle/>
          <a:p>
            <a:r>
              <a:rPr lang="en-GB" dirty="0"/>
              <a:t>Using the INTERSECT Operator
Using the EXCEPT Operator
Demonstration: Using EXCEPT and INTERSECT</a:t>
            </a:r>
          </a:p>
        </p:txBody>
      </p:sp>
    </p:spTree>
    <p:custDataLst>
      <p:tags r:id="rId1"/>
    </p:custDataLst>
    <p:extLst>
      <p:ext uri="{BB962C8B-B14F-4D97-AF65-F5344CB8AC3E}">
        <p14:creationId xmlns:p14="http://schemas.microsoft.com/office/powerpoint/2010/main" val="30954734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10</TotalTime>
  <Words>2722</Words>
  <Application>Microsoft Office PowerPoint</Application>
  <PresentationFormat>On-screen Show (4:3)</PresentationFormat>
  <Paragraphs>296</Paragraphs>
  <Slides>20</Slides>
  <Notes>20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Wingdings</vt:lpstr>
      <vt:lpstr>Verdana</vt:lpstr>
      <vt:lpstr>Lucida Sans Unicode</vt:lpstr>
      <vt:lpstr>Consolas</vt:lpstr>
      <vt:lpstr>Segoe UI</vt:lpstr>
      <vt:lpstr>Arial</vt:lpstr>
      <vt:lpstr>Calibri</vt:lpstr>
      <vt:lpstr>NG_MOC_Core_ModuleNew2</vt:lpstr>
      <vt:lpstr>Module 12</vt:lpstr>
      <vt:lpstr>Module Overview</vt:lpstr>
      <vt:lpstr>Lesson 1: Writing Queries with the UNION Operator</vt:lpstr>
      <vt:lpstr>Interactions Between Sets</vt:lpstr>
      <vt:lpstr>Using the UNION Operator</vt:lpstr>
      <vt:lpstr>Using the UNION ALL Operator</vt:lpstr>
      <vt:lpstr>Demonstration: Using UNION and UNION ALL</vt:lpstr>
      <vt:lpstr>PowerPoint Presentation</vt:lpstr>
      <vt:lpstr>Lesson 2: Using EXCEPT and INTERSECT</vt:lpstr>
      <vt:lpstr>Using the INTERSECT Operator</vt:lpstr>
      <vt:lpstr>Using the EXCEPT Operator</vt:lpstr>
      <vt:lpstr>Demonstration: Using EXCEPT and INTERSECT</vt:lpstr>
      <vt:lpstr>Lesson 3: Using APPLY</vt:lpstr>
      <vt:lpstr>Using the APPLY Operator</vt:lpstr>
      <vt:lpstr>The CROSS APPLY Operator</vt:lpstr>
      <vt:lpstr>The OUTER APPLY Operator</vt:lpstr>
      <vt:lpstr>Demonstration: Using CROSS APPLY and OUTER APPLY</vt:lpstr>
      <vt:lpstr>Lab: Using Set Operators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dc:title>
  <dc:creator>Richard Strange</dc:creator>
  <cp:lastModifiedBy>Nilkant Jagtap</cp:lastModifiedBy>
  <cp:revision>5</cp:revision>
  <dcterms:created xsi:type="dcterms:W3CDTF">2017-11-17T11:17:27Z</dcterms:created>
  <dcterms:modified xsi:type="dcterms:W3CDTF">2021-07-13T09:55:26Z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B006E211-5258-4E33-80EA-A22A0CC9E0DF</vt:lpwstr>
  </property>
  <property fmtid="{D5CDD505-2E9C-101B-9397-08002B2CF9AE}" pid="3" name="ArticulatePath">
    <vt:lpwstr>20761C_12</vt:lpwstr>
  </property>
</Properties>
</file>