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0.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1.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12.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3.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14.xml" ContentType="application/vnd.openxmlformats-officedocument.theme+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15.xml" ContentType="application/vnd.openxmlformats-officedocument.them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16.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17.xml" ContentType="application/vnd.openxmlformats-officedocument.theme+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18.xml" ContentType="application/vnd.openxmlformats-officedocument.theme+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theme/theme19.xml" ContentType="application/vnd.openxmlformats-officedocument.theme+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theme/theme20.xml" ContentType="application/vnd.openxmlformats-officedocument.theme+xml"/>
  <Override PartName="/ppt/theme/theme2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Lst>
  <p:notesMasterIdLst>
    <p:notesMasterId r:id="rId38"/>
  </p:notesMasterIdLst>
  <p:sldIdLst>
    <p:sldId id="256" r:id="rId21"/>
    <p:sldId id="257" r:id="rId22"/>
    <p:sldId id="276" r:id="rId23"/>
    <p:sldId id="277" r:id="rId24"/>
    <p:sldId id="278" r:id="rId25"/>
    <p:sldId id="279" r:id="rId26"/>
    <p:sldId id="280" r:id="rId27"/>
    <p:sldId id="281" r:id="rId28"/>
    <p:sldId id="282" r:id="rId29"/>
    <p:sldId id="283" r:id="rId30"/>
    <p:sldId id="284" r:id="rId31"/>
    <p:sldId id="285" r:id="rId32"/>
    <p:sldId id="286" r:id="rId33"/>
    <p:sldId id="272" r:id="rId34"/>
    <p:sldId id="273" r:id="rId35"/>
    <p:sldId id="274" r:id="rId36"/>
    <p:sldId id="275" r:id="rId37"/>
  </p:sldIdLst>
  <p:sldSz cx="9144000" cy="6858000" type="screen4x3"/>
  <p:notesSz cx="6858000" cy="9144000"/>
  <p:embeddedFontLst>
    <p:embeddedFont>
      <p:font typeface="Verdana" panose="020B0604030504040204" pitchFamily="34" charset="0"/>
      <p:regular r:id="rId39"/>
      <p:bold r:id="rId40"/>
      <p:italic r:id="rId41"/>
      <p:boldItalic r:id="rId42"/>
    </p:embeddedFont>
    <p:embeddedFont>
      <p:font typeface="Lucida Sans Typewriter" panose="020B060402020202020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Segoe UI" panose="020B0502040204020203" pitchFamily="34" charset="0"/>
      <p:regular r:id="rId51"/>
      <p:bold r:id="rId52"/>
      <p:italic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notesViewPr>
    <p:cSldViewPr snapToGrid="0">
      <p:cViewPr varScale="1">
        <p:scale>
          <a:sx n="75" d="100"/>
          <a:sy n="75" d="100"/>
        </p:scale>
        <p:origin x="286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6.xml"/><Relationship Id="rId39" Type="http://schemas.openxmlformats.org/officeDocument/2006/relationships/font" Target="fonts/font1.fntdata"/><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openxmlformats.org/officeDocument/2006/relationships/font" Target="fonts/font11.fntdata"/><Relationship Id="rId57"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1.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font" Target="fonts/font13.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43781-FD0D-4F06-86D4-B7627CBB01C7}" type="datetimeFigureOut">
              <a:rPr lang="en-GB" smtClean="0"/>
              <a:t>03/11/2018</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24EC7-F875-44D5-8C54-FC2A47C9E1C0}" type="slidenum">
              <a:rPr lang="en-GB" smtClean="0"/>
              <a:t>‹#›</a:t>
            </a:fld>
            <a:endParaRPr lang="en-GB" dirty="0"/>
          </a:p>
        </p:txBody>
      </p:sp>
    </p:spTree>
    <p:extLst>
      <p:ext uri="{BB962C8B-B14F-4D97-AF65-F5344CB8AC3E}">
        <p14:creationId xmlns:p14="http://schemas.microsoft.com/office/powerpoint/2010/main" val="2623748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For more information on window functions, see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Microsoft SQL Server 2012 High-Performance T-SQL Using Window Functions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(Microsoft Press).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124EC7-F875-44D5-8C54-FC2A47C9E1C0}"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19824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13: Using Window Ranking, Offset and Aggregate Functions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1854447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1981200"/>
            <a:ext cx="6286500" cy="7046913"/>
          </a:xfrm>
        </p:spPr>
        <p:txBody>
          <a:bodyPr/>
          <a:lstStyle/>
          <a:p>
            <a:r>
              <a:rPr lang="en-US" dirty="0" smtClean="0"/>
              <a:t>Reminder that any order by</a:t>
            </a:r>
            <a:r>
              <a:rPr lang="en-US" baseline="0" dirty="0" smtClean="0"/>
              <a:t> within an OVER clause does not determine order of the final result set. See the notes in the workbook about using an additional ORDER BY clause to set output order.</a:t>
            </a:r>
            <a:endParaRPr lang="en-US" dirty="0"/>
          </a:p>
        </p:txBody>
      </p:sp>
      <p:sp>
        <p:nvSpPr>
          <p:cNvPr id="4" name="Header Placeholder 3"/>
          <p:cNvSpPr>
            <a:spLocks noGrp="1"/>
          </p:cNvSpPr>
          <p:nvPr>
            <p:ph type="hdr" sz="quarter" idx="10"/>
          </p:nvPr>
        </p:nvSpPr>
        <p:spPr/>
        <p:txBody>
          <a:bodyPr/>
          <a:lstStyle/>
          <a:p>
            <a:pPr>
              <a:defRPr/>
            </a:pPr>
            <a:r>
              <a:rPr lang="en-US" dirty="0" smtClean="0"/>
              <a:t>Module 13: Using Window Ranking, Offset and Aggregate Functions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4237176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00943"/>
            <a:ext cx="6286500" cy="6927170"/>
          </a:xfrm>
        </p:spPr>
        <p:txBody>
          <a:bodyPr/>
          <a:lstStyle/>
          <a:p>
            <a:r>
              <a:rPr lang="en-US" dirty="0" smtClean="0"/>
              <a:t>Note that the standard</a:t>
            </a:r>
            <a:r>
              <a:rPr lang="en-US" baseline="0" dirty="0" smtClean="0"/>
              <a:t> calls for a NTH_VALUE function, but it is not currently implemented in SQL Server 2012.</a:t>
            </a:r>
          </a:p>
          <a:p>
            <a:endParaRPr lang="en-US" baseline="0" dirty="0" smtClean="0"/>
          </a:p>
          <a:p>
            <a:r>
              <a:rPr lang="en-US" baseline="0" dirty="0" smtClean="0"/>
              <a:t>Remind the students that the default window framing is RANGE BETWEEN UNBOUNDED PRECEDING AND CURRENT ROW. Therefore for LAST_VALUE to return something other than the current row, the framing needs to be set, such as to UNBOUND FOLLOWING, which will then include all subsequent rows in the window frame.</a:t>
            </a:r>
          </a:p>
          <a:p>
            <a:endParaRPr lang="en-US" baseline="0" dirty="0" smtClean="0"/>
          </a:p>
          <a:p>
            <a:r>
              <a:rPr lang="en-US" baseline="0" dirty="0" smtClean="0"/>
              <a:t>A hidden slide with examples follows this one.</a:t>
            </a:r>
          </a:p>
          <a:p>
            <a:endParaRPr lang="en-US" baseline="0" dirty="0" smtClean="0"/>
          </a:p>
          <a:p>
            <a:endParaRPr lang="en-US" dirty="0"/>
          </a:p>
        </p:txBody>
      </p:sp>
      <p:sp>
        <p:nvSpPr>
          <p:cNvPr id="4" name="Header Placeholder 3"/>
          <p:cNvSpPr>
            <a:spLocks noGrp="1"/>
          </p:cNvSpPr>
          <p:nvPr>
            <p:ph type="hdr" sz="quarter" idx="10"/>
          </p:nvPr>
        </p:nvSpPr>
        <p:spPr/>
        <p:txBody>
          <a:bodyPr/>
          <a:lstStyle/>
          <a:p>
            <a:pPr>
              <a:defRPr/>
            </a:pPr>
            <a:r>
              <a:rPr lang="en-US" dirty="0" smtClean="0"/>
              <a:t>Module 13: Using Window Ranking, Offset and Aggregate Functions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3631044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22714"/>
            <a:ext cx="6286500" cy="6905399"/>
          </a:xfrm>
        </p:spPr>
        <p:txBody>
          <a:bodyPr/>
          <a:lstStyle/>
          <a:p>
            <a:r>
              <a:rPr lang="en-US" dirty="0" smtClean="0"/>
              <a:t>This is a hidden slide to support the example provided in the</a:t>
            </a:r>
            <a:r>
              <a:rPr lang="en-US" baseline="0" dirty="0" smtClean="0"/>
              <a:t> workbook.</a:t>
            </a:r>
            <a:endParaRPr lang="en-US" dirty="0"/>
          </a:p>
        </p:txBody>
      </p:sp>
      <p:sp>
        <p:nvSpPr>
          <p:cNvPr id="4" name="Header Placeholder 3"/>
          <p:cNvSpPr>
            <a:spLocks noGrp="1"/>
          </p:cNvSpPr>
          <p:nvPr>
            <p:ph type="hdr" sz="quarter" idx="10"/>
          </p:nvPr>
        </p:nvSpPr>
        <p:spPr/>
        <p:txBody>
          <a:bodyPr/>
          <a:lstStyle/>
          <a:p>
            <a:pPr>
              <a:defRPr/>
            </a:pPr>
            <a:r>
              <a:rPr lang="en-US" dirty="0" smtClean="0"/>
              <a:t>Module 13: Using Window Ranking, Offset and Aggregate Functions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4186999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Window Aggregate, Ranking, and Offset Functions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5</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6</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7</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8</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9</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10</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124EC7-F875-44D5-8C54-FC2A47C9E1C0}"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48711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Writing Queries That Use Ranking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would like to rank orders by their values for each customer. You will provide the report by using the RANK function. You will also practice how to add a calculated column to display the row number in the SELECT clause.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Writing Queries That Use Offset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need to provide separate reports to analyze the difference between two consecutive rows. This will enable business users to analyze growth and trends.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Writing Queries That Use Window Aggregate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To better understand the cumulative sales value of a customer through time and to provide the sales analyst with a year-to-date analysis, you will have to write different SELECT statements that use the window aggregate functions.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124EC7-F875-44D5-8C54-FC2A47C9E1C0}"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81344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6E124EC7-F875-44D5-8C54-FC2A47C9E1C0}"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12735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results will be returned by a ROW_NUMBER function if there is no ORDER BY clause in the query?</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 unordered set.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ranking function would you use to return the values 1,1,3? Which would return 1,1,2?</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RANK, DENSE_RANK.</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a window frame extend beyond the boundaries of the window partition defined in the same OVER() clause?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124EC7-F875-44D5-8C54-FC2A47C9E1C0}"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32830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module will challenge learners who are new to T-SQL. Plan to stay at a high level in your presentation.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124EC7-F875-44D5-8C54-FC2A47C9E1C0}"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13: Using Window Ranking, Offset, and Aggregate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39555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pPr>
              <a:defRPr/>
            </a:pPr>
            <a:r>
              <a:rPr lang="en-US" dirty="0" smtClean="0"/>
              <a:t>Module 13: Using Window Ranking, Offset and Aggregate Functions</a:t>
            </a:r>
            <a:endParaRPr lang="en-US" dirty="0"/>
          </a:p>
        </p:txBody>
      </p:sp>
      <p:sp>
        <p:nvSpPr>
          <p:cNvPr id="23555" name="Rectangle 3"/>
          <p:cNvSpPr>
            <a:spLocks noGrp="1" noChangeArrowheads="1"/>
          </p:cNvSpPr>
          <p:nvPr>
            <p:ph type="dt" sz="quarter" idx="1"/>
          </p:nvPr>
        </p:nvSpPr>
        <p:spPr/>
        <p:txBody>
          <a:bodyPr/>
          <a:lstStyle/>
          <a:p>
            <a:pPr>
              <a:defRPr/>
            </a:pPr>
            <a:r>
              <a:rPr lang="en-US" dirty="0" smtClean="0"/>
              <a:t>Course 10774A</a:t>
            </a:r>
          </a:p>
        </p:txBody>
      </p:sp>
      <p:sp>
        <p:nvSpPr>
          <p:cNvPr id="23556" name="Rectangle 7"/>
          <p:cNvSpPr>
            <a:spLocks noGrp="1" noChangeArrowheads="1"/>
          </p:cNvSpPr>
          <p:nvPr>
            <p:ph type="sldNum" sz="quarter" idx="5"/>
          </p:nvPr>
        </p:nvSpPr>
        <p:spPr/>
        <p:txBody>
          <a:bodyPr/>
          <a:lstStyle/>
          <a:p>
            <a:pPr>
              <a:defRPr/>
            </a:pPr>
            <a:fld id="{7B3204F0-5513-4735-91E3-DA16E8EB1949}" type="slidenum">
              <a:rPr lang="en-US" smtClean="0"/>
              <a:pPr>
                <a:defRPr/>
              </a:pPr>
              <a:t>3</a:t>
            </a:fld>
            <a:endParaRPr lang="en-US" dirty="0" smtClean="0"/>
          </a:p>
        </p:txBody>
      </p:sp>
      <p:sp>
        <p:nvSpPr>
          <p:cNvPr id="21509" name="Rectangle 2"/>
          <p:cNvSpPr>
            <a:spLocks noGrp="1" noRot="1" noChangeAspect="1" noChangeArrowheads="1" noTextEdit="1"/>
          </p:cNvSpPr>
          <p:nvPr>
            <p:ph type="sldImg"/>
          </p:nvPr>
        </p:nvSpPr>
        <p:spPr>
          <a:xfrm>
            <a:off x="4325938" y="73025"/>
            <a:ext cx="2466975" cy="1851025"/>
          </a:xfrm>
          <a:ln/>
        </p:spPr>
      </p:sp>
      <p:sp>
        <p:nvSpPr>
          <p:cNvPr id="21510" name="Rectangle 3"/>
          <p:cNvSpPr>
            <a:spLocks noGrp="1" noChangeArrowheads="1"/>
          </p:cNvSpPr>
          <p:nvPr>
            <p:ph type="body" idx="1"/>
          </p:nvPr>
        </p:nvSpPr>
        <p:spPr>
          <a:xfrm>
            <a:off x="314325" y="2255838"/>
            <a:ext cx="6286500" cy="6772275"/>
          </a:xfrm>
          <a:noFill/>
          <a:ln/>
        </p:spPr>
        <p:txBody>
          <a:bodyPr/>
          <a:lstStyle/>
          <a:p>
            <a:pPr eaLnBrk="1" hangingPunct="1"/>
            <a:endParaRPr lang="en-US" dirty="0" smtClean="0"/>
          </a:p>
        </p:txBody>
      </p:sp>
    </p:spTree>
    <p:extLst>
      <p:ext uri="{BB962C8B-B14F-4D97-AF65-F5344CB8AC3E}">
        <p14:creationId xmlns:p14="http://schemas.microsoft.com/office/powerpoint/2010/main" val="2679790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smtClean="0"/>
              <a:t>Module 13: Using Window Ranking, Offset and Aggregate Functions</a:t>
            </a:r>
            <a:endParaRPr lang="en-US" dirty="0"/>
          </a:p>
        </p:txBody>
      </p:sp>
      <p:sp>
        <p:nvSpPr>
          <p:cNvPr id="24579" name="Rectangle 3"/>
          <p:cNvSpPr>
            <a:spLocks noGrp="1" noChangeArrowheads="1"/>
          </p:cNvSpPr>
          <p:nvPr>
            <p:ph type="dt" sz="quarter" idx="1"/>
          </p:nvPr>
        </p:nvSpPr>
        <p:spPr/>
        <p:txBody>
          <a:bodyPr/>
          <a:lstStyle/>
          <a:p>
            <a:pPr>
              <a:defRPr/>
            </a:pPr>
            <a:r>
              <a:rPr lang="en-US" dirty="0" smtClean="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4</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r>
              <a:rPr lang="en-US" dirty="0" smtClean="0"/>
              <a:t>Note: The example</a:t>
            </a:r>
            <a:r>
              <a:rPr lang="en-US" baseline="0" dirty="0" smtClean="0"/>
              <a:t> is provided as an all-at-once view of windowing functions in use. Don't get bogged down in its details yet. The source, as well as the view definition, is provided in the demonstration script for this lesson.</a:t>
            </a:r>
          </a:p>
          <a:p>
            <a:pPr eaLnBrk="1" hangingPunct="1"/>
            <a:endParaRPr lang="en-US" baseline="0" dirty="0" smtClean="0"/>
          </a:p>
          <a:p>
            <a:pPr eaLnBrk="1" hangingPunct="1"/>
            <a:r>
              <a:rPr lang="en-US" baseline="0" dirty="0" smtClean="0"/>
              <a:t>Query description: This query returns a running total of quantity per product category. The running total will reset to zero at each change in category (partition) and is the sum of all previous rows in the current category (unbounded preceding) up to the current row.</a:t>
            </a:r>
            <a:endParaRPr lang="en-US" dirty="0" smtClean="0"/>
          </a:p>
        </p:txBody>
      </p:sp>
    </p:spTree>
    <p:extLst>
      <p:ext uri="{BB962C8B-B14F-4D97-AF65-F5344CB8AC3E}">
        <p14:creationId xmlns:p14="http://schemas.microsoft.com/office/powerpoint/2010/main" val="578430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4325" y="2068286"/>
            <a:ext cx="6286500" cy="6959827"/>
          </a:xfrm>
        </p:spPr>
        <p:txBody>
          <a:bodyPr/>
          <a:lstStyle/>
          <a:p>
            <a:r>
              <a:rPr lang="en-US" b="0" i="0" dirty="0" smtClean="0"/>
              <a:t>For example,</a:t>
            </a:r>
            <a:r>
              <a:rPr lang="en-US" b="0" i="0" baseline="0" dirty="0" smtClean="0"/>
              <a:t> </a:t>
            </a:r>
          </a:p>
          <a:p>
            <a:r>
              <a:rPr lang="en-US" b="0" i="0" baseline="0" dirty="0" smtClean="0"/>
              <a:t>SUM(&lt;col&gt;) OVER () means to calculate the aggregate (SUM) using the underlying query's result set (all rows). </a:t>
            </a:r>
          </a:p>
          <a:p>
            <a:r>
              <a:rPr lang="en-US" b="0" i="0" baseline="0" dirty="0" smtClean="0"/>
              <a:t>SUM(&lt;col&gt;) OVER (PARTITION BY &lt;col&gt;) means to calculate the aggregate once for each window of rows restricted to only those rows that have the same value in &lt;col&gt; as in the current row.</a:t>
            </a:r>
          </a:p>
        </p:txBody>
      </p:sp>
      <p:sp>
        <p:nvSpPr>
          <p:cNvPr id="4" name="Header Placeholder 3"/>
          <p:cNvSpPr>
            <a:spLocks noGrp="1"/>
          </p:cNvSpPr>
          <p:nvPr>
            <p:ph type="hdr" sz="quarter" idx="10"/>
          </p:nvPr>
        </p:nvSpPr>
        <p:spPr/>
        <p:txBody>
          <a:bodyPr/>
          <a:lstStyle/>
          <a:p>
            <a:pPr>
              <a:defRPr/>
            </a:pPr>
            <a:r>
              <a:rPr lang="en-US" dirty="0" smtClean="0"/>
              <a:t>Module 13: Using Window Ranking, Offset and Aggregate Functions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2323874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4325" y="2188029"/>
            <a:ext cx="6286500" cy="6840084"/>
          </a:xfrm>
        </p:spPr>
        <p:txBody>
          <a:bodyPr/>
          <a:lstStyle/>
          <a:p>
            <a:r>
              <a:rPr lang="en-US" dirty="0" smtClean="0"/>
              <a:t>Don't take the comparison too far, but PARTITION</a:t>
            </a:r>
            <a:r>
              <a:rPr lang="en-US" baseline="0" dirty="0" smtClean="0"/>
              <a:t> is conceptually similar to a GROUP BY, even if the mechanisms are very different.</a:t>
            </a:r>
            <a:endParaRPr lang="en-US" dirty="0"/>
          </a:p>
        </p:txBody>
      </p:sp>
      <p:sp>
        <p:nvSpPr>
          <p:cNvPr id="4" name="Header Placeholder 3"/>
          <p:cNvSpPr>
            <a:spLocks noGrp="1"/>
          </p:cNvSpPr>
          <p:nvPr>
            <p:ph type="hdr" sz="quarter" idx="10"/>
          </p:nvPr>
        </p:nvSpPr>
        <p:spPr/>
        <p:txBody>
          <a:bodyPr/>
          <a:lstStyle/>
          <a:p>
            <a:pPr>
              <a:defRPr/>
            </a:pPr>
            <a:r>
              <a:rPr lang="en-US" dirty="0" smtClean="0"/>
              <a:t>Module 13: Using Window Ranking, Offset and Aggregate Functions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971202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p:txBody>
          <a:bodyPr/>
          <a:lstStyle/>
          <a:p>
            <a:pPr>
              <a:defRPr/>
            </a:pPr>
            <a:r>
              <a:rPr lang="en-US" dirty="0" smtClean="0"/>
              <a:t>Module 13: Using Window Ranking, Offset and Aggregate Functions</a:t>
            </a:r>
            <a:endParaRPr lang="en-US" dirty="0"/>
          </a:p>
        </p:txBody>
      </p:sp>
      <p:sp>
        <p:nvSpPr>
          <p:cNvPr id="26627" name="Rectangle 3"/>
          <p:cNvSpPr>
            <a:spLocks noGrp="1" noChangeArrowheads="1"/>
          </p:cNvSpPr>
          <p:nvPr>
            <p:ph type="dt" sz="quarter" idx="1"/>
          </p:nvPr>
        </p:nvSpPr>
        <p:spPr/>
        <p:txBody>
          <a:bodyPr/>
          <a:lstStyle/>
          <a:p>
            <a:pPr>
              <a:defRPr/>
            </a:pPr>
            <a:r>
              <a:rPr lang="en-US" dirty="0" smtClean="0"/>
              <a:t>Course 10774A</a:t>
            </a:r>
          </a:p>
        </p:txBody>
      </p:sp>
      <p:sp>
        <p:nvSpPr>
          <p:cNvPr id="26628" name="Rectangle 7"/>
          <p:cNvSpPr>
            <a:spLocks noGrp="1" noChangeArrowheads="1"/>
          </p:cNvSpPr>
          <p:nvPr>
            <p:ph type="sldNum" sz="quarter" idx="5"/>
          </p:nvPr>
        </p:nvSpPr>
        <p:spPr/>
        <p:txBody>
          <a:bodyPr/>
          <a:lstStyle/>
          <a:p>
            <a:pPr>
              <a:defRPr/>
            </a:pPr>
            <a:fld id="{37AF9E3C-FEAF-41D5-B9E9-4DA2319810F3}" type="slidenum">
              <a:rPr lang="en-US" smtClean="0"/>
              <a:pPr>
                <a:defRPr/>
              </a:pPr>
              <a:t>7</a:t>
            </a:fld>
            <a:endParaRPr lang="en-US" dirty="0" smtClean="0"/>
          </a:p>
        </p:txBody>
      </p:sp>
      <p:sp>
        <p:nvSpPr>
          <p:cNvPr id="24581" name="Rectangle 2"/>
          <p:cNvSpPr>
            <a:spLocks noGrp="1" noRot="1" noChangeAspect="1" noChangeArrowheads="1" noTextEdit="1"/>
          </p:cNvSpPr>
          <p:nvPr>
            <p:ph type="sldImg"/>
          </p:nvPr>
        </p:nvSpPr>
        <p:spPr>
          <a:xfrm>
            <a:off x="4441825" y="87313"/>
            <a:ext cx="2452688" cy="1839912"/>
          </a:xfrm>
          <a:ln/>
        </p:spPr>
      </p:sp>
      <p:sp>
        <p:nvSpPr>
          <p:cNvPr id="24582" name="Rectangle 3"/>
          <p:cNvSpPr>
            <a:spLocks noGrp="1" noChangeArrowheads="1"/>
          </p:cNvSpPr>
          <p:nvPr>
            <p:ph type="body" idx="1"/>
          </p:nvPr>
        </p:nvSpPr>
        <p:spPr>
          <a:xfrm>
            <a:off x="700088" y="2159000"/>
            <a:ext cx="5800725" cy="6440488"/>
          </a:xfrm>
          <a:noFill/>
          <a:ln/>
        </p:spPr>
        <p:txBody>
          <a:bodyPr/>
          <a:lstStyle/>
          <a:p>
            <a:r>
              <a:rPr lang="en-US" sz="1000" b="1" kern="1200" dirty="0" smtClean="0">
                <a:solidFill>
                  <a:schemeClr val="tx1"/>
                </a:solidFill>
                <a:effectLst/>
                <a:latin typeface="Arial" charset="0"/>
                <a:ea typeface="+mn-ea"/>
                <a:cs typeface="+mn-cs"/>
              </a:rPr>
              <a:t>Demonstration Steps</a:t>
            </a:r>
          </a:p>
          <a:p>
            <a:pPr marL="228600" indent="-228600">
              <a:buFont typeface="+mj-lt"/>
              <a:buAutoNum type="arabicPeriod"/>
            </a:pPr>
            <a:r>
              <a:rPr lang="en-US" sz="1000" kern="1200" dirty="0" smtClean="0">
                <a:solidFill>
                  <a:schemeClr val="tx1"/>
                </a:solidFill>
                <a:effectLst/>
                <a:latin typeface="Arial" charset="0"/>
                <a:ea typeface="+mn-ea"/>
                <a:cs typeface="+mn-cs"/>
              </a:rPr>
              <a:t>On the virtual machine, click </a:t>
            </a:r>
            <a:r>
              <a:rPr lang="en-US" sz="1000" b="1" kern="1200" dirty="0" smtClean="0">
                <a:solidFill>
                  <a:schemeClr val="tx1"/>
                </a:solidFill>
                <a:effectLst/>
                <a:latin typeface="Arial" charset="0"/>
                <a:ea typeface="+mn-ea"/>
                <a:cs typeface="+mn-cs"/>
              </a:rPr>
              <a:t>Start</a:t>
            </a:r>
            <a:r>
              <a:rPr lang="en-US" sz="1000" kern="1200" dirty="0" smtClean="0">
                <a:solidFill>
                  <a:schemeClr val="tx1"/>
                </a:solidFill>
                <a:effectLst/>
                <a:latin typeface="Arial" charset="0"/>
                <a:ea typeface="+mn-ea"/>
                <a:cs typeface="+mn-cs"/>
              </a:rPr>
              <a:t>, click </a:t>
            </a:r>
            <a:r>
              <a:rPr lang="en-US" sz="1000" b="1" kern="1200" dirty="0" smtClean="0">
                <a:solidFill>
                  <a:schemeClr val="tx1"/>
                </a:solidFill>
                <a:effectLst/>
                <a:latin typeface="Arial" charset="0"/>
                <a:ea typeface="+mn-ea"/>
                <a:cs typeface="+mn-cs"/>
              </a:rPr>
              <a:t>All Programs</a:t>
            </a:r>
            <a:r>
              <a:rPr lang="en-US" sz="1000" kern="1200" dirty="0" smtClean="0">
                <a:solidFill>
                  <a:schemeClr val="tx1"/>
                </a:solidFill>
                <a:effectLst/>
                <a:latin typeface="Arial" charset="0"/>
                <a:ea typeface="+mn-ea"/>
                <a:cs typeface="+mn-cs"/>
              </a:rPr>
              <a:t>, click </a:t>
            </a:r>
            <a:r>
              <a:rPr lang="en-US" sz="1000" b="1" kern="1200" dirty="0" smtClean="0">
                <a:solidFill>
                  <a:schemeClr val="tx1"/>
                </a:solidFill>
                <a:effectLst/>
                <a:latin typeface="Arial" charset="0"/>
                <a:ea typeface="+mn-ea"/>
                <a:cs typeface="+mn-cs"/>
              </a:rPr>
              <a:t>Microsoft SQL Server 2012</a:t>
            </a:r>
            <a:r>
              <a:rPr lang="en-US" sz="1000" kern="1200" dirty="0" smtClean="0">
                <a:solidFill>
                  <a:schemeClr val="tx1"/>
                </a:solidFill>
                <a:effectLst/>
                <a:latin typeface="Arial" charset="0"/>
                <a:ea typeface="+mn-ea"/>
                <a:cs typeface="+mn-cs"/>
              </a:rPr>
              <a:t>, and click </a:t>
            </a:r>
            <a:r>
              <a:rPr lang="en-US" sz="1000" b="1" kern="1200" dirty="0" smtClean="0">
                <a:solidFill>
                  <a:schemeClr val="tx1"/>
                </a:solidFill>
                <a:effectLst/>
                <a:latin typeface="Arial" charset="0"/>
                <a:ea typeface="+mn-ea"/>
                <a:cs typeface="+mn-cs"/>
              </a:rPr>
              <a:t>SQL Server Management Studio</a:t>
            </a:r>
            <a:r>
              <a:rPr lang="en-US" sz="1000" kern="1200" dirty="0" smtClean="0">
                <a:solidFill>
                  <a:schemeClr val="tx1"/>
                </a:solidFill>
                <a:effectLst/>
                <a:latin typeface="Arial" charset="0"/>
                <a:ea typeface="+mn-ea"/>
                <a:cs typeface="+mn-cs"/>
              </a:rPr>
              <a:t>. In the </a:t>
            </a:r>
            <a:r>
              <a:rPr lang="en-US" sz="1000" b="1" kern="1200" dirty="0" smtClean="0">
                <a:solidFill>
                  <a:schemeClr val="tx1"/>
                </a:solidFill>
                <a:effectLst/>
                <a:latin typeface="Arial" charset="0"/>
                <a:ea typeface="+mn-ea"/>
                <a:cs typeface="+mn-cs"/>
              </a:rPr>
              <a:t>Connect to Server</a:t>
            </a:r>
            <a:r>
              <a:rPr lang="en-US" sz="1000" kern="1200" dirty="0" smtClean="0">
                <a:solidFill>
                  <a:schemeClr val="tx1"/>
                </a:solidFill>
                <a:effectLst/>
                <a:latin typeface="Arial" charset="0"/>
                <a:ea typeface="+mn-ea"/>
                <a:cs typeface="+mn-cs"/>
              </a:rPr>
              <a:t> window, type </a:t>
            </a:r>
            <a:r>
              <a:rPr lang="en-US" sz="1000" b="1" kern="1200" dirty="0" smtClean="0">
                <a:solidFill>
                  <a:schemeClr val="tx1"/>
                </a:solidFill>
                <a:effectLst/>
                <a:latin typeface="Arial" charset="0"/>
                <a:ea typeface="+mn-ea"/>
                <a:cs typeface="+mn-cs"/>
              </a:rPr>
              <a:t>Proseware</a:t>
            </a:r>
            <a:r>
              <a:rPr lang="en-US" sz="1000" kern="1200" dirty="0" smtClean="0">
                <a:solidFill>
                  <a:schemeClr val="tx1"/>
                </a:solidFill>
                <a:effectLst/>
                <a:latin typeface="Arial" charset="0"/>
                <a:ea typeface="+mn-ea"/>
                <a:cs typeface="+mn-cs"/>
              </a:rPr>
              <a:t> in the </a:t>
            </a:r>
            <a:r>
              <a:rPr lang="en-US" sz="1000" b="1" kern="1200" dirty="0" smtClean="0">
                <a:solidFill>
                  <a:schemeClr val="tx1"/>
                </a:solidFill>
                <a:effectLst/>
                <a:latin typeface="Arial" charset="0"/>
                <a:ea typeface="+mn-ea"/>
                <a:cs typeface="+mn-cs"/>
              </a:rPr>
              <a:t>Server name</a:t>
            </a:r>
            <a:r>
              <a:rPr lang="en-US" sz="1000" kern="1200" dirty="0" smtClean="0">
                <a:solidFill>
                  <a:schemeClr val="tx1"/>
                </a:solidFill>
                <a:effectLst/>
                <a:latin typeface="Arial" charset="0"/>
                <a:ea typeface="+mn-ea"/>
                <a:cs typeface="+mn-cs"/>
              </a:rPr>
              <a:t> text box and click </a:t>
            </a:r>
            <a:r>
              <a:rPr lang="en-US" sz="1000" b="1" kern="1200" dirty="0" smtClean="0">
                <a:solidFill>
                  <a:schemeClr val="tx1"/>
                </a:solidFill>
                <a:effectLst/>
                <a:latin typeface="Arial" charset="0"/>
                <a:ea typeface="+mn-ea"/>
                <a:cs typeface="+mn-cs"/>
              </a:rPr>
              <a:t>Connect</a:t>
            </a:r>
            <a:r>
              <a:rPr lang="en-US" sz="1000" kern="1200" dirty="0" smtClean="0">
                <a:solidFill>
                  <a:schemeClr val="tx1"/>
                </a:solidFill>
                <a:effectLst/>
                <a:latin typeface="Arial" charset="0"/>
                <a:ea typeface="+mn-ea"/>
                <a:cs typeface="+mn-cs"/>
              </a:rPr>
              <a:t>. On the </a:t>
            </a:r>
            <a:r>
              <a:rPr lang="en-US" sz="1000" b="1" kern="1200" dirty="0" smtClean="0">
                <a:solidFill>
                  <a:schemeClr val="tx1"/>
                </a:solidFill>
                <a:effectLst/>
                <a:latin typeface="Arial" charset="0"/>
                <a:ea typeface="+mn-ea"/>
                <a:cs typeface="+mn-cs"/>
              </a:rPr>
              <a:t>File</a:t>
            </a:r>
            <a:r>
              <a:rPr lang="en-US" sz="1000" kern="1200" dirty="0" smtClean="0">
                <a:solidFill>
                  <a:schemeClr val="tx1"/>
                </a:solidFill>
                <a:effectLst/>
                <a:latin typeface="Arial" charset="0"/>
                <a:ea typeface="+mn-ea"/>
                <a:cs typeface="+mn-cs"/>
              </a:rPr>
              <a:t> menu, click </a:t>
            </a:r>
            <a:r>
              <a:rPr lang="en-US" sz="1000" b="1" kern="1200" dirty="0" smtClean="0">
                <a:solidFill>
                  <a:schemeClr val="tx1"/>
                </a:solidFill>
                <a:effectLst/>
                <a:latin typeface="Arial" charset="0"/>
                <a:ea typeface="+mn-ea"/>
                <a:cs typeface="+mn-cs"/>
              </a:rPr>
              <a:t>Open</a:t>
            </a:r>
            <a:r>
              <a:rPr lang="en-US" sz="1000" kern="1200" dirty="0" smtClean="0">
                <a:solidFill>
                  <a:schemeClr val="tx1"/>
                </a:solidFill>
                <a:effectLst/>
                <a:latin typeface="Arial" charset="0"/>
                <a:ea typeface="+mn-ea"/>
                <a:cs typeface="+mn-cs"/>
              </a:rPr>
              <a:t> and click </a:t>
            </a:r>
            <a:r>
              <a:rPr lang="en-US" sz="1000" b="1" kern="1200" dirty="0" smtClean="0">
                <a:solidFill>
                  <a:schemeClr val="tx1"/>
                </a:solidFill>
                <a:effectLst/>
                <a:latin typeface="Arial" charset="0"/>
                <a:ea typeface="+mn-ea"/>
                <a:cs typeface="+mn-cs"/>
              </a:rPr>
              <a:t>Project/Solution</a:t>
            </a:r>
            <a:r>
              <a:rPr lang="en-US" sz="1000" kern="1200" dirty="0" smtClean="0">
                <a:solidFill>
                  <a:schemeClr val="tx1"/>
                </a:solidFill>
                <a:effectLst/>
                <a:latin typeface="Arial" charset="0"/>
                <a:ea typeface="+mn-ea"/>
                <a:cs typeface="+mn-cs"/>
              </a:rPr>
              <a:t>. Navigate to F:\10774A_Labs\10774A_13_PRJ\10774A_13_PRJ.ssmssln and click </a:t>
            </a:r>
            <a:r>
              <a:rPr lang="en-US" sz="1000" b="1" kern="1200" dirty="0" smtClean="0">
                <a:solidFill>
                  <a:schemeClr val="tx1"/>
                </a:solidFill>
                <a:effectLst/>
                <a:latin typeface="Arial" charset="0"/>
                <a:ea typeface="+mn-ea"/>
                <a:cs typeface="+mn-cs"/>
              </a:rPr>
              <a:t>Open</a:t>
            </a:r>
            <a:r>
              <a:rPr lang="en-US" sz="1000" kern="1200" dirty="0" smtClean="0">
                <a:solidFill>
                  <a:schemeClr val="tx1"/>
                </a:solidFill>
                <a:effectLst/>
                <a:latin typeface="Arial" charset="0"/>
                <a:ea typeface="+mn-ea"/>
                <a:cs typeface="+mn-cs"/>
              </a:rPr>
              <a:t>.</a:t>
            </a:r>
          </a:p>
          <a:p>
            <a:pPr marL="228600" indent="-228600">
              <a:buFont typeface="+mj-lt"/>
              <a:buAutoNum type="arabicPeriod"/>
            </a:pPr>
            <a:r>
              <a:rPr lang="en-US" sz="1000" kern="1200" dirty="0" smtClean="0">
                <a:solidFill>
                  <a:schemeClr val="tx1"/>
                </a:solidFill>
                <a:effectLst/>
                <a:latin typeface="Arial" charset="0"/>
                <a:ea typeface="+mn-ea"/>
                <a:cs typeface="+mn-cs"/>
              </a:rPr>
              <a:t>On the </a:t>
            </a:r>
            <a:r>
              <a:rPr lang="en-US" sz="1000" b="1" kern="1200" dirty="0" smtClean="0">
                <a:solidFill>
                  <a:schemeClr val="tx1"/>
                </a:solidFill>
                <a:effectLst/>
                <a:latin typeface="Arial" charset="0"/>
                <a:ea typeface="+mn-ea"/>
                <a:cs typeface="+mn-cs"/>
              </a:rPr>
              <a:t>View</a:t>
            </a:r>
            <a:r>
              <a:rPr lang="en-US" sz="1000" kern="1200" dirty="0" smtClean="0">
                <a:solidFill>
                  <a:schemeClr val="tx1"/>
                </a:solidFill>
                <a:effectLst/>
                <a:latin typeface="Arial" charset="0"/>
                <a:ea typeface="+mn-ea"/>
                <a:cs typeface="+mn-cs"/>
              </a:rPr>
              <a:t> menu, click </a:t>
            </a:r>
            <a:r>
              <a:rPr lang="en-US" sz="1000" b="1" kern="1200" dirty="0" smtClean="0">
                <a:solidFill>
                  <a:schemeClr val="tx1"/>
                </a:solidFill>
                <a:effectLst/>
                <a:latin typeface="Arial" charset="0"/>
                <a:ea typeface="+mn-ea"/>
                <a:cs typeface="+mn-cs"/>
              </a:rPr>
              <a:t>Solution Explorer</a:t>
            </a:r>
            <a:r>
              <a:rPr lang="en-US" sz="1000" kern="1200" dirty="0" smtClean="0">
                <a:solidFill>
                  <a:schemeClr val="tx1"/>
                </a:solidFill>
                <a:effectLst/>
                <a:latin typeface="Arial" charset="0"/>
                <a:ea typeface="+mn-ea"/>
                <a:cs typeface="+mn-cs"/>
              </a:rPr>
              <a:t>.</a:t>
            </a:r>
          </a:p>
          <a:p>
            <a:pPr marL="228600" indent="-228600">
              <a:buFont typeface="+mj-lt"/>
              <a:buAutoNum type="arabicPeriod"/>
            </a:pPr>
            <a:r>
              <a:rPr lang="en-US" sz="1000" kern="1200" dirty="0" smtClean="0">
                <a:solidFill>
                  <a:schemeClr val="tx1"/>
                </a:solidFill>
                <a:effectLst/>
                <a:latin typeface="Arial" charset="0"/>
                <a:ea typeface="+mn-ea"/>
                <a:cs typeface="+mn-cs"/>
              </a:rPr>
              <a:t>Open the 11 – Demonstration A.sql script file.</a:t>
            </a:r>
          </a:p>
          <a:p>
            <a:pPr marL="228600" indent="-228600">
              <a:buFont typeface="+mj-lt"/>
              <a:buAutoNum type="arabicPeriod"/>
            </a:pPr>
            <a:r>
              <a:rPr lang="en-US" sz="1000" kern="1200" dirty="0" smtClean="0">
                <a:solidFill>
                  <a:schemeClr val="tx1"/>
                </a:solidFill>
                <a:effectLst/>
                <a:latin typeface="Arial" charset="0"/>
                <a:ea typeface="+mn-ea"/>
                <a:cs typeface="+mn-cs"/>
              </a:rPr>
              <a:t>Follow the instructions contained within the comments of the script file.</a:t>
            </a:r>
            <a:endParaRPr lang="en-US" sz="100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3688072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pPr>
              <a:defRPr/>
            </a:pPr>
            <a:r>
              <a:rPr lang="en-US" dirty="0" smtClean="0"/>
              <a:t>Module 13: Using Window Ranking, Offset and Aggregate Functions</a:t>
            </a:r>
            <a:endParaRPr lang="en-US" dirty="0"/>
          </a:p>
        </p:txBody>
      </p:sp>
      <p:sp>
        <p:nvSpPr>
          <p:cNvPr id="23555" name="Rectangle 3"/>
          <p:cNvSpPr>
            <a:spLocks noGrp="1" noChangeArrowheads="1"/>
          </p:cNvSpPr>
          <p:nvPr>
            <p:ph type="dt" sz="quarter" idx="1"/>
          </p:nvPr>
        </p:nvSpPr>
        <p:spPr/>
        <p:txBody>
          <a:bodyPr/>
          <a:lstStyle/>
          <a:p>
            <a:pPr>
              <a:defRPr/>
            </a:pPr>
            <a:r>
              <a:rPr lang="en-US" dirty="0" smtClean="0"/>
              <a:t>Course 10774A</a:t>
            </a:r>
          </a:p>
        </p:txBody>
      </p:sp>
      <p:sp>
        <p:nvSpPr>
          <p:cNvPr id="23556" name="Rectangle 7"/>
          <p:cNvSpPr>
            <a:spLocks noGrp="1" noChangeArrowheads="1"/>
          </p:cNvSpPr>
          <p:nvPr>
            <p:ph type="sldNum" sz="quarter" idx="5"/>
          </p:nvPr>
        </p:nvSpPr>
        <p:spPr/>
        <p:txBody>
          <a:bodyPr/>
          <a:lstStyle/>
          <a:p>
            <a:pPr>
              <a:defRPr/>
            </a:pPr>
            <a:fld id="{7B3204F0-5513-4735-91E3-DA16E8EB1949}" type="slidenum">
              <a:rPr lang="en-US" smtClean="0"/>
              <a:pPr>
                <a:defRPr/>
              </a:pPr>
              <a:t>8</a:t>
            </a:fld>
            <a:endParaRPr lang="en-US" dirty="0" smtClean="0"/>
          </a:p>
        </p:txBody>
      </p:sp>
      <p:sp>
        <p:nvSpPr>
          <p:cNvPr id="21509" name="Rectangle 2"/>
          <p:cNvSpPr>
            <a:spLocks noGrp="1" noRot="1" noChangeAspect="1" noChangeArrowheads="1" noTextEdit="1"/>
          </p:cNvSpPr>
          <p:nvPr>
            <p:ph type="sldImg"/>
          </p:nvPr>
        </p:nvSpPr>
        <p:spPr>
          <a:xfrm>
            <a:off x="4325938" y="73025"/>
            <a:ext cx="2466975" cy="1851025"/>
          </a:xfrm>
          <a:ln/>
        </p:spPr>
      </p:sp>
      <p:sp>
        <p:nvSpPr>
          <p:cNvPr id="21510" name="Rectangle 3"/>
          <p:cNvSpPr>
            <a:spLocks noGrp="1" noChangeArrowheads="1"/>
          </p:cNvSpPr>
          <p:nvPr>
            <p:ph type="body" idx="1"/>
          </p:nvPr>
        </p:nvSpPr>
        <p:spPr>
          <a:xfrm>
            <a:off x="314325" y="2255838"/>
            <a:ext cx="6286500" cy="6772275"/>
          </a:xfrm>
          <a:noFill/>
          <a:ln/>
        </p:spPr>
        <p:txBody>
          <a:bodyPr/>
          <a:lstStyle/>
          <a:p>
            <a:pPr eaLnBrk="1" hangingPunct="1"/>
            <a:endParaRPr lang="en-US" dirty="0" smtClean="0"/>
          </a:p>
        </p:txBody>
      </p:sp>
    </p:spTree>
    <p:extLst>
      <p:ext uri="{BB962C8B-B14F-4D97-AF65-F5344CB8AC3E}">
        <p14:creationId xmlns:p14="http://schemas.microsoft.com/office/powerpoint/2010/main" val="103626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Module 13: Using Window Ranking, Offset and Aggregate Functions</a:t>
            </a:r>
            <a:endParaRPr lang="en-US" dirty="0"/>
          </a:p>
        </p:txBody>
      </p:sp>
      <p:sp>
        <p:nvSpPr>
          <p:cNvPr id="5" name="Date Placeholder 4"/>
          <p:cNvSpPr>
            <a:spLocks noGrp="1"/>
          </p:cNvSpPr>
          <p:nvPr>
            <p:ph type="dt" idx="11"/>
          </p:nvPr>
        </p:nvSpPr>
        <p:spPr/>
        <p:txBody>
          <a:bodyPr/>
          <a:lstStyle/>
          <a:p>
            <a:pPr>
              <a:defRPr/>
            </a:pPr>
            <a:r>
              <a:rPr lang="en-US" dirty="0" smtClean="0"/>
              <a:t>Course 10774A</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2728802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43032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535567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15851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9035612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01905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3029012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897703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539674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293973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3075258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1475732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7313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31313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3727892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834445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082860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7313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08277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36566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62887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30501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431449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99090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1515990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499252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1284170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517614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950279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444793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8831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463766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6028886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48080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5140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7747509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2339688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1151518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90265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0232468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392663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81227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592709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3797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695931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82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691383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145080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5725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7626068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8648246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960869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0558925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238074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607300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4274517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045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0201539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076132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4486540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933397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271037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975495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922854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397960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4225021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506480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109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368823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4964871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999228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224871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540441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277630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01096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1831094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2080181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33606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97285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354769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053430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614021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8749026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582287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914101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58943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769884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79657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314236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48365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364095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294160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1156443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140232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65429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33926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08890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4184808"/>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752868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99121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1583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19291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7330882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926882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2008583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040616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19958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659496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110208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942468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1210028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585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79950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067971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709578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0964115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3352699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814111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640143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489314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654354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1828027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75609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0115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5756023"/>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125133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100948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172692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9303778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5445271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24217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9003275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468786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155613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213539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304152"/>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5739750"/>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356862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4176727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470790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522498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23621756"/>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2815738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778988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8658513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30348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133039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5732766"/>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6887293"/>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57350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204979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3767800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240565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064956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057465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90052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342491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87929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019306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87896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135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336962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696044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9903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14624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453174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62679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89174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71104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78035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052069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5711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61725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11244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095978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6781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61813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31716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04505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63758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907625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945453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711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19818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915018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01453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22546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36855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62728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63561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402359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01455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81890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0456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07638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689675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67099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279621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399281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50346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1748234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3555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50299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759919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530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14159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86915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5628131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1064281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606427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376666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56670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65467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974905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50813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287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70968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46659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481108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19795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7937824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8051669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034303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8467415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341740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785487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5659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669158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567983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2698290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366244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60407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688752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9580277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0698869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01295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821509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172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10.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theme" Target="../theme/theme11.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theme" Target="../theme/theme12.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0.xml"/><Relationship Id="rId13" Type="http://schemas.openxmlformats.org/officeDocument/2006/relationships/theme" Target="../theme/theme13.xml"/><Relationship Id="rId3" Type="http://schemas.openxmlformats.org/officeDocument/2006/relationships/slideLayout" Target="../slideLayouts/slideLayout145.xml"/><Relationship Id="rId7" Type="http://schemas.openxmlformats.org/officeDocument/2006/relationships/slideLayout" Target="../slideLayouts/slideLayout149.xml"/><Relationship Id="rId12" Type="http://schemas.openxmlformats.org/officeDocument/2006/relationships/slideLayout" Target="../slideLayouts/slideLayout154.xml"/><Relationship Id="rId2" Type="http://schemas.openxmlformats.org/officeDocument/2006/relationships/slideLayout" Target="../slideLayouts/slideLayout144.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0" Type="http://schemas.openxmlformats.org/officeDocument/2006/relationships/slideLayout" Target="../slideLayouts/slideLayout152.xml"/><Relationship Id="rId4" Type="http://schemas.openxmlformats.org/officeDocument/2006/relationships/slideLayout" Target="../slideLayouts/slideLayout146.xml"/><Relationship Id="rId9" Type="http://schemas.openxmlformats.org/officeDocument/2006/relationships/slideLayout" Target="../slideLayouts/slideLayout15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theme" Target="../theme/theme14.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slideLayout" Target="../slideLayouts/slideLayout166.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4.xml"/><Relationship Id="rId13" Type="http://schemas.openxmlformats.org/officeDocument/2006/relationships/theme" Target="../theme/theme15.xml"/><Relationship Id="rId3" Type="http://schemas.openxmlformats.org/officeDocument/2006/relationships/slideLayout" Target="../slideLayouts/slideLayout169.xml"/><Relationship Id="rId7" Type="http://schemas.openxmlformats.org/officeDocument/2006/relationships/slideLayout" Target="../slideLayouts/slideLayout173.xml"/><Relationship Id="rId12" Type="http://schemas.openxmlformats.org/officeDocument/2006/relationships/slideLayout" Target="../slideLayouts/slideLayout178.xml"/><Relationship Id="rId2" Type="http://schemas.openxmlformats.org/officeDocument/2006/relationships/slideLayout" Target="../slideLayouts/slideLayout168.xml"/><Relationship Id="rId1" Type="http://schemas.openxmlformats.org/officeDocument/2006/relationships/slideLayout" Target="../slideLayouts/slideLayout167.xml"/><Relationship Id="rId6" Type="http://schemas.openxmlformats.org/officeDocument/2006/relationships/slideLayout" Target="../slideLayouts/slideLayout172.xml"/><Relationship Id="rId11" Type="http://schemas.openxmlformats.org/officeDocument/2006/relationships/slideLayout" Target="../slideLayouts/slideLayout177.xml"/><Relationship Id="rId5" Type="http://schemas.openxmlformats.org/officeDocument/2006/relationships/slideLayout" Target="../slideLayouts/slideLayout171.xml"/><Relationship Id="rId10" Type="http://schemas.openxmlformats.org/officeDocument/2006/relationships/slideLayout" Target="../slideLayouts/slideLayout176.xml"/><Relationship Id="rId4" Type="http://schemas.openxmlformats.org/officeDocument/2006/relationships/slideLayout" Target="../slideLayouts/slideLayout170.xml"/><Relationship Id="rId9" Type="http://schemas.openxmlformats.org/officeDocument/2006/relationships/slideLayout" Target="../slideLayouts/slideLayout17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6.xml"/><Relationship Id="rId3" Type="http://schemas.openxmlformats.org/officeDocument/2006/relationships/slideLayout" Target="../slideLayouts/slideLayout181.xml"/><Relationship Id="rId7" Type="http://schemas.openxmlformats.org/officeDocument/2006/relationships/slideLayout" Target="../slideLayouts/slideLayout185.xml"/><Relationship Id="rId12" Type="http://schemas.openxmlformats.org/officeDocument/2006/relationships/theme" Target="../theme/theme16.xml"/><Relationship Id="rId2" Type="http://schemas.openxmlformats.org/officeDocument/2006/relationships/slideLayout" Target="../slideLayouts/slideLayout180.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5" Type="http://schemas.openxmlformats.org/officeDocument/2006/relationships/slideLayout" Target="../slideLayouts/slideLayout183.xml"/><Relationship Id="rId10" Type="http://schemas.openxmlformats.org/officeDocument/2006/relationships/slideLayout" Target="../slideLayouts/slideLayout188.xml"/><Relationship Id="rId4" Type="http://schemas.openxmlformats.org/officeDocument/2006/relationships/slideLayout" Target="../slideLayouts/slideLayout182.xml"/><Relationship Id="rId9" Type="http://schemas.openxmlformats.org/officeDocument/2006/relationships/slideLayout" Target="../slideLayouts/slideLayout187.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7.xml"/><Relationship Id="rId13" Type="http://schemas.openxmlformats.org/officeDocument/2006/relationships/theme" Target="../theme/theme17.xml"/><Relationship Id="rId3" Type="http://schemas.openxmlformats.org/officeDocument/2006/relationships/slideLayout" Target="../slideLayouts/slideLayout192.xml"/><Relationship Id="rId7" Type="http://schemas.openxmlformats.org/officeDocument/2006/relationships/slideLayout" Target="../slideLayouts/slideLayout196.xml"/><Relationship Id="rId12" Type="http://schemas.openxmlformats.org/officeDocument/2006/relationships/slideLayout" Target="../slideLayouts/slideLayout201.xml"/><Relationship Id="rId2" Type="http://schemas.openxmlformats.org/officeDocument/2006/relationships/slideLayout" Target="../slideLayouts/slideLayout191.xml"/><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5" Type="http://schemas.openxmlformats.org/officeDocument/2006/relationships/slideLayout" Target="../slideLayouts/slideLayout194.xml"/><Relationship Id="rId10" Type="http://schemas.openxmlformats.org/officeDocument/2006/relationships/slideLayout" Target="../slideLayouts/slideLayout199.xml"/><Relationship Id="rId4" Type="http://schemas.openxmlformats.org/officeDocument/2006/relationships/slideLayout" Target="../slideLayouts/slideLayout193.xml"/><Relationship Id="rId9" Type="http://schemas.openxmlformats.org/officeDocument/2006/relationships/slideLayout" Target="../slideLayouts/slideLayout198.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09.xml"/><Relationship Id="rId13" Type="http://schemas.openxmlformats.org/officeDocument/2006/relationships/theme" Target="../theme/theme18.xml"/><Relationship Id="rId3" Type="http://schemas.openxmlformats.org/officeDocument/2006/relationships/slideLayout" Target="../slideLayouts/slideLayout204.xml"/><Relationship Id="rId7" Type="http://schemas.openxmlformats.org/officeDocument/2006/relationships/slideLayout" Target="../slideLayouts/slideLayout208.xml"/><Relationship Id="rId12" Type="http://schemas.openxmlformats.org/officeDocument/2006/relationships/slideLayout" Target="../slideLayouts/slideLayout213.xml"/><Relationship Id="rId2" Type="http://schemas.openxmlformats.org/officeDocument/2006/relationships/slideLayout" Target="../slideLayouts/slideLayout203.xml"/><Relationship Id="rId1" Type="http://schemas.openxmlformats.org/officeDocument/2006/relationships/slideLayout" Target="../slideLayouts/slideLayout202.xml"/><Relationship Id="rId6" Type="http://schemas.openxmlformats.org/officeDocument/2006/relationships/slideLayout" Target="../slideLayouts/slideLayout207.xml"/><Relationship Id="rId11" Type="http://schemas.openxmlformats.org/officeDocument/2006/relationships/slideLayout" Target="../slideLayouts/slideLayout212.xml"/><Relationship Id="rId5" Type="http://schemas.openxmlformats.org/officeDocument/2006/relationships/slideLayout" Target="../slideLayouts/slideLayout206.xml"/><Relationship Id="rId10" Type="http://schemas.openxmlformats.org/officeDocument/2006/relationships/slideLayout" Target="../slideLayouts/slideLayout211.xml"/><Relationship Id="rId4" Type="http://schemas.openxmlformats.org/officeDocument/2006/relationships/slideLayout" Target="../slideLayouts/slideLayout205.xml"/><Relationship Id="rId9" Type="http://schemas.openxmlformats.org/officeDocument/2006/relationships/slideLayout" Target="../slideLayouts/slideLayout210.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1.xml"/><Relationship Id="rId13" Type="http://schemas.openxmlformats.org/officeDocument/2006/relationships/theme" Target="../theme/theme19.xml"/><Relationship Id="rId3" Type="http://schemas.openxmlformats.org/officeDocument/2006/relationships/slideLayout" Target="../slideLayouts/slideLayout216.xml"/><Relationship Id="rId7" Type="http://schemas.openxmlformats.org/officeDocument/2006/relationships/slideLayout" Target="../slideLayouts/slideLayout220.xml"/><Relationship Id="rId12" Type="http://schemas.openxmlformats.org/officeDocument/2006/relationships/slideLayout" Target="../slideLayouts/slideLayout225.xml"/><Relationship Id="rId2" Type="http://schemas.openxmlformats.org/officeDocument/2006/relationships/slideLayout" Target="../slideLayouts/slideLayout215.xml"/><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0" Type="http://schemas.openxmlformats.org/officeDocument/2006/relationships/slideLayout" Target="../slideLayouts/slideLayout223.xml"/><Relationship Id="rId4" Type="http://schemas.openxmlformats.org/officeDocument/2006/relationships/slideLayout" Target="../slideLayouts/slideLayout217.xml"/><Relationship Id="rId9" Type="http://schemas.openxmlformats.org/officeDocument/2006/relationships/slideLayout" Target="../slideLayouts/slideLayout2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3.xml"/><Relationship Id="rId13" Type="http://schemas.openxmlformats.org/officeDocument/2006/relationships/theme" Target="../theme/theme20.xml"/><Relationship Id="rId3" Type="http://schemas.openxmlformats.org/officeDocument/2006/relationships/slideLayout" Target="../slideLayouts/slideLayout228.xml"/><Relationship Id="rId7" Type="http://schemas.openxmlformats.org/officeDocument/2006/relationships/slideLayout" Target="../slideLayouts/slideLayout232.xml"/><Relationship Id="rId12" Type="http://schemas.openxmlformats.org/officeDocument/2006/relationships/slideLayout" Target="../slideLayouts/slideLayout237.xml"/><Relationship Id="rId2" Type="http://schemas.openxmlformats.org/officeDocument/2006/relationships/slideLayout" Target="../slideLayouts/slideLayout227.xml"/><Relationship Id="rId1" Type="http://schemas.openxmlformats.org/officeDocument/2006/relationships/slideLayout" Target="../slideLayouts/slideLayout226.xml"/><Relationship Id="rId6" Type="http://schemas.openxmlformats.org/officeDocument/2006/relationships/slideLayout" Target="../slideLayouts/slideLayout231.xml"/><Relationship Id="rId11" Type="http://schemas.openxmlformats.org/officeDocument/2006/relationships/slideLayout" Target="../slideLayouts/slideLayout236.xml"/><Relationship Id="rId5" Type="http://schemas.openxmlformats.org/officeDocument/2006/relationships/slideLayout" Target="../slideLayouts/slideLayout230.xml"/><Relationship Id="rId10" Type="http://schemas.openxmlformats.org/officeDocument/2006/relationships/slideLayout" Target="../slideLayouts/slideLayout235.xml"/><Relationship Id="rId4" Type="http://schemas.openxmlformats.org/officeDocument/2006/relationships/slideLayout" Target="../slideLayouts/slideLayout229.xml"/><Relationship Id="rId9" Type="http://schemas.openxmlformats.org/officeDocument/2006/relationships/slideLayout" Target="../slideLayouts/slideLayout2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21420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6638926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8498338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7745528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2803964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6074069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0367168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0045985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2480233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8285072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2540460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6366538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78543348"/>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643984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5972875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0500011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2479449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1124252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0665950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9522483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13</a:t>
            </a:r>
            <a:endParaRPr lang="en-GB" dirty="0"/>
          </a:p>
        </p:txBody>
      </p:sp>
      <p:sp>
        <p:nvSpPr>
          <p:cNvPr id="3" name="Subtitle 2"/>
          <p:cNvSpPr>
            <a:spLocks noGrp="1"/>
          </p:cNvSpPr>
          <p:nvPr>
            <p:ph type="subTitle" sz="quarter" idx="1"/>
          </p:nvPr>
        </p:nvSpPr>
        <p:spPr/>
        <p:txBody>
          <a:bodyPr/>
          <a:lstStyle/>
          <a:p>
            <a:r>
              <a:rPr lang="en-GB" dirty="0" smtClean="0"/>
              <a:t>Using Window Ranking, Offset, and Aggregate Functions
</a:t>
            </a:r>
            <a:endParaRPr lang="en-GB" dirty="0"/>
          </a:p>
        </p:txBody>
      </p:sp>
    </p:spTree>
    <p:extLst>
      <p:ext uri="{BB962C8B-B14F-4D97-AF65-F5344CB8AC3E}">
        <p14:creationId xmlns:p14="http://schemas.microsoft.com/office/powerpoint/2010/main" val="3836510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Aggregate Functions</a:t>
            </a:r>
            <a:endParaRPr lang="en-US" dirty="0"/>
          </a:p>
        </p:txBody>
      </p:sp>
      <p:sp>
        <p:nvSpPr>
          <p:cNvPr id="3" name="Content Placeholder 2"/>
          <p:cNvSpPr>
            <a:spLocks noGrp="1"/>
          </p:cNvSpPr>
          <p:nvPr>
            <p:ph idx="1"/>
          </p:nvPr>
        </p:nvSpPr>
        <p:spPr/>
        <p:txBody>
          <a:bodyPr/>
          <a:lstStyle/>
          <a:p>
            <a:r>
              <a:rPr lang="en-US" dirty="0" smtClean="0"/>
              <a:t>Similar to grouped aggregate functions</a:t>
            </a:r>
          </a:p>
          <a:p>
            <a:pPr lvl="1"/>
            <a:r>
              <a:rPr lang="en-US" dirty="0" smtClean="0"/>
              <a:t>SUM, MIN, MAX, etc.</a:t>
            </a:r>
          </a:p>
          <a:p>
            <a:r>
              <a:rPr lang="en-US" dirty="0" smtClean="0"/>
              <a:t>Applied to windows defined by OVER clause</a:t>
            </a:r>
          </a:p>
          <a:p>
            <a:r>
              <a:rPr lang="en-US" dirty="0" smtClean="0"/>
              <a:t>Window aggregate functions support partitioning, ordering</a:t>
            </a:r>
            <a:endParaRPr lang="en-US" dirty="0"/>
          </a:p>
        </p:txBody>
      </p:sp>
      <p:sp>
        <p:nvSpPr>
          <p:cNvPr id="4" name="AutoShape 3"/>
          <p:cNvSpPr>
            <a:spLocks noChangeArrowheads="1"/>
          </p:cNvSpPr>
          <p:nvPr/>
        </p:nvSpPr>
        <p:spPr bwMode="auto">
          <a:xfrm>
            <a:off x="690465" y="3721433"/>
            <a:ext cx="7763069"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smtClean="0">
                <a:solidFill>
                  <a:srgbClr val="0000FF"/>
                </a:solidFill>
                <a:latin typeface="Lucida Sans Typewriter" pitchFamily="49" charset="0"/>
              </a:rPr>
              <a:t>SELECT</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custid</a:t>
            </a:r>
            <a:r>
              <a:rPr lang="en-US" sz="2000" dirty="0" smtClean="0">
                <a:solidFill>
                  <a:srgbClr val="808080"/>
                </a:solidFill>
                <a:latin typeface="Lucida Sans Typewriter" pitchFamily="49" charset="0"/>
              </a:rPr>
              <a:t>, </a:t>
            </a:r>
            <a:r>
              <a:rPr lang="en-US" sz="2000" dirty="0" smtClean="0">
                <a:solidFill>
                  <a:prstClr val="black"/>
                </a:solidFill>
                <a:latin typeface="Lucida Sans Typewriter" pitchFamily="49" charset="0"/>
              </a:rPr>
              <a:t>ordermonth</a:t>
            </a:r>
            <a:r>
              <a:rPr lang="en-US" sz="2000" dirty="0" smtClean="0">
                <a:solidFill>
                  <a:srgbClr val="808080"/>
                </a:solidFill>
                <a:latin typeface="Lucida Sans Typewriter" pitchFamily="49" charset="0"/>
              </a:rPr>
              <a:t>, </a:t>
            </a:r>
            <a:r>
              <a:rPr lang="en-US" sz="2000" dirty="0" smtClean="0">
                <a:solidFill>
                  <a:prstClr val="black"/>
                </a:solidFill>
                <a:latin typeface="Lucida Sans Typewriter" pitchFamily="49" charset="0"/>
              </a:rPr>
              <a:t>qty</a:t>
            </a:r>
            <a:r>
              <a:rPr lang="en-US" sz="2000" dirty="0">
                <a:solidFill>
                  <a:srgbClr val="808080"/>
                </a:solidFill>
                <a:latin typeface="Lucida Sans Typewriter" pitchFamily="49" charset="0"/>
              </a:rPr>
              <a:t>,</a:t>
            </a: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SUM</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qty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OVER</a:t>
            </a:r>
            <a:r>
              <a:rPr lang="en-US" sz="2000" dirty="0">
                <a:solidFill>
                  <a:srgbClr val="808080"/>
                </a:solidFill>
                <a:latin typeface="Lucida Sans Typewriter" pitchFamily="49" charset="0"/>
              </a:rPr>
              <a:t>(</a:t>
            </a:r>
            <a:r>
              <a:rPr lang="en-US" sz="2000" dirty="0">
                <a:solidFill>
                  <a:srgbClr val="0000FF"/>
                </a:solidFill>
                <a:latin typeface="Lucida Sans Typewriter" pitchFamily="49" charset="0"/>
              </a:rPr>
              <a:t>PARTITION</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custid</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AS</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totalpercust</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Sales</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CustOrders</a:t>
            </a:r>
            <a:r>
              <a:rPr lang="en-US" sz="2000" dirty="0">
                <a:solidFill>
                  <a:srgbClr val="808080"/>
                </a:solidFill>
                <a:latin typeface="Lucida Sans Typewriter" pitchFamily="49" charset="0"/>
              </a:rPr>
              <a:t>;</a:t>
            </a:r>
          </a:p>
        </p:txBody>
      </p:sp>
    </p:spTree>
    <p:extLst>
      <p:ext uri="{BB962C8B-B14F-4D97-AF65-F5344CB8AC3E}">
        <p14:creationId xmlns:p14="http://schemas.microsoft.com/office/powerpoint/2010/main" val="2282487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Ranking Functions</a:t>
            </a:r>
            <a:endParaRPr lang="en-US" dirty="0"/>
          </a:p>
        </p:txBody>
      </p:sp>
      <p:sp>
        <p:nvSpPr>
          <p:cNvPr id="3" name="Content Placeholder 2"/>
          <p:cNvSpPr>
            <a:spLocks noGrp="1"/>
          </p:cNvSpPr>
          <p:nvPr>
            <p:ph idx="1"/>
          </p:nvPr>
        </p:nvSpPr>
        <p:spPr/>
        <p:txBody>
          <a:bodyPr/>
          <a:lstStyle/>
          <a:p>
            <a:r>
              <a:rPr lang="en-US" dirty="0" smtClean="0"/>
              <a:t>Ranking functions require a window order clause</a:t>
            </a:r>
          </a:p>
          <a:p>
            <a:pPr lvl="1"/>
            <a:r>
              <a:rPr lang="en-US" dirty="0" smtClean="0"/>
              <a:t>Partitioning is optional</a:t>
            </a:r>
          </a:p>
          <a:p>
            <a:pPr lvl="1"/>
            <a:r>
              <a:rPr lang="en-US" dirty="0" smtClean="0"/>
              <a:t>To display results in sorted order still requires ORDER BY!</a:t>
            </a:r>
          </a:p>
          <a:p>
            <a:endParaRPr lang="en-US" dirty="0"/>
          </a:p>
        </p:txBody>
      </p:sp>
      <p:graphicFrame>
        <p:nvGraphicFramePr>
          <p:cNvPr id="4" name="Table 3"/>
          <p:cNvGraphicFramePr>
            <a:graphicFrameLocks noGrp="1"/>
          </p:cNvGraphicFramePr>
          <p:nvPr>
            <p:extLst/>
          </p:nvPr>
        </p:nvGraphicFramePr>
        <p:xfrm>
          <a:off x="880187" y="2406780"/>
          <a:ext cx="7517363" cy="2590800"/>
        </p:xfrm>
        <a:graphic>
          <a:graphicData uri="http://schemas.openxmlformats.org/drawingml/2006/table">
            <a:tbl>
              <a:tblPr firstRow="1" bandRow="1">
                <a:tableStyleId>{284E427A-3D55-4303-BF80-6455036E1DE7}</a:tableStyleId>
              </a:tblPr>
              <a:tblGrid>
                <a:gridCol w="2435471"/>
                <a:gridCol w="5081892"/>
              </a:tblGrid>
              <a:tr h="0">
                <a:tc>
                  <a:txBody>
                    <a:bodyPr/>
                    <a:lstStyle/>
                    <a:p>
                      <a:r>
                        <a:rPr lang="en-US" dirty="0" smtClean="0"/>
                        <a:t>Function</a:t>
                      </a:r>
                      <a:endParaRPr lang="en-US" dirty="0"/>
                    </a:p>
                  </a:txBody>
                  <a:tcPr/>
                </a:tc>
                <a:tc>
                  <a:txBody>
                    <a:bodyPr/>
                    <a:lstStyle/>
                    <a:p>
                      <a:r>
                        <a:rPr lang="en-US" dirty="0" smtClean="0"/>
                        <a:t>Description</a:t>
                      </a:r>
                      <a:endParaRPr lang="en-US" dirty="0"/>
                    </a:p>
                  </a:txBody>
                  <a:tcPr/>
                </a:tc>
              </a:tr>
              <a:tr h="370840">
                <a:tc>
                  <a:txBody>
                    <a:bodyPr/>
                    <a:lstStyle/>
                    <a:p>
                      <a:r>
                        <a:rPr lang="en-US" dirty="0" smtClean="0"/>
                        <a:t>RANK </a:t>
                      </a:r>
                      <a:endParaRPr lang="en-US" dirty="0"/>
                    </a:p>
                  </a:txBody>
                  <a:tcPr/>
                </a:tc>
                <a:tc>
                  <a:txBody>
                    <a:bodyPr/>
                    <a:lstStyle/>
                    <a:p>
                      <a:r>
                        <a:rPr lang="en-US" sz="1600" dirty="0" smtClean="0"/>
                        <a:t>Returns the rank of each row within the partition of a result set. May include ties and gaps.</a:t>
                      </a:r>
                      <a:endParaRPr lang="en-US" sz="1600" dirty="0"/>
                    </a:p>
                  </a:txBody>
                  <a:tcPr/>
                </a:tc>
              </a:tr>
              <a:tr h="370840">
                <a:tc>
                  <a:txBody>
                    <a:bodyPr/>
                    <a:lstStyle/>
                    <a:p>
                      <a:r>
                        <a:rPr lang="en-US" dirty="0" smtClean="0"/>
                        <a:t>DENSE_RANK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Returns the rank of each row within the partition of a result set. May include ties. Will</a:t>
                      </a:r>
                      <a:r>
                        <a:rPr lang="en-US" sz="1600" baseline="0" dirty="0" smtClean="0"/>
                        <a:t> not include </a:t>
                      </a:r>
                      <a:r>
                        <a:rPr lang="en-US" sz="1600" dirty="0" smtClean="0"/>
                        <a:t>gaps.</a:t>
                      </a:r>
                    </a:p>
                  </a:txBody>
                  <a:tcPr/>
                </a:tc>
              </a:tr>
              <a:tr h="370840">
                <a:tc>
                  <a:txBody>
                    <a:bodyPr/>
                    <a:lstStyle/>
                    <a:p>
                      <a:r>
                        <a:rPr lang="en-US" dirty="0" smtClean="0"/>
                        <a:t>ROW_NUMBER</a:t>
                      </a:r>
                      <a:endParaRPr lang="en-US" dirty="0"/>
                    </a:p>
                  </a:txBody>
                  <a:tcPr/>
                </a:tc>
                <a:tc>
                  <a:txBody>
                    <a:bodyPr/>
                    <a:lstStyle/>
                    <a:p>
                      <a:r>
                        <a:rPr lang="en-US" sz="1600" dirty="0" smtClean="0"/>
                        <a:t>Returns </a:t>
                      </a:r>
                      <a:r>
                        <a:rPr lang="en-US" sz="1600" baseline="0" dirty="0" smtClean="0"/>
                        <a:t>a unique sequential row number within partition based on current order.</a:t>
                      </a:r>
                      <a:endParaRPr lang="en-US" sz="1600" dirty="0"/>
                    </a:p>
                  </a:txBody>
                  <a:tcPr/>
                </a:tc>
              </a:tr>
            </a:tbl>
          </a:graphicData>
        </a:graphic>
      </p:graphicFrame>
    </p:spTree>
    <p:extLst>
      <p:ext uri="{BB962C8B-B14F-4D97-AF65-F5344CB8AC3E}">
        <p14:creationId xmlns:p14="http://schemas.microsoft.com/office/powerpoint/2010/main" val="2371886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 Offset</a:t>
            </a:r>
            <a:r>
              <a:rPr lang="en-US" baseline="0" dirty="0" smtClean="0"/>
              <a:t> Functions</a:t>
            </a:r>
            <a:endParaRPr lang="en-US" dirty="0"/>
          </a:p>
        </p:txBody>
      </p:sp>
      <p:sp>
        <p:nvSpPr>
          <p:cNvPr id="3" name="Content Placeholder 2"/>
          <p:cNvSpPr>
            <a:spLocks noGrp="1"/>
          </p:cNvSpPr>
          <p:nvPr>
            <p:ph idx="1"/>
          </p:nvPr>
        </p:nvSpPr>
        <p:spPr/>
        <p:txBody>
          <a:bodyPr/>
          <a:lstStyle/>
          <a:p>
            <a:pPr marL="0" indent="0">
              <a:buNone/>
            </a:pPr>
            <a:endParaRPr lang="en-US" dirty="0" smtClean="0"/>
          </a:p>
        </p:txBody>
      </p:sp>
      <p:graphicFrame>
        <p:nvGraphicFramePr>
          <p:cNvPr id="4" name="Table 3"/>
          <p:cNvGraphicFramePr>
            <a:graphicFrameLocks noGrp="1"/>
          </p:cNvGraphicFramePr>
          <p:nvPr>
            <p:extLst/>
          </p:nvPr>
        </p:nvGraphicFramePr>
        <p:xfrm>
          <a:off x="646922" y="1787072"/>
          <a:ext cx="7517363" cy="3169920"/>
        </p:xfrm>
        <a:graphic>
          <a:graphicData uri="http://schemas.openxmlformats.org/drawingml/2006/table">
            <a:tbl>
              <a:tblPr firstRow="1" bandRow="1">
                <a:tableStyleId>{284E427A-3D55-4303-BF80-6455036E1DE7}</a:tableStyleId>
              </a:tblPr>
              <a:tblGrid>
                <a:gridCol w="1881674"/>
                <a:gridCol w="5635689"/>
              </a:tblGrid>
              <a:tr h="0">
                <a:tc>
                  <a:txBody>
                    <a:bodyPr/>
                    <a:lstStyle/>
                    <a:p>
                      <a:r>
                        <a:rPr lang="en-US" dirty="0" smtClean="0"/>
                        <a:t>Function</a:t>
                      </a:r>
                      <a:endParaRPr lang="en-US" dirty="0"/>
                    </a:p>
                  </a:txBody>
                  <a:tcPr/>
                </a:tc>
                <a:tc>
                  <a:txBody>
                    <a:bodyPr/>
                    <a:lstStyle/>
                    <a:p>
                      <a:r>
                        <a:rPr lang="en-US" dirty="0" smtClean="0"/>
                        <a:t>Description</a:t>
                      </a:r>
                      <a:endParaRPr lang="en-US" dirty="0"/>
                    </a:p>
                  </a:txBody>
                  <a:tcPr/>
                </a:tc>
              </a:tr>
              <a:tr h="370840">
                <a:tc>
                  <a:txBody>
                    <a:bodyPr/>
                    <a:lstStyle/>
                    <a:p>
                      <a:r>
                        <a:rPr lang="en-US" dirty="0" smtClean="0"/>
                        <a:t>LAG</a:t>
                      </a:r>
                      <a:endParaRPr lang="en-US" dirty="0"/>
                    </a:p>
                  </a:txBody>
                  <a:tcPr/>
                </a:tc>
                <a:tc>
                  <a:txBody>
                    <a:bodyPr/>
                    <a:lstStyle/>
                    <a:p>
                      <a:r>
                        <a:rPr lang="en-US" sz="1600" dirty="0" smtClean="0"/>
                        <a:t>Returns an expression from a previous row that is a defined offset</a:t>
                      </a:r>
                      <a:r>
                        <a:rPr lang="en-US" sz="1600" baseline="0" dirty="0" smtClean="0"/>
                        <a:t> from the current row</a:t>
                      </a:r>
                      <a:r>
                        <a:rPr lang="en-US" sz="1600" dirty="0" smtClean="0"/>
                        <a:t>. Returns NULL if no row at specified</a:t>
                      </a:r>
                      <a:r>
                        <a:rPr lang="en-US" sz="1600" baseline="0" dirty="0" smtClean="0"/>
                        <a:t> position.</a:t>
                      </a:r>
                      <a:endParaRPr lang="en-US" sz="1600" dirty="0"/>
                    </a:p>
                  </a:txBody>
                  <a:tcPr/>
                </a:tc>
              </a:tr>
              <a:tr h="370840">
                <a:tc>
                  <a:txBody>
                    <a:bodyPr/>
                    <a:lstStyle/>
                    <a:p>
                      <a:r>
                        <a:rPr lang="en-US" dirty="0" smtClean="0"/>
                        <a:t>LEAD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Returns an expression from a Next row that is a defined offset</a:t>
                      </a:r>
                      <a:r>
                        <a:rPr lang="en-US" sz="1600" baseline="0" dirty="0" smtClean="0"/>
                        <a:t> from the current row.</a:t>
                      </a:r>
                      <a:r>
                        <a:rPr lang="en-US" sz="1600" dirty="0" smtClean="0"/>
                        <a:t> Returns NULL if no row at specified</a:t>
                      </a:r>
                      <a:r>
                        <a:rPr lang="en-US" sz="1600" baseline="0" dirty="0" smtClean="0"/>
                        <a:t> position.</a:t>
                      </a:r>
                      <a:endParaRPr lang="en-US" sz="1600" dirty="0" smtClean="0"/>
                    </a:p>
                  </a:txBody>
                  <a:tcPr/>
                </a:tc>
              </a:tr>
              <a:tr h="370840">
                <a:tc>
                  <a:txBody>
                    <a:bodyPr/>
                    <a:lstStyle/>
                    <a:p>
                      <a:r>
                        <a:rPr lang="en-US" dirty="0" smtClean="0"/>
                        <a:t>FIRST_VALUE</a:t>
                      </a:r>
                      <a:endParaRPr lang="en-US" dirty="0"/>
                    </a:p>
                  </a:txBody>
                  <a:tcPr/>
                </a:tc>
                <a:tc>
                  <a:txBody>
                    <a:bodyPr/>
                    <a:lstStyle/>
                    <a:p>
                      <a:r>
                        <a:rPr lang="en-US" sz="1600" dirty="0" smtClean="0"/>
                        <a:t>Returns </a:t>
                      </a:r>
                      <a:r>
                        <a:rPr lang="en-US" sz="1600" baseline="0" dirty="0" smtClean="0"/>
                        <a:t>the first value in the current window frame. Requires window ordering to be meaningful.</a:t>
                      </a:r>
                      <a:endParaRPr lang="en-US" sz="1600" dirty="0"/>
                    </a:p>
                  </a:txBody>
                  <a:tcPr/>
                </a:tc>
              </a:tr>
              <a:tr h="370840">
                <a:tc>
                  <a:txBody>
                    <a:bodyPr/>
                    <a:lstStyle/>
                    <a:p>
                      <a:r>
                        <a:rPr lang="en-US" dirty="0" smtClean="0"/>
                        <a:t>LAST_VALUE</a:t>
                      </a:r>
                      <a:endParaRPr lang="en-US" dirty="0"/>
                    </a:p>
                  </a:txBody>
                  <a:tcPr/>
                </a:tc>
                <a:tc>
                  <a:txBody>
                    <a:bodyPr/>
                    <a:lstStyle/>
                    <a:p>
                      <a:r>
                        <a:rPr lang="en-US" sz="1600" dirty="0" smtClean="0"/>
                        <a:t>Returns the last value in the current window frame. </a:t>
                      </a:r>
                      <a:r>
                        <a:rPr lang="en-US" sz="1600" baseline="0" dirty="0" smtClean="0"/>
                        <a:t>Requires window ordering to be meaningful.</a:t>
                      </a:r>
                      <a:endParaRPr lang="en-US" sz="1600" dirty="0"/>
                    </a:p>
                  </a:txBody>
                  <a:tcPr/>
                </a:tc>
              </a:tr>
            </a:tbl>
          </a:graphicData>
        </a:graphic>
      </p:graphicFrame>
    </p:spTree>
    <p:extLst>
      <p:ext uri="{BB962C8B-B14F-4D97-AF65-F5344CB8AC3E}">
        <p14:creationId xmlns:p14="http://schemas.microsoft.com/office/powerpoint/2010/main" val="599759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LEAD Offset Window Function</a:t>
            </a:r>
            <a:endParaRPr lang="en-US" dirty="0"/>
          </a:p>
        </p:txBody>
      </p:sp>
      <p:sp>
        <p:nvSpPr>
          <p:cNvPr id="4" name="AutoShape 3"/>
          <p:cNvSpPr>
            <a:spLocks noChangeArrowheads="1"/>
          </p:cNvSpPr>
          <p:nvPr/>
        </p:nvSpPr>
        <p:spPr bwMode="auto">
          <a:xfrm>
            <a:off x="485925" y="1175040"/>
            <a:ext cx="7763069"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Typewriter" pitchFamily="49" charset="0"/>
              </a:rPr>
              <a:t>SELECT</a:t>
            </a:r>
            <a:r>
              <a:rPr lang="en-US" dirty="0">
                <a:solidFill>
                  <a:prstClr val="black"/>
                </a:solidFill>
                <a:latin typeface="Lucida Sans Typewriter" pitchFamily="49" charset="0"/>
              </a:rPr>
              <a:t> employee</a:t>
            </a:r>
            <a:r>
              <a:rPr lang="en-US" dirty="0">
                <a:solidFill>
                  <a:srgbClr val="808080"/>
                </a:solidFill>
                <a:latin typeface="Lucida Sans Typewriter" pitchFamily="49" charset="0"/>
              </a:rPr>
              <a:t>,</a:t>
            </a:r>
            <a:r>
              <a:rPr lang="en-US" dirty="0">
                <a:solidFill>
                  <a:prstClr val="black"/>
                </a:solidFill>
                <a:latin typeface="Lucida Sans Typewriter" pitchFamily="49" charset="0"/>
              </a:rPr>
              <a:t> orderyear </a:t>
            </a:r>
            <a:r>
              <a:rPr lang="en-US" dirty="0">
                <a:solidFill>
                  <a:srgbClr val="808080"/>
                </a:solidFill>
                <a:latin typeface="Lucida Sans Typewriter" pitchFamily="49" charset="0"/>
              </a:rPr>
              <a:t>,</a:t>
            </a:r>
            <a:r>
              <a:rPr lang="en-US" dirty="0">
                <a:solidFill>
                  <a:prstClr val="black"/>
                </a:solidFill>
                <a:latin typeface="Lucida Sans Typewriter" pitchFamily="49" charset="0"/>
              </a:rPr>
              <a:t>totalsales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currsales</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a:p>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LEAD</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totalsales</a:t>
            </a:r>
            <a:r>
              <a:rPr lang="en-US" dirty="0">
                <a:solidFill>
                  <a:srgbClr val="808080"/>
                </a:solidFill>
                <a:latin typeface="Lucida Sans Typewriter" pitchFamily="49" charset="0"/>
              </a:rPr>
              <a:t>,</a:t>
            </a:r>
            <a:r>
              <a:rPr lang="en-US" dirty="0">
                <a:solidFill>
                  <a:prstClr val="black"/>
                </a:solidFill>
                <a:latin typeface="Lucida Sans Typewriter" pitchFamily="49" charset="0"/>
              </a:rPr>
              <a:t> 1</a:t>
            </a:r>
            <a:r>
              <a:rPr lang="en-US" dirty="0">
                <a:solidFill>
                  <a:srgbClr val="808080"/>
                </a:solidFill>
                <a:latin typeface="Lucida Sans Typewriter" pitchFamily="49" charset="0"/>
              </a:rPr>
              <a:t>,</a:t>
            </a:r>
            <a:r>
              <a:rPr lang="en-US" dirty="0">
                <a:solidFill>
                  <a:prstClr val="black"/>
                </a:solidFill>
                <a:latin typeface="Lucida Sans Typewriter" pitchFamily="49" charset="0"/>
              </a:rPr>
              <a:t>0</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0000FF"/>
                </a:solidFill>
                <a:latin typeface="Lucida Sans Typewriter" pitchFamily="49" charset="0"/>
              </a:rPr>
              <a:t>OVER </a:t>
            </a:r>
            <a:r>
              <a:rPr lang="en-US" dirty="0" smtClean="0">
                <a:solidFill>
                  <a:srgbClr val="808080"/>
                </a:solidFill>
                <a:latin typeface="Lucida Sans Typewriter" pitchFamily="49" charset="0"/>
              </a:rPr>
              <a:t>(</a:t>
            </a:r>
            <a:r>
              <a:rPr lang="en-US" dirty="0" smtClean="0">
                <a:solidFill>
                  <a:srgbClr val="0000FF"/>
                </a:solidFill>
                <a:latin typeface="Lucida Sans Typewriter" pitchFamily="49" charset="0"/>
              </a:rPr>
              <a:t>PARTITION</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BY</a:t>
            </a:r>
            <a:r>
              <a:rPr lang="en-US" dirty="0">
                <a:solidFill>
                  <a:prstClr val="black"/>
                </a:solidFill>
                <a:latin typeface="Lucida Sans Typewriter" pitchFamily="49" charset="0"/>
              </a:rPr>
              <a:t> employee </a:t>
            </a:r>
            <a:r>
              <a:rPr lang="en-US" dirty="0" smtClean="0">
                <a:solidFill>
                  <a:prstClr val="black"/>
                </a:solidFill>
                <a:latin typeface="Lucida Sans Typewriter" pitchFamily="49" charset="0"/>
              </a:rPr>
              <a:t>	</a:t>
            </a:r>
            <a:r>
              <a:rPr lang="en-US" dirty="0" smtClean="0">
                <a:solidFill>
                  <a:srgbClr val="0000FF"/>
                </a:solidFill>
                <a:latin typeface="Lucida Sans Typewriter" pitchFamily="49" charset="0"/>
              </a:rPr>
              <a:t>ORDER</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BY</a:t>
            </a:r>
            <a:r>
              <a:rPr lang="en-US" dirty="0">
                <a:solidFill>
                  <a:prstClr val="black"/>
                </a:solidFill>
                <a:latin typeface="Lucida Sans Typewriter" pitchFamily="49" charset="0"/>
              </a:rPr>
              <a:t> orderyear</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nextsales</a:t>
            </a:r>
            <a:endParaRPr lang="en-US" dirty="0">
              <a:solidFill>
                <a:prstClr val="black"/>
              </a:solidFill>
              <a:latin typeface="Lucida Sans Typewriter" pitchFamily="49" charset="0"/>
            </a:endParaRPr>
          </a:p>
          <a:p>
            <a:r>
              <a:rPr lang="en-US" dirty="0" smtClean="0">
                <a:solidFill>
                  <a:srgbClr val="0000FF"/>
                </a:solidFill>
                <a:latin typeface="Lucida Sans Typewriter" pitchFamily="49" charset="0"/>
              </a:rPr>
              <a:t>FROM</a:t>
            </a:r>
            <a:r>
              <a:rPr lang="en-US" dirty="0" smtClean="0">
                <a:solidFill>
                  <a:prstClr val="black"/>
                </a:solidFill>
                <a:latin typeface="Lucida Sans Typewriter" pitchFamily="49" charset="0"/>
              </a:rPr>
              <a:t> Sales</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OrdersByEmployeeYear</a:t>
            </a:r>
            <a:endParaRPr lang="en-US" dirty="0">
              <a:solidFill>
                <a:prstClr val="black"/>
              </a:solidFill>
              <a:latin typeface="Lucida Sans Typewriter" pitchFamily="49" charset="0"/>
            </a:endParaRPr>
          </a:p>
          <a:p>
            <a:r>
              <a:rPr lang="en-US" dirty="0">
                <a:solidFill>
                  <a:srgbClr val="0000FF"/>
                </a:solidFill>
                <a:latin typeface="Lucida Sans Typewriter" pitchFamily="49" charset="0"/>
              </a:rPr>
              <a:t>ORDER</a:t>
            </a:r>
            <a:r>
              <a:rPr lang="en-US" dirty="0">
                <a:solidFill>
                  <a:prstClr val="black"/>
                </a:solidFill>
                <a:latin typeface="Lucida Sans Typewriter" pitchFamily="49" charset="0"/>
              </a:rPr>
              <a:t> </a:t>
            </a:r>
            <a:r>
              <a:rPr lang="en-US" dirty="0">
                <a:solidFill>
                  <a:srgbClr val="0000FF"/>
                </a:solidFill>
                <a:latin typeface="Lucida Sans Typewriter" pitchFamily="49" charset="0"/>
              </a:rPr>
              <a:t>BY</a:t>
            </a:r>
            <a:r>
              <a:rPr lang="en-US" dirty="0">
                <a:solidFill>
                  <a:prstClr val="black"/>
                </a:solidFill>
                <a:latin typeface="Lucida Sans Typewriter" pitchFamily="49" charset="0"/>
              </a:rPr>
              <a:t> employee</a:t>
            </a:r>
            <a:r>
              <a:rPr lang="en-US" dirty="0">
                <a:solidFill>
                  <a:srgbClr val="808080"/>
                </a:solidFill>
                <a:latin typeface="Lucida Sans Typewriter" pitchFamily="49" charset="0"/>
              </a:rPr>
              <a:t>,</a:t>
            </a:r>
            <a:r>
              <a:rPr lang="en-US" dirty="0">
                <a:solidFill>
                  <a:prstClr val="black"/>
                </a:solidFill>
                <a:latin typeface="Lucida Sans Typewriter" pitchFamily="49" charset="0"/>
              </a:rPr>
              <a:t> orderyear</a:t>
            </a:r>
            <a:r>
              <a:rPr lang="en-US" dirty="0">
                <a:solidFill>
                  <a:srgbClr val="808080"/>
                </a:solidFill>
                <a:latin typeface="Lucida Sans Typewriter" pitchFamily="49" charset="0"/>
              </a:rPr>
              <a:t>;</a:t>
            </a:r>
          </a:p>
        </p:txBody>
      </p:sp>
      <p:sp>
        <p:nvSpPr>
          <p:cNvPr id="6" name="AutoShape 3"/>
          <p:cNvSpPr>
            <a:spLocks noChangeArrowheads="1"/>
          </p:cNvSpPr>
          <p:nvPr/>
        </p:nvSpPr>
        <p:spPr bwMode="auto">
          <a:xfrm>
            <a:off x="485926" y="3044999"/>
            <a:ext cx="7763069"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latin typeface="Lucida Sans Typewriter" pitchFamily="49" charset="0"/>
              </a:rPr>
              <a:t>employee orderyear currsales nextsales</a:t>
            </a:r>
          </a:p>
          <a:p>
            <a:r>
              <a:rPr lang="en-US" dirty="0">
                <a:latin typeface="Lucida Sans Typewriter" pitchFamily="49" charset="0"/>
              </a:rPr>
              <a:t>-------- --------- --------- ---------</a:t>
            </a:r>
          </a:p>
          <a:p>
            <a:r>
              <a:rPr lang="en-US" dirty="0">
                <a:latin typeface="Lucida Sans Typewriter" pitchFamily="49" charset="0"/>
              </a:rPr>
              <a:t>1        2006      38789.00  97533.58</a:t>
            </a:r>
          </a:p>
          <a:p>
            <a:r>
              <a:rPr lang="en-US" dirty="0">
                <a:latin typeface="Lucida Sans Typewriter" pitchFamily="49" charset="0"/>
              </a:rPr>
              <a:t>1        2007      97533.58  65821.13</a:t>
            </a:r>
          </a:p>
          <a:p>
            <a:r>
              <a:rPr lang="en-US" dirty="0">
                <a:latin typeface="Lucida Sans Typewriter" pitchFamily="49" charset="0"/>
              </a:rPr>
              <a:t>1        2008      65821.13  0.00</a:t>
            </a:r>
          </a:p>
          <a:p>
            <a:r>
              <a:rPr lang="en-US" dirty="0">
                <a:latin typeface="Lucida Sans Typewriter" pitchFamily="49" charset="0"/>
              </a:rPr>
              <a:t>2        2006      22834.70  74958.60</a:t>
            </a:r>
          </a:p>
          <a:p>
            <a:r>
              <a:rPr lang="en-US" dirty="0">
                <a:latin typeface="Lucida Sans Typewriter" pitchFamily="49" charset="0"/>
              </a:rPr>
              <a:t>2        2007      74958.60  79955.96</a:t>
            </a:r>
          </a:p>
          <a:p>
            <a:r>
              <a:rPr lang="en-US" dirty="0">
                <a:latin typeface="Lucida Sans Typewriter" pitchFamily="49" charset="0"/>
              </a:rPr>
              <a:t>2        2008      79955.96  0.00</a:t>
            </a:r>
          </a:p>
          <a:p>
            <a:r>
              <a:rPr lang="en-US" dirty="0">
                <a:latin typeface="Lucida Sans Typewriter" pitchFamily="49" charset="0"/>
              </a:rPr>
              <a:t>3        2006      19231.80  111788.61</a:t>
            </a:r>
          </a:p>
          <a:p>
            <a:r>
              <a:rPr lang="en-US" dirty="0">
                <a:latin typeface="Lucida Sans Typewriter" pitchFamily="49" charset="0"/>
              </a:rPr>
              <a:t>3        2007      111788.61 82030.89</a:t>
            </a:r>
          </a:p>
        </p:txBody>
      </p:sp>
    </p:spTree>
    <p:extLst>
      <p:ext uri="{BB962C8B-B14F-4D97-AF65-F5344CB8AC3E}">
        <p14:creationId xmlns:p14="http://schemas.microsoft.com/office/powerpoint/2010/main" val="18807660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ff7f0888-4c98-4833-95c2-9d9c95f3aa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Exploring Windows Functions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window aggregate, ranking, and offset functions</a:t>
            </a:r>
          </a:p>
          <a:p>
            <a:pPr lvl="0"/>
            <a:endParaRPr lang="en-US" kern="0" dirty="0">
              <a:solidFill>
                <a:srgbClr val="000000"/>
              </a:solidFill>
            </a:endParaRPr>
          </a:p>
        </p:txBody>
      </p:sp>
    </p:spTree>
    <p:extLst>
      <p:ext uri="{BB962C8B-B14F-4D97-AF65-F5344CB8AC3E}">
        <p14:creationId xmlns:p14="http://schemas.microsoft.com/office/powerpoint/2010/main" val="3747111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184092" cy="740664"/>
          </a:xfrm>
        </p:spPr>
        <p:txBody>
          <a:bodyPr/>
          <a:lstStyle/>
          <a:p>
            <a:r>
              <a:rPr lang="en-GB" dirty="0" smtClean="0"/>
              <a:t>Lab: Using Window Ranking, Offset, and Aggregate Functions</a:t>
            </a:r>
            <a:endParaRPr lang="en-GB" dirty="0"/>
          </a:p>
        </p:txBody>
      </p:sp>
      <p:sp>
        <p:nvSpPr>
          <p:cNvPr id="3" name="Text Placeholder 2"/>
          <p:cNvSpPr>
            <a:spLocks noGrp="1"/>
          </p:cNvSpPr>
          <p:nvPr>
            <p:ph type="body" idx="1"/>
          </p:nvPr>
        </p:nvSpPr>
        <p:spPr/>
        <p:txBody>
          <a:bodyPr/>
          <a:lstStyle/>
          <a:p>
            <a:r>
              <a:rPr lang="en-GB" dirty="0" smtClean="0"/>
              <a:t>Exercise 1: Writing Queries That Use Ranking Functions
Exercise 2: Writing Queries That Use Offset Functions
Exercise 3: Writing Queries That Use Window Aggregate Functions</a:t>
            </a:r>
            <a:endParaRPr lang="en-GB" dirty="0"/>
          </a:p>
        </p:txBody>
      </p:sp>
      <p:sp>
        <p:nvSpPr>
          <p:cNvPr id="4" name="TextBox 3"/>
          <p:cNvSpPr txBox="1"/>
          <p:nvPr/>
        </p:nvSpPr>
        <p:spPr>
          <a:xfrm>
            <a:off x="458788" y="3821344"/>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227745"/>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20761B-MIA-SQL</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2040572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As a business analyst for Adventure Works, you will be writing reports using corporate databases stored in SQL Server 2016. You have been provided with a set of business requirements for data and you will write T-SQL queries to retrieve the specified data from the databases. To fill these requests, you will need to calculate ranking values, as well as the difference between two consecutive rows, and running totals. You will use window functions to achieve these calculations.</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374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378995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Creating Windows with OVER
Exploring Window Functions</a:t>
            </a:r>
            <a:endParaRPr lang="en-GB" dirty="0"/>
          </a:p>
        </p:txBody>
      </p:sp>
    </p:spTree>
    <p:extLst>
      <p:ext uri="{BB962C8B-B14F-4D97-AF65-F5344CB8AC3E}">
        <p14:creationId xmlns:p14="http://schemas.microsoft.com/office/powerpoint/2010/main" val="31163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Lesson 1: </a:t>
            </a:r>
            <a:r>
              <a:rPr lang="en-US" sz="2400" dirty="0" smtClean="0">
                <a:effectLst/>
                <a:latin typeface="+mj-lt"/>
                <a:ea typeface="+mj-ea"/>
                <a:cs typeface="+mj-cs"/>
              </a:rPr>
              <a:t>Creating Windows with OVER</a:t>
            </a:r>
            <a:endParaRPr lang="en-US" dirty="0" smtClean="0"/>
          </a:p>
        </p:txBody>
      </p:sp>
      <p:sp>
        <p:nvSpPr>
          <p:cNvPr id="6147" name="Rectangle 3"/>
          <p:cNvSpPr>
            <a:spLocks noGrp="1" noChangeArrowheads="1"/>
          </p:cNvSpPr>
          <p:nvPr>
            <p:ph type="body" idx="1"/>
          </p:nvPr>
        </p:nvSpPr>
        <p:spPr/>
        <p:txBody>
          <a:bodyPr/>
          <a:lstStyle/>
          <a:p>
            <a:r>
              <a:rPr lang="en-US" dirty="0" smtClean="0"/>
              <a:t>SQL Windowing</a:t>
            </a:r>
          </a:p>
          <a:p>
            <a:r>
              <a:rPr lang="en-US" dirty="0" smtClean="0"/>
              <a:t>Using OVER</a:t>
            </a:r>
          </a:p>
          <a:p>
            <a:r>
              <a:rPr lang="en-US" dirty="0" smtClean="0"/>
              <a:t>Partitioning</a:t>
            </a:r>
            <a:r>
              <a:rPr lang="en-US" baseline="0" dirty="0" smtClean="0"/>
              <a:t> Windows</a:t>
            </a:r>
          </a:p>
        </p:txBody>
      </p:sp>
    </p:spTree>
    <p:extLst>
      <p:ext uri="{BB962C8B-B14F-4D97-AF65-F5344CB8AC3E}">
        <p14:creationId xmlns:p14="http://schemas.microsoft.com/office/powerpoint/2010/main" val="671713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SQL Windowing</a:t>
            </a:r>
          </a:p>
        </p:txBody>
      </p:sp>
      <p:sp>
        <p:nvSpPr>
          <p:cNvPr id="7171" name="Rectangle 3"/>
          <p:cNvSpPr>
            <a:spLocks noGrp="1" noChangeArrowheads="1"/>
          </p:cNvSpPr>
          <p:nvPr>
            <p:ph type="body" idx="1"/>
          </p:nvPr>
        </p:nvSpPr>
        <p:spPr/>
        <p:txBody>
          <a:bodyPr/>
          <a:lstStyle/>
          <a:p>
            <a:r>
              <a:rPr lang="en-US" dirty="0" smtClean="0"/>
              <a:t>Windows allow partitioning and framing of rows to support functions</a:t>
            </a:r>
          </a:p>
          <a:p>
            <a:r>
              <a:rPr lang="en-US" dirty="0" smtClean="0"/>
              <a:t>Window functions can simplify queries that need to find running totals, moving averages, or gaps in data</a:t>
            </a:r>
          </a:p>
        </p:txBody>
      </p:sp>
    </p:spTree>
    <p:extLst>
      <p:ext uri="{BB962C8B-B14F-4D97-AF65-F5344CB8AC3E}">
        <p14:creationId xmlns:p14="http://schemas.microsoft.com/office/powerpoint/2010/main" val="2727441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OVER</a:t>
            </a:r>
            <a:endParaRPr lang="en-US" dirty="0"/>
          </a:p>
        </p:txBody>
      </p:sp>
      <p:sp>
        <p:nvSpPr>
          <p:cNvPr id="3" name="Content Placeholder 2"/>
          <p:cNvSpPr>
            <a:spLocks noGrp="1"/>
          </p:cNvSpPr>
          <p:nvPr>
            <p:ph idx="1"/>
          </p:nvPr>
        </p:nvSpPr>
        <p:spPr/>
        <p:txBody>
          <a:bodyPr/>
          <a:lstStyle/>
          <a:p>
            <a:r>
              <a:rPr lang="en-US" dirty="0"/>
              <a:t>OVER defines a </a:t>
            </a:r>
            <a:r>
              <a:rPr lang="en-US" dirty="0" smtClean="0"/>
              <a:t>window, or set, </a:t>
            </a:r>
            <a:r>
              <a:rPr lang="en-US" dirty="0"/>
              <a:t>of rows to be used by a window </a:t>
            </a:r>
            <a:r>
              <a:rPr lang="en-US" dirty="0" smtClean="0"/>
              <a:t>function, including any ordering</a:t>
            </a:r>
            <a:endParaRPr lang="en-US" dirty="0"/>
          </a:p>
          <a:p>
            <a:r>
              <a:rPr lang="en-US" dirty="0" smtClean="0"/>
              <a:t>By itself, OVER() is unrestricted and includes all rows</a:t>
            </a:r>
          </a:p>
          <a:p>
            <a:r>
              <a:rPr lang="en-US" dirty="0" smtClean="0"/>
              <a:t>Multiple OVER clauses can be used in a single query, each with its own partitioning and ordering, if needed</a:t>
            </a:r>
          </a:p>
        </p:txBody>
      </p:sp>
      <p:sp>
        <p:nvSpPr>
          <p:cNvPr id="5" name="AutoShape 3"/>
          <p:cNvSpPr>
            <a:spLocks noChangeArrowheads="1"/>
          </p:cNvSpPr>
          <p:nvPr/>
        </p:nvSpPr>
        <p:spPr bwMode="auto">
          <a:xfrm>
            <a:off x="1397972" y="4775741"/>
            <a:ext cx="6256338"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OVER </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&lt;PARTITION BY clause&gt; ] </a:t>
            </a: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&lt;ORDER BY clause&gt; ] </a:t>
            </a:r>
          </a:p>
          <a:p>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 </a:t>
            </a:r>
            <a:r>
              <a:rPr lang="en-US" sz="2000" dirty="0">
                <a:solidFill>
                  <a:prstClr val="black"/>
                </a:solidFill>
                <a:latin typeface="Lucida Sans Typewriter" pitchFamily="49" charset="0"/>
              </a:rPr>
              <a:t>&lt;</a:t>
            </a:r>
            <a:r>
              <a:rPr lang="en-US" sz="2000" dirty="0" smtClean="0">
                <a:solidFill>
                  <a:prstClr val="black"/>
                </a:solidFill>
                <a:latin typeface="Lucida Sans Typewriter" pitchFamily="49" charset="0"/>
              </a:rPr>
              <a:t>ROWS </a:t>
            </a:r>
            <a:r>
              <a:rPr lang="en-US" sz="2000" dirty="0">
                <a:solidFill>
                  <a:prstClr val="black"/>
                </a:solidFill>
                <a:latin typeface="Lucida Sans Typewriter" pitchFamily="49" charset="0"/>
              </a:rPr>
              <a:t>or RANGE clause&gt; ] </a:t>
            </a:r>
          </a:p>
          <a:p>
            <a:r>
              <a:rPr lang="en-US" sz="2000" dirty="0">
                <a:solidFill>
                  <a:prstClr val="black"/>
                </a:solidFill>
                <a:latin typeface="Lucida Sans Typewriter" pitchFamily="49" charset="0"/>
              </a:rPr>
              <a:t>	</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endParaRPr lang="en-US" sz="2000" dirty="0">
              <a:solidFill>
                <a:prstClr val="black"/>
              </a:solidFill>
              <a:latin typeface="Lucida Sans Typewriter" pitchFamily="49" charset="0"/>
            </a:endParaRPr>
          </a:p>
        </p:txBody>
      </p:sp>
    </p:spTree>
    <p:extLst>
      <p:ext uri="{BB962C8B-B14F-4D97-AF65-F5344CB8AC3E}">
        <p14:creationId xmlns:p14="http://schemas.microsoft.com/office/powerpoint/2010/main" val="115631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Windows</a:t>
            </a:r>
            <a:endParaRPr lang="en-US" dirty="0"/>
          </a:p>
        </p:txBody>
      </p:sp>
      <p:sp>
        <p:nvSpPr>
          <p:cNvPr id="3" name="Content Placeholder 2"/>
          <p:cNvSpPr>
            <a:spLocks noGrp="1"/>
          </p:cNvSpPr>
          <p:nvPr>
            <p:ph idx="1"/>
          </p:nvPr>
        </p:nvSpPr>
        <p:spPr>
          <a:xfrm>
            <a:off x="218364" y="740662"/>
            <a:ext cx="8802806" cy="5427909"/>
          </a:xfrm>
        </p:spPr>
        <p:txBody>
          <a:bodyPr/>
          <a:lstStyle/>
          <a:p>
            <a:r>
              <a:rPr lang="en-US" dirty="0" smtClean="0"/>
              <a:t>Partitioning limits a set to rows with same value in the partitioning column</a:t>
            </a:r>
          </a:p>
          <a:p>
            <a:r>
              <a:rPr lang="en-US" dirty="0" smtClean="0"/>
              <a:t>Use PARTITION BY in the OVER() clause</a:t>
            </a:r>
          </a:p>
          <a:p>
            <a:r>
              <a:rPr lang="en-US" dirty="0" smtClean="0"/>
              <a:t>Without a PARTITION BY clause, OVER() creates a single partition of all rows</a:t>
            </a:r>
          </a:p>
        </p:txBody>
      </p:sp>
      <p:sp>
        <p:nvSpPr>
          <p:cNvPr id="4" name="AutoShape 3"/>
          <p:cNvSpPr>
            <a:spLocks noChangeArrowheads="1"/>
          </p:cNvSpPr>
          <p:nvPr/>
        </p:nvSpPr>
        <p:spPr bwMode="auto">
          <a:xfrm>
            <a:off x="1043409" y="3278000"/>
            <a:ext cx="7176860"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custid</a:t>
            </a:r>
            <a:r>
              <a:rPr lang="en-US" sz="2000" dirty="0" smtClean="0">
                <a:solidFill>
                  <a:srgbClr val="808080"/>
                </a:solidFill>
                <a:latin typeface="Lucida Sans Typewriter" pitchFamily="49" charset="0"/>
              </a:rPr>
              <a:t>, </a:t>
            </a:r>
            <a:r>
              <a:rPr lang="en-US" sz="2000" dirty="0" smtClean="0">
                <a:solidFill>
                  <a:prstClr val="black"/>
                </a:solidFill>
                <a:latin typeface="Lucida Sans Typewriter" pitchFamily="49" charset="0"/>
              </a:rPr>
              <a:t>ordermonth</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qty</a:t>
            </a:r>
            <a:r>
              <a:rPr lang="en-US" sz="2000" dirty="0">
                <a:solidFill>
                  <a:srgbClr val="808080"/>
                </a:solidFill>
                <a:latin typeface="Lucida Sans Typewriter" pitchFamily="49" charset="0"/>
              </a:rPr>
              <a:t>,</a:t>
            </a:r>
          </a:p>
          <a:p>
            <a:r>
              <a:rPr lang="en-US" sz="2000" dirty="0" smtClean="0">
                <a:solidFill>
                  <a:prstClr val="black"/>
                </a:solidFill>
                <a:latin typeface="Lucida Sans Typewriter" pitchFamily="49" charset="0"/>
              </a:rPr>
              <a:t>     	</a:t>
            </a:r>
            <a:r>
              <a:rPr lang="en-US" sz="2000" dirty="0" smtClean="0">
                <a:solidFill>
                  <a:srgbClr val="FF00FF"/>
                </a:solidFill>
                <a:latin typeface="Lucida Sans Typewriter" pitchFamily="49" charset="0"/>
              </a:rPr>
              <a:t>SUM</a:t>
            </a:r>
            <a:r>
              <a:rPr lang="en-US" sz="2000" dirty="0" smtClean="0">
                <a:solidFill>
                  <a:srgbClr val="808080"/>
                </a:solidFill>
                <a:latin typeface="Lucida Sans Typewriter" pitchFamily="49" charset="0"/>
              </a:rPr>
              <a:t>(</a:t>
            </a:r>
            <a:r>
              <a:rPr lang="en-US" sz="2000" dirty="0" smtClean="0">
                <a:solidFill>
                  <a:prstClr val="black"/>
                </a:solidFill>
                <a:latin typeface="Lucida Sans Typewriter" pitchFamily="49" charset="0"/>
              </a:rPr>
              <a:t>qty</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srgbClr val="0000FF"/>
                </a:solidFill>
                <a:latin typeface="Lucida Sans Typewriter" pitchFamily="49" charset="0"/>
              </a:rPr>
              <a:t>OVER</a:t>
            </a:r>
            <a:r>
              <a:rPr lang="en-US" sz="2000" dirty="0" smtClean="0">
                <a:solidFill>
                  <a:srgbClr val="808080"/>
                </a:solidFill>
                <a:latin typeface="Lucida Sans Typewriter" pitchFamily="49" charset="0"/>
              </a:rPr>
              <a:t>(</a:t>
            </a:r>
            <a:r>
              <a:rPr lang="en-US" sz="2000" dirty="0" smtClean="0">
                <a:solidFill>
                  <a:srgbClr val="0000FF"/>
                </a:solidFill>
                <a:latin typeface="Lucida Sans Typewriter" pitchFamily="49" charset="0"/>
              </a:rPr>
              <a:t>PARTITION</a:t>
            </a:r>
            <a:r>
              <a:rPr lang="en-US" sz="2000" dirty="0" smtClean="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custid</a:t>
            </a:r>
            <a:r>
              <a:rPr lang="en-US" sz="2000" dirty="0" smtClean="0">
                <a:solidFill>
                  <a:srgbClr val="808080"/>
                </a:solidFill>
                <a:latin typeface="Lucida Sans Typewriter" pitchFamily="49" charset="0"/>
              </a:rPr>
              <a:t>)</a:t>
            </a:r>
            <a:endParaRPr lang="en-US" sz="2000" dirty="0">
              <a:solidFill>
                <a:prstClr val="black"/>
              </a:solidFill>
              <a:latin typeface="Lucida Sans Typewriter" pitchFamily="49" charset="0"/>
            </a:endParaRPr>
          </a:p>
          <a:p>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AS</a:t>
            </a:r>
            <a:r>
              <a:rPr lang="en-US" sz="2000" dirty="0" smtClean="0">
                <a:solidFill>
                  <a:prstClr val="black"/>
                </a:solidFill>
                <a:latin typeface="Lucida Sans Typewriter" pitchFamily="49" charset="0"/>
              </a:rPr>
              <a:t> totalbycust</a:t>
            </a:r>
            <a:endParaRPr lang="en-US" sz="2000" dirty="0">
              <a:solidFill>
                <a:prstClr val="black"/>
              </a:solidFill>
              <a:latin typeface="Lucida Sans Typewriter" pitchFamily="49" charset="0"/>
            </a:endParaRP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Sales</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CustOrders</a:t>
            </a:r>
            <a:r>
              <a:rPr lang="en-US" sz="2000" dirty="0">
                <a:solidFill>
                  <a:srgbClr val="808080"/>
                </a:solidFill>
                <a:latin typeface="Lucida Sans Typewriter" pitchFamily="49" charset="0"/>
              </a:rPr>
              <a:t>;</a:t>
            </a:r>
          </a:p>
        </p:txBody>
      </p:sp>
      <p:sp>
        <p:nvSpPr>
          <p:cNvPr id="5" name="AutoShape 3"/>
          <p:cNvSpPr>
            <a:spLocks noChangeArrowheads="1"/>
          </p:cNvSpPr>
          <p:nvPr/>
        </p:nvSpPr>
        <p:spPr bwMode="auto">
          <a:xfrm>
            <a:off x="1043409" y="4878503"/>
            <a:ext cx="7176860" cy="18861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400" dirty="0">
                <a:latin typeface="Lucida Sans Typewriter" pitchFamily="49" charset="0"/>
              </a:rPr>
              <a:t>custid ordermonth              qty totalbycust</a:t>
            </a:r>
          </a:p>
          <a:p>
            <a:r>
              <a:rPr lang="en-US" sz="1400" dirty="0">
                <a:latin typeface="Lucida Sans Typewriter" pitchFamily="49" charset="0"/>
              </a:rPr>
              <a:t>------ ----------------------- --- -----------</a:t>
            </a:r>
          </a:p>
          <a:p>
            <a:r>
              <a:rPr lang="en-US" sz="1400" dirty="0">
                <a:latin typeface="Lucida Sans Typewriter" pitchFamily="49" charset="0"/>
              </a:rPr>
              <a:t>1      2007-08-01 00:00:00.000 38  174</a:t>
            </a:r>
          </a:p>
          <a:p>
            <a:r>
              <a:rPr lang="en-US" sz="1400" dirty="0">
                <a:latin typeface="Lucida Sans Typewriter" pitchFamily="49" charset="0"/>
              </a:rPr>
              <a:t>1      2007-10-01 00:00:00.000 41  174</a:t>
            </a:r>
          </a:p>
          <a:p>
            <a:r>
              <a:rPr lang="en-US" sz="1400" dirty="0" smtClean="0">
                <a:latin typeface="Lucida Sans Typewriter" pitchFamily="49" charset="0"/>
              </a:rPr>
              <a:t>2      </a:t>
            </a:r>
            <a:r>
              <a:rPr lang="en-US" sz="1400" dirty="0">
                <a:latin typeface="Lucida Sans Typewriter" pitchFamily="49" charset="0"/>
              </a:rPr>
              <a:t>2006-09-01 00:00:00.000 6   63</a:t>
            </a:r>
          </a:p>
          <a:p>
            <a:r>
              <a:rPr lang="en-US" sz="1400" dirty="0">
                <a:latin typeface="Lucida Sans Typewriter" pitchFamily="49" charset="0"/>
              </a:rPr>
              <a:t>2      2007-08-01 00:00:00.000 18  63</a:t>
            </a:r>
          </a:p>
          <a:p>
            <a:r>
              <a:rPr lang="en-US" sz="1400" dirty="0" smtClean="0">
                <a:latin typeface="Lucida Sans Typewriter" pitchFamily="49" charset="0"/>
              </a:rPr>
              <a:t>3      </a:t>
            </a:r>
            <a:r>
              <a:rPr lang="en-US" sz="1400" dirty="0">
                <a:latin typeface="Lucida Sans Typewriter" pitchFamily="49" charset="0"/>
              </a:rPr>
              <a:t>2006-11-01 00:00:00.000 24  359</a:t>
            </a:r>
          </a:p>
          <a:p>
            <a:r>
              <a:rPr lang="en-US" sz="1400" dirty="0">
                <a:latin typeface="Lucida Sans Typewriter" pitchFamily="49" charset="0"/>
              </a:rPr>
              <a:t>3      2007-04-01 00:00:00.000 30  </a:t>
            </a:r>
            <a:r>
              <a:rPr lang="en-US" sz="1400" dirty="0" smtClean="0">
                <a:latin typeface="Lucida Sans Typewriter" pitchFamily="49" charset="0"/>
              </a:rPr>
              <a:t>359</a:t>
            </a:r>
            <a:endParaRPr lang="en-US" sz="1400" dirty="0">
              <a:latin typeface="Lucida Sans Typewriter" pitchFamily="49" charset="0"/>
            </a:endParaRPr>
          </a:p>
        </p:txBody>
      </p:sp>
    </p:spTree>
    <p:extLst>
      <p:ext uri="{BB962C8B-B14F-4D97-AF65-F5344CB8AC3E}">
        <p14:creationId xmlns:p14="http://schemas.microsoft.com/office/powerpoint/2010/main" val="1525299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3"/>
          <p:cNvSpPr>
            <a:spLocks noGrp="1" noChangeArrowheads="1"/>
          </p:cNvSpPr>
          <p:nvPr>
            <p:ph type="title"/>
          </p:nvPr>
        </p:nvSpPr>
        <p:spPr/>
        <p:txBody>
          <a:bodyPr/>
          <a:lstStyle/>
          <a:p>
            <a:r>
              <a:rPr lang="en-US" dirty="0" smtClean="0"/>
              <a:t>Demonstration: </a:t>
            </a:r>
            <a:r>
              <a:rPr lang="en-US" sz="2400" dirty="0" smtClean="0">
                <a:effectLst/>
                <a:latin typeface="+mj-lt"/>
                <a:ea typeface="+mj-ea"/>
                <a:cs typeface="+mj-cs"/>
              </a:rPr>
              <a:t>Using OVER and Partitioning</a:t>
            </a:r>
            <a:endParaRPr lang="en-US" dirty="0" smtClean="0"/>
          </a:p>
        </p:txBody>
      </p:sp>
      <p:sp>
        <p:nvSpPr>
          <p:cNvPr id="9219" name="Rectangle 24"/>
          <p:cNvSpPr>
            <a:spLocks noGrp="1" noChangeArrowheads="1"/>
          </p:cNvSpPr>
          <p:nvPr>
            <p:ph type="body" idx="1"/>
          </p:nvPr>
        </p:nvSpPr>
        <p:spPr/>
        <p:txBody>
          <a:bodyPr/>
          <a:lstStyle/>
          <a:p>
            <a:r>
              <a:rPr lang="en-US" dirty="0" smtClean="0"/>
              <a:t>In this demonstration, you will see how to write queries that apply functions to sets of rows using OVER, PARTITION BY, and ORDER BY clauses.</a:t>
            </a:r>
          </a:p>
        </p:txBody>
      </p:sp>
    </p:spTree>
    <p:extLst>
      <p:ext uri="{BB962C8B-B14F-4D97-AF65-F5344CB8AC3E}">
        <p14:creationId xmlns:p14="http://schemas.microsoft.com/office/powerpoint/2010/main" val="1002467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marL="0" marR="0" indent="0" algn="l" defTabSz="914400" rtl="0" eaLnBrk="1" fontAlgn="base" latinLnBrk="0" hangingPunct="1">
              <a:lnSpc>
                <a:spcPct val="85000"/>
              </a:lnSpc>
              <a:spcBef>
                <a:spcPct val="0"/>
              </a:spcBef>
              <a:spcAft>
                <a:spcPct val="0"/>
              </a:spcAft>
              <a:buClr>
                <a:srgbClr val="DC0081"/>
              </a:buClr>
              <a:buSzTx/>
              <a:buFont typeface="Wingdings" pitchFamily="2" charset="2"/>
              <a:buNone/>
              <a:tabLst/>
              <a:defRPr/>
            </a:pPr>
            <a:r>
              <a:rPr lang="en-US" dirty="0" smtClean="0"/>
              <a:t>Lesson 2: </a:t>
            </a:r>
            <a:r>
              <a:rPr lang="en-US" sz="2400" dirty="0" smtClean="0">
                <a:effectLst/>
                <a:latin typeface="+mj-lt"/>
                <a:ea typeface="+mj-ea"/>
                <a:cs typeface="+mj-cs"/>
              </a:rPr>
              <a:t>Exploring Window Functions</a:t>
            </a:r>
            <a:endParaRPr lang="en-US" sz="2400" dirty="0" smtClean="0">
              <a:effectLst/>
            </a:endParaRPr>
          </a:p>
        </p:txBody>
      </p:sp>
      <p:sp>
        <p:nvSpPr>
          <p:cNvPr id="6147" name="Rectangle 3"/>
          <p:cNvSpPr>
            <a:spLocks noGrp="1" noChangeArrowheads="1"/>
          </p:cNvSpPr>
          <p:nvPr>
            <p:ph type="body" idx="1"/>
          </p:nvPr>
        </p:nvSpPr>
        <p:spPr/>
        <p:txBody>
          <a:bodyPr/>
          <a:lstStyle/>
          <a:p>
            <a:r>
              <a:rPr lang="en-US" dirty="0" smtClean="0"/>
              <a:t>Defining Window</a:t>
            </a:r>
            <a:r>
              <a:rPr lang="en-US" baseline="0" dirty="0" smtClean="0"/>
              <a:t> Functions</a:t>
            </a:r>
          </a:p>
          <a:p>
            <a:r>
              <a:rPr lang="en-US" dirty="0" smtClean="0"/>
              <a:t>Window Aggregate Functions</a:t>
            </a:r>
            <a:endParaRPr lang="en-US" baseline="0" dirty="0" smtClean="0"/>
          </a:p>
          <a:p>
            <a:r>
              <a:rPr lang="en-US" baseline="0" dirty="0" smtClean="0"/>
              <a:t>Window Ranking </a:t>
            </a:r>
            <a:r>
              <a:rPr lang="en-US" dirty="0"/>
              <a:t>F</a:t>
            </a:r>
            <a:r>
              <a:rPr lang="en-US" baseline="0" dirty="0" smtClean="0"/>
              <a:t>unctions</a:t>
            </a:r>
          </a:p>
          <a:p>
            <a:r>
              <a:rPr lang="en-US" baseline="0" dirty="0" smtClean="0"/>
              <a:t>Window Distribution Functions</a:t>
            </a:r>
          </a:p>
          <a:p>
            <a:r>
              <a:rPr lang="en-US" baseline="0" dirty="0" smtClean="0"/>
              <a:t>Window Offset Functions</a:t>
            </a:r>
          </a:p>
        </p:txBody>
      </p:sp>
    </p:spTree>
    <p:extLst>
      <p:ext uri="{BB962C8B-B14F-4D97-AF65-F5344CB8AC3E}">
        <p14:creationId xmlns:p14="http://schemas.microsoft.com/office/powerpoint/2010/main" val="449385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Window Functions</a:t>
            </a:r>
            <a:endParaRPr lang="en-US" dirty="0"/>
          </a:p>
        </p:txBody>
      </p:sp>
      <p:sp>
        <p:nvSpPr>
          <p:cNvPr id="3" name="Content Placeholder 2"/>
          <p:cNvSpPr>
            <a:spLocks noGrp="1"/>
          </p:cNvSpPr>
          <p:nvPr>
            <p:ph idx="1"/>
          </p:nvPr>
        </p:nvSpPr>
        <p:spPr/>
        <p:txBody>
          <a:bodyPr/>
          <a:lstStyle/>
          <a:p>
            <a:r>
              <a:rPr lang="en-US" dirty="0" smtClean="0"/>
              <a:t>A window function is a function applied to a</a:t>
            </a:r>
            <a:r>
              <a:rPr lang="en-US" baseline="0" dirty="0" smtClean="0"/>
              <a:t> window, or set, of rows</a:t>
            </a:r>
          </a:p>
          <a:p>
            <a:r>
              <a:rPr lang="en-US" baseline="0" dirty="0" smtClean="0"/>
              <a:t>Window functions include aggregate, ranking, distribution, and offset functions</a:t>
            </a:r>
          </a:p>
          <a:p>
            <a:r>
              <a:rPr lang="en-US" baseline="0" dirty="0" smtClean="0"/>
              <a:t>Window functions depend on set created</a:t>
            </a:r>
            <a:r>
              <a:rPr lang="en-US" dirty="0" smtClean="0"/>
              <a:t> by OVER()</a:t>
            </a:r>
          </a:p>
        </p:txBody>
      </p:sp>
      <p:sp>
        <p:nvSpPr>
          <p:cNvPr id="4" name="AutoShape 3"/>
          <p:cNvSpPr>
            <a:spLocks noChangeArrowheads="1"/>
          </p:cNvSpPr>
          <p:nvPr/>
        </p:nvSpPr>
        <p:spPr bwMode="auto">
          <a:xfrm>
            <a:off x="690466" y="4224363"/>
            <a:ext cx="7038490"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Lucida Sans Typewriter" pitchFamily="49" charset="0"/>
              </a:rPr>
              <a:t>SELECT</a:t>
            </a:r>
            <a:r>
              <a:rPr lang="en-US" sz="2000" dirty="0">
                <a:solidFill>
                  <a:prstClr val="black"/>
                </a:solidFill>
                <a:latin typeface="Lucida Sans Typewriter" pitchFamily="49" charset="0"/>
              </a:rPr>
              <a:t>  productid</a:t>
            </a:r>
            <a:r>
              <a:rPr lang="en-US" sz="2000" dirty="0" smtClean="0">
                <a:solidFill>
                  <a:srgbClr val="808080"/>
                </a:solidFill>
                <a:latin typeface="Lucida Sans Typewriter" pitchFamily="49" charset="0"/>
              </a:rPr>
              <a:t>, </a:t>
            </a:r>
            <a:r>
              <a:rPr lang="en-US" sz="2000" dirty="0" smtClean="0">
                <a:solidFill>
                  <a:prstClr val="black"/>
                </a:solidFill>
                <a:latin typeface="Lucida Sans Typewriter" pitchFamily="49" charset="0"/>
              </a:rPr>
              <a:t>productname</a:t>
            </a:r>
            <a:r>
              <a:rPr lang="en-US" sz="2000" dirty="0" smtClean="0">
                <a:solidFill>
                  <a:srgbClr val="808080"/>
                </a:solidFill>
                <a:latin typeface="Lucida Sans Typewriter" pitchFamily="49" charset="0"/>
              </a:rPr>
              <a:t>, </a:t>
            </a:r>
            <a:r>
              <a:rPr lang="en-US" sz="2000" dirty="0" smtClean="0">
                <a:solidFill>
                  <a:prstClr val="black"/>
                </a:solidFill>
                <a:latin typeface="Lucida Sans Typewriter" pitchFamily="49" charset="0"/>
              </a:rPr>
              <a:t>unitprice</a:t>
            </a:r>
            <a:r>
              <a:rPr lang="en-US" sz="2000" dirty="0">
                <a:solidFill>
                  <a:srgbClr val="808080"/>
                </a:solidFill>
                <a:latin typeface="Lucida Sans Typewriter" pitchFamily="49" charset="0"/>
              </a:rPr>
              <a:t>,</a:t>
            </a:r>
          </a:p>
          <a:p>
            <a:r>
              <a:rPr lang="en-US" sz="2000" dirty="0">
                <a:solidFill>
                  <a:prstClr val="black"/>
                </a:solidFill>
                <a:latin typeface="Lucida Sans Typewriter" pitchFamily="49" charset="0"/>
              </a:rPr>
              <a:t>        </a:t>
            </a:r>
            <a:r>
              <a:rPr lang="en-US" sz="2000" dirty="0">
                <a:solidFill>
                  <a:srgbClr val="FF00FF"/>
                </a:solidFill>
                <a:latin typeface="Lucida Sans Typewriter" pitchFamily="49" charset="0"/>
              </a:rPr>
              <a:t>RANK</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OVER</a:t>
            </a:r>
            <a:r>
              <a:rPr lang="en-US" sz="2000" dirty="0">
                <a:solidFill>
                  <a:srgbClr val="808080"/>
                </a:solidFill>
                <a:latin typeface="Lucida Sans Typewriter" pitchFamily="49" charset="0"/>
              </a:rPr>
              <a:t>(</a:t>
            </a:r>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unitprice </a:t>
            </a:r>
            <a:r>
              <a:rPr lang="en-US" sz="2000" dirty="0">
                <a:solidFill>
                  <a:srgbClr val="0000FF"/>
                </a:solidFill>
                <a:latin typeface="Lucida Sans Typewriter" pitchFamily="49" charset="0"/>
              </a:rPr>
              <a:t>DESC</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 </a:t>
            </a:r>
            <a:r>
              <a:rPr lang="en-US" sz="2000" dirty="0" smtClean="0">
                <a:solidFill>
                  <a:prstClr val="black"/>
                </a:solidFill>
                <a:latin typeface="Lucida Sans Typewriter" pitchFamily="49" charset="0"/>
              </a:rPr>
              <a:t>		</a:t>
            </a:r>
            <a:r>
              <a:rPr lang="en-US" sz="2000" dirty="0" smtClean="0">
                <a:solidFill>
                  <a:srgbClr val="0000FF"/>
                </a:solidFill>
                <a:latin typeface="Lucida Sans Typewriter" pitchFamily="49" charset="0"/>
              </a:rPr>
              <a:t>AS</a:t>
            </a:r>
            <a:r>
              <a:rPr lang="en-US" sz="2000" dirty="0" smtClean="0">
                <a:solidFill>
                  <a:prstClr val="black"/>
                </a:solidFill>
                <a:latin typeface="Lucida Sans Typewriter" pitchFamily="49" charset="0"/>
              </a:rPr>
              <a:t> </a:t>
            </a:r>
            <a:r>
              <a:rPr lang="en-US" sz="2000" dirty="0">
                <a:solidFill>
                  <a:prstClr val="black"/>
                </a:solidFill>
                <a:latin typeface="Lucida Sans Typewriter" pitchFamily="49" charset="0"/>
              </a:rPr>
              <a:t>pricerank</a:t>
            </a:r>
          </a:p>
          <a:p>
            <a:r>
              <a:rPr lang="en-US" sz="2000" dirty="0">
                <a:solidFill>
                  <a:srgbClr val="0000FF"/>
                </a:solidFill>
                <a:latin typeface="Lucida Sans Typewriter" pitchFamily="49" charset="0"/>
              </a:rPr>
              <a:t>FROM</a:t>
            </a:r>
            <a:r>
              <a:rPr lang="en-US" sz="2000" dirty="0">
                <a:solidFill>
                  <a:prstClr val="black"/>
                </a:solidFill>
                <a:latin typeface="Lucida Sans Typewriter" pitchFamily="49" charset="0"/>
              </a:rPr>
              <a:t> Production</a:t>
            </a:r>
            <a:r>
              <a:rPr lang="en-US" sz="2000" dirty="0">
                <a:solidFill>
                  <a:srgbClr val="808080"/>
                </a:solidFill>
                <a:latin typeface="Lucida Sans Typewriter" pitchFamily="49" charset="0"/>
              </a:rPr>
              <a:t>.</a:t>
            </a:r>
            <a:r>
              <a:rPr lang="en-US" sz="2000" dirty="0">
                <a:solidFill>
                  <a:prstClr val="black"/>
                </a:solidFill>
                <a:latin typeface="Lucida Sans Typewriter" pitchFamily="49" charset="0"/>
              </a:rPr>
              <a:t>Products</a:t>
            </a:r>
          </a:p>
          <a:p>
            <a:r>
              <a:rPr lang="en-US" sz="2000" dirty="0">
                <a:solidFill>
                  <a:srgbClr val="0000FF"/>
                </a:solidFill>
                <a:latin typeface="Lucida Sans Typewriter" pitchFamily="49" charset="0"/>
              </a:rPr>
              <a:t>ORDER</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BY</a:t>
            </a:r>
            <a:r>
              <a:rPr lang="en-US" sz="2000" dirty="0">
                <a:solidFill>
                  <a:prstClr val="black"/>
                </a:solidFill>
                <a:latin typeface="Lucida Sans Typewriter" pitchFamily="49" charset="0"/>
              </a:rPr>
              <a:t> pricerank</a:t>
            </a:r>
            <a:r>
              <a:rPr lang="en-US" sz="2000" dirty="0">
                <a:solidFill>
                  <a:srgbClr val="808080"/>
                </a:solidFill>
                <a:latin typeface="Lucida Sans Typewriter" pitchFamily="49" charset="0"/>
              </a:rPr>
              <a:t>;</a:t>
            </a:r>
            <a:endParaRPr lang="en-US" sz="2000" b="0" dirty="0">
              <a:latin typeface="Lucida Sans Typewriter" pitchFamily="49" charset="0"/>
              <a:cs typeface="+mn-cs"/>
            </a:endParaRPr>
          </a:p>
        </p:txBody>
      </p:sp>
    </p:spTree>
    <p:extLst>
      <p:ext uri="{BB962C8B-B14F-4D97-AF65-F5344CB8AC3E}">
        <p14:creationId xmlns:p14="http://schemas.microsoft.com/office/powerpoint/2010/main" val="3265481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7</TotalTime>
  <Words>1945</Words>
  <Application>Microsoft Office PowerPoint</Application>
  <PresentationFormat>On-screen Show (4:3)</PresentationFormat>
  <Paragraphs>220</Paragraphs>
  <Slides>17</Slides>
  <Notes>17</Notes>
  <HiddenSlides>0</HiddenSlides>
  <MMClips>0</MMClips>
  <ScaleCrop>false</ScaleCrop>
  <HeadingPairs>
    <vt:vector size="6" baseType="variant">
      <vt:variant>
        <vt:lpstr>Fonts Used</vt:lpstr>
      </vt:variant>
      <vt:variant>
        <vt:i4>7</vt:i4>
      </vt:variant>
      <vt:variant>
        <vt:lpstr>Theme</vt:lpstr>
      </vt:variant>
      <vt:variant>
        <vt:i4>20</vt:i4>
      </vt:variant>
      <vt:variant>
        <vt:lpstr>Slide Titles</vt:lpstr>
      </vt:variant>
      <vt:variant>
        <vt:i4>17</vt:i4>
      </vt:variant>
    </vt:vector>
  </HeadingPairs>
  <TitlesOfParts>
    <vt:vector size="44" baseType="lpstr">
      <vt:lpstr>Verdana</vt:lpstr>
      <vt:lpstr>Lucida Sans Typewriter</vt:lpstr>
      <vt:lpstr>Wingdings</vt:lpstr>
      <vt:lpstr>Arial</vt:lpstr>
      <vt:lpstr>Calibri</vt:lpstr>
      <vt:lpstr>Segoe UI</vt:lpstr>
      <vt:lpstr>Times New Roman</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Module 13</vt:lpstr>
      <vt:lpstr>Module Overview</vt:lpstr>
      <vt:lpstr>Lesson 1: Creating Windows with OVER</vt:lpstr>
      <vt:lpstr>SQL Windowing</vt:lpstr>
      <vt:lpstr>Using OVER</vt:lpstr>
      <vt:lpstr>Partitioning Windows</vt:lpstr>
      <vt:lpstr>Demonstration: Using OVER and Partitioning</vt:lpstr>
      <vt:lpstr>Lesson 2: Exploring Window Functions</vt:lpstr>
      <vt:lpstr>Defining Window Functions</vt:lpstr>
      <vt:lpstr>Window Aggregate Functions</vt:lpstr>
      <vt:lpstr>Window Ranking Functions</vt:lpstr>
      <vt:lpstr>Window Offset Functions</vt:lpstr>
      <vt:lpstr>Example: LEAD Offset Window Function</vt:lpstr>
      <vt:lpstr>Demonstration: Exploring Windows Functions</vt:lpstr>
      <vt:lpstr>Lab: Using Window Ranking, Offset, and Aggregate Functions</vt:lpstr>
      <vt:lpstr>Lab Scenario</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dc:title>
  <dc:creator>Richard Strange</dc:creator>
  <cp:lastModifiedBy>Windows User</cp:lastModifiedBy>
  <cp:revision>4</cp:revision>
  <dcterms:created xsi:type="dcterms:W3CDTF">2017-01-26T18:10:17Z</dcterms:created>
  <dcterms:modified xsi:type="dcterms:W3CDTF">2018-11-03T17:28:49Z</dcterms:modified>
</cp:coreProperties>
</file>